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Overpass Mono Light"/>
      <p:regular r:id="rId31"/>
      <p:bold r:id="rId32"/>
    </p:embeddedFont>
    <p:embeddedFont>
      <p:font typeface="Anaheim"/>
      <p:regular r:id="rId33"/>
    </p:embeddedFont>
    <p:embeddedFont>
      <p:font typeface="Barlow Condensed ExtraBold"/>
      <p:bold r:id="rId34"/>
      <p:boldItalic r:id="rId35"/>
    </p:embeddedFont>
    <p:embeddedFont>
      <p:font typeface="Overpass Mono"/>
      <p:regular r:id="rId36"/>
      <p:bold r:id="rId37"/>
    </p:embeddedFont>
    <p:embeddedFont>
      <p:font typeface="Fira Code"/>
      <p:regular r:id="rId38"/>
      <p:bold r:id="rId39"/>
    </p:embeddedFont>
    <p:embeddedFont>
      <p:font typeface="Barlow"/>
      <p:regular r:id="rId40"/>
      <p:bold r:id="rId41"/>
      <p:italic r:id="rId42"/>
      <p:boldItalic r:id="rId43"/>
    </p:embeddedFont>
    <p:embeddedFont>
      <p:font typeface="Overpass Mono Medium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6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8.xml"/><Relationship Id="rId44" Type="http://schemas.openxmlformats.org/officeDocument/2006/relationships/font" Target="fonts/OverpassMonoMedium-regular.fntdata"/><Relationship Id="rId21" Type="http://schemas.openxmlformats.org/officeDocument/2006/relationships/slide" Target="slides/slide17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OverpassMon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MonoLigh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naheim-regular.fntdata"/><Relationship Id="rId10" Type="http://schemas.openxmlformats.org/officeDocument/2006/relationships/slide" Target="slides/slide6.xml"/><Relationship Id="rId32" Type="http://schemas.openxmlformats.org/officeDocument/2006/relationships/font" Target="fonts/OverpassMonoLight-bold.fntdata"/><Relationship Id="rId13" Type="http://schemas.openxmlformats.org/officeDocument/2006/relationships/slide" Target="slides/slide9.xml"/><Relationship Id="rId35" Type="http://schemas.openxmlformats.org/officeDocument/2006/relationships/font" Target="fonts/BarlowCondensedExtraBold-boldItalic.fntdata"/><Relationship Id="rId12" Type="http://schemas.openxmlformats.org/officeDocument/2006/relationships/slide" Target="slides/slide8.xml"/><Relationship Id="rId34" Type="http://schemas.openxmlformats.org/officeDocument/2006/relationships/font" Target="fonts/BarlowCondensedExtraBold-bold.fntdata"/><Relationship Id="rId15" Type="http://schemas.openxmlformats.org/officeDocument/2006/relationships/slide" Target="slides/slide11.xml"/><Relationship Id="rId37" Type="http://schemas.openxmlformats.org/officeDocument/2006/relationships/font" Target="fonts/OverpassMono-bold.fntdata"/><Relationship Id="rId14" Type="http://schemas.openxmlformats.org/officeDocument/2006/relationships/slide" Target="slides/slide10.xml"/><Relationship Id="rId36" Type="http://schemas.openxmlformats.org/officeDocument/2006/relationships/font" Target="fonts/OverpassMono-regular.fntdata"/><Relationship Id="rId17" Type="http://schemas.openxmlformats.org/officeDocument/2006/relationships/slide" Target="slides/slide13.xml"/><Relationship Id="rId39" Type="http://schemas.openxmlformats.org/officeDocument/2006/relationships/font" Target="fonts/FiraCode-bold.fntdata"/><Relationship Id="rId16" Type="http://schemas.openxmlformats.org/officeDocument/2006/relationships/slide" Target="slides/slide12.xml"/><Relationship Id="rId38" Type="http://schemas.openxmlformats.org/officeDocument/2006/relationships/font" Target="fonts/FiraCod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c90a14f93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c90a14f93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c90a14f93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c90a14f9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bb3434e5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bb3434e5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c90a14f93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c90a14f93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c90a14f93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c90a14f93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90a14f93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90a14f93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c6f67069d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c6f67069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c90a14f930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c90a14f930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90a14f93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c90a14f93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90a14f930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c90a14f93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90a14f930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90a14f930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c90a14f93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c90a14f93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c90a14f930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c90a14f930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c90a14f930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c90a14f93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c90a14f930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c90a14f930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c90a14f93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c90a14f93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42b6052efb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42b6052efb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2b6052efb_0_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2b6052efb_0_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6f67069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6f67069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c6f67069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c6f67069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ff3d198a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ff3d198a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90a14f9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c90a14f9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90a14f9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c90a14f9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c90a14f9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c90a14f9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/>
          <p:nvPr/>
        </p:nvSpPr>
        <p:spPr>
          <a:xfrm>
            <a:off x="8110250" y="87725"/>
            <a:ext cx="1876200" cy="16068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7267750" y="-161750"/>
            <a:ext cx="2436900" cy="2124600"/>
          </a:xfrm>
          <a:prstGeom prst="diagStrip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10800000">
            <a:off x="7735275" y="228650"/>
            <a:ext cx="2115300" cy="1734000"/>
          </a:xfrm>
          <a:prstGeom prst="diagStripe">
            <a:avLst>
              <a:gd fmla="val 50000" name="adj"/>
            </a:avLst>
          </a:prstGeom>
          <a:solidFill>
            <a:srgbClr val="1B1464">
              <a:alpha val="439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 State Hoisting? “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843525" y="0"/>
            <a:ext cx="23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Android Studio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52700" y="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Mono Medium"/>
                <a:ea typeface="Overpass Mono Medium"/>
                <a:cs typeface="Overpass Mono Medium"/>
                <a:sym typeface="Overpass Mono Medium"/>
              </a:rPr>
              <a:t>#4</a:t>
            </a:r>
            <a:endParaRPr>
              <a:latin typeface="Overpass Mono Medium"/>
              <a:ea typeface="Overpass Mono Medium"/>
              <a:cs typeface="Overpass Mono Medium"/>
              <a:sym typeface="Overpass Mono Medium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72164" r="0" t="0"/>
          <a:stretch/>
        </p:blipFill>
        <p:spPr>
          <a:xfrm>
            <a:off x="7157603" y="637050"/>
            <a:ext cx="1373734" cy="15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325350" y="2516075"/>
            <a:ext cx="8749500" cy="46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2" name="Google Shape;442;p34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Uppgift #5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Solution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43" name="Google Shape;443;p34"/>
          <p:cNvCxnSpPr>
            <a:stCxn id="444" idx="1"/>
          </p:cNvCxnSpPr>
          <p:nvPr/>
        </p:nvCxnSpPr>
        <p:spPr>
          <a:xfrm flipH="1">
            <a:off x="4439725" y="529175"/>
            <a:ext cx="833700" cy="28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4"/>
          <p:cNvSpPr txBox="1"/>
          <p:nvPr/>
        </p:nvSpPr>
        <p:spPr>
          <a:xfrm>
            <a:off x="249025" y="2432088"/>
            <a:ext cx="8749500" cy="44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55FD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700">
                <a:solidFill>
                  <a:srgbClr val="BBBB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counterListState = </a:t>
            </a:r>
            <a:r>
              <a:rPr lang="en" sz="1700">
                <a:solidFill>
                  <a:srgbClr val="6BB38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700">
                <a:solidFill>
                  <a:srgbClr val="359FF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700">
                <a:solidFill>
                  <a:srgbClr val="61AFE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7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61AFE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listOf</a:t>
            </a:r>
            <a:r>
              <a:rPr lang="en" sz="17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00">
                <a:solidFill>
                  <a:srgbClr val="E5C07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7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solidFill>
                  <a:srgbClr val="54A857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700">
                <a:solidFill>
                  <a:srgbClr val="E8BA3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700">
                <a:solidFill>
                  <a:srgbClr val="359FF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highlight>
                <a:srgbClr val="2B2B2B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249025" y="4201750"/>
            <a:ext cx="46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“Using Mutable data as state in Compose causes your users to see incorrect or stale data in your app”</a:t>
            </a:r>
            <a:endParaRPr i="1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249025" y="1970388"/>
            <a:ext cx="62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9CA78"/>
                </a:solidFill>
                <a:latin typeface="Anaheim"/>
                <a:ea typeface="Anaheim"/>
                <a:cs typeface="Anaheim"/>
                <a:sym typeface="Anaheim"/>
              </a:rPr>
              <a:t>Do this instead:</a:t>
            </a:r>
            <a:endParaRPr sz="1800">
              <a:solidFill>
                <a:srgbClr val="89CA78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Hoisting</a:t>
            </a:r>
            <a:endParaRPr/>
          </a:p>
        </p:txBody>
      </p:sp>
      <p:sp>
        <p:nvSpPr>
          <p:cNvPr id="453" name="Google Shape;453;p35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/>
          <p:nvPr/>
        </p:nvSpPr>
        <p:spPr>
          <a:xfrm>
            <a:off x="379475" y="1809275"/>
            <a:ext cx="8716500" cy="270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64" name="Google Shape;464;p37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7"/>
          <p:cNvCxnSpPr/>
          <p:nvPr/>
        </p:nvCxnSpPr>
        <p:spPr>
          <a:xfrm flipH="1">
            <a:off x="6832725" y="2945325"/>
            <a:ext cx="682200" cy="185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37"/>
          <p:cNvCxnSpPr/>
          <p:nvPr/>
        </p:nvCxnSpPr>
        <p:spPr>
          <a:xfrm>
            <a:off x="7991375" y="2956150"/>
            <a:ext cx="649800" cy="19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7" name="Google Shape;467;p37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 remember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E7ED9"/>
                </a:solidFill>
              </a:rPr>
              <a:t>Recap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68" name="Google Shape;4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0" y="1668776"/>
            <a:ext cx="8799699" cy="2651825"/>
          </a:xfrm>
          <a:prstGeom prst="rect">
            <a:avLst/>
          </a:prstGeom>
          <a:noFill/>
          <a:ln cap="flat" cmpd="sng" w="28575">
            <a:solidFill>
              <a:srgbClr val="2B2B2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/>
          <p:nvPr/>
        </p:nvSpPr>
        <p:spPr>
          <a:xfrm>
            <a:off x="780125" y="2775950"/>
            <a:ext cx="7623000" cy="189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74" name="Google Shape;474;p38"/>
          <p:cNvCxnSpPr/>
          <p:nvPr/>
        </p:nvCxnSpPr>
        <p:spPr>
          <a:xfrm flipH="1" rot="10800000">
            <a:off x="7948050" y="433175"/>
            <a:ext cx="736500" cy="19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75" name="Google Shape;475;p38"/>
          <p:cNvSpPr txBox="1"/>
          <p:nvPr>
            <p:ph idx="4294967295" type="title"/>
          </p:nvPr>
        </p:nvSpPr>
        <p:spPr>
          <a:xfrm>
            <a:off x="2726850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 remember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E7ED9"/>
                </a:solidFill>
              </a:rPr>
              <a:t>Lifecycle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617375" y="2663800"/>
            <a:ext cx="7623000" cy="1893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rememberSaveable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otherState 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"Initial State"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DisposableEffect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otherState 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"Count is </a:t>
            </a:r>
            <a:r>
              <a:rPr lang="en" sz="1300">
                <a:solidFill>
                  <a:srgbClr val="2BBAC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>
              <a:solidFill>
                <a:srgbClr val="89CA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onDispose </a:t>
            </a:r>
            <a:r>
              <a:rPr lang="en" sz="1300">
                <a:solidFill>
                  <a:srgbClr val="6E7ED9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300">
              <a:solidFill>
                <a:srgbClr val="6E7E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617375" y="1924900"/>
            <a:ext cx="62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1AFEF"/>
                </a:solidFill>
                <a:latin typeface="Anaheim"/>
                <a:ea typeface="Anaheim"/>
                <a:cs typeface="Anaheim"/>
                <a:sym typeface="Anaheim"/>
              </a:rPr>
              <a:t>By default, by remember will simply disappear if we rotate the screen. But this approach could save us from that:</a:t>
            </a:r>
            <a:endParaRPr i="1">
              <a:solidFill>
                <a:srgbClr val="61AFE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3633875" y="1012300"/>
            <a:ext cx="54129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Hoisting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/>
          <p:nvPr/>
        </p:nvSpPr>
        <p:spPr>
          <a:xfrm>
            <a:off x="2532838" y="1301413"/>
            <a:ext cx="6187200" cy="373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8" name="Google Shape;488;p40"/>
          <p:cNvSpPr txBox="1"/>
          <p:nvPr>
            <p:ph idx="4294967295" type="title"/>
          </p:nvPr>
        </p:nvSpPr>
        <p:spPr>
          <a:xfrm>
            <a:off x="2668588" y="106188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State Hoisting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Philosophy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89" name="Google Shape;489;p40"/>
          <p:cNvPicPr preferRelativeResize="0"/>
          <p:nvPr/>
        </p:nvPicPr>
        <p:blipFill rotWithShape="1">
          <a:blip r:embed="rId3">
            <a:alphaModFix/>
          </a:blip>
          <a:srcRect b="3825" l="0" r="0" t="1941"/>
          <a:stretch/>
        </p:blipFill>
        <p:spPr>
          <a:xfrm>
            <a:off x="2416413" y="1210937"/>
            <a:ext cx="6187099" cy="373577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0"/>
          <p:cNvSpPr txBox="1"/>
          <p:nvPr/>
        </p:nvSpPr>
        <p:spPr>
          <a:xfrm>
            <a:off x="281550" y="1472675"/>
            <a:ext cx="18951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Parent</a:t>
            </a:r>
            <a:endParaRPr b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/>
          <p:nvPr>
            <p:ph idx="4294967295" type="title"/>
          </p:nvPr>
        </p:nvSpPr>
        <p:spPr>
          <a:xfrm>
            <a:off x="2652975" y="205500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State Hoisting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Philosophy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96" name="Google Shape;496;p41"/>
          <p:cNvPicPr preferRelativeResize="0"/>
          <p:nvPr/>
        </p:nvPicPr>
        <p:blipFill rotWithShape="1">
          <a:blip r:embed="rId3">
            <a:alphaModFix/>
          </a:blip>
          <a:srcRect b="3827" l="0" r="0" t="0"/>
          <a:stretch/>
        </p:blipFill>
        <p:spPr>
          <a:xfrm>
            <a:off x="1404575" y="1233425"/>
            <a:ext cx="6187099" cy="38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1"/>
          <p:cNvSpPr txBox="1"/>
          <p:nvPr/>
        </p:nvSpPr>
        <p:spPr>
          <a:xfrm>
            <a:off x="6388775" y="1353575"/>
            <a:ext cx="974700" cy="1050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Vi definierar datan här</a:t>
            </a:r>
            <a:endParaRPr sz="1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98" name="Google Shape;498;p41"/>
          <p:cNvCxnSpPr>
            <a:stCxn id="497" idx="1"/>
          </p:cNvCxnSpPr>
          <p:nvPr/>
        </p:nvCxnSpPr>
        <p:spPr>
          <a:xfrm flipH="1">
            <a:off x="6009875" y="1878725"/>
            <a:ext cx="378900" cy="82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State Hoisting?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849900" y="1483500"/>
            <a:ext cx="36903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State hoisting är inte enbart att skicka data vidare som parametrar.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 det finns likheter!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5879825" y="1808350"/>
            <a:ext cx="1288500" cy="1613400"/>
          </a:xfrm>
          <a:prstGeom prst="roundRect">
            <a:avLst>
              <a:gd fmla="val 16667" name="adj"/>
            </a:avLst>
          </a:prstGeom>
          <a:solidFill>
            <a:srgbClr val="89CA78"/>
          </a:solidFill>
          <a:ln cap="flat" cmpd="sng" w="9525">
            <a:solidFill>
              <a:srgbClr val="2B2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Composable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6215525" y="4071475"/>
            <a:ext cx="1938300" cy="822900"/>
          </a:xfrm>
          <a:prstGeom prst="rect">
            <a:avLst/>
          </a:prstGeom>
          <a:noFill/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Send information to Composables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07" name="Google Shape;507;p42"/>
          <p:cNvCxnSpPr>
            <a:stCxn id="505" idx="2"/>
            <a:endCxn id="506" idx="1"/>
          </p:cNvCxnSpPr>
          <p:nvPr/>
        </p:nvCxnSpPr>
        <p:spPr>
          <a:xfrm rot="5400000">
            <a:off x="5839325" y="3798100"/>
            <a:ext cx="1061100" cy="308400"/>
          </a:xfrm>
          <a:prstGeom prst="curvedConnector4">
            <a:avLst>
              <a:gd fmla="val 30616" name="adj1"/>
              <a:gd fmla="val 17726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8" name="Google Shape;5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3" y="0"/>
            <a:ext cx="74750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005" y="102875"/>
            <a:ext cx="74445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2"/>
          <p:cNvSpPr txBox="1"/>
          <p:nvPr/>
        </p:nvSpPr>
        <p:spPr>
          <a:xfrm>
            <a:off x="7114275" y="660550"/>
            <a:ext cx="974700" cy="1050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Vi definierar datan här</a:t>
            </a:r>
            <a:endParaRPr sz="1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11" name="Google Shape;511;p42"/>
          <p:cNvCxnSpPr>
            <a:stCxn id="510" idx="1"/>
          </p:cNvCxnSpPr>
          <p:nvPr/>
        </p:nvCxnSpPr>
        <p:spPr>
          <a:xfrm flipH="1">
            <a:off x="6735375" y="1185700"/>
            <a:ext cx="378900" cy="828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State Hoisting?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849900" y="1483500"/>
            <a:ext cx="36903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State hoisting är inte enbart att skicka data vidare som parametrar.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 det finns likheter!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5879825" y="1808350"/>
            <a:ext cx="1288500" cy="1613400"/>
          </a:xfrm>
          <a:prstGeom prst="roundRect">
            <a:avLst>
              <a:gd fmla="val 16667" name="adj"/>
            </a:avLst>
          </a:prstGeom>
          <a:solidFill>
            <a:srgbClr val="89CA78"/>
          </a:solidFill>
          <a:ln cap="flat" cmpd="sng" w="9525">
            <a:solidFill>
              <a:srgbClr val="2B2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Composable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6215525" y="4071475"/>
            <a:ext cx="1938300" cy="822900"/>
          </a:xfrm>
          <a:prstGeom prst="rect">
            <a:avLst/>
          </a:prstGeom>
          <a:noFill/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Send information to Composables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20" name="Google Shape;520;p43"/>
          <p:cNvCxnSpPr>
            <a:stCxn id="518" idx="2"/>
            <a:endCxn id="519" idx="1"/>
          </p:cNvCxnSpPr>
          <p:nvPr/>
        </p:nvCxnSpPr>
        <p:spPr>
          <a:xfrm rot="5400000">
            <a:off x="5839325" y="3798100"/>
            <a:ext cx="1061100" cy="308400"/>
          </a:xfrm>
          <a:prstGeom prst="curvedConnector4">
            <a:avLst>
              <a:gd fmla="val 30616" name="adj1"/>
              <a:gd fmla="val 17726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1" name="Google Shape;5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3" y="0"/>
            <a:ext cx="74750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3"/>
          <p:cNvSpPr/>
          <p:nvPr/>
        </p:nvSpPr>
        <p:spPr>
          <a:xfrm>
            <a:off x="6150550" y="1559300"/>
            <a:ext cx="4332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6735300" y="292400"/>
            <a:ext cx="974700" cy="1050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Vi definierar datan här</a:t>
            </a:r>
            <a:endParaRPr sz="1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24" name="Google Shape;524;p43"/>
          <p:cNvCxnSpPr>
            <a:stCxn id="523" idx="1"/>
          </p:cNvCxnSpPr>
          <p:nvPr/>
        </p:nvCxnSpPr>
        <p:spPr>
          <a:xfrm flipH="1">
            <a:off x="4602000" y="817550"/>
            <a:ext cx="2133300" cy="9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INNEHÅLLSFÖRTECKNING</a:t>
            </a:r>
            <a:endParaRPr/>
          </a:p>
        </p:txBody>
      </p:sp>
      <p:sp>
        <p:nvSpPr>
          <p:cNvPr id="343" name="Google Shape;343;p26"/>
          <p:cNvSpPr txBox="1"/>
          <p:nvPr>
            <p:ph type="ctrTitle"/>
          </p:nvPr>
        </p:nvSpPr>
        <p:spPr>
          <a:xfrm flipH="1">
            <a:off x="2189800" y="1591776"/>
            <a:ext cx="2163900" cy="497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4" name="Google Shape;344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5" name="Google Shape;345;p26"/>
          <p:cNvSpPr txBox="1"/>
          <p:nvPr>
            <p:ph idx="6" type="ctrTitle"/>
          </p:nvPr>
        </p:nvSpPr>
        <p:spPr>
          <a:xfrm flipH="1">
            <a:off x="2189800" y="2923759"/>
            <a:ext cx="2163900" cy="5754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6" name="Google Shape;346;p26"/>
          <p:cNvSpPr txBox="1"/>
          <p:nvPr>
            <p:ph idx="7" type="subTitle"/>
          </p:nvPr>
        </p:nvSpPr>
        <p:spPr>
          <a:xfrm flipH="1">
            <a:off x="2189800" y="3572250"/>
            <a:ext cx="30861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Hoisting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flipH="1">
            <a:off x="420625" y="12831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6"/>
          <p:cNvCxnSpPr/>
          <p:nvPr/>
        </p:nvCxnSpPr>
        <p:spPr>
          <a:xfrm flipH="1">
            <a:off x="573025" y="1435575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6"/>
          <p:cNvCxnSpPr/>
          <p:nvPr/>
        </p:nvCxnSpPr>
        <p:spPr>
          <a:xfrm flipH="1">
            <a:off x="881750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/>
          <p:nvPr/>
        </p:nvCxnSpPr>
        <p:spPr>
          <a:xfrm flipH="1">
            <a:off x="1039575" y="1513925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/>
          <p:nvPr/>
        </p:nvCxnSpPr>
        <p:spPr>
          <a:xfrm flipH="1">
            <a:off x="7936650" y="24599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 flipH="1">
            <a:off x="8089050" y="2612350"/>
            <a:ext cx="517500" cy="78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 flipH="1">
            <a:off x="8236025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/>
          <p:nvPr/>
        </p:nvCxnSpPr>
        <p:spPr>
          <a:xfrm flipH="1">
            <a:off x="8393850" y="2917150"/>
            <a:ext cx="517500" cy="78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4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State Hoisting?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849900" y="1483500"/>
            <a:ext cx="36903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State hoisting är inte enbart att skicka data vidare som parametrar.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 det finns likheter!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1" name="Google Shape;531;p44"/>
          <p:cNvSpPr/>
          <p:nvPr/>
        </p:nvSpPr>
        <p:spPr>
          <a:xfrm>
            <a:off x="5879825" y="1808350"/>
            <a:ext cx="1288500" cy="1613400"/>
          </a:xfrm>
          <a:prstGeom prst="roundRect">
            <a:avLst>
              <a:gd fmla="val 16667" name="adj"/>
            </a:avLst>
          </a:prstGeom>
          <a:solidFill>
            <a:srgbClr val="89CA78"/>
          </a:solidFill>
          <a:ln cap="flat" cmpd="sng" w="9525">
            <a:solidFill>
              <a:srgbClr val="2B2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Composable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2" name="Google Shape;532;p44"/>
          <p:cNvSpPr txBox="1"/>
          <p:nvPr/>
        </p:nvSpPr>
        <p:spPr>
          <a:xfrm>
            <a:off x="6215525" y="4071475"/>
            <a:ext cx="1938300" cy="822900"/>
          </a:xfrm>
          <a:prstGeom prst="rect">
            <a:avLst/>
          </a:prstGeom>
          <a:noFill/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Send information to Composables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33" name="Google Shape;533;p44"/>
          <p:cNvCxnSpPr>
            <a:stCxn id="531" idx="2"/>
            <a:endCxn id="532" idx="1"/>
          </p:cNvCxnSpPr>
          <p:nvPr/>
        </p:nvCxnSpPr>
        <p:spPr>
          <a:xfrm rot="5400000">
            <a:off x="5839325" y="3798100"/>
            <a:ext cx="1061100" cy="308400"/>
          </a:xfrm>
          <a:prstGeom prst="curvedConnector4">
            <a:avLst>
              <a:gd fmla="val 30616" name="adj1"/>
              <a:gd fmla="val 17726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4" name="Google Shape;5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3" y="0"/>
            <a:ext cx="74750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4"/>
          <p:cNvSpPr txBox="1"/>
          <p:nvPr/>
        </p:nvSpPr>
        <p:spPr>
          <a:xfrm>
            <a:off x="5273425" y="52775"/>
            <a:ext cx="2718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State hoisting</a:t>
            </a:r>
            <a:r>
              <a:rPr i="1"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- är att definiera data högre upp inom hierarkin så att den nås av nödvändiga ‘composables’</a:t>
            </a:r>
            <a:endParaRPr i="1"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6150550" y="1559300"/>
            <a:ext cx="4332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37" name="Google Shape;537;p44"/>
          <p:cNvCxnSpPr>
            <a:stCxn id="535" idx="1"/>
          </p:cNvCxnSpPr>
          <p:nvPr/>
        </p:nvCxnSpPr>
        <p:spPr>
          <a:xfrm flipH="1">
            <a:off x="4439725" y="529175"/>
            <a:ext cx="833700" cy="28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/>
          <p:nvPr>
            <p:ph idx="4294967295" type="title"/>
          </p:nvPr>
        </p:nvSpPr>
        <p:spPr>
          <a:xfrm>
            <a:off x="2661875" y="33612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TextInput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354300" y="1580950"/>
            <a:ext cx="8435400" cy="1693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OutlinedTextField</a:t>
            </a:r>
            <a:r>
              <a:rPr lang="en" sz="1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value = ???</a:t>
            </a:r>
            <a:r>
              <a:rPr lang="en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onValueChange = ???</a:t>
            </a:r>
            <a:r>
              <a:rPr lang="en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label = </a:t>
            </a:r>
            <a:r>
              <a:rPr lang="en" sz="1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6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lang="en" sz="16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" sz="16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6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476450" y="3443450"/>
            <a:ext cx="623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Value == value to be changed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onValuChange == The actual onChange Listener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 txBox="1"/>
          <p:nvPr>
            <p:ph idx="4294967295" type="title"/>
          </p:nvPr>
        </p:nvSpPr>
        <p:spPr>
          <a:xfrm>
            <a:off x="2661875" y="112592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State Hoisting?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550" name="Google Shape;550;p46"/>
          <p:cNvCxnSpPr>
            <a:stCxn id="551" idx="1"/>
          </p:cNvCxnSpPr>
          <p:nvPr/>
        </p:nvCxnSpPr>
        <p:spPr>
          <a:xfrm flipH="1">
            <a:off x="4439725" y="529175"/>
            <a:ext cx="833700" cy="28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52" name="Google Shape;5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5" y="2738925"/>
            <a:ext cx="8839201" cy="2212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/>
          <p:nvPr>
            <p:ph idx="4294967295" type="title"/>
          </p:nvPr>
        </p:nvSpPr>
        <p:spPr>
          <a:xfrm>
            <a:off x="2661875" y="33612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Login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Do NOT do this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8" name="Google Shape;558;p47"/>
          <p:cNvSpPr txBox="1"/>
          <p:nvPr/>
        </p:nvSpPr>
        <p:spPr>
          <a:xfrm>
            <a:off x="354300" y="1580950"/>
            <a:ext cx="8435400" cy="2986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@RootNavGraph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start = 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@Destination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style =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ProfileTransitions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DestinationsNavigator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" sz="1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LoginCredentials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 =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8"/>
          <p:cNvSpPr txBox="1"/>
          <p:nvPr>
            <p:ph idx="4294967295" type="title"/>
          </p:nvPr>
        </p:nvSpPr>
        <p:spPr>
          <a:xfrm>
            <a:off x="2661875" y="33612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Login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Example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4" name="Google Shape;564;p48"/>
          <p:cNvSpPr txBox="1"/>
          <p:nvPr/>
        </p:nvSpPr>
        <p:spPr>
          <a:xfrm>
            <a:off x="354300" y="1580950"/>
            <a:ext cx="8435400" cy="338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@RootNavGraph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start = 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@Destination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style =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ProfileTransitions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@Composable</a:t>
            </a:r>
            <a:endParaRPr sz="130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DestinationsNavigator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" sz="1300">
                <a:solidFill>
                  <a:srgbClr val="54A85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4A8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i="1"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" sz="13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mutableStateOf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89CA78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BB38A"/>
                </a:solidFill>
                <a:latin typeface="Courier New"/>
                <a:ea typeface="Courier New"/>
                <a:cs typeface="Courier New"/>
                <a:sym typeface="Courier New"/>
              </a:rPr>
              <a:t>LoginCredentials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password =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onChangeUsername =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onChangePassword =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3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" sz="13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359F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59FF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E8B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9"/>
          <p:cNvSpPr txBox="1"/>
          <p:nvPr>
            <p:ph idx="4294967295" type="title"/>
          </p:nvPr>
        </p:nvSpPr>
        <p:spPr>
          <a:xfrm>
            <a:off x="2661875" y="33612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Show them Recomposition example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70" name="Google Shape;5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7525"/>
            <a:ext cx="2783436" cy="383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986" y="2110425"/>
            <a:ext cx="4400550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49"/>
          <p:cNvCxnSpPr/>
          <p:nvPr/>
        </p:nvCxnSpPr>
        <p:spPr>
          <a:xfrm rot="10800000">
            <a:off x="8413575" y="3963200"/>
            <a:ext cx="30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0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78" name="Google Shape;578;p50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kristoffer.johansson@sti.se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sti.learning.nu/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0"/>
          <p:cNvSpPr txBox="1"/>
          <p:nvPr/>
        </p:nvSpPr>
        <p:spPr>
          <a:xfrm>
            <a:off x="374075" y="4530425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naheim"/>
                <a:ea typeface="Anaheim"/>
                <a:cs typeface="Anaheim"/>
                <a:sym typeface="Anaheim"/>
              </a:rPr>
              <a:t>You can also contact me VIA Teams (quicker response)</a:t>
            </a:r>
            <a:br>
              <a:rPr i="1" lang="en">
                <a:latin typeface="Anaheim"/>
                <a:ea typeface="Anaheim"/>
                <a:cs typeface="Anaheim"/>
                <a:sym typeface="Anaheim"/>
              </a:rPr>
            </a:br>
            <a:r>
              <a:rPr i="1" lang="en">
                <a:latin typeface="Anaheim"/>
                <a:ea typeface="Anaheim"/>
                <a:cs typeface="Anaheim"/>
                <a:sym typeface="Anaheim"/>
              </a:rPr>
              <a:t>Du kan också kontakta mig VIA Teams (Snabbare svar)</a:t>
            </a:r>
            <a:endParaRPr i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Översikt</a:t>
            </a:r>
            <a:endParaRPr/>
          </a:p>
        </p:txBody>
      </p:sp>
      <p:sp>
        <p:nvSpPr>
          <p:cNvPr id="360" name="Google Shape;360;p27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State Hoisting?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849900" y="1483500"/>
            <a:ext cx="36903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2BBAC5"/>
                </a:solidFill>
                <a:latin typeface="Anaheim"/>
                <a:ea typeface="Anaheim"/>
                <a:cs typeface="Anaheim"/>
                <a:sym typeface="Anaheim"/>
              </a:rPr>
              <a:t>State hoisting</a:t>
            </a: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är inte enbart att skicka data vidare som parametrar.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 det många finns likheter!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Hursomhelst</a:t>
            </a: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tänk er komponent 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 som förälder till B &amp; C…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Hur skickar vi vidare information från B till C eller </a:t>
            </a: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vice versa</a:t>
            </a:r>
            <a:r>
              <a:rPr i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?</a:t>
            </a:r>
            <a:endParaRPr i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5879825" y="1808350"/>
            <a:ext cx="1288500" cy="1613400"/>
          </a:xfrm>
          <a:prstGeom prst="roundRect">
            <a:avLst>
              <a:gd fmla="val 16667" name="adj"/>
            </a:avLst>
          </a:prstGeom>
          <a:solidFill>
            <a:srgbClr val="89CA78"/>
          </a:solidFill>
          <a:ln cap="flat" cmpd="sng" w="9525">
            <a:solidFill>
              <a:srgbClr val="2B2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Composable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7385800" y="1808350"/>
            <a:ext cx="1288500" cy="1613400"/>
          </a:xfrm>
          <a:prstGeom prst="roundRect">
            <a:avLst>
              <a:gd fmla="val 16667" name="adj"/>
            </a:avLst>
          </a:prstGeom>
          <a:solidFill>
            <a:srgbClr val="6BB38A"/>
          </a:solidFill>
          <a:ln cap="flat" cmpd="sng" w="9525">
            <a:solidFill>
              <a:srgbClr val="2B2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Composable #2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6215525" y="4071475"/>
            <a:ext cx="1938300" cy="822900"/>
          </a:xfrm>
          <a:prstGeom prst="rect">
            <a:avLst/>
          </a:prstGeom>
          <a:noFill/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Send information to Composables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70" name="Google Shape;370;p28"/>
          <p:cNvCxnSpPr>
            <a:stCxn id="367" idx="2"/>
            <a:endCxn id="369" idx="1"/>
          </p:cNvCxnSpPr>
          <p:nvPr/>
        </p:nvCxnSpPr>
        <p:spPr>
          <a:xfrm rot="5400000">
            <a:off x="5839325" y="3798100"/>
            <a:ext cx="1061100" cy="308400"/>
          </a:xfrm>
          <a:prstGeom prst="curvedConnector4">
            <a:avLst>
              <a:gd fmla="val 30616" name="adj1"/>
              <a:gd fmla="val 17726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8"/>
          <p:cNvCxnSpPr>
            <a:stCxn id="369" idx="3"/>
            <a:endCxn id="368" idx="2"/>
          </p:cNvCxnSpPr>
          <p:nvPr/>
        </p:nvCxnSpPr>
        <p:spPr>
          <a:xfrm rot="10800000">
            <a:off x="8029925" y="3421825"/>
            <a:ext cx="123900" cy="1061100"/>
          </a:xfrm>
          <a:prstGeom prst="curvedConnector4">
            <a:avLst>
              <a:gd fmla="val -192191" name="adj1"/>
              <a:gd fmla="val 693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28"/>
          <p:cNvSpPr txBox="1"/>
          <p:nvPr/>
        </p:nvSpPr>
        <p:spPr>
          <a:xfrm>
            <a:off x="5836525" y="1245275"/>
            <a:ext cx="299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ComposableA(x: Int) {}</a:t>
            </a:r>
            <a:endParaRPr sz="1500">
              <a:solidFill>
                <a:srgbClr val="61AFE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454800" y="2703950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Hoisting</a:t>
            </a:r>
            <a:endParaRPr/>
          </a:p>
        </p:txBody>
      </p:sp>
      <p:sp>
        <p:nvSpPr>
          <p:cNvPr id="378" name="Google Shape;378;p29"/>
          <p:cNvSpPr txBox="1"/>
          <p:nvPr>
            <p:ph idx="2" type="title"/>
          </p:nvPr>
        </p:nvSpPr>
        <p:spPr>
          <a:xfrm>
            <a:off x="454800" y="21637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idx="4294967295" type="title"/>
          </p:nvPr>
        </p:nvSpPr>
        <p:spPr>
          <a:xfrm>
            <a:off x="2726850" y="195972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LÖSNING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Uppgift #5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84" name="Google Shape;384;p30"/>
          <p:cNvCxnSpPr>
            <a:stCxn id="385" idx="1"/>
          </p:cNvCxnSpPr>
          <p:nvPr/>
        </p:nvCxnSpPr>
        <p:spPr>
          <a:xfrm flipH="1">
            <a:off x="4439725" y="529175"/>
            <a:ext cx="833700" cy="28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1"/>
          <p:cNvGrpSpPr/>
          <p:nvPr/>
        </p:nvGrpSpPr>
        <p:grpSpPr>
          <a:xfrm>
            <a:off x="7857625" y="661875"/>
            <a:ext cx="1668375" cy="1470975"/>
            <a:chOff x="6974825" y="1092500"/>
            <a:chExt cx="1668375" cy="1470975"/>
          </a:xfrm>
        </p:grpSpPr>
        <p:sp>
          <p:nvSpPr>
            <p:cNvPr id="391" name="Google Shape;391;p31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92" name="Google Shape;392;p31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93" name="Google Shape;393;p31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94" name="Google Shape;394;p31"/>
          <p:cNvGrpSpPr/>
          <p:nvPr/>
        </p:nvGrpSpPr>
        <p:grpSpPr>
          <a:xfrm>
            <a:off x="6974825" y="1092500"/>
            <a:ext cx="1668375" cy="1470975"/>
            <a:chOff x="6974825" y="1092500"/>
            <a:chExt cx="1668375" cy="1470975"/>
          </a:xfrm>
        </p:grpSpPr>
        <p:sp>
          <p:nvSpPr>
            <p:cNvPr id="395" name="Google Shape;395;p31"/>
            <p:cNvSpPr txBox="1"/>
            <p:nvPr/>
          </p:nvSpPr>
          <p:spPr>
            <a:xfrm>
              <a:off x="6974825" y="1302838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96" name="Google Shape;396;p31"/>
            <p:cNvSpPr txBox="1"/>
            <p:nvPr/>
          </p:nvSpPr>
          <p:spPr>
            <a:xfrm>
              <a:off x="7120800" y="1516775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97" name="Google Shape;397;p31"/>
            <p:cNvSpPr txBox="1"/>
            <p:nvPr/>
          </p:nvSpPr>
          <p:spPr>
            <a:xfrm>
              <a:off x="7262900" y="1092500"/>
              <a:ext cx="1380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1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98" name="Google Shape;398;p31"/>
          <p:cNvSpPr/>
          <p:nvPr/>
        </p:nvSpPr>
        <p:spPr>
          <a:xfrm>
            <a:off x="236600" y="236600"/>
            <a:ext cx="5246400" cy="4752600"/>
          </a:xfrm>
          <a:prstGeom prst="rect">
            <a:avLst/>
          </a:prstGeom>
          <a:solidFill>
            <a:srgbClr val="2B2B2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802375" y="246950"/>
            <a:ext cx="468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// –Uppgift #5– //</a:t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/* INSTRUCTIONS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	Gör nu samma sak, men skapa istället ett objekt från en </a:t>
            </a:r>
            <a:r>
              <a:rPr lang="en" sz="1200">
                <a:solidFill>
                  <a:srgbClr val="FFC66D"/>
                </a:solidFill>
                <a:latin typeface="Fira Code"/>
                <a:ea typeface="Fira Code"/>
                <a:cs typeface="Fira Code"/>
                <a:sym typeface="Fira Code"/>
              </a:rPr>
              <a:t>klass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 som heter ‘</a:t>
            </a:r>
            <a:r>
              <a:rPr lang="en" sz="1200">
                <a:solidFill>
                  <a:srgbClr val="E5C07B"/>
                </a:solidFill>
                <a:latin typeface="Fira Code"/>
                <a:ea typeface="Fira Code"/>
                <a:cs typeface="Fira Code"/>
                <a:sym typeface="Fira Code"/>
              </a:rPr>
              <a:t>counter</a:t>
            </a: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’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Prova nu göra samma sak men med en lista!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AFE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latin typeface="Fira Code"/>
                <a:ea typeface="Fira Code"/>
                <a:cs typeface="Fira Code"/>
                <a:sym typeface="Fira Code"/>
              </a:rPr>
              <a:t>*/</a:t>
            </a:r>
            <a:endParaRPr sz="1200">
              <a:solidFill>
                <a:srgbClr val="CC783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hint(</a:t>
            </a:r>
            <a:r>
              <a:rPr lang="en" sz="1200">
                <a:solidFill>
                  <a:srgbClr val="54A857"/>
                </a:solidFill>
                <a:latin typeface="Fira Code"/>
                <a:ea typeface="Fira Code"/>
                <a:cs typeface="Fira Code"/>
                <a:sym typeface="Fira Code"/>
              </a:rPr>
              <a:t>” MutableState kan också vara objekt! “</a:t>
            </a:r>
            <a:r>
              <a:rPr lang="en" sz="1200">
                <a:solidFill>
                  <a:srgbClr val="359FF4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rgbClr val="FFC66D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00" name="Google Shape;400;p31"/>
          <p:cNvGrpSpPr/>
          <p:nvPr/>
        </p:nvGrpSpPr>
        <p:grpSpPr>
          <a:xfrm>
            <a:off x="8026050" y="990800"/>
            <a:ext cx="1875775" cy="854300"/>
            <a:chOff x="8026050" y="990800"/>
            <a:chExt cx="1875775" cy="854300"/>
          </a:xfrm>
        </p:grpSpPr>
        <p:sp>
          <p:nvSpPr>
            <p:cNvPr id="401" name="Google Shape;401;p31"/>
            <p:cNvSpPr txBox="1"/>
            <p:nvPr/>
          </p:nvSpPr>
          <p:spPr>
            <a:xfrm>
              <a:off x="8521525" y="14449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>
              <a:off x="8242500" y="12267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0 1 0 1 0 1  0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03" name="Google Shape;403;p31"/>
            <p:cNvSpPr txBox="1"/>
            <p:nvPr/>
          </p:nvSpPr>
          <p:spPr>
            <a:xfrm>
              <a:off x="8026050" y="9908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04" name="Google Shape;404;p31"/>
          <p:cNvGrpSpPr/>
          <p:nvPr/>
        </p:nvGrpSpPr>
        <p:grpSpPr>
          <a:xfrm>
            <a:off x="5942875" y="-164525"/>
            <a:ext cx="1814400" cy="1088975"/>
            <a:chOff x="5942875" y="-164525"/>
            <a:chExt cx="1814400" cy="1088975"/>
          </a:xfrm>
        </p:grpSpPr>
        <p:sp>
          <p:nvSpPr>
            <p:cNvPr id="405" name="Google Shape;405;p31"/>
            <p:cNvSpPr txBox="1"/>
            <p:nvPr/>
          </p:nvSpPr>
          <p:spPr>
            <a:xfrm>
              <a:off x="6376975" y="52425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06" name="Google Shape;406;p31"/>
            <p:cNvSpPr txBox="1"/>
            <p:nvPr/>
          </p:nvSpPr>
          <p:spPr>
            <a:xfrm>
              <a:off x="6224575" y="312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07" name="Google Shape;407;p31"/>
            <p:cNvSpPr txBox="1"/>
            <p:nvPr/>
          </p:nvSpPr>
          <p:spPr>
            <a:xfrm>
              <a:off x="5942875" y="-164525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08" name="Google Shape;408;p31"/>
            <p:cNvSpPr txBox="1"/>
            <p:nvPr/>
          </p:nvSpPr>
          <p:spPr>
            <a:xfrm>
              <a:off x="6081625" y="64700"/>
              <a:ext cx="138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59FF4"/>
                  </a:solidFill>
                  <a:latin typeface="Anaheim"/>
                  <a:ea typeface="Anaheim"/>
                  <a:cs typeface="Anaheim"/>
                  <a:sym typeface="Anaheim"/>
                </a:rPr>
                <a:t>0 1 0 1 0 0 1 0 </a:t>
              </a:r>
              <a:endParaRPr>
                <a:solidFill>
                  <a:srgbClr val="359FF4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09" name="Google Shape;409;p31"/>
          <p:cNvSpPr/>
          <p:nvPr/>
        </p:nvSpPr>
        <p:spPr>
          <a:xfrm>
            <a:off x="6755050" y="-1650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26050" y="-1879800"/>
            <a:ext cx="795900" cy="29826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6601538" y="312700"/>
            <a:ext cx="2361600" cy="132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 rot="246094">
            <a:off x="6810756" y="660357"/>
            <a:ext cx="1996513" cy="630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E8BA36"/>
                </a:solidFill>
                <a:latin typeface="Anaheim"/>
                <a:ea typeface="Anaheim"/>
                <a:cs typeface="Anaheim"/>
                <a:sym typeface="Anaheim"/>
              </a:rPr>
              <a:t>Uppgift #5</a:t>
            </a:r>
            <a:endParaRPr sz="2900">
              <a:solidFill>
                <a:srgbClr val="E8BA3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236600" y="246950"/>
            <a:ext cx="7305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 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16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17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18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21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22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BBBBB"/>
                </a:solidFill>
                <a:latin typeface="Fira Code"/>
                <a:ea typeface="Fira Code"/>
                <a:cs typeface="Fira Code"/>
                <a:sym typeface="Fira Code"/>
              </a:rPr>
              <a:t>23</a:t>
            </a:r>
            <a:endParaRPr sz="13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14" name="Google Shape;414;p31"/>
          <p:cNvCxnSpPr/>
          <p:nvPr/>
        </p:nvCxnSpPr>
        <p:spPr>
          <a:xfrm flipH="1">
            <a:off x="709800" y="246950"/>
            <a:ext cx="41100" cy="47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5" name="Google Shape;415;p31" title="Recap post-it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400" y="2061000"/>
            <a:ext cx="2275226" cy="22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/>
          <p:nvPr/>
        </p:nvSpPr>
        <p:spPr>
          <a:xfrm>
            <a:off x="1927950" y="2126250"/>
            <a:ext cx="5145000" cy="58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1" name="Google Shape;421;p32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Uppgift #5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Problem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22" name="Google Shape;422;p32"/>
          <p:cNvCxnSpPr>
            <a:stCxn id="423" idx="1"/>
          </p:cNvCxnSpPr>
          <p:nvPr/>
        </p:nvCxnSpPr>
        <p:spPr>
          <a:xfrm flipH="1">
            <a:off x="4439725" y="529175"/>
            <a:ext cx="833700" cy="28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2"/>
          <p:cNvSpPr txBox="1"/>
          <p:nvPr/>
        </p:nvSpPr>
        <p:spPr>
          <a:xfrm>
            <a:off x="1797525" y="2014075"/>
            <a:ext cx="5089200" cy="523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2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list = mutableListOf</a:t>
            </a:r>
            <a:r>
              <a:rPr lang="en" sz="2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1737925" y="155237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Definiera en array som kan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Lägga till, ändra, ta bort och byta plats på element.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/>
          <p:nvPr/>
        </p:nvSpPr>
        <p:spPr>
          <a:xfrm>
            <a:off x="1927950" y="2126250"/>
            <a:ext cx="5145000" cy="58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1" name="Google Shape;431;p33"/>
          <p:cNvSpPr txBox="1"/>
          <p:nvPr>
            <p:ph idx="4294967295" type="title"/>
          </p:nvPr>
        </p:nvSpPr>
        <p:spPr>
          <a:xfrm>
            <a:off x="2452500" y="194675"/>
            <a:ext cx="369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Uppgift #5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lang="en">
                <a:solidFill>
                  <a:srgbClr val="61AFEF"/>
                </a:solidFill>
              </a:rPr>
              <a:t>Problem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32" name="Google Shape;432;p33"/>
          <p:cNvCxnSpPr>
            <a:stCxn id="433" idx="1"/>
          </p:cNvCxnSpPr>
          <p:nvPr/>
        </p:nvCxnSpPr>
        <p:spPr>
          <a:xfrm flipH="1">
            <a:off x="4439725" y="529175"/>
            <a:ext cx="833700" cy="28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3"/>
          <p:cNvSpPr txBox="1"/>
          <p:nvPr/>
        </p:nvSpPr>
        <p:spPr>
          <a:xfrm>
            <a:off x="1797525" y="2014075"/>
            <a:ext cx="5089200" cy="523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55FDE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2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list = mutableListOf</a:t>
            </a:r>
            <a:r>
              <a:rPr lang="en" sz="2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20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200">
                <a:solidFill>
                  <a:srgbClr val="E8BA36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9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1737925" y="155237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Definiera en array som kan: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Lägga till, ändra, ta bort och byta plats på element.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36" name="Google Shape;4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59825"/>
            <a:ext cx="8839204" cy="1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