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naheim"/>
      <p:regular r:id="rId25"/>
    </p:embeddedFont>
    <p:embeddedFont>
      <p:font typeface="Barlow Condensed ExtraBold"/>
      <p:bold r:id="rId26"/>
      <p:boldItalic r:id="rId27"/>
    </p:embeddedFont>
    <p:embeddedFont>
      <p:font typeface="Overpass Mono"/>
      <p:regular r:id="rId28"/>
      <p:bold r:id="rId29"/>
    </p:embeddedFont>
    <p:embeddedFont>
      <p:font typeface="Barlow"/>
      <p:regular r:id="rId30"/>
      <p:bold r:id="rId31"/>
      <p:italic r:id="rId32"/>
      <p:boldItalic r:id="rId33"/>
    </p:embeddedFont>
    <p:embeddedFont>
      <p:font typeface="Overpass Mono Medium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CondensedExtraBold-bold.fntdata"/><Relationship Id="rId25" Type="http://schemas.openxmlformats.org/officeDocument/2006/relationships/font" Target="fonts/Anaheim-regular.fntdata"/><Relationship Id="rId28" Type="http://schemas.openxmlformats.org/officeDocument/2006/relationships/font" Target="fonts/OverpassMono-regular.fntdata"/><Relationship Id="rId27" Type="http://schemas.openxmlformats.org/officeDocument/2006/relationships/font" Target="fonts/BarlowCondensedExtra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pass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bold.fntdata"/><Relationship Id="rId30" Type="http://schemas.openxmlformats.org/officeDocument/2006/relationships/font" Target="fonts/Barlow-regular.fntdata"/><Relationship Id="rId11" Type="http://schemas.openxmlformats.org/officeDocument/2006/relationships/slide" Target="slides/slide7.xml"/><Relationship Id="rId33" Type="http://schemas.openxmlformats.org/officeDocument/2006/relationships/font" Target="fonts/Barlow-boldItalic.fntdata"/><Relationship Id="rId10" Type="http://schemas.openxmlformats.org/officeDocument/2006/relationships/slide" Target="slides/slide6.xml"/><Relationship Id="rId32" Type="http://schemas.openxmlformats.org/officeDocument/2006/relationships/font" Target="fonts/Barlow-italic.fntdata"/><Relationship Id="rId13" Type="http://schemas.openxmlformats.org/officeDocument/2006/relationships/slide" Target="slides/slide9.xml"/><Relationship Id="rId35" Type="http://schemas.openxmlformats.org/officeDocument/2006/relationships/font" Target="fonts/OverpassMonoMedium-bold.fntdata"/><Relationship Id="rId12" Type="http://schemas.openxmlformats.org/officeDocument/2006/relationships/slide" Target="slides/slide8.xml"/><Relationship Id="rId34" Type="http://schemas.openxmlformats.org/officeDocument/2006/relationships/font" Target="fonts/OverpassMonoMedium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c90a14f930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c90a14f930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ca7f12ea1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ca7f12ea1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ca7f12ea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ca7f12ea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ca7f12ea1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ca7f12ea1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ca7f12ea1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ca7f12ea1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ca7f12ea1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ca7f12ea1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c90a14f930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c90a14f930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ca7f12ea1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ca7f12ea1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ca7f12ea1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ca7f12ea1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ca7f12ea1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ca7f12ea1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42b6052efb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42b6052efb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2b6052efb_0_1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42b6052efb_0_1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c6f67069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c6f67069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ca81141a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ca81141a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c6f67069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c6f67069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c90a14f930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c90a14f930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c90a14f93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c90a14f93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bb3434e5f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bb3434e5f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/>
          <p:nvPr/>
        </p:nvSpPr>
        <p:spPr>
          <a:xfrm>
            <a:off x="8110250" y="87725"/>
            <a:ext cx="1876200" cy="16068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7267750" y="-161750"/>
            <a:ext cx="2436900" cy="2124600"/>
          </a:xfrm>
          <a:prstGeom prst="diagStrip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 rot="10800000">
            <a:off x="7735275" y="228650"/>
            <a:ext cx="2115300" cy="1734000"/>
          </a:xfrm>
          <a:prstGeom prst="diagStripe">
            <a:avLst>
              <a:gd fmla="val 50000" name="adj"/>
            </a:avLst>
          </a:prstGeom>
          <a:solidFill>
            <a:srgbClr val="1B1464">
              <a:alpha val="4392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“ Separate the concerns of each composable to </a:t>
            </a:r>
            <a:endParaRPr>
              <a:solidFill>
                <a:schemeClr val="dk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create ‘component’ like widgets, much like in React “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1843525" y="0"/>
            <a:ext cx="23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Android Studio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852700" y="0"/>
            <a:ext cx="6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#5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pic>
        <p:nvPicPr>
          <p:cNvPr id="337" name="Google Shape;337;p25"/>
          <p:cNvPicPr preferRelativeResize="0"/>
          <p:nvPr/>
        </p:nvPicPr>
        <p:blipFill rotWithShape="1">
          <a:blip r:embed="rId3">
            <a:alphaModFix/>
          </a:blip>
          <a:srcRect b="0" l="72164" r="0" t="0"/>
          <a:stretch/>
        </p:blipFill>
        <p:spPr>
          <a:xfrm>
            <a:off x="7157603" y="637050"/>
            <a:ext cx="1373734" cy="15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Google Shape;405;p34"/>
          <p:cNvCxnSpPr/>
          <p:nvPr/>
        </p:nvCxnSpPr>
        <p:spPr>
          <a:xfrm flipH="1" rot="10800000">
            <a:off x="7948050" y="433175"/>
            <a:ext cx="736500" cy="195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34"/>
          <p:cNvCxnSpPr/>
          <p:nvPr/>
        </p:nvCxnSpPr>
        <p:spPr>
          <a:xfrm flipH="1">
            <a:off x="6832725" y="2945325"/>
            <a:ext cx="682200" cy="185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34"/>
          <p:cNvCxnSpPr/>
          <p:nvPr/>
        </p:nvCxnSpPr>
        <p:spPr>
          <a:xfrm>
            <a:off x="7991375" y="2956150"/>
            <a:ext cx="649800" cy="19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08" name="Google Shape;408;p34"/>
          <p:cNvSpPr txBox="1"/>
          <p:nvPr>
            <p:ph idx="4294967295" type="title"/>
          </p:nvPr>
        </p:nvSpPr>
        <p:spPr>
          <a:xfrm>
            <a:off x="2726850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Form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E7ED9"/>
                </a:solidFill>
              </a:rPr>
              <a:t>Example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09" name="Google Shape;4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00" y="1497922"/>
            <a:ext cx="2895275" cy="32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4"/>
          <p:cNvSpPr txBox="1"/>
          <p:nvPr/>
        </p:nvSpPr>
        <p:spPr>
          <a:xfrm>
            <a:off x="4786150" y="1721725"/>
            <a:ext cx="3690300" cy="28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Vi återanvänder många input fält…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Låt oss strukturera detta!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5" name="Google Shape;415;p35"/>
          <p:cNvCxnSpPr/>
          <p:nvPr/>
        </p:nvCxnSpPr>
        <p:spPr>
          <a:xfrm flipH="1" rot="10800000">
            <a:off x="7948050" y="433175"/>
            <a:ext cx="736500" cy="195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35"/>
          <p:cNvCxnSpPr/>
          <p:nvPr/>
        </p:nvCxnSpPr>
        <p:spPr>
          <a:xfrm flipH="1">
            <a:off x="6832725" y="2945325"/>
            <a:ext cx="682200" cy="185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35"/>
          <p:cNvCxnSpPr/>
          <p:nvPr/>
        </p:nvCxnSpPr>
        <p:spPr>
          <a:xfrm>
            <a:off x="7991375" y="2956150"/>
            <a:ext cx="649800" cy="19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18" name="Google Shape;418;p35"/>
          <p:cNvSpPr txBox="1"/>
          <p:nvPr>
            <p:ph idx="4294967295" type="title"/>
          </p:nvPr>
        </p:nvSpPr>
        <p:spPr>
          <a:xfrm>
            <a:off x="2726850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Form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E7ED9"/>
                </a:solidFill>
              </a:rPr>
              <a:t>Example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19" name="Google Shape;4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1825"/>
            <a:ext cx="3903800" cy="35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5"/>
          <p:cNvSpPr/>
          <p:nvPr/>
        </p:nvSpPr>
        <p:spPr>
          <a:xfrm>
            <a:off x="3530050" y="2187350"/>
            <a:ext cx="573900" cy="1234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D55F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1" name="Google Shape;421;p35"/>
          <p:cNvSpPr txBox="1"/>
          <p:nvPr/>
        </p:nvSpPr>
        <p:spPr>
          <a:xfrm>
            <a:off x="4342200" y="1981600"/>
            <a:ext cx="33003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Genom att dela upp de olika komponenter på detta sätt så uppnår vi en mer dynamisk uppsättning av projekt där vi får chansen att återanvända våra ‘composables’.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6" name="Google Shape;426;p36"/>
          <p:cNvCxnSpPr/>
          <p:nvPr/>
        </p:nvCxnSpPr>
        <p:spPr>
          <a:xfrm flipH="1" rot="10800000">
            <a:off x="7948050" y="433175"/>
            <a:ext cx="736500" cy="195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36"/>
          <p:cNvCxnSpPr/>
          <p:nvPr/>
        </p:nvCxnSpPr>
        <p:spPr>
          <a:xfrm flipH="1">
            <a:off x="6832725" y="2945325"/>
            <a:ext cx="682200" cy="185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36"/>
          <p:cNvCxnSpPr/>
          <p:nvPr/>
        </p:nvCxnSpPr>
        <p:spPr>
          <a:xfrm>
            <a:off x="7991375" y="2956150"/>
            <a:ext cx="649800" cy="19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29" name="Google Shape;429;p36"/>
          <p:cNvSpPr txBox="1"/>
          <p:nvPr>
            <p:ph idx="4294967295" type="title"/>
          </p:nvPr>
        </p:nvSpPr>
        <p:spPr>
          <a:xfrm>
            <a:off x="2726850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Form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E7ED9"/>
                </a:solidFill>
              </a:rPr>
              <a:t>Example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30" name="Google Shape;4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1825"/>
            <a:ext cx="3903800" cy="35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6"/>
          <p:cNvSpPr txBox="1"/>
          <p:nvPr/>
        </p:nvSpPr>
        <p:spPr>
          <a:xfrm>
            <a:off x="4547000" y="2595625"/>
            <a:ext cx="33003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rPr>
              <a:t>Input fältet är inte mycket mer än en textEdit.</a:t>
            </a:r>
            <a:endParaRPr i="1" sz="1600">
              <a:solidFill>
                <a:srgbClr val="359FF4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359FF4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rPr>
              <a:t>Men vi vill att den ska skapa lite utrymme mellan nedre ‘barn’, därför ser vi ett extra utrymme</a:t>
            </a:r>
            <a:endParaRPr i="1" sz="1600">
              <a:solidFill>
                <a:srgbClr val="359FF4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32" name="Google Shape;4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175" y="1461825"/>
            <a:ext cx="3411959" cy="1133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Google Shape;433;p36"/>
          <p:cNvCxnSpPr>
            <a:endCxn id="432" idx="1"/>
          </p:cNvCxnSpPr>
          <p:nvPr/>
        </p:nvCxnSpPr>
        <p:spPr>
          <a:xfrm flipH="1" rot="10800000">
            <a:off x="2999575" y="2028719"/>
            <a:ext cx="1491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8" name="Google Shape;438;p37"/>
          <p:cNvCxnSpPr/>
          <p:nvPr/>
        </p:nvCxnSpPr>
        <p:spPr>
          <a:xfrm flipH="1" rot="10800000">
            <a:off x="7948050" y="433175"/>
            <a:ext cx="736500" cy="195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37"/>
          <p:cNvCxnSpPr/>
          <p:nvPr/>
        </p:nvCxnSpPr>
        <p:spPr>
          <a:xfrm flipH="1">
            <a:off x="6832725" y="2945325"/>
            <a:ext cx="682200" cy="185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37"/>
          <p:cNvCxnSpPr/>
          <p:nvPr/>
        </p:nvCxnSpPr>
        <p:spPr>
          <a:xfrm>
            <a:off x="7991375" y="2956150"/>
            <a:ext cx="649800" cy="19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41" name="Google Shape;441;p37"/>
          <p:cNvSpPr txBox="1"/>
          <p:nvPr>
            <p:ph idx="4294967295" type="title"/>
          </p:nvPr>
        </p:nvSpPr>
        <p:spPr>
          <a:xfrm>
            <a:off x="2726850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Form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E7ED9"/>
                </a:solidFill>
              </a:rPr>
              <a:t>Example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42" name="Google Shape;4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1825"/>
            <a:ext cx="3903800" cy="35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7"/>
          <p:cNvSpPr txBox="1"/>
          <p:nvPr/>
        </p:nvSpPr>
        <p:spPr>
          <a:xfrm>
            <a:off x="4547000" y="2595625"/>
            <a:ext cx="33003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rPr>
              <a:t>Titeln tar in en dynamisk parameter för texten, och täcker hela förälderns bredd.</a:t>
            </a:r>
            <a:endParaRPr i="1" sz="1600">
              <a:solidFill>
                <a:srgbClr val="359FF4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44" name="Google Shape;444;p37"/>
          <p:cNvCxnSpPr>
            <a:endCxn id="445" idx="1"/>
          </p:cNvCxnSpPr>
          <p:nvPr/>
        </p:nvCxnSpPr>
        <p:spPr>
          <a:xfrm flipH="1" rot="10800000">
            <a:off x="2891200" y="2028575"/>
            <a:ext cx="1599900" cy="10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46" name="Google Shape;4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250" y="1461825"/>
            <a:ext cx="4406781" cy="11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Google Shape;451;p38"/>
          <p:cNvCxnSpPr/>
          <p:nvPr/>
        </p:nvCxnSpPr>
        <p:spPr>
          <a:xfrm flipH="1" rot="10800000">
            <a:off x="7948050" y="433175"/>
            <a:ext cx="736500" cy="195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38"/>
          <p:cNvCxnSpPr/>
          <p:nvPr/>
        </p:nvCxnSpPr>
        <p:spPr>
          <a:xfrm flipH="1">
            <a:off x="6832725" y="2945325"/>
            <a:ext cx="682200" cy="185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38"/>
          <p:cNvCxnSpPr/>
          <p:nvPr/>
        </p:nvCxnSpPr>
        <p:spPr>
          <a:xfrm>
            <a:off x="7991375" y="2956150"/>
            <a:ext cx="649800" cy="19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54" name="Google Shape;454;p38"/>
          <p:cNvSpPr txBox="1"/>
          <p:nvPr>
            <p:ph idx="4294967295" type="title"/>
          </p:nvPr>
        </p:nvSpPr>
        <p:spPr>
          <a:xfrm>
            <a:off x="2726850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Form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E7ED9"/>
                </a:solidFill>
              </a:rPr>
              <a:t>Example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55" name="Google Shape;4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1825"/>
            <a:ext cx="3903800" cy="35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8"/>
          <p:cNvSpPr txBox="1"/>
          <p:nvPr/>
        </p:nvSpPr>
        <p:spPr>
          <a:xfrm>
            <a:off x="4547000" y="2595625"/>
            <a:ext cx="33003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rPr>
              <a:t>Man ser det knappt - men här är en </a:t>
            </a:r>
            <a:r>
              <a:rPr i="1" lang="en" sz="16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ljusgrå</a:t>
            </a:r>
            <a:r>
              <a:rPr i="1" lang="en" sz="1600"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rPr>
              <a:t> linje på toppen, med padding mot botten.</a:t>
            </a:r>
            <a:endParaRPr i="1" sz="1600">
              <a:solidFill>
                <a:srgbClr val="359FF4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57" name="Google Shape;457;p38"/>
          <p:cNvCxnSpPr>
            <a:endCxn id="458" idx="1"/>
          </p:cNvCxnSpPr>
          <p:nvPr/>
        </p:nvCxnSpPr>
        <p:spPr>
          <a:xfrm flipH="1" rot="10800000">
            <a:off x="3551725" y="2028575"/>
            <a:ext cx="939600" cy="12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59" name="Google Shape;4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000" y="1625907"/>
            <a:ext cx="3690301" cy="969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39"/>
          <p:cNvCxnSpPr/>
          <p:nvPr/>
        </p:nvCxnSpPr>
        <p:spPr>
          <a:xfrm flipH="1" rot="10800000">
            <a:off x="7948050" y="433175"/>
            <a:ext cx="736500" cy="195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39"/>
          <p:cNvCxnSpPr/>
          <p:nvPr/>
        </p:nvCxnSpPr>
        <p:spPr>
          <a:xfrm flipH="1">
            <a:off x="6832725" y="2945325"/>
            <a:ext cx="682200" cy="185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39"/>
          <p:cNvCxnSpPr/>
          <p:nvPr/>
        </p:nvCxnSpPr>
        <p:spPr>
          <a:xfrm>
            <a:off x="7991375" y="2956150"/>
            <a:ext cx="649800" cy="19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467" name="Google Shape;4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1825"/>
            <a:ext cx="3903800" cy="35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9"/>
          <p:cNvSpPr txBox="1"/>
          <p:nvPr/>
        </p:nvSpPr>
        <p:spPr>
          <a:xfrm>
            <a:off x="4547000" y="2595625"/>
            <a:ext cx="33003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rPr>
              <a:t>Man ser det knappt - men här är en </a:t>
            </a:r>
            <a:r>
              <a:rPr i="1" lang="en" sz="16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ljusgrå</a:t>
            </a:r>
            <a:r>
              <a:rPr i="1" lang="en" sz="1600"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rPr>
              <a:t> linje på toppen, med padding mot botten.</a:t>
            </a:r>
            <a:endParaRPr i="1" sz="1600">
              <a:solidFill>
                <a:srgbClr val="359FF4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69" name="Google Shape;46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071" y="-59575"/>
            <a:ext cx="4491507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0" name="Google Shape;470;p39"/>
          <p:cNvCxnSpPr>
            <a:endCxn id="469" idx="1"/>
          </p:cNvCxnSpPr>
          <p:nvPr/>
        </p:nvCxnSpPr>
        <p:spPr>
          <a:xfrm flipH="1" rot="10800000">
            <a:off x="3118571" y="2512175"/>
            <a:ext cx="1273500" cy="2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39"/>
          <p:cNvSpPr txBox="1"/>
          <p:nvPr/>
        </p:nvSpPr>
        <p:spPr>
          <a:xfrm>
            <a:off x="314025" y="346525"/>
            <a:ext cx="34542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Här ser vi hur alla komponenter framförs inom ett ‘formulär’ med padding mot alla håll!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0"/>
          <p:cNvSpPr txBox="1"/>
          <p:nvPr/>
        </p:nvSpPr>
        <p:spPr>
          <a:xfrm>
            <a:off x="194925" y="540000"/>
            <a:ext cx="5934000" cy="4479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InputFieldUI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placeholderText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labelText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onValueChangeInput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Surface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Row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OutlinedTextField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placeholder = </a:t>
            </a:r>
            <a:r>
              <a:rPr lang="en" sz="11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2BBAC5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placeholderText</a:t>
            </a:r>
            <a:r>
              <a:rPr lang="en" sz="11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..."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fontSize = 12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0.4f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label = </a:t>
            </a:r>
            <a:r>
              <a:rPr lang="en" sz="11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labelText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value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onValueChange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onValueChangeInput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fillMaxWidth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bottom = 24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D55FD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77" name="Google Shape;4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25" y="101850"/>
            <a:ext cx="23241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1"/>
          <p:cNvSpPr txBox="1"/>
          <p:nvPr/>
        </p:nvSpPr>
        <p:spPr>
          <a:xfrm>
            <a:off x="45775" y="438150"/>
            <a:ext cx="8835900" cy="4863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8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InputFormsUI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8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i="1" lang="en" sz="8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en" sz="8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en" sz="8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remember </a:t>
            </a: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mutableStateOf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8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8C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Surface</a:t>
            </a: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shadowElevation = 12</a:t>
            </a: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9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endParaRPr sz="9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9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9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9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9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endParaRPr sz="9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9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top = 24</a:t>
            </a: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9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9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horizontal = 24</a:t>
            </a: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9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9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bottom = 60</a:t>
            </a: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9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9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InputTitleUI</a:t>
            </a: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title = </a:t>
            </a:r>
            <a:r>
              <a:rPr lang="en" sz="9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horizontalAlignment = </a:t>
            </a:r>
            <a:r>
              <a:rPr lang="en" sz="9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Alignment</a:t>
            </a: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CenterHorizontally</a:t>
            </a: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9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UnderlinedBreak</a:t>
            </a: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InputFieldUI</a:t>
            </a: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input = </a:t>
            </a:r>
            <a:r>
              <a:rPr i="1"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onValueChangeInput = </a:t>
            </a:r>
            <a:r>
              <a:rPr lang="en" sz="900">
                <a:solidFill>
                  <a:srgbClr val="179387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i="1"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9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it </a:t>
            </a:r>
            <a:r>
              <a:rPr lang="en" sz="900">
                <a:solidFill>
                  <a:srgbClr val="17938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InputFieldUI</a:t>
            </a: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input = </a:t>
            </a:r>
            <a:r>
              <a:rPr i="1"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onValueChangeInput = </a:t>
            </a:r>
            <a:r>
              <a:rPr lang="en" sz="900">
                <a:solidFill>
                  <a:srgbClr val="179387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i="1"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9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it </a:t>
            </a:r>
            <a:r>
              <a:rPr lang="en" sz="900">
                <a:solidFill>
                  <a:srgbClr val="17938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onClick = </a:t>
            </a:r>
            <a:r>
              <a:rPr lang="en" sz="900">
                <a:solidFill>
                  <a:srgbClr val="179387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9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lang="en" sz="900">
                <a:solidFill>
                  <a:srgbClr val="FF8C00"/>
                </a:solidFill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en" sz="9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*/ </a:t>
            </a:r>
            <a:r>
              <a:rPr lang="en" sz="900">
                <a:solidFill>
                  <a:srgbClr val="17938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900">
                <a:solidFill>
                  <a:srgbClr val="17938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1793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7938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9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9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>
                <a:solidFill>
                  <a:srgbClr val="17938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1793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7938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3" name="Google Shape;4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50" y="65775"/>
            <a:ext cx="2072357" cy="3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/>
          <p:nvPr/>
        </p:nvSpPr>
        <p:spPr>
          <a:xfrm>
            <a:off x="45775" y="1705075"/>
            <a:ext cx="8835900" cy="3355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InputTitleUI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Surface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fillMaxWidth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fontWeight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FontWeight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Bold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fontSize = 24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alpha = 0.6f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fillMaxWidth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9" name="Google Shape;489;p42"/>
          <p:cNvPicPr preferRelativeResize="0"/>
          <p:nvPr/>
        </p:nvPicPr>
        <p:blipFill rotWithShape="1">
          <a:blip r:embed="rId3">
            <a:alphaModFix/>
          </a:blip>
          <a:srcRect b="0" l="0" r="0" t="10273"/>
          <a:stretch/>
        </p:blipFill>
        <p:spPr>
          <a:xfrm>
            <a:off x="45775" y="1277750"/>
            <a:ext cx="2305050" cy="4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3"/>
          <p:cNvSpPr txBox="1"/>
          <p:nvPr/>
        </p:nvSpPr>
        <p:spPr>
          <a:xfrm>
            <a:off x="45775" y="1705075"/>
            <a:ext cx="8835900" cy="3063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@Preview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showBackground = </a:t>
            </a: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UnderlinedBreak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Surface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Gray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0.4f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Set the color of the underlined row to gray</a:t>
            </a:r>
            <a:endParaRPr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bottom = 48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F596F"/>
                </a:solidFill>
                <a:latin typeface="Courier New"/>
                <a:ea typeface="Courier New"/>
                <a:cs typeface="Courier New"/>
                <a:sym typeface="Courier New"/>
              </a:rPr>
              <a:t>dp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Adjust the height of the underlined row</a:t>
            </a:r>
            <a:endParaRPr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This empty space can be adjusted to control the spacing around the line</a:t>
            </a:r>
            <a:endParaRPr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Spacer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modifier = </a:t>
            </a: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fillMaxWidth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95" name="Google Shape;4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5" y="1324075"/>
            <a:ext cx="31432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INNEHÅLLSFÖRTECKNING</a:t>
            </a:r>
            <a:endParaRPr/>
          </a:p>
        </p:txBody>
      </p:sp>
      <p:sp>
        <p:nvSpPr>
          <p:cNvPr id="343" name="Google Shape;343;p26"/>
          <p:cNvSpPr txBox="1"/>
          <p:nvPr>
            <p:ph type="ctrTitle"/>
          </p:nvPr>
        </p:nvSpPr>
        <p:spPr>
          <a:xfrm flipH="1">
            <a:off x="2189800" y="1591776"/>
            <a:ext cx="2163900" cy="4974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44" name="Google Shape;344;p26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Översikt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5" name="Google Shape;345;p26"/>
          <p:cNvSpPr txBox="1"/>
          <p:nvPr>
            <p:ph idx="6" type="ctrTitle"/>
          </p:nvPr>
        </p:nvSpPr>
        <p:spPr>
          <a:xfrm flipH="1">
            <a:off x="2189800" y="2923759"/>
            <a:ext cx="2163900" cy="5754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6" name="Google Shape;346;p26"/>
          <p:cNvSpPr txBox="1"/>
          <p:nvPr>
            <p:ph idx="7" type="subTitle"/>
          </p:nvPr>
        </p:nvSpPr>
        <p:spPr>
          <a:xfrm flipH="1">
            <a:off x="2189800" y="3572250"/>
            <a:ext cx="30861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form</a:t>
            </a:r>
            <a:endParaRPr/>
          </a:p>
        </p:txBody>
      </p:sp>
      <p:cxnSp>
        <p:nvCxnSpPr>
          <p:cNvPr id="347" name="Google Shape;347;p26"/>
          <p:cNvCxnSpPr/>
          <p:nvPr/>
        </p:nvCxnSpPr>
        <p:spPr>
          <a:xfrm flipH="1">
            <a:off x="420625" y="1283175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6"/>
          <p:cNvCxnSpPr/>
          <p:nvPr/>
        </p:nvCxnSpPr>
        <p:spPr>
          <a:xfrm flipH="1">
            <a:off x="573025" y="1435575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6"/>
          <p:cNvCxnSpPr/>
          <p:nvPr/>
        </p:nvCxnSpPr>
        <p:spPr>
          <a:xfrm flipH="1">
            <a:off x="881750" y="1513925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6"/>
          <p:cNvCxnSpPr/>
          <p:nvPr/>
        </p:nvCxnSpPr>
        <p:spPr>
          <a:xfrm flipH="1">
            <a:off x="1039575" y="1513925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6"/>
          <p:cNvCxnSpPr/>
          <p:nvPr/>
        </p:nvCxnSpPr>
        <p:spPr>
          <a:xfrm flipH="1">
            <a:off x="7936650" y="2459950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6"/>
          <p:cNvCxnSpPr/>
          <p:nvPr/>
        </p:nvCxnSpPr>
        <p:spPr>
          <a:xfrm flipH="1">
            <a:off x="8089050" y="2612350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6"/>
          <p:cNvCxnSpPr/>
          <p:nvPr/>
        </p:nvCxnSpPr>
        <p:spPr>
          <a:xfrm flipH="1">
            <a:off x="8236025" y="2917150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6"/>
          <p:cNvCxnSpPr/>
          <p:nvPr/>
        </p:nvCxnSpPr>
        <p:spPr>
          <a:xfrm flipH="1">
            <a:off x="8393850" y="2917150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4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01" name="Google Shape;501;p44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kristoffer.johansson@sti.se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sti.learning.nu/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4"/>
          <p:cNvSpPr txBox="1"/>
          <p:nvPr/>
        </p:nvSpPr>
        <p:spPr>
          <a:xfrm>
            <a:off x="374075" y="4530425"/>
            <a:ext cx="598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naheim"/>
                <a:ea typeface="Anaheim"/>
                <a:cs typeface="Anaheim"/>
                <a:sym typeface="Anaheim"/>
              </a:rPr>
              <a:t>You can also contact me VIA Teams (quicker response)</a:t>
            </a:r>
            <a:br>
              <a:rPr i="1" lang="en">
                <a:latin typeface="Anaheim"/>
                <a:ea typeface="Anaheim"/>
                <a:cs typeface="Anaheim"/>
                <a:sym typeface="Anaheim"/>
              </a:rPr>
            </a:br>
            <a:r>
              <a:rPr i="1" lang="en">
                <a:latin typeface="Anaheim"/>
                <a:ea typeface="Anaheim"/>
                <a:cs typeface="Anaheim"/>
                <a:sym typeface="Anaheim"/>
              </a:rPr>
              <a:t>Du kan också kontakta mig VIA Teams (Snabbare svar)</a:t>
            </a:r>
            <a:endParaRPr i="1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type="title"/>
          </p:nvPr>
        </p:nvSpPr>
        <p:spPr>
          <a:xfrm>
            <a:off x="454800" y="2703950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Översikt</a:t>
            </a:r>
            <a:endParaRPr/>
          </a:p>
        </p:txBody>
      </p:sp>
      <p:sp>
        <p:nvSpPr>
          <p:cNvPr id="360" name="Google Shape;360;p27"/>
          <p:cNvSpPr txBox="1"/>
          <p:nvPr>
            <p:ph idx="2" type="title"/>
          </p:nvPr>
        </p:nvSpPr>
        <p:spPr>
          <a:xfrm>
            <a:off x="454800" y="2163725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/>
          <p:nvPr>
            <p:ph idx="4294967295" type="title"/>
          </p:nvPr>
        </p:nvSpPr>
        <p:spPr>
          <a:xfrm>
            <a:off x="2452500" y="194675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Thinking Design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6" name="Google Shape;366;p28"/>
          <p:cNvSpPr txBox="1"/>
          <p:nvPr/>
        </p:nvSpPr>
        <p:spPr>
          <a:xfrm>
            <a:off x="1694525" y="863675"/>
            <a:ext cx="5300700" cy="1570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r>
              <a:rPr lang="en" sz="1100">
                <a:solidFill>
                  <a:srgbClr val="FF8C00"/>
                </a:solidFill>
                <a:latin typeface="Courier New"/>
                <a:ea typeface="Courier New"/>
                <a:cs typeface="Courier New"/>
                <a:sym typeface="Courier New"/>
              </a:rPr>
              <a:t>TODO - How do we begin?</a:t>
            </a:r>
            <a:endParaRPr sz="1100">
              <a:solidFill>
                <a:srgbClr val="FF8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*   </a:t>
            </a:r>
            <a:r>
              <a:rPr lang="en" sz="1100">
                <a:solidFill>
                  <a:srgbClr val="FF8C00"/>
                </a:solidFill>
                <a:latin typeface="Courier New"/>
                <a:ea typeface="Courier New"/>
                <a:cs typeface="Courier New"/>
                <a:sym typeface="Courier New"/>
              </a:rPr>
              <a:t>#1 - No Content...</a:t>
            </a:r>
            <a:endParaRPr sz="1100">
              <a:solidFill>
                <a:srgbClr val="FF8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*   </a:t>
            </a:r>
            <a:r>
              <a:rPr lang="en" sz="1100">
                <a:solidFill>
                  <a:srgbClr val="FF8C00"/>
                </a:solidFill>
                <a:latin typeface="Courier New"/>
                <a:ea typeface="Courier New"/>
                <a:cs typeface="Courier New"/>
                <a:sym typeface="Courier New"/>
              </a:rPr>
              <a:t>#1.5 - How should size be related? Match Parent?</a:t>
            </a:r>
            <a:endParaRPr sz="1100">
              <a:solidFill>
                <a:srgbClr val="FF8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*   </a:t>
            </a:r>
            <a:r>
              <a:rPr lang="en" sz="1100">
                <a:solidFill>
                  <a:srgbClr val="FF8C00"/>
                </a:solidFill>
                <a:latin typeface="Courier New"/>
                <a:ea typeface="Courier New"/>
                <a:cs typeface="Courier New"/>
                <a:sym typeface="Courier New"/>
              </a:rPr>
              <a:t>#2 - Where will InputFormsUI exist?</a:t>
            </a:r>
            <a:endParaRPr sz="1100">
              <a:solidFill>
                <a:srgbClr val="FF8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*   </a:t>
            </a:r>
            <a:r>
              <a:rPr lang="en" sz="1100">
                <a:solidFill>
                  <a:srgbClr val="FF8C00"/>
                </a:solidFill>
                <a:latin typeface="Courier New"/>
                <a:ea typeface="Courier New"/>
                <a:cs typeface="Courier New"/>
                <a:sym typeface="Courier New"/>
              </a:rPr>
              <a:t>#3 - What IS InputFormsUI?</a:t>
            </a:r>
            <a:endParaRPr sz="1100">
              <a:solidFill>
                <a:srgbClr val="FF8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*       </a:t>
            </a:r>
            <a:r>
              <a:rPr lang="en" sz="1100">
                <a:solidFill>
                  <a:srgbClr val="FF8C00"/>
                </a:solidFill>
                <a:latin typeface="Courier New"/>
                <a:ea typeface="Courier New"/>
                <a:cs typeface="Courier New"/>
                <a:sym typeface="Courier New"/>
              </a:rPr>
              <a:t>- Important because: delegation of Responsibility</a:t>
            </a:r>
            <a:endParaRPr sz="1100">
              <a:solidFill>
                <a:srgbClr val="FF8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*       </a:t>
            </a:r>
            <a:r>
              <a:rPr lang="en" sz="1100">
                <a:solidFill>
                  <a:srgbClr val="FF8C00"/>
                </a:solidFill>
                <a:latin typeface="Courier New"/>
                <a:ea typeface="Courier New"/>
                <a:cs typeface="Courier New"/>
                <a:sym typeface="Courier New"/>
              </a:rPr>
              <a:t>- Important because: Child Inheritance of Sizing</a:t>
            </a:r>
            <a:endParaRPr sz="1100">
              <a:solidFill>
                <a:srgbClr val="FF8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* */</a:t>
            </a:r>
            <a:endParaRPr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67" name="Google Shape;3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075" y="2599025"/>
            <a:ext cx="4298999" cy="2430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 txBox="1"/>
          <p:nvPr>
            <p:ph idx="4294967295" type="title"/>
          </p:nvPr>
        </p:nvSpPr>
        <p:spPr>
          <a:xfrm>
            <a:off x="2452500" y="194675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Surface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3" name="Google Shape;373;p29"/>
          <p:cNvSpPr txBox="1"/>
          <p:nvPr/>
        </p:nvSpPr>
        <p:spPr>
          <a:xfrm>
            <a:off x="461550" y="1689200"/>
            <a:ext cx="7672200" cy="2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When to Use Each:</a:t>
            </a:r>
            <a:endParaRPr b="1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Use Surface When:</a:t>
            </a: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Implementing material design components like cards, dialogs, or surfaces with elevation.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Needing built-in support for shadows, clipping, and click handling.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Ensuring consistent theming and adherence to material design guidelines.</a:t>
            </a:r>
            <a:br>
              <a:rPr lang="e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Use Box When:</a:t>
            </a: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Creating custom layout containers with specific styling requirements.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Needing more control over background color, layout behavior, and child arrangement.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Building UI elements that don't require material design characteristics like elevation or shadows.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type="title"/>
          </p:nvPr>
        </p:nvSpPr>
        <p:spPr>
          <a:xfrm>
            <a:off x="454800" y="2703950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Hoisting</a:t>
            </a:r>
            <a:endParaRPr/>
          </a:p>
        </p:txBody>
      </p:sp>
      <p:sp>
        <p:nvSpPr>
          <p:cNvPr id="379" name="Google Shape;379;p30"/>
          <p:cNvSpPr txBox="1"/>
          <p:nvPr>
            <p:ph idx="2" type="title"/>
          </p:nvPr>
        </p:nvSpPr>
        <p:spPr>
          <a:xfrm>
            <a:off x="454800" y="2163725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/>
          <p:nvPr>
            <p:ph idx="4294967295" type="title"/>
          </p:nvPr>
        </p:nvSpPr>
        <p:spPr>
          <a:xfrm>
            <a:off x="2452500" y="194675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Uppgift #5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385" name="Google Shape;385;p31"/>
          <p:cNvCxnSpPr>
            <a:stCxn id="386" idx="1"/>
          </p:cNvCxnSpPr>
          <p:nvPr/>
        </p:nvCxnSpPr>
        <p:spPr>
          <a:xfrm flipH="1">
            <a:off x="4439725" y="529175"/>
            <a:ext cx="833700" cy="28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31"/>
          <p:cNvSpPr txBox="1"/>
          <p:nvPr/>
        </p:nvSpPr>
        <p:spPr>
          <a:xfrm>
            <a:off x="249025" y="2432088"/>
            <a:ext cx="8749500" cy="446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55FDE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700">
                <a:solidFill>
                  <a:srgbClr val="BBBB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counterListState = </a:t>
            </a:r>
            <a:r>
              <a:rPr lang="en" sz="1700">
                <a:solidFill>
                  <a:srgbClr val="6BB38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remember </a:t>
            </a:r>
            <a:r>
              <a:rPr lang="en" sz="1700">
                <a:solidFill>
                  <a:srgbClr val="359FF4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700">
                <a:solidFill>
                  <a:srgbClr val="61AFE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mutableStateOf</a:t>
            </a:r>
            <a:r>
              <a:rPr lang="en" sz="17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>
                <a:solidFill>
                  <a:srgbClr val="61AFE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listOf</a:t>
            </a:r>
            <a:r>
              <a:rPr lang="en" sz="17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00">
                <a:solidFill>
                  <a:srgbClr val="E5C07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7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00">
                <a:solidFill>
                  <a:srgbClr val="54A85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7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700">
                <a:solidFill>
                  <a:srgbClr val="359FF4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lt1"/>
              </a:solidFill>
              <a:highlight>
                <a:srgbClr val="2B2B2B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8" name="Google Shape;388;p31"/>
          <p:cNvSpPr txBox="1"/>
          <p:nvPr/>
        </p:nvSpPr>
        <p:spPr>
          <a:xfrm>
            <a:off x="249025" y="4201750"/>
            <a:ext cx="467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E8BA36"/>
                </a:solidFill>
                <a:latin typeface="Anaheim"/>
                <a:ea typeface="Anaheim"/>
                <a:cs typeface="Anaheim"/>
                <a:sym typeface="Anaheim"/>
              </a:rPr>
              <a:t>“Using Mutable data as state in Compose causes your users to see incorrect or stale data in your app”</a:t>
            </a:r>
            <a:endParaRPr i="1">
              <a:solidFill>
                <a:srgbClr val="E8BA3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9" name="Google Shape;389;p31"/>
          <p:cNvSpPr txBox="1"/>
          <p:nvPr/>
        </p:nvSpPr>
        <p:spPr>
          <a:xfrm>
            <a:off x="249025" y="1970388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9CA78"/>
                </a:solidFill>
                <a:latin typeface="Anaheim"/>
                <a:ea typeface="Anaheim"/>
                <a:cs typeface="Anaheim"/>
                <a:sym typeface="Anaheim"/>
              </a:rPr>
              <a:t>Do this instead:</a:t>
            </a:r>
            <a:endParaRPr sz="1800">
              <a:solidFill>
                <a:srgbClr val="89CA78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/>
          <p:nvPr>
            <p:ph type="title"/>
          </p:nvPr>
        </p:nvSpPr>
        <p:spPr>
          <a:xfrm>
            <a:off x="454800" y="2703950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Hoisting</a:t>
            </a:r>
            <a:endParaRPr/>
          </a:p>
        </p:txBody>
      </p:sp>
      <p:sp>
        <p:nvSpPr>
          <p:cNvPr id="395" name="Google Shape;395;p32"/>
          <p:cNvSpPr txBox="1"/>
          <p:nvPr>
            <p:ph idx="2" type="title"/>
          </p:nvPr>
        </p:nvSpPr>
        <p:spPr>
          <a:xfrm>
            <a:off x="454800" y="2163725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