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5143500" cx="9144000"/>
  <p:notesSz cx="6858000" cy="9144000"/>
  <p:embeddedFontLst>
    <p:embeddedFont>
      <p:font typeface="Overpass Mono Light"/>
      <p:regular r:id="rId73"/>
      <p:bold r:id="rId74"/>
    </p:embeddedFont>
    <p:embeddedFont>
      <p:font typeface="Anaheim"/>
      <p:regular r:id="rId75"/>
    </p:embeddedFont>
    <p:embeddedFont>
      <p:font typeface="Barlow Condensed ExtraBold"/>
      <p:bold r:id="rId76"/>
      <p:boldItalic r:id="rId77"/>
    </p:embeddedFont>
    <p:embeddedFont>
      <p:font typeface="Overpass Mono"/>
      <p:regular r:id="rId78"/>
      <p:bold r:id="rId79"/>
    </p:embeddedFont>
    <p:embeddedFont>
      <p:font typeface="Roboto Mono"/>
      <p:regular r:id="rId80"/>
      <p:bold r:id="rId81"/>
      <p:italic r:id="rId82"/>
      <p:boldItalic r:id="rId83"/>
    </p:embeddedFont>
    <p:embeddedFont>
      <p:font typeface="Barlow"/>
      <p:regular r:id="rId84"/>
      <p:bold r:id="rId85"/>
      <p:italic r:id="rId86"/>
      <p:boldItalic r:id="rId87"/>
    </p:embeddedFont>
    <p:embeddedFont>
      <p:font typeface="Overpass Mono Medium"/>
      <p:regular r:id="rId88"/>
      <p:bold r:id="rId89"/>
    </p:embeddedFont>
    <p:embeddedFont>
      <p:font typeface="Overpass Mono SemiBold"/>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Barlow-regular.fntdata"/><Relationship Id="rId83" Type="http://schemas.openxmlformats.org/officeDocument/2006/relationships/font" Target="fonts/RobotoMono-boldItalic.fntdata"/><Relationship Id="rId42" Type="http://schemas.openxmlformats.org/officeDocument/2006/relationships/slide" Target="slides/slide38.xml"/><Relationship Id="rId86" Type="http://schemas.openxmlformats.org/officeDocument/2006/relationships/font" Target="fonts/Barlow-italic.fntdata"/><Relationship Id="rId41" Type="http://schemas.openxmlformats.org/officeDocument/2006/relationships/slide" Target="slides/slide37.xml"/><Relationship Id="rId85" Type="http://schemas.openxmlformats.org/officeDocument/2006/relationships/font" Target="fonts/Barlow-bold.fntdata"/><Relationship Id="rId44" Type="http://schemas.openxmlformats.org/officeDocument/2006/relationships/slide" Target="slides/slide40.xml"/><Relationship Id="rId88" Type="http://schemas.openxmlformats.org/officeDocument/2006/relationships/font" Target="fonts/OverpassMonoMedium-regular.fntdata"/><Relationship Id="rId43" Type="http://schemas.openxmlformats.org/officeDocument/2006/relationships/slide" Target="slides/slide39.xml"/><Relationship Id="rId87" Type="http://schemas.openxmlformats.org/officeDocument/2006/relationships/font" Target="fonts/Barlow-bold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OverpassMonoMedium-bold.fntdata"/><Relationship Id="rId80" Type="http://schemas.openxmlformats.org/officeDocument/2006/relationships/font" Target="fonts/RobotoMono-regular.fntdata"/><Relationship Id="rId82" Type="http://schemas.openxmlformats.org/officeDocument/2006/relationships/font" Target="fonts/RobotoMono-italic.fntdata"/><Relationship Id="rId81"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OverpassMonoLight-regular.fntdata"/><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Anaheim-regular.fntdata"/><Relationship Id="rId30" Type="http://schemas.openxmlformats.org/officeDocument/2006/relationships/slide" Target="slides/slide26.xml"/><Relationship Id="rId74" Type="http://schemas.openxmlformats.org/officeDocument/2006/relationships/font" Target="fonts/OverpassMonoLight-bold.fntdata"/><Relationship Id="rId33" Type="http://schemas.openxmlformats.org/officeDocument/2006/relationships/slide" Target="slides/slide29.xml"/><Relationship Id="rId77" Type="http://schemas.openxmlformats.org/officeDocument/2006/relationships/font" Target="fonts/BarlowCondensedExtraBold-boldItalic.fntdata"/><Relationship Id="rId32" Type="http://schemas.openxmlformats.org/officeDocument/2006/relationships/slide" Target="slides/slide28.xml"/><Relationship Id="rId76" Type="http://schemas.openxmlformats.org/officeDocument/2006/relationships/font" Target="fonts/BarlowCondensedExtraBold-bold.fntdata"/><Relationship Id="rId35" Type="http://schemas.openxmlformats.org/officeDocument/2006/relationships/slide" Target="slides/slide31.xml"/><Relationship Id="rId79" Type="http://schemas.openxmlformats.org/officeDocument/2006/relationships/font" Target="fonts/OverpassMono-bold.fntdata"/><Relationship Id="rId34" Type="http://schemas.openxmlformats.org/officeDocument/2006/relationships/slide" Target="slides/slide30.xml"/><Relationship Id="rId78" Type="http://schemas.openxmlformats.org/officeDocument/2006/relationships/font" Target="fonts/OverpassMono-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OverpassMonoSemiBold-bold.fntdata"/><Relationship Id="rId90" Type="http://schemas.openxmlformats.org/officeDocument/2006/relationships/font" Target="fonts/OverpassMonoSemiBold-regular.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cc4aaeed9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cc4aaeed9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ca8119592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ca8119592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ca8119592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ca8119592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cc4aaeed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cc4aaeed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cc4aaeed9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cc4aaeed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cc4aaeed9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cc4aaeed9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cc4aaeed9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cc4aaeed9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cc4aaeed9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cc4aaeed9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cc4aaeed9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cc4aaeed9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cc4aaeed9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cc4aaeed9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cc4aaeed9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cc4aaeed9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cc4aaeed9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cc4aaeed9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cc4aaeed9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cc4aaeed9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cc4aaeed9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cc4aaeed9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cc4aaeed9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cc4aaeed9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cc4aaeed9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cc4aaeed9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2cc4aaeed9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2cc4aaeed9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cc4aaeed9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cc4aaeed9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cdaada7d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cdaada7d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cc4aaeed9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cc4aaeed9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42b6052efb_0_1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42b6052efb_0_1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cc4aaeed9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cc4aaeed9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cc4aaeed9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cc4aaeed9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cc4aaeed9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cc4aaeed9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cc4aaeed9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cc4aaeed9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cc4aaeed9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cc4aaeed9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cc4aaeed9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cc4aaeed9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cc4aaeed9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cc4aaeed9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cc4aaeed9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cc4aaeed9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cc4aaeed98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cc4aaeed98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cc4aaeed9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cc4aaeed9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c6f67069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c6f67069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cc4aaeed9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cc4aaeed9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cc4aaeed98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cc4aaeed9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cdaada7d9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cdaada7d9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cdaada7d9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2cdaada7d9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cdaada7d9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cdaada7d9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cdaada7d9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cdaada7d9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cdaada7d9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cdaada7d9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cdaada7d9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cdaada7d9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cdaada7d9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cdaada7d9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cdaada7d9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cdaada7d9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ca811959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ca811959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cdaada7d97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cdaada7d97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cdaada7d9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cdaada7d9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cdaada7d9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cdaada7d9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cdaada7d9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cdaada7d9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2cdaada7d9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2cdaada7d9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cdaada7d9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cdaada7d9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cdaada7d9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cdaada7d9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cdaada7d9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cdaada7d9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cdaada7d9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cdaada7d9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cdaada7d9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cdaada7d9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ca811959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ca811959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db889d2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db889d2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db889d27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db889d27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db889d274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db889d27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db889d274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db889d274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db889d274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db889d274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db889d274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db889d274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db889d274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db889d274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db889d274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db889d274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42b6052efb_0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42b6052efb_0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a811959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ca811959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6f67069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c6f67069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90a14f93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90a14f93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hyperlink" Target="https://kotlinlang.org/docs/coroutines-basics.html#your-first-coroutin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kotlinlang.org/docs/coroutines-basics.html#your-first-coroutine" TargetMode="Externa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s://kotlinlang.org/api/kotlinx.coroutines/kotlinx-coroutines-core/kotlinx.coroutines/launch.html" TargetMode="External"/><Relationship Id="rId4" Type="http://schemas.openxmlformats.org/officeDocument/2006/relationships/hyperlink" Target="https://kotlinlang.org/api/kotlinx.coroutines/kotlinx-coroutines-core/kotlinx.coroutines/delay.html" TargetMode="External"/><Relationship Id="rId5" Type="http://schemas.openxmlformats.org/officeDocument/2006/relationships/hyperlink" Target="https://kotlinlang.org/api/kotlinx.coroutines/kotlinx-coroutines-core/kotlinx.coroutines/run-blocking.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0.png"/><Relationship Id="rId4" Type="http://schemas.openxmlformats.org/officeDocument/2006/relationships/hyperlink" Target="https://developer.android.com/guide/components/activities/activity-lifecycl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hyperlink" Target="https://developer.android.com/jetpack/androidx/releases/lifecycle#version_28_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1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hyperlink" Target="http://drive.google.com/file/d/1Pmx1I0PIpeIrW9cHo9mJbAfjxb8hEviR/view" TargetMode="External"/><Relationship Id="rId4" Type="http://schemas.openxmlformats.org/officeDocument/2006/relationships/image" Target="../media/image1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p:nvPr/>
        </p:nvSpPr>
        <p:spPr>
          <a:xfrm>
            <a:off x="8110250" y="87725"/>
            <a:ext cx="1876200" cy="1606800"/>
          </a:xfrm>
          <a:prstGeom prst="diagStripe">
            <a:avLst>
              <a:gd fmla="val 50000"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7267750" y="-161750"/>
            <a:ext cx="2436900" cy="2124600"/>
          </a:xfrm>
          <a:prstGeom prst="diagStripe">
            <a:avLst>
              <a:gd fmla="val 50000"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Android Studio</a:t>
            </a:r>
            <a:endParaRPr/>
          </a:p>
        </p:txBody>
      </p:sp>
      <p:sp>
        <p:nvSpPr>
          <p:cNvPr id="333" name="Google Shape;333;p25"/>
          <p:cNvSpPr/>
          <p:nvPr/>
        </p:nvSpPr>
        <p:spPr>
          <a:xfrm rot="10800000">
            <a:off x="7735275" y="228650"/>
            <a:ext cx="2115300" cy="1734000"/>
          </a:xfrm>
          <a:prstGeom prst="diagStripe">
            <a:avLst>
              <a:gd fmla="val 50000" name="adj"/>
            </a:avLst>
          </a:prstGeom>
          <a:solidFill>
            <a:srgbClr val="1B1464">
              <a:alpha val="4392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457200" lvl="0" marL="0" rtl="0" algn="l">
              <a:spcBef>
                <a:spcPts val="0"/>
              </a:spcBef>
              <a:spcAft>
                <a:spcPts val="0"/>
              </a:spcAft>
              <a:buNone/>
            </a:pPr>
            <a:r>
              <a:rPr lang="en">
                <a:solidFill>
                  <a:schemeClr val="dk2"/>
                </a:solidFill>
              </a:rPr>
              <a:t>“ Reusing a ViewModel instead of a bunch of By Remembers…“</a:t>
            </a:r>
            <a:endParaRPr sz="2100">
              <a:solidFill>
                <a:schemeClr val="dk2"/>
              </a:solidFill>
            </a:endParaRPr>
          </a:p>
        </p:txBody>
      </p:sp>
      <p:sp>
        <p:nvSpPr>
          <p:cNvPr id="335" name="Google Shape;335;p25"/>
          <p:cNvSpPr txBox="1"/>
          <p:nvPr/>
        </p:nvSpPr>
        <p:spPr>
          <a:xfrm>
            <a:off x="1843525" y="0"/>
            <a:ext cx="2333400" cy="400200"/>
          </a:xfrm>
          <a:prstGeom prst="rect">
            <a:avLst/>
          </a:prstGeom>
          <a:noFill/>
          <a:ln>
            <a:noFill/>
          </a:ln>
        </p:spPr>
        <p:txBody>
          <a:bodyPr anchorCtr="0" anchor="t" bIns="91425" lIns="91425" spcFirstLastPara="1" rIns="91425" wrap="square" tIns="91425">
            <a:spAutoFit/>
          </a:bodyPr>
          <a:lstStyle/>
          <a:p>
            <a:pPr indent="457200" lvl="0" marL="0" rtl="0" algn="ctr">
              <a:spcBef>
                <a:spcPts val="0"/>
              </a:spcBef>
              <a:spcAft>
                <a:spcPts val="0"/>
              </a:spcAft>
              <a:buNone/>
            </a:pPr>
            <a:r>
              <a:rPr lang="en">
                <a:latin typeface="Overpass Mono Medium"/>
                <a:ea typeface="Overpass Mono Medium"/>
                <a:cs typeface="Overpass Mono Medium"/>
                <a:sym typeface="Overpass Mono Medium"/>
              </a:rPr>
              <a:t>Android Studio</a:t>
            </a:r>
            <a:endParaRPr>
              <a:latin typeface="Overpass Mono Medium"/>
              <a:ea typeface="Overpass Mono Medium"/>
              <a:cs typeface="Overpass Mono Medium"/>
              <a:sym typeface="Overpass Mono Medium"/>
            </a:endParaRPr>
          </a:p>
        </p:txBody>
      </p:sp>
      <p:sp>
        <p:nvSpPr>
          <p:cNvPr id="336" name="Google Shape;336;p25"/>
          <p:cNvSpPr txBox="1"/>
          <p:nvPr/>
        </p:nvSpPr>
        <p:spPr>
          <a:xfrm>
            <a:off x="852700" y="0"/>
            <a:ext cx="6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verpass Mono Medium"/>
                <a:ea typeface="Overpass Mono Medium"/>
                <a:cs typeface="Overpass Mono Medium"/>
                <a:sym typeface="Overpass Mono Medium"/>
              </a:rPr>
              <a:t>#6</a:t>
            </a:r>
            <a:endParaRPr>
              <a:latin typeface="Overpass Mono Medium"/>
              <a:ea typeface="Overpass Mono Medium"/>
              <a:cs typeface="Overpass Mono Medium"/>
              <a:sym typeface="Overpass Mono Medium"/>
            </a:endParaRPr>
          </a:p>
        </p:txBody>
      </p:sp>
      <p:pic>
        <p:nvPicPr>
          <p:cNvPr id="337" name="Google Shape;337;p25"/>
          <p:cNvPicPr preferRelativeResize="0"/>
          <p:nvPr/>
        </p:nvPicPr>
        <p:blipFill rotWithShape="1">
          <a:blip r:embed="rId3">
            <a:alphaModFix/>
          </a:blip>
          <a:srcRect b="0" l="72164" r="0" t="0"/>
          <a:stretch/>
        </p:blipFill>
        <p:spPr>
          <a:xfrm>
            <a:off x="7157603" y="637050"/>
            <a:ext cx="1373734" cy="156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Different Approaches</a:t>
            </a:r>
            <a:endParaRPr>
              <a:solidFill>
                <a:schemeClr val="dk2"/>
              </a:solidFill>
            </a:endParaRPr>
          </a:p>
        </p:txBody>
      </p:sp>
      <p:sp>
        <p:nvSpPr>
          <p:cNvPr id="427" name="Google Shape;427;p34"/>
          <p:cNvSpPr txBox="1"/>
          <p:nvPr/>
        </p:nvSpPr>
        <p:spPr>
          <a:xfrm>
            <a:off x="1024575" y="1550850"/>
            <a:ext cx="6345600" cy="3604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lt1"/>
              </a:buClr>
              <a:buSzPts val="1200"/>
              <a:buChar char="●"/>
            </a:pPr>
            <a:r>
              <a:rPr b="1" lang="en" sz="1200">
                <a:solidFill>
                  <a:schemeClr val="lt1"/>
                </a:solidFill>
              </a:rPr>
              <a:t>Characteristics</a:t>
            </a:r>
            <a:r>
              <a:rPr lang="en" sz="1200">
                <a:solidFill>
                  <a:schemeClr val="lt1"/>
                </a:solidFill>
              </a:rPr>
              <a:t>:</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latin typeface="Roboto Mono"/>
                <a:ea typeface="Roboto Mono"/>
                <a:cs typeface="Roboto Mono"/>
                <a:sym typeface="Roboto Mono"/>
              </a:rPr>
              <a:t>mutableStateOf</a:t>
            </a:r>
            <a:r>
              <a:rPr lang="en" sz="1200">
                <a:solidFill>
                  <a:schemeClr val="lt1"/>
                </a:solidFill>
              </a:rPr>
              <a:t> is a part of Jetpack Compose and is designed specifically for managing UI-related state within Compose-based applications.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It represents a single mutable value that triggers recomposition of the UI when the value changes.</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latin typeface="Roboto Mono"/>
                <a:ea typeface="Roboto Mono"/>
                <a:cs typeface="Roboto Mono"/>
                <a:sym typeface="Roboto Mono"/>
              </a:rPr>
              <a:t>mutableStateOf</a:t>
            </a:r>
            <a:r>
              <a:rPr lang="en" sz="1200">
                <a:solidFill>
                  <a:schemeClr val="lt1"/>
                </a:solidFill>
              </a:rPr>
              <a:t> is not inherently lifecycle aware like </a:t>
            </a:r>
            <a:r>
              <a:rPr lang="en" sz="1200">
                <a:solidFill>
                  <a:schemeClr val="lt1"/>
                </a:solidFill>
                <a:latin typeface="Roboto Mono"/>
                <a:ea typeface="Roboto Mono"/>
                <a:cs typeface="Roboto Mono"/>
                <a:sym typeface="Roboto Mono"/>
              </a:rPr>
              <a:t>LiveData</a:t>
            </a:r>
            <a:r>
              <a:rPr lang="en" sz="1200">
                <a:solidFill>
                  <a:schemeClr val="lt1"/>
                </a:solidFill>
              </a:rPr>
              <a:t> and does not have built-in support for handling lifecycle events of activities or fragments.</a:t>
            </a:r>
            <a:br>
              <a:rPr lang="en" sz="1200">
                <a:solidFill>
                  <a:schemeClr val="lt1"/>
                </a:solidFill>
              </a:rPr>
            </a:b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Usage</a:t>
            </a:r>
            <a:r>
              <a:rPr lang="en" sz="1200">
                <a:solidFill>
                  <a:schemeClr val="lt1"/>
                </a:solidFill>
              </a:rPr>
              <a:t>:</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latin typeface="Roboto Mono"/>
                <a:ea typeface="Roboto Mono"/>
                <a:cs typeface="Roboto Mono"/>
                <a:sym typeface="Roboto Mono"/>
              </a:rPr>
              <a:t>mutableStateOf</a:t>
            </a:r>
            <a:r>
              <a:rPr lang="en" sz="1200">
                <a:solidFill>
                  <a:schemeClr val="lt1"/>
                </a:solidFill>
              </a:rPr>
              <a:t> is primarily used within composables (functions annotated with </a:t>
            </a:r>
            <a:r>
              <a:rPr lang="en" sz="1200">
                <a:solidFill>
                  <a:schemeClr val="lt1"/>
                </a:solidFill>
                <a:latin typeface="Roboto Mono"/>
                <a:ea typeface="Roboto Mono"/>
                <a:cs typeface="Roboto Mono"/>
                <a:sym typeface="Roboto Mono"/>
              </a:rPr>
              <a:t>@Composable</a:t>
            </a:r>
            <a:r>
              <a:rPr lang="en" sz="1200">
                <a:solidFill>
                  <a:schemeClr val="lt1"/>
                </a:solidFill>
              </a:rPr>
              <a:t>) to manage and propagate changes to UI state.</a:t>
            </a:r>
            <a:endParaRPr sz="1200">
              <a:solidFill>
                <a:schemeClr val="lt1"/>
              </a:solidFill>
            </a:endParaRPr>
          </a:p>
          <a:p>
            <a:pPr indent="-304800" lvl="1" marL="914400" rtl="0" algn="l">
              <a:lnSpc>
                <a:spcPct val="115000"/>
              </a:lnSpc>
              <a:spcBef>
                <a:spcPts val="0"/>
              </a:spcBef>
              <a:spcAft>
                <a:spcPts val="0"/>
              </a:spcAft>
              <a:buClr>
                <a:schemeClr val="lt1"/>
              </a:buClr>
              <a:buSzPts val="1200"/>
              <a:buChar char="○"/>
            </a:pPr>
            <a:r>
              <a:rPr lang="en" sz="1200">
                <a:solidFill>
                  <a:schemeClr val="lt1"/>
                </a:solidFill>
              </a:rPr>
              <a:t>The state managed by </a:t>
            </a:r>
            <a:r>
              <a:rPr lang="en" sz="1200">
                <a:solidFill>
                  <a:schemeClr val="lt1"/>
                </a:solidFill>
                <a:latin typeface="Roboto Mono"/>
                <a:ea typeface="Roboto Mono"/>
                <a:cs typeface="Roboto Mono"/>
                <a:sym typeface="Roboto Mono"/>
              </a:rPr>
              <a:t>mutableStateOf</a:t>
            </a:r>
            <a:r>
              <a:rPr lang="en" sz="1200">
                <a:solidFill>
                  <a:schemeClr val="lt1"/>
                </a:solidFill>
              </a:rPr>
              <a:t> is scoped to the composition or the lifecycle of the composable function where it is used.</a:t>
            </a:r>
            <a:endParaRPr sz="1200">
              <a:solidFill>
                <a:schemeClr val="lt1"/>
              </a:solidFill>
            </a:endParaRPr>
          </a:p>
          <a:p>
            <a:pPr indent="0" lvl="0" marL="0" rtl="0" algn="l">
              <a:spcBef>
                <a:spcPts val="1200"/>
              </a:spcBef>
              <a:spcAft>
                <a:spcPts val="0"/>
              </a:spcAft>
              <a:buNone/>
            </a:pPr>
            <a:r>
              <a:t/>
            </a:r>
            <a:endParaRPr sz="19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5"/>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Different Approaches</a:t>
            </a:r>
            <a:endParaRPr>
              <a:solidFill>
                <a:schemeClr val="dk2"/>
              </a:solidFill>
            </a:endParaRPr>
          </a:p>
        </p:txBody>
      </p:sp>
      <p:sp>
        <p:nvSpPr>
          <p:cNvPr id="433" name="Google Shape;433;p35"/>
          <p:cNvSpPr txBox="1"/>
          <p:nvPr/>
        </p:nvSpPr>
        <p:spPr>
          <a:xfrm>
            <a:off x="1187000" y="1550850"/>
            <a:ext cx="6345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rPr>
              <a:t>MutableLiveData</a:t>
            </a:r>
            <a:r>
              <a:rPr lang="en" sz="2400">
                <a:solidFill>
                  <a:schemeClr val="lt1"/>
                </a:solidFill>
              </a:rPr>
              <a:t> is an older alternative to MutableStateFlow..</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 sz="2400">
                <a:solidFill>
                  <a:schemeClr val="lt1"/>
                </a:solidFill>
              </a:rPr>
              <a:t>Use </a:t>
            </a:r>
            <a:r>
              <a:rPr b="1" lang="en" sz="2400">
                <a:solidFill>
                  <a:schemeClr val="lt1"/>
                </a:solidFill>
              </a:rPr>
              <a:t>MutableStateFlow</a:t>
            </a:r>
            <a:r>
              <a:rPr lang="en" sz="2400">
                <a:solidFill>
                  <a:schemeClr val="lt1"/>
                </a:solidFill>
              </a:rPr>
              <a:t> instead for more modern </a:t>
            </a:r>
            <a:r>
              <a:rPr lang="en" sz="2400">
                <a:solidFill>
                  <a:schemeClr val="lt1"/>
                </a:solidFill>
              </a:rPr>
              <a:t>approach</a:t>
            </a:r>
            <a:r>
              <a:rPr lang="en" sz="2400">
                <a:solidFill>
                  <a:schemeClr val="lt1"/>
                </a:solidFill>
              </a:rPr>
              <a:t> and with work for async programming especially when working with calls.</a:t>
            </a:r>
            <a:endParaRPr sz="2400">
              <a:solidFill>
                <a:schemeClr val="lt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Different Approaches</a:t>
            </a:r>
            <a:endParaRPr>
              <a:solidFill>
                <a:schemeClr val="dk2"/>
              </a:solidFill>
            </a:endParaRPr>
          </a:p>
        </p:txBody>
      </p:sp>
      <p:sp>
        <p:nvSpPr>
          <p:cNvPr id="439" name="Google Shape;439;p36"/>
          <p:cNvSpPr txBox="1"/>
          <p:nvPr/>
        </p:nvSpPr>
        <p:spPr>
          <a:xfrm>
            <a:off x="1187000" y="1550850"/>
            <a:ext cx="6345600" cy="3480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2"/>
              </a:buClr>
              <a:buSzPts val="1400"/>
              <a:buChar char="●"/>
            </a:pPr>
            <a:r>
              <a:rPr b="1" lang="en">
                <a:solidFill>
                  <a:schemeClr val="lt1"/>
                </a:solidFill>
                <a:latin typeface="Anaheim"/>
                <a:ea typeface="Anaheim"/>
                <a:cs typeface="Anaheim"/>
                <a:sym typeface="Anaheim"/>
              </a:rPr>
              <a:t>Use MutableStateFlow</a:t>
            </a:r>
            <a:r>
              <a:rPr lang="en">
                <a:solidFill>
                  <a:schemeClr val="lt1"/>
                </a:solidFill>
                <a:latin typeface="Anaheim"/>
                <a:ea typeface="Anaheim"/>
                <a:cs typeface="Anaheim"/>
                <a:sym typeface="Anaheim"/>
              </a:rPr>
              <a:t>:</a:t>
            </a:r>
            <a:endParaRPr>
              <a:solidFill>
                <a:schemeClr val="lt1"/>
              </a:solidFill>
              <a:latin typeface="Anaheim"/>
              <a:ea typeface="Anaheim"/>
              <a:cs typeface="Anaheim"/>
              <a:sym typeface="Anaheim"/>
            </a:endParaRPr>
          </a:p>
          <a:p>
            <a:pPr indent="-317500" lvl="1" marL="914400" rtl="0" algn="l">
              <a:lnSpc>
                <a:spcPct val="115000"/>
              </a:lnSpc>
              <a:spcBef>
                <a:spcPts val="0"/>
              </a:spcBef>
              <a:spcAft>
                <a:spcPts val="0"/>
              </a:spcAft>
              <a:buClr>
                <a:schemeClr val="dk2"/>
              </a:buClr>
              <a:buSzPts val="1400"/>
              <a:buFont typeface="Anaheim"/>
              <a:buChar char="○"/>
            </a:pPr>
            <a:r>
              <a:rPr lang="en">
                <a:solidFill>
                  <a:schemeClr val="lt1"/>
                </a:solidFill>
                <a:latin typeface="Anaheim"/>
                <a:ea typeface="Anaheim"/>
                <a:cs typeface="Anaheim"/>
                <a:sym typeface="Anaheim"/>
              </a:rPr>
              <a:t>For managing more complex or asynchronous state changes that need to be observed across different parts of the app.</a:t>
            </a:r>
            <a:endParaRPr>
              <a:solidFill>
                <a:schemeClr val="lt1"/>
              </a:solidFill>
              <a:latin typeface="Anaheim"/>
              <a:ea typeface="Anaheim"/>
              <a:cs typeface="Anaheim"/>
              <a:sym typeface="Anaheim"/>
            </a:endParaRPr>
          </a:p>
          <a:p>
            <a:pPr indent="-317500" lvl="1" marL="914400" rtl="0" algn="l">
              <a:lnSpc>
                <a:spcPct val="115000"/>
              </a:lnSpc>
              <a:spcBef>
                <a:spcPts val="0"/>
              </a:spcBef>
              <a:spcAft>
                <a:spcPts val="0"/>
              </a:spcAft>
              <a:buClr>
                <a:schemeClr val="dk2"/>
              </a:buClr>
              <a:buSzPts val="1400"/>
              <a:buFont typeface="Anaheim"/>
              <a:buChar char="○"/>
            </a:pPr>
            <a:r>
              <a:rPr lang="en">
                <a:solidFill>
                  <a:schemeClr val="lt1"/>
                </a:solidFill>
                <a:latin typeface="Anaheim"/>
                <a:ea typeface="Anaheim"/>
                <a:cs typeface="Anaheim"/>
                <a:sym typeface="Anaheim"/>
              </a:rPr>
              <a:t>When working with ViewModels or repositories that expose state as flows for data flow and propagation.</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17500" lvl="0" marL="457200" rtl="0" algn="l">
              <a:lnSpc>
                <a:spcPct val="115000"/>
              </a:lnSpc>
              <a:spcBef>
                <a:spcPts val="0"/>
              </a:spcBef>
              <a:spcAft>
                <a:spcPts val="0"/>
              </a:spcAft>
              <a:buClr>
                <a:schemeClr val="dk2"/>
              </a:buClr>
              <a:buSzPts val="1400"/>
              <a:buChar char="●"/>
            </a:pPr>
            <a:r>
              <a:rPr b="1" lang="en">
                <a:solidFill>
                  <a:schemeClr val="lt1"/>
                </a:solidFill>
                <a:latin typeface="Anaheim"/>
                <a:ea typeface="Anaheim"/>
                <a:cs typeface="Anaheim"/>
                <a:sym typeface="Anaheim"/>
              </a:rPr>
              <a:t>Use mutableStateOf</a:t>
            </a:r>
            <a:r>
              <a:rPr lang="en">
                <a:solidFill>
                  <a:schemeClr val="lt1"/>
                </a:solidFill>
                <a:latin typeface="Anaheim"/>
                <a:ea typeface="Anaheim"/>
                <a:cs typeface="Anaheim"/>
                <a:sym typeface="Anaheim"/>
              </a:rPr>
              <a:t>:</a:t>
            </a:r>
            <a:endParaRPr>
              <a:solidFill>
                <a:schemeClr val="lt1"/>
              </a:solidFill>
              <a:latin typeface="Anaheim"/>
              <a:ea typeface="Anaheim"/>
              <a:cs typeface="Anaheim"/>
              <a:sym typeface="Anaheim"/>
            </a:endParaRPr>
          </a:p>
          <a:p>
            <a:pPr indent="-317500" lvl="1" marL="914400" rtl="0" algn="l">
              <a:lnSpc>
                <a:spcPct val="115000"/>
              </a:lnSpc>
              <a:spcBef>
                <a:spcPts val="0"/>
              </a:spcBef>
              <a:spcAft>
                <a:spcPts val="0"/>
              </a:spcAft>
              <a:buClr>
                <a:schemeClr val="dk2"/>
              </a:buClr>
              <a:buSzPts val="1400"/>
              <a:buFont typeface="Anaheim"/>
              <a:buChar char="○"/>
            </a:pPr>
            <a:r>
              <a:rPr lang="en">
                <a:solidFill>
                  <a:schemeClr val="lt1"/>
                </a:solidFill>
                <a:latin typeface="Anaheim"/>
                <a:ea typeface="Anaheim"/>
                <a:cs typeface="Anaheim"/>
                <a:sym typeface="Anaheim"/>
              </a:rPr>
              <a:t>For managing simple and local UI-related state within individual composables.</a:t>
            </a:r>
            <a:endParaRPr>
              <a:solidFill>
                <a:schemeClr val="lt1"/>
              </a:solidFill>
              <a:latin typeface="Anaheim"/>
              <a:ea typeface="Anaheim"/>
              <a:cs typeface="Anaheim"/>
              <a:sym typeface="Anaheim"/>
            </a:endParaRPr>
          </a:p>
          <a:p>
            <a:pPr indent="-317500" lvl="1" marL="914400" rtl="0" algn="l">
              <a:lnSpc>
                <a:spcPct val="115000"/>
              </a:lnSpc>
              <a:spcBef>
                <a:spcPts val="0"/>
              </a:spcBef>
              <a:spcAft>
                <a:spcPts val="0"/>
              </a:spcAft>
              <a:buClr>
                <a:schemeClr val="dk2"/>
              </a:buClr>
              <a:buSzPts val="1400"/>
              <a:buFont typeface="Anaheim"/>
              <a:buChar char="○"/>
            </a:pPr>
            <a:r>
              <a:rPr lang="en">
                <a:solidFill>
                  <a:schemeClr val="lt1"/>
                </a:solidFill>
                <a:latin typeface="Anaheim"/>
                <a:ea typeface="Anaheim"/>
                <a:cs typeface="Anaheim"/>
                <a:sym typeface="Anaheim"/>
              </a:rPr>
              <a:t>When dealing with small-scale state changes or toggles that are confined to a specific part of the UI hierarchy.</a:t>
            </a:r>
            <a:endParaRPr>
              <a:solidFill>
                <a:schemeClr val="lt1"/>
              </a:solidFill>
              <a:latin typeface="Anaheim"/>
              <a:ea typeface="Anaheim"/>
              <a:cs typeface="Anaheim"/>
              <a:sym typeface="Anaheim"/>
            </a:endParaRPr>
          </a:p>
          <a:p>
            <a:pPr indent="0" lvl="0" marL="0" rtl="0" algn="l">
              <a:spcBef>
                <a:spcPts val="1200"/>
              </a:spcBef>
              <a:spcAft>
                <a:spcPts val="0"/>
              </a:spcAft>
              <a:buNone/>
            </a:pPr>
            <a:r>
              <a:t/>
            </a:r>
            <a:endParaRPr b="1" sz="27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7"/>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MutableStateOf</a:t>
            </a:r>
            <a:endParaRPr>
              <a:solidFill>
                <a:schemeClr val="dk2"/>
              </a:solidFill>
            </a:endParaRPr>
          </a:p>
        </p:txBody>
      </p:sp>
      <p:grpSp>
        <p:nvGrpSpPr>
          <p:cNvPr id="445" name="Google Shape;445;p37"/>
          <p:cNvGrpSpPr/>
          <p:nvPr/>
        </p:nvGrpSpPr>
        <p:grpSpPr>
          <a:xfrm>
            <a:off x="3865750" y="1831950"/>
            <a:ext cx="3811575" cy="2943500"/>
            <a:chOff x="3865750" y="1831950"/>
            <a:chExt cx="3811575" cy="2943500"/>
          </a:xfrm>
        </p:grpSpPr>
        <p:sp>
          <p:nvSpPr>
            <p:cNvPr id="446" name="Google Shape;446;p37"/>
            <p:cNvSpPr txBox="1"/>
            <p:nvPr/>
          </p:nvSpPr>
          <p:spPr>
            <a:xfrm>
              <a:off x="3988500" y="1831950"/>
              <a:ext cx="116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New Data</a:t>
              </a:r>
              <a:endParaRPr sz="1800">
                <a:solidFill>
                  <a:schemeClr val="lt1"/>
                </a:solidFill>
                <a:latin typeface="Anaheim"/>
                <a:ea typeface="Anaheim"/>
                <a:cs typeface="Anaheim"/>
                <a:sym typeface="Anaheim"/>
              </a:endParaRPr>
            </a:p>
          </p:txBody>
        </p:sp>
        <p:sp>
          <p:nvSpPr>
            <p:cNvPr id="447" name="Google Shape;447;p37"/>
            <p:cNvSpPr/>
            <p:nvPr/>
          </p:nvSpPr>
          <p:spPr>
            <a:xfrm>
              <a:off x="3865750" y="2761250"/>
              <a:ext cx="1418400" cy="2014200"/>
            </a:xfrm>
            <a:prstGeom prst="rect">
              <a:avLst/>
            </a:prstGeom>
            <a:solidFill>
              <a:srgbClr val="BBBBBB"/>
            </a:solidFill>
            <a:ln cap="flat" cmpd="sng" w="28575">
              <a:solidFill>
                <a:srgbClr val="2B2B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naheim"/>
                  <a:ea typeface="Anaheim"/>
                  <a:cs typeface="Anaheim"/>
                  <a:sym typeface="Anaheim"/>
                </a:rPr>
                <a:t>Application</a:t>
              </a:r>
              <a:endParaRPr b="1">
                <a:latin typeface="Anaheim"/>
                <a:ea typeface="Anaheim"/>
                <a:cs typeface="Anaheim"/>
                <a:sym typeface="Anaheim"/>
              </a:endParaRPr>
            </a:p>
            <a:p>
              <a:pPr indent="0" lvl="0" marL="0" rtl="0" algn="ctr">
                <a:spcBef>
                  <a:spcPts val="0"/>
                </a:spcBef>
                <a:spcAft>
                  <a:spcPts val="0"/>
                </a:spcAft>
                <a:buNone/>
              </a:pPr>
              <a:r>
                <a:t/>
              </a:r>
              <a:endParaRPr>
                <a:latin typeface="Anaheim"/>
                <a:ea typeface="Anaheim"/>
                <a:cs typeface="Anaheim"/>
                <a:sym typeface="Anaheim"/>
              </a:endParaRPr>
            </a:p>
            <a:p>
              <a:pPr indent="0" lvl="0" marL="0" rtl="0" algn="ctr">
                <a:spcBef>
                  <a:spcPts val="0"/>
                </a:spcBef>
                <a:spcAft>
                  <a:spcPts val="0"/>
                </a:spcAft>
                <a:buNone/>
              </a:pPr>
              <a:r>
                <a:rPr lang="en">
                  <a:latin typeface="Anaheim"/>
                  <a:ea typeface="Anaheim"/>
                  <a:cs typeface="Anaheim"/>
                  <a:sym typeface="Anaheim"/>
                </a:rPr>
                <a:t>Old State</a:t>
              </a:r>
              <a:endParaRPr>
                <a:latin typeface="Anaheim"/>
                <a:ea typeface="Anaheim"/>
                <a:cs typeface="Anaheim"/>
                <a:sym typeface="Anaheim"/>
              </a:endParaRPr>
            </a:p>
          </p:txBody>
        </p:sp>
        <p:cxnSp>
          <p:nvCxnSpPr>
            <p:cNvPr id="448" name="Google Shape;448;p37"/>
            <p:cNvCxnSpPr>
              <a:stCxn id="446" idx="1"/>
              <a:endCxn id="447" idx="1"/>
            </p:cNvCxnSpPr>
            <p:nvPr/>
          </p:nvCxnSpPr>
          <p:spPr>
            <a:xfrm flipH="1">
              <a:off x="3865800" y="2062800"/>
              <a:ext cx="122700" cy="1705500"/>
            </a:xfrm>
            <a:prstGeom prst="curvedConnector3">
              <a:avLst>
                <a:gd fmla="val 585432" name="adj1"/>
              </a:avLst>
            </a:prstGeom>
            <a:noFill/>
            <a:ln cap="flat" cmpd="sng" w="9525">
              <a:solidFill>
                <a:schemeClr val="dk2"/>
              </a:solidFill>
              <a:prstDash val="solid"/>
              <a:round/>
              <a:headEnd len="med" w="med" type="none"/>
              <a:tailEnd len="med" w="med" type="triangle"/>
            </a:ln>
          </p:spPr>
        </p:cxnSp>
        <p:sp>
          <p:nvSpPr>
            <p:cNvPr id="449" name="Google Shape;449;p37"/>
            <p:cNvSpPr/>
            <p:nvPr/>
          </p:nvSpPr>
          <p:spPr>
            <a:xfrm>
              <a:off x="5955625" y="1851650"/>
              <a:ext cx="1721700" cy="541500"/>
            </a:xfrm>
            <a:prstGeom prst="rect">
              <a:avLst/>
            </a:prstGeom>
            <a:solidFill>
              <a:srgbClr val="61AFE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Button Click</a:t>
              </a:r>
              <a:endParaRPr>
                <a:latin typeface="Anaheim"/>
                <a:ea typeface="Anaheim"/>
                <a:cs typeface="Anaheim"/>
                <a:sym typeface="Anaheim"/>
              </a:endParaRPr>
            </a:p>
          </p:txBody>
        </p:sp>
        <p:cxnSp>
          <p:nvCxnSpPr>
            <p:cNvPr id="450" name="Google Shape;450;p37"/>
            <p:cNvCxnSpPr>
              <a:stCxn id="449" idx="1"/>
              <a:endCxn id="446" idx="3"/>
            </p:cNvCxnSpPr>
            <p:nvPr/>
          </p:nvCxnSpPr>
          <p:spPr>
            <a:xfrm rot="10800000">
              <a:off x="5155525" y="2062700"/>
              <a:ext cx="800100" cy="59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8"/>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MutableStateOf</a:t>
            </a:r>
            <a:endParaRPr>
              <a:solidFill>
                <a:schemeClr val="dk2"/>
              </a:solidFill>
            </a:endParaRPr>
          </a:p>
        </p:txBody>
      </p:sp>
      <p:grpSp>
        <p:nvGrpSpPr>
          <p:cNvPr id="456" name="Google Shape;456;p38"/>
          <p:cNvGrpSpPr/>
          <p:nvPr/>
        </p:nvGrpSpPr>
        <p:grpSpPr>
          <a:xfrm>
            <a:off x="1100100" y="1528750"/>
            <a:ext cx="3811575" cy="2943500"/>
            <a:chOff x="3865750" y="1831950"/>
            <a:chExt cx="3811575" cy="2943500"/>
          </a:xfrm>
        </p:grpSpPr>
        <p:sp>
          <p:nvSpPr>
            <p:cNvPr id="457" name="Google Shape;457;p38"/>
            <p:cNvSpPr txBox="1"/>
            <p:nvPr/>
          </p:nvSpPr>
          <p:spPr>
            <a:xfrm>
              <a:off x="3988500" y="1831950"/>
              <a:ext cx="116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New Data</a:t>
              </a:r>
              <a:endParaRPr sz="1800">
                <a:solidFill>
                  <a:schemeClr val="lt1"/>
                </a:solidFill>
                <a:latin typeface="Anaheim"/>
                <a:ea typeface="Anaheim"/>
                <a:cs typeface="Anaheim"/>
                <a:sym typeface="Anaheim"/>
              </a:endParaRPr>
            </a:p>
          </p:txBody>
        </p:sp>
        <p:sp>
          <p:nvSpPr>
            <p:cNvPr id="458" name="Google Shape;458;p38"/>
            <p:cNvSpPr/>
            <p:nvPr/>
          </p:nvSpPr>
          <p:spPr>
            <a:xfrm>
              <a:off x="3865750" y="2761250"/>
              <a:ext cx="1418400" cy="2014200"/>
            </a:xfrm>
            <a:prstGeom prst="rect">
              <a:avLst/>
            </a:prstGeom>
            <a:solidFill>
              <a:srgbClr val="BBBBBB"/>
            </a:solidFill>
            <a:ln cap="flat" cmpd="sng" w="28575">
              <a:solidFill>
                <a:srgbClr val="2B2B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naheim"/>
                  <a:ea typeface="Anaheim"/>
                  <a:cs typeface="Anaheim"/>
                  <a:sym typeface="Anaheim"/>
                </a:rPr>
                <a:t>Application</a:t>
              </a:r>
              <a:endParaRPr b="1">
                <a:latin typeface="Anaheim"/>
                <a:ea typeface="Anaheim"/>
                <a:cs typeface="Anaheim"/>
                <a:sym typeface="Anaheim"/>
              </a:endParaRPr>
            </a:p>
            <a:p>
              <a:pPr indent="0" lvl="0" marL="0" rtl="0" algn="ctr">
                <a:spcBef>
                  <a:spcPts val="0"/>
                </a:spcBef>
                <a:spcAft>
                  <a:spcPts val="0"/>
                </a:spcAft>
                <a:buNone/>
              </a:pPr>
              <a:r>
                <a:t/>
              </a:r>
              <a:endParaRPr>
                <a:latin typeface="Anaheim"/>
                <a:ea typeface="Anaheim"/>
                <a:cs typeface="Anaheim"/>
                <a:sym typeface="Anaheim"/>
              </a:endParaRPr>
            </a:p>
            <a:p>
              <a:pPr indent="0" lvl="0" marL="0" rtl="0" algn="ctr">
                <a:spcBef>
                  <a:spcPts val="0"/>
                </a:spcBef>
                <a:spcAft>
                  <a:spcPts val="0"/>
                </a:spcAft>
                <a:buNone/>
              </a:pPr>
              <a:r>
                <a:rPr lang="en">
                  <a:latin typeface="Anaheim"/>
                  <a:ea typeface="Anaheim"/>
                  <a:cs typeface="Anaheim"/>
                  <a:sym typeface="Anaheim"/>
                </a:rPr>
                <a:t>Old State</a:t>
              </a:r>
              <a:endParaRPr>
                <a:latin typeface="Anaheim"/>
                <a:ea typeface="Anaheim"/>
                <a:cs typeface="Anaheim"/>
                <a:sym typeface="Anaheim"/>
              </a:endParaRPr>
            </a:p>
          </p:txBody>
        </p:sp>
        <p:cxnSp>
          <p:nvCxnSpPr>
            <p:cNvPr id="459" name="Google Shape;459;p38"/>
            <p:cNvCxnSpPr>
              <a:stCxn id="457" idx="1"/>
              <a:endCxn id="458" idx="1"/>
            </p:cNvCxnSpPr>
            <p:nvPr/>
          </p:nvCxnSpPr>
          <p:spPr>
            <a:xfrm flipH="1">
              <a:off x="3865800" y="2062800"/>
              <a:ext cx="122700" cy="1705500"/>
            </a:xfrm>
            <a:prstGeom prst="curvedConnector3">
              <a:avLst>
                <a:gd fmla="val 294112" name="adj1"/>
              </a:avLst>
            </a:prstGeom>
            <a:noFill/>
            <a:ln cap="flat" cmpd="sng" w="9525">
              <a:solidFill>
                <a:schemeClr val="dk2"/>
              </a:solidFill>
              <a:prstDash val="solid"/>
              <a:round/>
              <a:headEnd len="med" w="med" type="none"/>
              <a:tailEnd len="med" w="med" type="triangle"/>
            </a:ln>
          </p:spPr>
        </p:cxnSp>
        <p:sp>
          <p:nvSpPr>
            <p:cNvPr id="460" name="Google Shape;460;p38"/>
            <p:cNvSpPr/>
            <p:nvPr/>
          </p:nvSpPr>
          <p:spPr>
            <a:xfrm>
              <a:off x="5955625" y="1851650"/>
              <a:ext cx="1721700" cy="541500"/>
            </a:xfrm>
            <a:prstGeom prst="rect">
              <a:avLst/>
            </a:prstGeom>
            <a:solidFill>
              <a:srgbClr val="61AFEF"/>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Every 10 sec we get an update on data</a:t>
              </a:r>
              <a:endParaRPr>
                <a:latin typeface="Anaheim"/>
                <a:ea typeface="Anaheim"/>
                <a:cs typeface="Anaheim"/>
                <a:sym typeface="Anaheim"/>
              </a:endParaRPr>
            </a:p>
          </p:txBody>
        </p:sp>
        <p:cxnSp>
          <p:nvCxnSpPr>
            <p:cNvPr id="461" name="Google Shape;461;p38"/>
            <p:cNvCxnSpPr>
              <a:stCxn id="460" idx="1"/>
              <a:endCxn id="457" idx="3"/>
            </p:cNvCxnSpPr>
            <p:nvPr/>
          </p:nvCxnSpPr>
          <p:spPr>
            <a:xfrm rot="10800000">
              <a:off x="5155525" y="2062700"/>
              <a:ext cx="800100" cy="59700"/>
            </a:xfrm>
            <a:prstGeom prst="straightConnector1">
              <a:avLst/>
            </a:prstGeom>
            <a:noFill/>
            <a:ln cap="flat" cmpd="sng" w="9525">
              <a:solidFill>
                <a:schemeClr val="dk2"/>
              </a:solidFill>
              <a:prstDash val="solid"/>
              <a:round/>
              <a:headEnd len="med" w="med" type="none"/>
              <a:tailEnd len="med" w="med" type="none"/>
            </a:ln>
          </p:spPr>
        </p:cxnSp>
      </p:grpSp>
      <p:sp>
        <p:nvSpPr>
          <p:cNvPr id="462" name="Google Shape;462;p38"/>
          <p:cNvSpPr txBox="1"/>
          <p:nvPr/>
        </p:nvSpPr>
        <p:spPr>
          <a:xfrm>
            <a:off x="5392550" y="1981600"/>
            <a:ext cx="2891100" cy="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Ständiga uppdateringar blir svårt att hantera med </a:t>
            </a:r>
            <a:r>
              <a:rPr b="1" lang="en" sz="1800">
                <a:solidFill>
                  <a:schemeClr val="lt1"/>
                </a:solidFill>
                <a:latin typeface="Anaheim"/>
                <a:ea typeface="Anaheim"/>
                <a:cs typeface="Anaheim"/>
                <a:sym typeface="Anaheim"/>
              </a:rPr>
              <a:t>MutableStateFlow</a:t>
            </a:r>
            <a:r>
              <a:rPr lang="en" sz="1800">
                <a:solidFill>
                  <a:schemeClr val="lt1"/>
                </a:solidFill>
                <a:latin typeface="Anaheim"/>
                <a:ea typeface="Anaheim"/>
                <a:cs typeface="Anaheim"/>
                <a:sym typeface="Anaheim"/>
              </a:rPr>
              <a:t>..</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Bra tillfälle med RepeatOnLifecycle!</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9"/>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MutableStateOf</a:t>
            </a:r>
            <a:endParaRPr>
              <a:solidFill>
                <a:schemeClr val="dk2"/>
              </a:solidFill>
            </a:endParaRPr>
          </a:p>
        </p:txBody>
      </p:sp>
      <p:sp>
        <p:nvSpPr>
          <p:cNvPr id="468" name="Google Shape;468;p39"/>
          <p:cNvSpPr txBox="1"/>
          <p:nvPr/>
        </p:nvSpPr>
        <p:spPr>
          <a:xfrm>
            <a:off x="987550" y="1440950"/>
            <a:ext cx="4922700" cy="244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lt1"/>
                </a:solidFill>
              </a:rPr>
              <a:t>Lifecycle Awareness and Memory Leaks:</a:t>
            </a:r>
            <a:endParaRPr b="1">
              <a:solidFill>
                <a:schemeClr val="lt1"/>
              </a:solidFill>
            </a:endParaRPr>
          </a:p>
          <a:p>
            <a:pPr indent="0" lvl="0" marL="0" rtl="0" algn="l">
              <a:lnSpc>
                <a:spcPct val="115000"/>
              </a:lnSpc>
              <a:spcBef>
                <a:spcPts val="1200"/>
              </a:spcBef>
              <a:spcAft>
                <a:spcPts val="0"/>
              </a:spcAft>
              <a:buNone/>
            </a:pPr>
            <a:r>
              <a:rPr i="1" lang="en">
                <a:solidFill>
                  <a:schemeClr val="lt1"/>
                </a:solidFill>
              </a:rPr>
              <a:t>Without proper lifecycle management, polling operations may continue indefinitely, even when the associated UI component or ViewModel is destroyed.</a:t>
            </a:r>
            <a:br>
              <a:rPr lang="en">
                <a:solidFill>
                  <a:schemeClr val="lt1"/>
                </a:solidFill>
              </a:rPr>
            </a:br>
            <a:br>
              <a:rPr i="1" lang="en">
                <a:solidFill>
                  <a:schemeClr val="lt1"/>
                </a:solidFill>
              </a:rPr>
            </a:br>
            <a:r>
              <a:rPr i="1" lang="en">
                <a:solidFill>
                  <a:schemeClr val="lt1"/>
                </a:solidFill>
              </a:rPr>
              <a:t>This can lead to memory leaks as resources associated with ongoing polling operations are not properly released.</a:t>
            </a:r>
            <a:endParaRPr i="1">
              <a:solidFill>
                <a:schemeClr val="lt1"/>
              </a:solidFill>
            </a:endParaRPr>
          </a:p>
          <a:p>
            <a:pPr indent="0" lvl="0" marL="0" rtl="0" algn="l">
              <a:spcBef>
                <a:spcPts val="1200"/>
              </a:spcBef>
              <a:spcAft>
                <a:spcPts val="0"/>
              </a:spcAft>
              <a:buNone/>
            </a:pPr>
            <a:r>
              <a:t/>
            </a:r>
            <a:endParaRPr>
              <a:solidFill>
                <a:schemeClr val="lt1"/>
              </a:solidFill>
            </a:endParaRPr>
          </a:p>
        </p:txBody>
      </p:sp>
      <p:pic>
        <p:nvPicPr>
          <p:cNvPr id="469" name="Google Shape;469;p39"/>
          <p:cNvPicPr preferRelativeResize="0"/>
          <p:nvPr/>
        </p:nvPicPr>
        <p:blipFill>
          <a:blip r:embed="rId3">
            <a:alphaModFix/>
          </a:blip>
          <a:stretch>
            <a:fillRect/>
          </a:stretch>
        </p:blipFill>
        <p:spPr>
          <a:xfrm>
            <a:off x="6417150" y="1451163"/>
            <a:ext cx="2422175" cy="24221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0"/>
          <p:cNvSpPr/>
          <p:nvPr/>
        </p:nvSpPr>
        <p:spPr>
          <a:xfrm>
            <a:off x="5949100" y="1421175"/>
            <a:ext cx="2577900" cy="2644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75" name="Google Shape;475;p40"/>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a:t>
            </a:r>
            <a:endParaRPr>
              <a:solidFill>
                <a:schemeClr val="dk2"/>
              </a:solidFill>
            </a:endParaRPr>
          </a:p>
        </p:txBody>
      </p:sp>
      <p:sp>
        <p:nvSpPr>
          <p:cNvPr id="476" name="Google Shape;476;p40"/>
          <p:cNvSpPr txBox="1"/>
          <p:nvPr/>
        </p:nvSpPr>
        <p:spPr>
          <a:xfrm>
            <a:off x="1707625" y="1861850"/>
            <a:ext cx="6345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Anaheim"/>
                <a:ea typeface="Anaheim"/>
                <a:cs typeface="Anaheim"/>
                <a:sym typeface="Anaheim"/>
              </a:rPr>
              <a:t>Mer stöd för</a:t>
            </a:r>
            <a:endParaRPr b="1" sz="1800">
              <a:solidFill>
                <a:schemeClr val="lt1"/>
              </a:solidFill>
              <a:latin typeface="Anaheim"/>
              <a:ea typeface="Anaheim"/>
              <a:cs typeface="Anaheim"/>
              <a:sym typeface="Anaheim"/>
            </a:endParaRPr>
          </a:p>
          <a:p>
            <a:pPr indent="457200" lvl="0" marL="0" rtl="0" algn="l">
              <a:spcBef>
                <a:spcPts val="0"/>
              </a:spcBef>
              <a:spcAft>
                <a:spcPts val="0"/>
              </a:spcAft>
              <a:buNone/>
            </a:pPr>
            <a:r>
              <a:rPr lang="en" sz="1800">
                <a:solidFill>
                  <a:schemeClr val="lt1"/>
                </a:solidFill>
                <a:latin typeface="Anaheim"/>
                <a:ea typeface="Anaheim"/>
                <a:cs typeface="Anaheim"/>
                <a:sym typeface="Anaheim"/>
              </a:rPr>
              <a:t>‘Coroutines’, </a:t>
            </a:r>
            <a:endParaRPr sz="1800">
              <a:solidFill>
                <a:schemeClr val="lt1"/>
              </a:solidFill>
              <a:latin typeface="Anaheim"/>
              <a:ea typeface="Anaheim"/>
              <a:cs typeface="Anaheim"/>
              <a:sym typeface="Anaheim"/>
            </a:endParaRPr>
          </a:p>
          <a:p>
            <a:pPr indent="457200" lvl="0" marL="0" rtl="0" algn="l">
              <a:spcBef>
                <a:spcPts val="0"/>
              </a:spcBef>
              <a:spcAft>
                <a:spcPts val="0"/>
              </a:spcAft>
              <a:buNone/>
            </a:pPr>
            <a:r>
              <a:rPr lang="en" sz="1800">
                <a:solidFill>
                  <a:schemeClr val="lt1"/>
                </a:solidFill>
                <a:latin typeface="Anaheim"/>
                <a:ea typeface="Anaheim"/>
                <a:cs typeface="Anaheim"/>
                <a:sym typeface="Anaheim"/>
              </a:rPr>
              <a:t>‘Async fetching’,</a:t>
            </a:r>
            <a:endParaRPr sz="1800">
              <a:solidFill>
                <a:schemeClr val="lt1"/>
              </a:solidFill>
              <a:latin typeface="Anaheim"/>
              <a:ea typeface="Anaheim"/>
              <a:cs typeface="Anaheim"/>
              <a:sym typeface="Anaheim"/>
            </a:endParaRPr>
          </a:p>
          <a:p>
            <a:pPr indent="457200" lvl="0" marL="0" rtl="0" algn="l">
              <a:spcBef>
                <a:spcPts val="0"/>
              </a:spcBef>
              <a:spcAft>
                <a:spcPts val="0"/>
              </a:spcAft>
              <a:buNone/>
            </a:pPr>
            <a:r>
              <a:rPr lang="en" sz="1800">
                <a:solidFill>
                  <a:schemeClr val="lt1"/>
                </a:solidFill>
                <a:latin typeface="Anaheim"/>
                <a:ea typeface="Anaheim"/>
                <a:cs typeface="Anaheim"/>
                <a:sym typeface="Anaheim"/>
              </a:rPr>
              <a:t>‘Data handling’</a:t>
            </a:r>
            <a:endParaRPr sz="1800">
              <a:solidFill>
                <a:schemeClr val="lt1"/>
              </a:solidFill>
              <a:latin typeface="Anaheim"/>
              <a:ea typeface="Anaheim"/>
              <a:cs typeface="Anaheim"/>
              <a:sym typeface="Anaheim"/>
            </a:endParaRPr>
          </a:p>
        </p:txBody>
      </p:sp>
      <p:pic>
        <p:nvPicPr>
          <p:cNvPr id="477" name="Google Shape;477;p40"/>
          <p:cNvPicPr preferRelativeResize="0"/>
          <p:nvPr/>
        </p:nvPicPr>
        <p:blipFill>
          <a:blip r:embed="rId3">
            <a:alphaModFix/>
          </a:blip>
          <a:stretch>
            <a:fillRect/>
          </a:stretch>
        </p:blipFill>
        <p:spPr>
          <a:xfrm>
            <a:off x="6145450" y="1683750"/>
            <a:ext cx="2152076" cy="21520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txBox="1"/>
          <p:nvPr>
            <p:ph idx="4294967295" type="title"/>
          </p:nvPr>
        </p:nvSpPr>
        <p:spPr>
          <a:xfrm>
            <a:off x="2726850" y="17066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What about the API example?</a:t>
            </a:r>
            <a:endParaRPr>
              <a:solidFill>
                <a:schemeClr val="dk2"/>
              </a:solidFill>
            </a:endParaRPr>
          </a:p>
          <a:p>
            <a:pPr indent="0" lvl="0" marL="0" rtl="0" algn="ctr">
              <a:spcBef>
                <a:spcPts val="0"/>
              </a:spcBef>
              <a:spcAft>
                <a:spcPts val="0"/>
              </a:spcAft>
              <a:buNone/>
            </a:pPr>
            <a:r>
              <a:rPr lang="en">
                <a:solidFill>
                  <a:schemeClr val="dk2"/>
                </a:solidFill>
              </a:rPr>
              <a:t>If it’s only used ONCE?!</a:t>
            </a:r>
            <a:endParaRPr>
              <a:solidFill>
                <a:schemeClr val="dk2"/>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42"/>
          <p:cNvPicPr preferRelativeResize="0"/>
          <p:nvPr/>
        </p:nvPicPr>
        <p:blipFill>
          <a:blip r:embed="rId3">
            <a:alphaModFix/>
          </a:blip>
          <a:stretch>
            <a:fillRect/>
          </a:stretch>
        </p:blipFill>
        <p:spPr>
          <a:xfrm>
            <a:off x="152400" y="152400"/>
            <a:ext cx="3748499" cy="4838700"/>
          </a:xfrm>
          <a:prstGeom prst="rect">
            <a:avLst/>
          </a:prstGeom>
          <a:noFill/>
          <a:ln>
            <a:noFill/>
          </a:ln>
        </p:spPr>
      </p:pic>
      <p:sp>
        <p:nvSpPr>
          <p:cNvPr id="488" name="Google Shape;488;p42"/>
          <p:cNvSpPr txBox="1"/>
          <p:nvPr/>
        </p:nvSpPr>
        <p:spPr>
          <a:xfrm>
            <a:off x="4482975" y="682200"/>
            <a:ext cx="4309800" cy="12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Anaheim"/>
                <a:ea typeface="Anaheim"/>
                <a:cs typeface="Anaheim"/>
                <a:sym typeface="Anaheim"/>
              </a:rPr>
              <a:t>Structure of our project!</a:t>
            </a:r>
            <a:endParaRPr b="1" sz="27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Retrofit</a:t>
            </a:r>
            <a:endParaRPr>
              <a:solidFill>
                <a:schemeClr val="dk2"/>
              </a:solidFill>
            </a:endParaRPr>
          </a:p>
        </p:txBody>
      </p:sp>
      <p:sp>
        <p:nvSpPr>
          <p:cNvPr id="494" name="Google Shape;494;p43"/>
          <p:cNvSpPr txBox="1"/>
          <p:nvPr/>
        </p:nvSpPr>
        <p:spPr>
          <a:xfrm>
            <a:off x="1339625" y="1351925"/>
            <a:ext cx="6345600" cy="3447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rgbClr val="D55FDE"/>
                </a:solidFill>
                <a:latin typeface="Courier New"/>
                <a:ea typeface="Courier New"/>
                <a:cs typeface="Courier New"/>
                <a:sym typeface="Courier New"/>
              </a:rPr>
              <a:t>package </a:t>
            </a:r>
            <a:r>
              <a:rPr lang="en" sz="400">
                <a:solidFill>
                  <a:srgbClr val="BBBBBB"/>
                </a:solidFill>
                <a:latin typeface="Courier New"/>
                <a:ea typeface="Courier New"/>
                <a:cs typeface="Courier New"/>
                <a:sym typeface="Courier New"/>
              </a:rPr>
              <a:t>com.krillinator.recap_1_navigation_composedestination.api</a:t>
            </a:r>
            <a:endParaRPr sz="400">
              <a:solidFill>
                <a:srgbClr val="BBBBBB"/>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retrofit2.</a:t>
            </a:r>
            <a:r>
              <a:rPr lang="en" sz="400">
                <a:solidFill>
                  <a:srgbClr val="E5C07B"/>
                </a:solidFill>
                <a:latin typeface="Courier New"/>
                <a:ea typeface="Courier New"/>
                <a:cs typeface="Courier New"/>
                <a:sym typeface="Courier New"/>
              </a:rPr>
              <a:t>Call</a:t>
            </a:r>
            <a:endParaRPr sz="4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retrofit2.</a:t>
            </a:r>
            <a:r>
              <a:rPr lang="en" sz="400">
                <a:solidFill>
                  <a:srgbClr val="E5C07B"/>
                </a:solidFill>
                <a:latin typeface="Courier New"/>
                <a:ea typeface="Courier New"/>
                <a:cs typeface="Courier New"/>
                <a:sym typeface="Courier New"/>
              </a:rPr>
              <a:t>Callback</a:t>
            </a:r>
            <a:endParaRPr sz="4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retrofit2.</a:t>
            </a:r>
            <a:r>
              <a:rPr lang="en" sz="400">
                <a:solidFill>
                  <a:srgbClr val="E5C07B"/>
                </a:solidFill>
                <a:latin typeface="Courier New"/>
                <a:ea typeface="Courier New"/>
                <a:cs typeface="Courier New"/>
                <a:sym typeface="Courier New"/>
              </a:rPr>
              <a:t>Response</a:t>
            </a:r>
            <a:endParaRPr sz="4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retrofit2.</a:t>
            </a:r>
            <a:r>
              <a:rPr lang="en" sz="400">
                <a:solidFill>
                  <a:srgbClr val="E5C07B"/>
                </a:solidFill>
                <a:latin typeface="Courier New"/>
                <a:ea typeface="Courier New"/>
                <a:cs typeface="Courier New"/>
                <a:sym typeface="Courier New"/>
              </a:rPr>
              <a:t>Retrofit</a:t>
            </a:r>
            <a:endParaRPr sz="4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retrofit2.converter.gson.</a:t>
            </a:r>
            <a:r>
              <a:rPr lang="en" sz="400">
                <a:solidFill>
                  <a:srgbClr val="E5C07B"/>
                </a:solidFill>
                <a:latin typeface="Courier New"/>
                <a:ea typeface="Courier New"/>
                <a:cs typeface="Courier New"/>
                <a:sym typeface="Courier New"/>
              </a:rPr>
              <a:t>GsonConverterFactory</a:t>
            </a:r>
            <a:endParaRPr sz="4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retrofit2.create</a:t>
            </a:r>
            <a:endParaRPr sz="4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java.lang.</a:t>
            </a:r>
            <a:r>
              <a:rPr lang="en" sz="400">
                <a:solidFill>
                  <a:srgbClr val="E5C07B"/>
                </a:solidFill>
                <a:latin typeface="Courier New"/>
                <a:ea typeface="Courier New"/>
                <a:cs typeface="Courier New"/>
                <a:sym typeface="Courier New"/>
              </a:rPr>
              <a:t>Exception</a:t>
            </a:r>
            <a:endParaRPr sz="4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kotlin.coroutines.resume</a:t>
            </a:r>
            <a:endParaRPr sz="4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kotlin.coroutines.resumeWithException</a:t>
            </a:r>
            <a:endParaRPr sz="4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import </a:t>
            </a:r>
            <a:r>
              <a:rPr lang="en" sz="400">
                <a:solidFill>
                  <a:srgbClr val="BBBBBB"/>
                </a:solidFill>
                <a:latin typeface="Courier New"/>
                <a:ea typeface="Courier New"/>
                <a:cs typeface="Courier New"/>
                <a:sym typeface="Courier New"/>
              </a:rPr>
              <a:t>kotlin.coroutines.suspendCoroutine</a:t>
            </a:r>
            <a:endParaRPr sz="400">
              <a:solidFill>
                <a:srgbClr val="BBBBBB"/>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D55FDE"/>
                </a:solidFill>
                <a:latin typeface="Courier New"/>
                <a:ea typeface="Courier New"/>
                <a:cs typeface="Courier New"/>
                <a:sym typeface="Courier New"/>
              </a:rPr>
              <a:t>object </a:t>
            </a:r>
            <a:r>
              <a:rPr lang="en" sz="400">
                <a:solidFill>
                  <a:srgbClr val="E5C07B"/>
                </a:solidFill>
                <a:latin typeface="Courier New"/>
                <a:ea typeface="Courier New"/>
                <a:cs typeface="Courier New"/>
                <a:sym typeface="Courier New"/>
              </a:rPr>
              <a:t>FoxRetrofit </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private const val </a:t>
            </a:r>
            <a:r>
              <a:rPr lang="en" sz="400">
                <a:solidFill>
                  <a:srgbClr val="EF596F"/>
                </a:solidFill>
                <a:latin typeface="Courier New"/>
                <a:ea typeface="Courier New"/>
                <a:cs typeface="Courier New"/>
                <a:sym typeface="Courier New"/>
              </a:rPr>
              <a:t>BASE_URL </a:t>
            </a:r>
            <a:r>
              <a:rPr lang="en" sz="400">
                <a:solidFill>
                  <a:srgbClr val="BBBBBB"/>
                </a:solidFill>
                <a:latin typeface="Courier New"/>
                <a:ea typeface="Courier New"/>
                <a:cs typeface="Courier New"/>
                <a:sym typeface="Courier New"/>
              </a:rPr>
              <a:t>= </a:t>
            </a:r>
            <a:r>
              <a:rPr lang="en" sz="400">
                <a:solidFill>
                  <a:srgbClr val="89CA78"/>
                </a:solidFill>
                <a:latin typeface="Courier New"/>
                <a:ea typeface="Courier New"/>
                <a:cs typeface="Courier New"/>
                <a:sym typeface="Courier New"/>
              </a:rPr>
              <a:t>"https://randomfox.ca/floof/"</a:t>
            </a:r>
            <a:endParaRPr sz="400">
              <a:solidFill>
                <a:srgbClr val="89CA78"/>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89CA78"/>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89CA78"/>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private val </a:t>
            </a:r>
            <a:r>
              <a:rPr lang="en" sz="400">
                <a:solidFill>
                  <a:srgbClr val="EF596F"/>
                </a:solidFill>
                <a:latin typeface="Courier New"/>
                <a:ea typeface="Courier New"/>
                <a:cs typeface="Courier New"/>
                <a:sym typeface="Courier New"/>
              </a:rPr>
              <a:t>retrofit</a:t>
            </a:r>
            <a:r>
              <a:rPr lang="en" sz="400">
                <a:solidFill>
                  <a:srgbClr val="BBBBBB"/>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Retrofit </a:t>
            </a:r>
            <a:r>
              <a:rPr lang="en" sz="400">
                <a:solidFill>
                  <a:srgbClr val="D55FDE"/>
                </a:solidFill>
                <a:latin typeface="Courier New"/>
                <a:ea typeface="Courier New"/>
                <a:cs typeface="Courier New"/>
                <a:sym typeface="Courier New"/>
              </a:rPr>
              <a:t>by </a:t>
            </a:r>
            <a:r>
              <a:rPr lang="en" sz="400">
                <a:solidFill>
                  <a:srgbClr val="61AFEF"/>
                </a:solidFill>
                <a:latin typeface="Courier New"/>
                <a:ea typeface="Courier New"/>
                <a:cs typeface="Courier New"/>
                <a:sym typeface="Courier New"/>
              </a:rPr>
              <a:t>lazy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Retrofit</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Builder</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baseUrl</a:t>
            </a:r>
            <a:r>
              <a:rPr lang="en" sz="400">
                <a:solidFill>
                  <a:srgbClr val="E8BA36"/>
                </a:solidFill>
                <a:latin typeface="Courier New"/>
                <a:ea typeface="Courier New"/>
                <a:cs typeface="Courier New"/>
                <a:sym typeface="Courier New"/>
              </a:rPr>
              <a:t>(</a:t>
            </a:r>
            <a:r>
              <a:rPr lang="en" sz="400">
                <a:solidFill>
                  <a:srgbClr val="EF596F"/>
                </a:solidFill>
                <a:latin typeface="Courier New"/>
                <a:ea typeface="Courier New"/>
                <a:cs typeface="Courier New"/>
                <a:sym typeface="Courier New"/>
              </a:rPr>
              <a:t>BASE_URL</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addConverterFactory</a:t>
            </a:r>
            <a:r>
              <a:rPr lang="en" sz="400">
                <a:solidFill>
                  <a:srgbClr val="E8BA36"/>
                </a:solidFill>
                <a:latin typeface="Courier New"/>
                <a:ea typeface="Courier New"/>
                <a:cs typeface="Courier New"/>
                <a:sym typeface="Courier New"/>
              </a:rPr>
              <a:t>(</a:t>
            </a:r>
            <a:r>
              <a:rPr lang="en" sz="400">
                <a:solidFill>
                  <a:srgbClr val="E5C07B"/>
                </a:solidFill>
                <a:latin typeface="Courier New"/>
                <a:ea typeface="Courier New"/>
                <a:cs typeface="Courier New"/>
                <a:sym typeface="Courier New"/>
              </a:rPr>
              <a:t>GsonConverterFactory</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create</a:t>
            </a:r>
            <a:r>
              <a:rPr lang="en" sz="400">
                <a:solidFill>
                  <a:srgbClr val="54A857"/>
                </a:solidFill>
                <a:latin typeface="Courier New"/>
                <a:ea typeface="Courier New"/>
                <a:cs typeface="Courier New"/>
                <a:sym typeface="Courier New"/>
              </a:rPr>
              <a:t>()</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build</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private val </a:t>
            </a:r>
            <a:r>
              <a:rPr lang="en" sz="400">
                <a:solidFill>
                  <a:srgbClr val="EF596F"/>
                </a:solidFill>
                <a:latin typeface="Courier New"/>
                <a:ea typeface="Courier New"/>
                <a:cs typeface="Courier New"/>
                <a:sym typeface="Courier New"/>
              </a:rPr>
              <a:t>getFoxApi </a:t>
            </a:r>
            <a:r>
              <a:rPr lang="en" sz="400">
                <a:solidFill>
                  <a:srgbClr val="D55FDE"/>
                </a:solidFill>
                <a:latin typeface="Courier New"/>
                <a:ea typeface="Courier New"/>
                <a:cs typeface="Courier New"/>
                <a:sym typeface="Courier New"/>
              </a:rPr>
              <a:t>by </a:t>
            </a:r>
            <a:r>
              <a:rPr lang="en" sz="400">
                <a:solidFill>
                  <a:srgbClr val="61AFEF"/>
                </a:solidFill>
                <a:latin typeface="Courier New"/>
                <a:ea typeface="Courier New"/>
                <a:cs typeface="Courier New"/>
                <a:sym typeface="Courier New"/>
              </a:rPr>
              <a:t>lazy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EF596F"/>
                </a:solidFill>
                <a:latin typeface="Courier New"/>
                <a:ea typeface="Courier New"/>
                <a:cs typeface="Courier New"/>
                <a:sym typeface="Courier New"/>
              </a:rPr>
              <a:t>retrofit</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create</a:t>
            </a:r>
            <a:r>
              <a:rPr lang="en" sz="400">
                <a:solidFill>
                  <a:srgbClr val="E8BA36"/>
                </a:solidFill>
                <a:latin typeface="Courier New"/>
                <a:ea typeface="Courier New"/>
                <a:cs typeface="Courier New"/>
                <a:sym typeface="Courier New"/>
              </a:rPr>
              <a:t>&lt;</a:t>
            </a:r>
            <a:r>
              <a:rPr lang="en" sz="400">
                <a:solidFill>
                  <a:srgbClr val="E5C07B"/>
                </a:solidFill>
                <a:latin typeface="Courier New"/>
                <a:ea typeface="Courier New"/>
                <a:cs typeface="Courier New"/>
                <a:sym typeface="Courier New"/>
              </a:rPr>
              <a:t>FoxApi</a:t>
            </a:r>
            <a:r>
              <a:rPr lang="en" sz="400">
                <a:solidFill>
                  <a:srgbClr val="E8BA36"/>
                </a:solidFill>
                <a:latin typeface="Courier New"/>
                <a:ea typeface="Courier New"/>
                <a:cs typeface="Courier New"/>
                <a:sym typeface="Courier New"/>
              </a:rPr>
              <a:t>&gt;()</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getInfo</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suspend fun </a:t>
            </a:r>
            <a:r>
              <a:rPr lang="en" sz="400">
                <a:solidFill>
                  <a:srgbClr val="61AFEF"/>
                </a:solidFill>
                <a:latin typeface="Courier New"/>
                <a:ea typeface="Courier New"/>
                <a:cs typeface="Courier New"/>
                <a:sym typeface="Courier New"/>
              </a:rPr>
              <a:t>fetchFox</a:t>
            </a:r>
            <a:r>
              <a:rPr lang="en" sz="400">
                <a:solidFill>
                  <a:srgbClr val="E8BA36"/>
                </a:solidFill>
                <a:latin typeface="Courier New"/>
                <a:ea typeface="Courier New"/>
                <a:cs typeface="Courier New"/>
                <a:sym typeface="Courier New"/>
              </a:rPr>
              <a:t>()</a:t>
            </a:r>
            <a:r>
              <a:rPr lang="en" sz="400">
                <a:solidFill>
                  <a:srgbClr val="BBBBBB"/>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Fox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return </a:t>
            </a:r>
            <a:r>
              <a:rPr lang="en" sz="400">
                <a:solidFill>
                  <a:srgbClr val="61AFEF"/>
                </a:solidFill>
                <a:latin typeface="Courier New"/>
                <a:ea typeface="Courier New"/>
                <a:cs typeface="Courier New"/>
                <a:sym typeface="Courier New"/>
              </a:rPr>
              <a:t>suspendCoroutine </a:t>
            </a:r>
            <a:r>
              <a:rPr lang="en" sz="400">
                <a:solidFill>
                  <a:srgbClr val="359FF4"/>
                </a:solidFill>
                <a:latin typeface="Courier New"/>
                <a:ea typeface="Courier New"/>
                <a:cs typeface="Courier New"/>
                <a:sym typeface="Courier New"/>
              </a:rPr>
              <a:t>{ </a:t>
            </a:r>
            <a:r>
              <a:rPr lang="en" sz="400">
                <a:solidFill>
                  <a:srgbClr val="D19A66"/>
                </a:solidFill>
                <a:latin typeface="Courier New"/>
                <a:ea typeface="Courier New"/>
                <a:cs typeface="Courier New"/>
                <a:sym typeface="Courier New"/>
              </a:rPr>
              <a:t>continuation </a:t>
            </a:r>
            <a:r>
              <a:rPr lang="en" sz="400">
                <a:solidFill>
                  <a:srgbClr val="359FF4"/>
                </a:solidFill>
                <a:latin typeface="Courier New"/>
                <a:ea typeface="Courier New"/>
                <a:cs typeface="Courier New"/>
                <a:sym typeface="Courier New"/>
              </a:rPr>
              <a:t>-&gt;</a:t>
            </a:r>
            <a:endParaRPr sz="4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359FF4"/>
                </a:solidFill>
                <a:latin typeface="Courier New"/>
                <a:ea typeface="Courier New"/>
                <a:cs typeface="Courier New"/>
                <a:sym typeface="Courier New"/>
              </a:rPr>
              <a:t>           </a:t>
            </a:r>
            <a:r>
              <a:rPr lang="en" sz="400">
                <a:solidFill>
                  <a:srgbClr val="EF596F"/>
                </a:solidFill>
                <a:latin typeface="Courier New"/>
                <a:ea typeface="Courier New"/>
                <a:cs typeface="Courier New"/>
                <a:sym typeface="Courier New"/>
              </a:rPr>
              <a:t>getFoxApi</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enqueue</a:t>
            </a:r>
            <a:r>
              <a:rPr lang="en" sz="400">
                <a:solidFill>
                  <a:srgbClr val="E8BA36"/>
                </a:solidFill>
                <a:latin typeface="Courier New"/>
                <a:ea typeface="Courier New"/>
                <a:cs typeface="Courier New"/>
                <a:sym typeface="Courier New"/>
              </a:rPr>
              <a:t>(</a:t>
            </a:r>
            <a:r>
              <a:rPr lang="en" sz="400">
                <a:solidFill>
                  <a:srgbClr val="D55FDE"/>
                </a:solidFill>
                <a:latin typeface="Courier New"/>
                <a:ea typeface="Courier New"/>
                <a:cs typeface="Courier New"/>
                <a:sym typeface="Courier New"/>
              </a:rPr>
              <a:t>object </a:t>
            </a:r>
            <a:r>
              <a:rPr lang="en" sz="400">
                <a:solidFill>
                  <a:srgbClr val="BBBBBB"/>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Callback</a:t>
            </a:r>
            <a:r>
              <a:rPr lang="en" sz="400">
                <a:solidFill>
                  <a:srgbClr val="E8BA36"/>
                </a:solidFill>
                <a:latin typeface="Courier New"/>
                <a:ea typeface="Courier New"/>
                <a:cs typeface="Courier New"/>
                <a:sym typeface="Courier New"/>
              </a:rPr>
              <a:t>&lt;</a:t>
            </a:r>
            <a:r>
              <a:rPr lang="en" sz="400">
                <a:solidFill>
                  <a:srgbClr val="E5C07B"/>
                </a:solidFill>
                <a:latin typeface="Courier New"/>
                <a:ea typeface="Courier New"/>
                <a:cs typeface="Courier New"/>
                <a:sym typeface="Courier New"/>
              </a:rPr>
              <a:t>Fox</a:t>
            </a:r>
            <a:r>
              <a:rPr lang="en" sz="400">
                <a:solidFill>
                  <a:srgbClr val="E8BA36"/>
                </a:solidFill>
                <a:latin typeface="Courier New"/>
                <a:ea typeface="Courier New"/>
                <a:cs typeface="Courier New"/>
                <a:sym typeface="Courier New"/>
              </a:rPr>
              <a:t>&gt; </a:t>
            </a:r>
            <a:r>
              <a:rPr lang="en" sz="400">
                <a:solidFill>
                  <a:srgbClr val="6E7ED9"/>
                </a:solidFill>
                <a:latin typeface="Courier New"/>
                <a:ea typeface="Courier New"/>
                <a:cs typeface="Courier New"/>
                <a:sym typeface="Courier New"/>
              </a:rPr>
              <a:t>{</a:t>
            </a:r>
            <a:endParaRPr sz="400">
              <a:solidFill>
                <a:srgbClr val="6E7ED9"/>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6E7ED9"/>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override fun </a:t>
            </a:r>
            <a:r>
              <a:rPr lang="en" sz="400">
                <a:solidFill>
                  <a:srgbClr val="61AFEF"/>
                </a:solidFill>
                <a:latin typeface="Courier New"/>
                <a:ea typeface="Courier New"/>
                <a:cs typeface="Courier New"/>
                <a:sym typeface="Courier New"/>
              </a:rPr>
              <a:t>onResponse</a:t>
            </a:r>
            <a:r>
              <a:rPr lang="en" sz="400">
                <a:solidFill>
                  <a:srgbClr val="54A857"/>
                </a:solidFill>
                <a:latin typeface="Courier New"/>
                <a:ea typeface="Courier New"/>
                <a:cs typeface="Courier New"/>
                <a:sym typeface="Courier New"/>
              </a:rPr>
              <a:t>(</a:t>
            </a:r>
            <a:r>
              <a:rPr lang="en" sz="400">
                <a:solidFill>
                  <a:srgbClr val="D19A66"/>
                </a:solidFill>
                <a:latin typeface="Courier New"/>
                <a:ea typeface="Courier New"/>
                <a:cs typeface="Courier New"/>
                <a:sym typeface="Courier New"/>
              </a:rPr>
              <a:t>call</a:t>
            </a:r>
            <a:r>
              <a:rPr lang="en" sz="400">
                <a:solidFill>
                  <a:srgbClr val="BBBBBB"/>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Call</a:t>
            </a:r>
            <a:r>
              <a:rPr lang="en" sz="400">
                <a:solidFill>
                  <a:srgbClr val="E8BA36"/>
                </a:solidFill>
                <a:latin typeface="Courier New"/>
                <a:ea typeface="Courier New"/>
                <a:cs typeface="Courier New"/>
                <a:sym typeface="Courier New"/>
              </a:rPr>
              <a:t>&lt;</a:t>
            </a:r>
            <a:r>
              <a:rPr lang="en" sz="400">
                <a:solidFill>
                  <a:srgbClr val="E5C07B"/>
                </a:solidFill>
                <a:latin typeface="Courier New"/>
                <a:ea typeface="Courier New"/>
                <a:cs typeface="Courier New"/>
                <a:sym typeface="Courier New"/>
              </a:rPr>
              <a:t>Fox</a:t>
            </a:r>
            <a:r>
              <a:rPr lang="en" sz="400">
                <a:solidFill>
                  <a:srgbClr val="E8BA36"/>
                </a:solidFill>
                <a:latin typeface="Courier New"/>
                <a:ea typeface="Courier New"/>
                <a:cs typeface="Courier New"/>
                <a:sym typeface="Courier New"/>
              </a:rPr>
              <a:t>&gt;</a:t>
            </a:r>
            <a:r>
              <a:rPr lang="en" sz="400">
                <a:solidFill>
                  <a:srgbClr val="BBBBBB"/>
                </a:solidFill>
                <a:latin typeface="Courier New"/>
                <a:ea typeface="Courier New"/>
                <a:cs typeface="Courier New"/>
                <a:sym typeface="Courier New"/>
              </a:rPr>
              <a:t>, </a:t>
            </a:r>
            <a:r>
              <a:rPr lang="en" sz="400">
                <a:solidFill>
                  <a:srgbClr val="D19A66"/>
                </a:solidFill>
                <a:latin typeface="Courier New"/>
                <a:ea typeface="Courier New"/>
                <a:cs typeface="Courier New"/>
                <a:sym typeface="Courier New"/>
              </a:rPr>
              <a:t>response</a:t>
            </a:r>
            <a:r>
              <a:rPr lang="en" sz="400">
                <a:solidFill>
                  <a:srgbClr val="BBBBBB"/>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Response</a:t>
            </a:r>
            <a:r>
              <a:rPr lang="en" sz="400">
                <a:solidFill>
                  <a:srgbClr val="E8BA36"/>
                </a:solidFill>
                <a:latin typeface="Courier New"/>
                <a:ea typeface="Courier New"/>
                <a:cs typeface="Courier New"/>
                <a:sym typeface="Courier New"/>
              </a:rPr>
              <a:t>&lt;</a:t>
            </a:r>
            <a:r>
              <a:rPr lang="en" sz="400">
                <a:solidFill>
                  <a:srgbClr val="E5C07B"/>
                </a:solidFill>
                <a:latin typeface="Courier New"/>
                <a:ea typeface="Courier New"/>
                <a:cs typeface="Courier New"/>
                <a:sym typeface="Courier New"/>
              </a:rPr>
              <a:t>Fox</a:t>
            </a:r>
            <a:r>
              <a:rPr lang="en" sz="400">
                <a:solidFill>
                  <a:srgbClr val="E8BA36"/>
                </a:solidFill>
                <a:latin typeface="Courier New"/>
                <a:ea typeface="Courier New"/>
                <a:cs typeface="Courier New"/>
                <a:sym typeface="Courier New"/>
              </a:rPr>
              <a:t>&gt;</a:t>
            </a:r>
            <a:r>
              <a:rPr lang="en" sz="400">
                <a:solidFill>
                  <a:srgbClr val="54A857"/>
                </a:solidFill>
                <a:latin typeface="Courier New"/>
                <a:ea typeface="Courier New"/>
                <a:cs typeface="Courier New"/>
                <a:sym typeface="Courier New"/>
              </a:rPr>
              <a:t>) </a:t>
            </a:r>
            <a:r>
              <a:rPr lang="en" sz="400">
                <a:solidFill>
                  <a:srgbClr val="179387"/>
                </a:solidFill>
                <a:latin typeface="Courier New"/>
                <a:ea typeface="Courier New"/>
                <a:cs typeface="Courier New"/>
                <a:sym typeface="Courier New"/>
              </a:rPr>
              <a:t>{</a:t>
            </a:r>
            <a:endParaRPr sz="400">
              <a:solidFill>
                <a:srgbClr val="17938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179387"/>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if </a:t>
            </a:r>
            <a:r>
              <a:rPr lang="en" sz="400">
                <a:solidFill>
                  <a:srgbClr val="54A857"/>
                </a:solidFill>
                <a:latin typeface="Courier New"/>
                <a:ea typeface="Courier New"/>
                <a:cs typeface="Courier New"/>
                <a:sym typeface="Courier New"/>
              </a:rPr>
              <a:t>(</a:t>
            </a:r>
            <a:r>
              <a:rPr lang="en" sz="400">
                <a:solidFill>
                  <a:srgbClr val="D19A66"/>
                </a:solidFill>
                <a:latin typeface="Courier New"/>
                <a:ea typeface="Courier New"/>
                <a:cs typeface="Courier New"/>
                <a:sym typeface="Courier New"/>
              </a:rPr>
              <a:t>response</a:t>
            </a:r>
            <a:r>
              <a:rPr lang="en" sz="400">
                <a:solidFill>
                  <a:srgbClr val="BBBBBB"/>
                </a:solidFill>
                <a:latin typeface="Courier New"/>
                <a:ea typeface="Courier New"/>
                <a:cs typeface="Courier New"/>
                <a:sym typeface="Courier New"/>
              </a:rPr>
              <a:t>.</a:t>
            </a:r>
            <a:r>
              <a:rPr lang="en" sz="400">
                <a:solidFill>
                  <a:srgbClr val="EF596F"/>
                </a:solidFill>
                <a:latin typeface="Courier New"/>
                <a:ea typeface="Courier New"/>
                <a:cs typeface="Courier New"/>
                <a:sym typeface="Courier New"/>
              </a:rPr>
              <a:t>isSuccessful</a:t>
            </a:r>
            <a:r>
              <a:rPr lang="en" sz="400">
                <a:solidFill>
                  <a:srgbClr val="54A857"/>
                </a:solidFill>
                <a:latin typeface="Courier New"/>
                <a:ea typeface="Courier New"/>
                <a:cs typeface="Courier New"/>
                <a:sym typeface="Courier New"/>
              </a:rPr>
              <a:t>) </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val </a:t>
            </a:r>
            <a:r>
              <a:rPr lang="en" sz="400">
                <a:solidFill>
                  <a:srgbClr val="BBBBBB"/>
                </a:solidFill>
                <a:latin typeface="Courier New"/>
                <a:ea typeface="Courier New"/>
                <a:cs typeface="Courier New"/>
                <a:sym typeface="Courier New"/>
              </a:rPr>
              <a:t>fox = </a:t>
            </a:r>
            <a:r>
              <a:rPr lang="en" sz="400">
                <a:solidFill>
                  <a:srgbClr val="D19A66"/>
                </a:solidFill>
                <a:latin typeface="Courier New"/>
                <a:ea typeface="Courier New"/>
                <a:cs typeface="Courier New"/>
                <a:sym typeface="Courier New"/>
              </a:rPr>
              <a:t>response</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body</a:t>
            </a:r>
            <a:r>
              <a:rPr lang="en" sz="400">
                <a:solidFill>
                  <a:srgbClr val="359FF4"/>
                </a:solidFill>
                <a:latin typeface="Courier New"/>
                <a:ea typeface="Courier New"/>
                <a:cs typeface="Courier New"/>
                <a:sym typeface="Courier New"/>
              </a:rPr>
              <a:t>()</a:t>
            </a:r>
            <a:endParaRPr sz="4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359FF4"/>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if </a:t>
            </a:r>
            <a:r>
              <a:rPr lang="en" sz="400">
                <a:solidFill>
                  <a:srgbClr val="359FF4"/>
                </a:solidFill>
                <a:latin typeface="Courier New"/>
                <a:ea typeface="Courier New"/>
                <a:cs typeface="Courier New"/>
                <a:sym typeface="Courier New"/>
              </a:rPr>
              <a:t>(</a:t>
            </a:r>
            <a:r>
              <a:rPr lang="en" sz="400">
                <a:solidFill>
                  <a:srgbClr val="BBBBBB"/>
                </a:solidFill>
                <a:latin typeface="Courier New"/>
                <a:ea typeface="Courier New"/>
                <a:cs typeface="Courier New"/>
                <a:sym typeface="Courier New"/>
              </a:rPr>
              <a:t>fox != </a:t>
            </a:r>
            <a:r>
              <a:rPr lang="en" sz="400">
                <a:solidFill>
                  <a:srgbClr val="D55FDE"/>
                </a:solidFill>
                <a:latin typeface="Courier New"/>
                <a:ea typeface="Courier New"/>
                <a:cs typeface="Courier New"/>
                <a:sym typeface="Courier New"/>
              </a:rPr>
              <a:t>null</a:t>
            </a:r>
            <a:r>
              <a:rPr lang="en" sz="400">
                <a:solidFill>
                  <a:srgbClr val="359FF4"/>
                </a:solidFill>
                <a:latin typeface="Courier New"/>
                <a:ea typeface="Courier New"/>
                <a:cs typeface="Courier New"/>
                <a:sym typeface="Courier New"/>
              </a:rPr>
              <a:t>)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continuation</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resume</a:t>
            </a:r>
            <a:r>
              <a:rPr lang="en" sz="400">
                <a:solidFill>
                  <a:srgbClr val="6E7ED9"/>
                </a:solidFill>
                <a:latin typeface="Courier New"/>
                <a:ea typeface="Courier New"/>
                <a:cs typeface="Courier New"/>
                <a:sym typeface="Courier New"/>
              </a:rPr>
              <a:t>(</a:t>
            </a:r>
            <a:r>
              <a:rPr lang="en" sz="400">
                <a:solidFill>
                  <a:srgbClr val="BBBBBB"/>
                </a:solidFill>
                <a:latin typeface="Courier New"/>
                <a:ea typeface="Courier New"/>
                <a:cs typeface="Courier New"/>
                <a:sym typeface="Courier New"/>
              </a:rPr>
              <a:t>fox</a:t>
            </a:r>
            <a:r>
              <a:rPr lang="en" sz="400">
                <a:solidFill>
                  <a:srgbClr val="6E7ED9"/>
                </a:solidFill>
                <a:latin typeface="Courier New"/>
                <a:ea typeface="Courier New"/>
                <a:cs typeface="Courier New"/>
                <a:sym typeface="Courier New"/>
              </a:rPr>
              <a:t>)</a:t>
            </a:r>
            <a:endParaRPr sz="4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6E7ED9"/>
                </a:solidFill>
                <a:latin typeface="Courier New"/>
                <a:ea typeface="Courier New"/>
                <a:cs typeface="Courier New"/>
                <a:sym typeface="Courier New"/>
              </a:rPr>
              <a:t>                       </a:t>
            </a:r>
            <a:r>
              <a:rPr lang="en" sz="400">
                <a:solidFill>
                  <a:srgbClr val="54A857"/>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else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continuation</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resumeWithException</a:t>
            </a:r>
            <a:r>
              <a:rPr lang="en" sz="400">
                <a:solidFill>
                  <a:srgbClr val="6E7ED9"/>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Exception</a:t>
            </a:r>
            <a:r>
              <a:rPr lang="en" sz="400">
                <a:solidFill>
                  <a:srgbClr val="179387"/>
                </a:solidFill>
                <a:latin typeface="Courier New"/>
                <a:ea typeface="Courier New"/>
                <a:cs typeface="Courier New"/>
                <a:sym typeface="Courier New"/>
              </a:rPr>
              <a:t>(</a:t>
            </a:r>
            <a:r>
              <a:rPr lang="en" sz="400">
                <a:solidFill>
                  <a:srgbClr val="89CA78"/>
                </a:solidFill>
                <a:latin typeface="Courier New"/>
                <a:ea typeface="Courier New"/>
                <a:cs typeface="Courier New"/>
                <a:sym typeface="Courier New"/>
              </a:rPr>
              <a:t>"Unsuccessful response: </a:t>
            </a:r>
            <a:r>
              <a:rPr lang="en" sz="400">
                <a:solidFill>
                  <a:srgbClr val="E8BA36"/>
                </a:solidFill>
                <a:latin typeface="Courier New"/>
                <a:ea typeface="Courier New"/>
                <a:cs typeface="Courier New"/>
                <a:sym typeface="Courier New"/>
              </a:rPr>
              <a:t>${</a:t>
            </a:r>
            <a:r>
              <a:rPr lang="en" sz="400">
                <a:solidFill>
                  <a:srgbClr val="D19A66"/>
                </a:solidFill>
                <a:latin typeface="Courier New"/>
                <a:ea typeface="Courier New"/>
                <a:cs typeface="Courier New"/>
                <a:sym typeface="Courier New"/>
              </a:rPr>
              <a:t>response</a:t>
            </a:r>
            <a:r>
              <a:rPr lang="en" sz="400">
                <a:solidFill>
                  <a:srgbClr val="BBBBBB"/>
                </a:solidFill>
                <a:latin typeface="Courier New"/>
                <a:ea typeface="Courier New"/>
                <a:cs typeface="Courier New"/>
                <a:sym typeface="Courier New"/>
              </a:rPr>
              <a:t>.</a:t>
            </a:r>
            <a:r>
              <a:rPr lang="en" sz="400">
                <a:solidFill>
                  <a:srgbClr val="61AFEF"/>
                </a:solidFill>
                <a:latin typeface="Courier New"/>
                <a:ea typeface="Courier New"/>
                <a:cs typeface="Courier New"/>
                <a:sym typeface="Courier New"/>
              </a:rPr>
              <a:t>code</a:t>
            </a:r>
            <a:r>
              <a:rPr lang="en" sz="400">
                <a:solidFill>
                  <a:srgbClr val="E8BA36"/>
                </a:solidFill>
                <a:latin typeface="Courier New"/>
                <a:ea typeface="Courier New"/>
                <a:cs typeface="Courier New"/>
                <a:sym typeface="Courier New"/>
              </a:rPr>
              <a:t>()}</a:t>
            </a:r>
            <a:r>
              <a:rPr lang="en" sz="400">
                <a:solidFill>
                  <a:srgbClr val="89CA78"/>
                </a:solidFill>
                <a:latin typeface="Courier New"/>
                <a:ea typeface="Courier New"/>
                <a:cs typeface="Courier New"/>
                <a:sym typeface="Courier New"/>
              </a:rPr>
              <a:t>"</a:t>
            </a:r>
            <a:r>
              <a:rPr lang="en" sz="400">
                <a:solidFill>
                  <a:srgbClr val="179387"/>
                </a:solidFill>
                <a:latin typeface="Courier New"/>
                <a:ea typeface="Courier New"/>
                <a:cs typeface="Courier New"/>
                <a:sym typeface="Courier New"/>
              </a:rPr>
              <a:t>)</a:t>
            </a:r>
            <a:r>
              <a:rPr lang="en" sz="400">
                <a:solidFill>
                  <a:srgbClr val="6E7ED9"/>
                </a:solidFill>
                <a:latin typeface="Courier New"/>
                <a:ea typeface="Courier New"/>
                <a:cs typeface="Courier New"/>
                <a:sym typeface="Courier New"/>
              </a:rPr>
              <a:t>)</a:t>
            </a:r>
            <a:endParaRPr sz="4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6E7ED9"/>
                </a:solidFill>
                <a:latin typeface="Courier New"/>
                <a:ea typeface="Courier New"/>
                <a:cs typeface="Courier New"/>
                <a:sym typeface="Courier New"/>
              </a:rPr>
              <a:t>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179387"/>
                </a:solidFill>
                <a:latin typeface="Courier New"/>
                <a:ea typeface="Courier New"/>
                <a:cs typeface="Courier New"/>
                <a:sym typeface="Courier New"/>
              </a:rPr>
              <a:t>}</a:t>
            </a:r>
            <a:endParaRPr sz="400">
              <a:solidFill>
                <a:srgbClr val="179387"/>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17938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179387"/>
                </a:solidFill>
                <a:latin typeface="Courier New"/>
                <a:ea typeface="Courier New"/>
                <a:cs typeface="Courier New"/>
                <a:sym typeface="Courier New"/>
              </a:rPr>
              <a:t>               </a:t>
            </a:r>
            <a:r>
              <a:rPr lang="en" sz="400">
                <a:solidFill>
                  <a:srgbClr val="D55FDE"/>
                </a:solidFill>
                <a:latin typeface="Courier New"/>
                <a:ea typeface="Courier New"/>
                <a:cs typeface="Courier New"/>
                <a:sym typeface="Courier New"/>
              </a:rPr>
              <a:t>override fun </a:t>
            </a:r>
            <a:r>
              <a:rPr lang="en" sz="400">
                <a:solidFill>
                  <a:srgbClr val="61AFEF"/>
                </a:solidFill>
                <a:latin typeface="Courier New"/>
                <a:ea typeface="Courier New"/>
                <a:cs typeface="Courier New"/>
                <a:sym typeface="Courier New"/>
              </a:rPr>
              <a:t>onFailure</a:t>
            </a:r>
            <a:r>
              <a:rPr lang="en" sz="400">
                <a:solidFill>
                  <a:srgbClr val="54A857"/>
                </a:solidFill>
                <a:latin typeface="Courier New"/>
                <a:ea typeface="Courier New"/>
                <a:cs typeface="Courier New"/>
                <a:sym typeface="Courier New"/>
              </a:rPr>
              <a:t>(</a:t>
            </a:r>
            <a:r>
              <a:rPr lang="en" sz="400">
                <a:solidFill>
                  <a:srgbClr val="D19A66"/>
                </a:solidFill>
                <a:latin typeface="Courier New"/>
                <a:ea typeface="Courier New"/>
                <a:cs typeface="Courier New"/>
                <a:sym typeface="Courier New"/>
              </a:rPr>
              <a:t>call</a:t>
            </a:r>
            <a:r>
              <a:rPr lang="en" sz="400">
                <a:solidFill>
                  <a:srgbClr val="BBBBBB"/>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Call</a:t>
            </a:r>
            <a:r>
              <a:rPr lang="en" sz="400">
                <a:solidFill>
                  <a:srgbClr val="E8BA36"/>
                </a:solidFill>
                <a:latin typeface="Courier New"/>
                <a:ea typeface="Courier New"/>
                <a:cs typeface="Courier New"/>
                <a:sym typeface="Courier New"/>
              </a:rPr>
              <a:t>&lt;</a:t>
            </a:r>
            <a:r>
              <a:rPr lang="en" sz="400">
                <a:solidFill>
                  <a:srgbClr val="E5C07B"/>
                </a:solidFill>
                <a:latin typeface="Courier New"/>
                <a:ea typeface="Courier New"/>
                <a:cs typeface="Courier New"/>
                <a:sym typeface="Courier New"/>
              </a:rPr>
              <a:t>Fox</a:t>
            </a:r>
            <a:r>
              <a:rPr lang="en" sz="400">
                <a:solidFill>
                  <a:srgbClr val="E8BA36"/>
                </a:solidFill>
                <a:latin typeface="Courier New"/>
                <a:ea typeface="Courier New"/>
                <a:cs typeface="Courier New"/>
                <a:sym typeface="Courier New"/>
              </a:rPr>
              <a:t>&gt;</a:t>
            </a:r>
            <a:r>
              <a:rPr lang="en" sz="400">
                <a:solidFill>
                  <a:srgbClr val="BBBBBB"/>
                </a:solidFill>
                <a:latin typeface="Courier New"/>
                <a:ea typeface="Courier New"/>
                <a:cs typeface="Courier New"/>
                <a:sym typeface="Courier New"/>
              </a:rPr>
              <a:t>, </a:t>
            </a:r>
            <a:r>
              <a:rPr lang="en" sz="400">
                <a:solidFill>
                  <a:srgbClr val="D19A66"/>
                </a:solidFill>
                <a:latin typeface="Courier New"/>
                <a:ea typeface="Courier New"/>
                <a:cs typeface="Courier New"/>
                <a:sym typeface="Courier New"/>
              </a:rPr>
              <a:t>t</a:t>
            </a:r>
            <a:r>
              <a:rPr lang="en" sz="400">
                <a:solidFill>
                  <a:srgbClr val="BBBBBB"/>
                </a:solidFill>
                <a:latin typeface="Courier New"/>
                <a:ea typeface="Courier New"/>
                <a:cs typeface="Courier New"/>
                <a:sym typeface="Courier New"/>
              </a:rPr>
              <a:t>: </a:t>
            </a:r>
            <a:r>
              <a:rPr lang="en" sz="400">
                <a:solidFill>
                  <a:srgbClr val="E5C07B"/>
                </a:solidFill>
                <a:latin typeface="Courier New"/>
                <a:ea typeface="Courier New"/>
                <a:cs typeface="Courier New"/>
                <a:sym typeface="Courier New"/>
              </a:rPr>
              <a:t>Throwable</a:t>
            </a:r>
            <a:r>
              <a:rPr lang="en" sz="400">
                <a:solidFill>
                  <a:srgbClr val="54A857"/>
                </a:solidFill>
                <a:latin typeface="Courier New"/>
                <a:ea typeface="Courier New"/>
                <a:cs typeface="Courier New"/>
                <a:sym typeface="Courier New"/>
              </a:rPr>
              <a:t>) </a:t>
            </a:r>
            <a:r>
              <a:rPr lang="en" sz="400">
                <a:solidFill>
                  <a:srgbClr val="179387"/>
                </a:solidFill>
                <a:latin typeface="Courier New"/>
                <a:ea typeface="Courier New"/>
                <a:cs typeface="Courier New"/>
                <a:sym typeface="Courier New"/>
              </a:rPr>
              <a:t>{</a:t>
            </a:r>
            <a:endParaRPr sz="400">
              <a:solidFill>
                <a:srgbClr val="17938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179387"/>
                </a:solidFill>
                <a:latin typeface="Courier New"/>
                <a:ea typeface="Courier New"/>
                <a:cs typeface="Courier New"/>
                <a:sym typeface="Courier New"/>
              </a:rPr>
              <a:t>                   </a:t>
            </a:r>
            <a:r>
              <a:rPr lang="en" sz="400">
                <a:solidFill>
                  <a:srgbClr val="61AFEF"/>
                </a:solidFill>
                <a:latin typeface="Courier New"/>
                <a:ea typeface="Courier New"/>
                <a:cs typeface="Courier New"/>
                <a:sym typeface="Courier New"/>
              </a:rPr>
              <a:t>println</a:t>
            </a:r>
            <a:r>
              <a:rPr lang="en" sz="400">
                <a:solidFill>
                  <a:srgbClr val="54A857"/>
                </a:solidFill>
                <a:latin typeface="Courier New"/>
                <a:ea typeface="Courier New"/>
                <a:cs typeface="Courier New"/>
                <a:sym typeface="Courier New"/>
              </a:rPr>
              <a:t>(</a:t>
            </a:r>
            <a:r>
              <a:rPr lang="en" sz="400">
                <a:solidFill>
                  <a:srgbClr val="D19A66"/>
                </a:solidFill>
                <a:latin typeface="Courier New"/>
                <a:ea typeface="Courier New"/>
                <a:cs typeface="Courier New"/>
                <a:sym typeface="Courier New"/>
              </a:rPr>
              <a:t>t</a:t>
            </a:r>
            <a:r>
              <a:rPr lang="en" sz="400">
                <a:solidFill>
                  <a:srgbClr val="BBBBBB"/>
                </a:solidFill>
                <a:latin typeface="Courier New"/>
                <a:ea typeface="Courier New"/>
                <a:cs typeface="Courier New"/>
                <a:sym typeface="Courier New"/>
              </a:rPr>
              <a:t>.</a:t>
            </a:r>
            <a:r>
              <a:rPr lang="en" sz="400">
                <a:solidFill>
                  <a:srgbClr val="EF596F"/>
                </a:solidFill>
                <a:latin typeface="Courier New"/>
                <a:ea typeface="Courier New"/>
                <a:cs typeface="Courier New"/>
                <a:sym typeface="Courier New"/>
              </a:rPr>
              <a:t>message</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54A857"/>
                </a:solidFill>
                <a:latin typeface="Courier New"/>
                <a:ea typeface="Courier New"/>
                <a:cs typeface="Courier New"/>
                <a:sym typeface="Courier New"/>
              </a:rPr>
              <a:t>               </a:t>
            </a:r>
            <a:r>
              <a:rPr lang="en" sz="400">
                <a:solidFill>
                  <a:srgbClr val="179387"/>
                </a:solidFill>
                <a:latin typeface="Courier New"/>
                <a:ea typeface="Courier New"/>
                <a:cs typeface="Courier New"/>
                <a:sym typeface="Courier New"/>
              </a:rPr>
              <a:t>}</a:t>
            </a:r>
            <a:endParaRPr sz="400">
              <a:solidFill>
                <a:srgbClr val="179387"/>
              </a:solidFill>
              <a:latin typeface="Courier New"/>
              <a:ea typeface="Courier New"/>
              <a:cs typeface="Courier New"/>
              <a:sym typeface="Courier New"/>
            </a:endParaRPr>
          </a:p>
          <a:p>
            <a:pPr indent="0" lvl="0" marL="0" rtl="0" algn="l">
              <a:spcBef>
                <a:spcPts val="0"/>
              </a:spcBef>
              <a:spcAft>
                <a:spcPts val="0"/>
              </a:spcAft>
              <a:buNone/>
            </a:pPr>
            <a:r>
              <a:t/>
            </a:r>
            <a:endParaRPr sz="400">
              <a:solidFill>
                <a:srgbClr val="17938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179387"/>
                </a:solidFill>
                <a:latin typeface="Courier New"/>
                <a:ea typeface="Courier New"/>
                <a:cs typeface="Courier New"/>
                <a:sym typeface="Courier New"/>
              </a:rPr>
              <a:t>           </a:t>
            </a:r>
            <a:r>
              <a:rPr lang="en" sz="400">
                <a:solidFill>
                  <a:srgbClr val="6E7ED9"/>
                </a:solidFill>
                <a:latin typeface="Courier New"/>
                <a:ea typeface="Courier New"/>
                <a:cs typeface="Courier New"/>
                <a:sym typeface="Courier New"/>
              </a:rPr>
              <a:t>}</a:t>
            </a: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       </a:t>
            </a:r>
            <a:r>
              <a:rPr lang="en" sz="400">
                <a:solidFill>
                  <a:srgbClr val="359FF4"/>
                </a:solidFill>
                <a:latin typeface="Courier New"/>
                <a:ea typeface="Courier New"/>
                <a:cs typeface="Courier New"/>
                <a:sym typeface="Courier New"/>
              </a:rPr>
              <a:t>}</a:t>
            </a:r>
            <a:endParaRPr sz="4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359FF4"/>
                </a:solidFill>
                <a:latin typeface="Courier New"/>
                <a:ea typeface="Courier New"/>
                <a:cs typeface="Courier New"/>
                <a:sym typeface="Courier New"/>
              </a:rPr>
              <a:t>   </a:t>
            </a:r>
            <a:r>
              <a:rPr lang="en" sz="400">
                <a:solidFill>
                  <a:srgbClr val="54A857"/>
                </a:solidFill>
                <a:latin typeface="Courier New"/>
                <a:ea typeface="Courier New"/>
                <a:cs typeface="Courier New"/>
                <a:sym typeface="Courier New"/>
              </a:rPr>
              <a:t>}</a:t>
            </a:r>
            <a:endParaRPr sz="4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400">
                <a:solidFill>
                  <a:srgbClr val="E8BA36"/>
                </a:solidFill>
                <a:latin typeface="Courier New"/>
                <a:ea typeface="Courier New"/>
                <a:cs typeface="Courier New"/>
                <a:sym typeface="Courier New"/>
              </a:rPr>
              <a:t>}</a:t>
            </a:r>
            <a:endParaRPr sz="4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400">
              <a:solidFill>
                <a:schemeClr val="lt1"/>
              </a:solidFill>
              <a:latin typeface="Anaheim"/>
              <a:ea typeface="Anaheim"/>
              <a:cs typeface="Anaheim"/>
              <a:sym typeface="Anaheim"/>
            </a:endParaRPr>
          </a:p>
        </p:txBody>
      </p:sp>
      <p:pic>
        <p:nvPicPr>
          <p:cNvPr id="495" name="Google Shape;495;p43"/>
          <p:cNvPicPr preferRelativeResize="0"/>
          <p:nvPr/>
        </p:nvPicPr>
        <p:blipFill rotWithShape="1">
          <a:blip r:embed="rId3">
            <a:alphaModFix/>
          </a:blip>
          <a:srcRect b="0" l="0" r="0" t="7175"/>
          <a:stretch/>
        </p:blipFill>
        <p:spPr>
          <a:xfrm>
            <a:off x="1339625" y="874500"/>
            <a:ext cx="2400300" cy="4774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6"/>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INNEHÅLLSFÖRTECKNING</a:t>
            </a:r>
            <a:endParaRPr/>
          </a:p>
        </p:txBody>
      </p:sp>
      <p:sp>
        <p:nvSpPr>
          <p:cNvPr id="343" name="Google Shape;343;p26"/>
          <p:cNvSpPr txBox="1"/>
          <p:nvPr>
            <p:ph type="ctrTitle"/>
          </p:nvPr>
        </p:nvSpPr>
        <p:spPr>
          <a:xfrm flipH="1">
            <a:off x="2189800" y="1591776"/>
            <a:ext cx="2163900" cy="4974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44" name="Google Shape;344;p26"/>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Översikt</a:t>
            </a:r>
            <a:endParaRPr b="1" sz="2200">
              <a:latin typeface="Overpass Mono"/>
              <a:ea typeface="Overpass Mono"/>
              <a:cs typeface="Overpass Mono"/>
              <a:sym typeface="Overpass Mono"/>
            </a:endParaRPr>
          </a:p>
        </p:txBody>
      </p:sp>
      <p:sp>
        <p:nvSpPr>
          <p:cNvPr id="345" name="Google Shape;345;p26"/>
          <p:cNvSpPr txBox="1"/>
          <p:nvPr>
            <p:ph idx="6" type="ctrTitle"/>
          </p:nvPr>
        </p:nvSpPr>
        <p:spPr>
          <a:xfrm flipH="1">
            <a:off x="2189800" y="2923759"/>
            <a:ext cx="2163900" cy="5754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346" name="Google Shape;346;p26"/>
          <p:cNvSpPr txBox="1"/>
          <p:nvPr>
            <p:ph idx="7" type="subTitle"/>
          </p:nvPr>
        </p:nvSpPr>
        <p:spPr>
          <a:xfrm flipH="1">
            <a:off x="2189675" y="3572250"/>
            <a:ext cx="32895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Flow &amp; RepeatOnLifecycle</a:t>
            </a:r>
            <a:endParaRPr/>
          </a:p>
        </p:txBody>
      </p:sp>
      <p:cxnSp>
        <p:nvCxnSpPr>
          <p:cNvPr id="347" name="Google Shape;347;p26"/>
          <p:cNvCxnSpPr/>
          <p:nvPr/>
        </p:nvCxnSpPr>
        <p:spPr>
          <a:xfrm flipH="1">
            <a:off x="420625" y="1283175"/>
            <a:ext cx="517500" cy="787200"/>
          </a:xfrm>
          <a:prstGeom prst="straightConnector1">
            <a:avLst/>
          </a:prstGeom>
          <a:noFill/>
          <a:ln cap="flat" cmpd="sng" w="28575">
            <a:solidFill>
              <a:schemeClr val="accent1"/>
            </a:solidFill>
            <a:prstDash val="solid"/>
            <a:round/>
            <a:headEnd len="med" w="med" type="none"/>
            <a:tailEnd len="med" w="med" type="none"/>
          </a:ln>
        </p:spPr>
      </p:cxnSp>
      <p:cxnSp>
        <p:nvCxnSpPr>
          <p:cNvPr id="348" name="Google Shape;348;p26"/>
          <p:cNvCxnSpPr/>
          <p:nvPr/>
        </p:nvCxnSpPr>
        <p:spPr>
          <a:xfrm flipH="1">
            <a:off x="573025" y="1435575"/>
            <a:ext cx="517500" cy="787200"/>
          </a:xfrm>
          <a:prstGeom prst="straightConnector1">
            <a:avLst/>
          </a:prstGeom>
          <a:noFill/>
          <a:ln cap="flat" cmpd="sng" w="28575">
            <a:solidFill>
              <a:schemeClr val="accent1"/>
            </a:solidFill>
            <a:prstDash val="solid"/>
            <a:round/>
            <a:headEnd len="med" w="med" type="none"/>
            <a:tailEnd len="med" w="med" type="none"/>
          </a:ln>
        </p:spPr>
      </p:cxnSp>
      <p:cxnSp>
        <p:nvCxnSpPr>
          <p:cNvPr id="349" name="Google Shape;349;p26"/>
          <p:cNvCxnSpPr/>
          <p:nvPr/>
        </p:nvCxnSpPr>
        <p:spPr>
          <a:xfrm flipH="1">
            <a:off x="881750" y="1513925"/>
            <a:ext cx="517500" cy="787200"/>
          </a:xfrm>
          <a:prstGeom prst="straightConnector1">
            <a:avLst/>
          </a:prstGeom>
          <a:noFill/>
          <a:ln cap="flat" cmpd="sng" w="19050">
            <a:solidFill>
              <a:schemeClr val="accent1"/>
            </a:solidFill>
            <a:prstDash val="solid"/>
            <a:round/>
            <a:headEnd len="med" w="med" type="none"/>
            <a:tailEnd len="med" w="med" type="none"/>
          </a:ln>
        </p:spPr>
      </p:cxnSp>
      <p:cxnSp>
        <p:nvCxnSpPr>
          <p:cNvPr id="350" name="Google Shape;350;p26"/>
          <p:cNvCxnSpPr/>
          <p:nvPr/>
        </p:nvCxnSpPr>
        <p:spPr>
          <a:xfrm flipH="1">
            <a:off x="1039575" y="1513925"/>
            <a:ext cx="517500" cy="787200"/>
          </a:xfrm>
          <a:prstGeom prst="straightConnector1">
            <a:avLst/>
          </a:prstGeom>
          <a:noFill/>
          <a:ln cap="flat" cmpd="sng" w="19050">
            <a:solidFill>
              <a:schemeClr val="accent1"/>
            </a:solidFill>
            <a:prstDash val="solid"/>
            <a:round/>
            <a:headEnd len="med" w="med" type="none"/>
            <a:tailEnd len="med" w="med" type="none"/>
          </a:ln>
        </p:spPr>
      </p:cxnSp>
      <p:cxnSp>
        <p:nvCxnSpPr>
          <p:cNvPr id="351" name="Google Shape;351;p26"/>
          <p:cNvCxnSpPr/>
          <p:nvPr/>
        </p:nvCxnSpPr>
        <p:spPr>
          <a:xfrm flipH="1">
            <a:off x="7936650" y="2459950"/>
            <a:ext cx="517500" cy="787200"/>
          </a:xfrm>
          <a:prstGeom prst="straightConnector1">
            <a:avLst/>
          </a:prstGeom>
          <a:noFill/>
          <a:ln cap="flat" cmpd="sng" w="28575">
            <a:solidFill>
              <a:schemeClr val="accent1"/>
            </a:solidFill>
            <a:prstDash val="solid"/>
            <a:round/>
            <a:headEnd len="med" w="med" type="none"/>
            <a:tailEnd len="med" w="med" type="none"/>
          </a:ln>
        </p:spPr>
      </p:cxnSp>
      <p:cxnSp>
        <p:nvCxnSpPr>
          <p:cNvPr id="352" name="Google Shape;352;p26"/>
          <p:cNvCxnSpPr/>
          <p:nvPr/>
        </p:nvCxnSpPr>
        <p:spPr>
          <a:xfrm flipH="1">
            <a:off x="8089050" y="2612350"/>
            <a:ext cx="517500" cy="787200"/>
          </a:xfrm>
          <a:prstGeom prst="straightConnector1">
            <a:avLst/>
          </a:prstGeom>
          <a:noFill/>
          <a:ln cap="flat" cmpd="sng" w="28575">
            <a:solidFill>
              <a:schemeClr val="accent1"/>
            </a:solidFill>
            <a:prstDash val="solid"/>
            <a:round/>
            <a:headEnd len="med" w="med" type="none"/>
            <a:tailEnd len="med" w="med" type="none"/>
          </a:ln>
        </p:spPr>
      </p:cxnSp>
      <p:cxnSp>
        <p:nvCxnSpPr>
          <p:cNvPr id="353" name="Google Shape;353;p26"/>
          <p:cNvCxnSpPr/>
          <p:nvPr/>
        </p:nvCxnSpPr>
        <p:spPr>
          <a:xfrm flipH="1">
            <a:off x="8236025" y="2917150"/>
            <a:ext cx="517500" cy="787200"/>
          </a:xfrm>
          <a:prstGeom prst="straightConnector1">
            <a:avLst/>
          </a:prstGeom>
          <a:noFill/>
          <a:ln cap="flat" cmpd="sng" w="19050">
            <a:solidFill>
              <a:schemeClr val="accent1"/>
            </a:solidFill>
            <a:prstDash val="solid"/>
            <a:round/>
            <a:headEnd len="med" w="med" type="none"/>
            <a:tailEnd len="med" w="med" type="none"/>
          </a:ln>
        </p:spPr>
      </p:cxnSp>
      <p:cxnSp>
        <p:nvCxnSpPr>
          <p:cNvPr id="354" name="Google Shape;354;p26"/>
          <p:cNvCxnSpPr/>
          <p:nvPr/>
        </p:nvCxnSpPr>
        <p:spPr>
          <a:xfrm flipH="1">
            <a:off x="8393850" y="2917150"/>
            <a:ext cx="517500" cy="787200"/>
          </a:xfrm>
          <a:prstGeom prst="straightConnector1">
            <a:avLst/>
          </a:prstGeom>
          <a:noFill/>
          <a:ln cap="flat" cmpd="sng" w="19050">
            <a:solidFill>
              <a:schemeClr val="accent1"/>
            </a:solidFill>
            <a:prstDash val="solid"/>
            <a:round/>
            <a:headEnd len="med" w="med" type="none"/>
            <a:tailEnd len="med" w="med" type="none"/>
          </a:ln>
        </p:spPr>
      </p:cxnSp>
      <p:sp>
        <p:nvSpPr>
          <p:cNvPr id="355" name="Google Shape;355;p26"/>
          <p:cNvSpPr txBox="1"/>
          <p:nvPr>
            <p:ph idx="6" type="ctrTitle"/>
          </p:nvPr>
        </p:nvSpPr>
        <p:spPr>
          <a:xfrm flipH="1">
            <a:off x="5144250" y="1541484"/>
            <a:ext cx="2163900" cy="5754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03</a:t>
            </a:r>
            <a:endParaRPr/>
          </a:p>
        </p:txBody>
      </p:sp>
      <p:sp>
        <p:nvSpPr>
          <p:cNvPr id="356" name="Google Shape;356;p26"/>
          <p:cNvSpPr txBox="1"/>
          <p:nvPr>
            <p:ph idx="7" type="subTitle"/>
          </p:nvPr>
        </p:nvSpPr>
        <p:spPr>
          <a:xfrm flipH="1">
            <a:off x="4018650" y="2162325"/>
            <a:ext cx="32895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Coroutines</a:t>
            </a:r>
            <a:endParaRPr/>
          </a:p>
        </p:txBody>
      </p:sp>
      <p:sp>
        <p:nvSpPr>
          <p:cNvPr id="357" name="Google Shape;357;p26"/>
          <p:cNvSpPr txBox="1"/>
          <p:nvPr>
            <p:ph idx="6" type="ctrTitle"/>
          </p:nvPr>
        </p:nvSpPr>
        <p:spPr>
          <a:xfrm flipH="1">
            <a:off x="5144250" y="3036284"/>
            <a:ext cx="2163900" cy="5754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358" name="Google Shape;358;p26"/>
          <p:cNvSpPr txBox="1"/>
          <p:nvPr>
            <p:ph idx="7" type="subTitle"/>
          </p:nvPr>
        </p:nvSpPr>
        <p:spPr>
          <a:xfrm flipH="1">
            <a:off x="4018650" y="3657125"/>
            <a:ext cx="32895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ViewModel</a:t>
            </a:r>
            <a:endParaRPr/>
          </a:p>
          <a:p>
            <a:pPr indent="0" lvl="0" marL="0" rtl="0" algn="r">
              <a:spcBef>
                <a:spcPts val="0"/>
              </a:spcBef>
              <a:spcAft>
                <a:spcPts val="0"/>
              </a:spcAft>
              <a:buNone/>
            </a:pPr>
            <a:r>
              <a:rPr lang="en"/>
              <a:t>FLOW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4"/>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ViewModel</a:t>
            </a:r>
            <a:endParaRPr>
              <a:solidFill>
                <a:schemeClr val="dk2"/>
              </a:solidFill>
            </a:endParaRPr>
          </a:p>
        </p:txBody>
      </p:sp>
      <p:sp>
        <p:nvSpPr>
          <p:cNvPr id="501" name="Google Shape;501;p44"/>
          <p:cNvSpPr txBox="1"/>
          <p:nvPr/>
        </p:nvSpPr>
        <p:spPr>
          <a:xfrm>
            <a:off x="1123075" y="1343700"/>
            <a:ext cx="6345600" cy="3570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D55FDE"/>
                </a:solidFill>
                <a:latin typeface="Courier New"/>
                <a:ea typeface="Courier New"/>
                <a:cs typeface="Courier New"/>
                <a:sym typeface="Courier New"/>
              </a:rPr>
              <a:t>class </a:t>
            </a:r>
            <a:r>
              <a:rPr lang="en" sz="1100">
                <a:solidFill>
                  <a:srgbClr val="E5C07B"/>
                </a:solidFill>
                <a:latin typeface="Courier New"/>
                <a:ea typeface="Courier New"/>
                <a:cs typeface="Courier New"/>
                <a:sym typeface="Courier New"/>
              </a:rPr>
              <a:t>FoxViewModel</a:t>
            </a:r>
            <a:r>
              <a:rPr lang="en" sz="1100">
                <a:solidFill>
                  <a:srgbClr val="BBBBBB"/>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ViewModel</a:t>
            </a:r>
            <a:r>
              <a:rPr lang="en" sz="1100">
                <a:solidFill>
                  <a:srgbClr val="E8BA36"/>
                </a:solidFill>
                <a:latin typeface="Courier New"/>
                <a:ea typeface="Courier New"/>
                <a:cs typeface="Courier New"/>
                <a:sym typeface="Courier New"/>
              </a:rPr>
              <a:t>() {</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Define a state to hold the fetched fox object</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private val </a:t>
            </a:r>
            <a:r>
              <a:rPr lang="en" sz="1100">
                <a:solidFill>
                  <a:srgbClr val="EF596F"/>
                </a:solidFill>
                <a:latin typeface="Courier New"/>
                <a:ea typeface="Courier New"/>
                <a:cs typeface="Courier New"/>
                <a:sym typeface="Courier New"/>
              </a:rPr>
              <a:t>_foxState </a:t>
            </a:r>
            <a:r>
              <a:rPr lang="en" sz="1100">
                <a:solidFill>
                  <a:srgbClr val="BBBBBB"/>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mutableStateOf</a:t>
            </a:r>
            <a:r>
              <a:rPr lang="en" sz="1100">
                <a:solidFill>
                  <a:srgbClr val="E8BA36"/>
                </a:solidFill>
                <a:latin typeface="Courier New"/>
                <a:ea typeface="Courier New"/>
                <a:cs typeface="Courier New"/>
                <a:sym typeface="Courier New"/>
              </a:rPr>
              <a:t>&lt;</a:t>
            </a:r>
            <a:r>
              <a:rPr lang="en" sz="1100">
                <a:solidFill>
                  <a:srgbClr val="E5C07B"/>
                </a:solidFill>
                <a:latin typeface="Courier New"/>
                <a:ea typeface="Courier New"/>
                <a:cs typeface="Courier New"/>
                <a:sym typeface="Courier New"/>
              </a:rPr>
              <a:t>Fox</a:t>
            </a:r>
            <a:r>
              <a:rPr lang="en" sz="1100">
                <a:solidFill>
                  <a:srgbClr val="BBBBBB"/>
                </a:solidFill>
                <a:latin typeface="Courier New"/>
                <a:ea typeface="Courier New"/>
                <a:cs typeface="Courier New"/>
                <a:sym typeface="Courier New"/>
              </a:rPr>
              <a:t>?</a:t>
            </a:r>
            <a:r>
              <a:rPr lang="en" sz="1100">
                <a:solidFill>
                  <a:srgbClr val="E8BA36"/>
                </a:solidFill>
                <a:latin typeface="Courier New"/>
                <a:ea typeface="Courier New"/>
                <a:cs typeface="Courier New"/>
                <a:sym typeface="Courier New"/>
              </a:rPr>
              <a:t>&gt;(</a:t>
            </a:r>
            <a:r>
              <a:rPr lang="en" sz="1100">
                <a:solidFill>
                  <a:srgbClr val="D55FDE"/>
                </a:solidFill>
                <a:latin typeface="Courier New"/>
                <a:ea typeface="Courier New"/>
                <a:cs typeface="Courier New"/>
                <a:sym typeface="Courier New"/>
              </a:rPr>
              <a:t>null</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val </a:t>
            </a:r>
            <a:r>
              <a:rPr lang="en" sz="1100">
                <a:solidFill>
                  <a:srgbClr val="EF596F"/>
                </a:solidFill>
                <a:latin typeface="Courier New"/>
                <a:ea typeface="Courier New"/>
                <a:cs typeface="Courier New"/>
                <a:sym typeface="Courier New"/>
              </a:rPr>
              <a:t>foxState</a:t>
            </a:r>
            <a:r>
              <a:rPr lang="en" sz="1100">
                <a:solidFill>
                  <a:srgbClr val="BBBBBB"/>
                </a:solidFill>
                <a:latin typeface="Courier New"/>
                <a:ea typeface="Courier New"/>
                <a:cs typeface="Courier New"/>
                <a:sym typeface="Courier New"/>
              </a:rPr>
              <a:t>: </a:t>
            </a:r>
            <a:r>
              <a:rPr lang="en" sz="1100">
                <a:solidFill>
                  <a:srgbClr val="E5C07B"/>
                </a:solidFill>
                <a:latin typeface="Courier New"/>
                <a:ea typeface="Courier New"/>
                <a:cs typeface="Courier New"/>
                <a:sym typeface="Courier New"/>
              </a:rPr>
              <a:t>State</a:t>
            </a:r>
            <a:r>
              <a:rPr lang="en" sz="1100">
                <a:solidFill>
                  <a:srgbClr val="E8BA36"/>
                </a:solidFill>
                <a:latin typeface="Courier New"/>
                <a:ea typeface="Courier New"/>
                <a:cs typeface="Courier New"/>
                <a:sym typeface="Courier New"/>
              </a:rPr>
              <a:t>&lt;</a:t>
            </a:r>
            <a:r>
              <a:rPr lang="en" sz="1100">
                <a:solidFill>
                  <a:srgbClr val="E5C07B"/>
                </a:solidFill>
                <a:latin typeface="Courier New"/>
                <a:ea typeface="Courier New"/>
                <a:cs typeface="Courier New"/>
                <a:sym typeface="Courier New"/>
              </a:rPr>
              <a:t>Fox</a:t>
            </a:r>
            <a:r>
              <a:rPr lang="en" sz="1100">
                <a:solidFill>
                  <a:srgbClr val="BBBBBB"/>
                </a:solidFill>
                <a:latin typeface="Courier New"/>
                <a:ea typeface="Courier New"/>
                <a:cs typeface="Courier New"/>
                <a:sym typeface="Courier New"/>
              </a:rPr>
              <a:t>?</a:t>
            </a:r>
            <a:r>
              <a:rPr lang="en" sz="1100">
                <a:solidFill>
                  <a:srgbClr val="E8BA36"/>
                </a:solidFill>
                <a:latin typeface="Courier New"/>
                <a:ea typeface="Courier New"/>
                <a:cs typeface="Courier New"/>
                <a:sym typeface="Courier New"/>
              </a:rPr>
              <a:t>&gt; </a:t>
            </a:r>
            <a:r>
              <a:rPr lang="en" sz="1100">
                <a:solidFill>
                  <a:srgbClr val="BBBBBB"/>
                </a:solidFill>
                <a:latin typeface="Courier New"/>
                <a:ea typeface="Courier New"/>
                <a:cs typeface="Courier New"/>
                <a:sym typeface="Courier New"/>
              </a:rPr>
              <a:t>= </a:t>
            </a:r>
            <a:r>
              <a:rPr lang="en" sz="1100">
                <a:solidFill>
                  <a:srgbClr val="EF596F"/>
                </a:solidFill>
                <a:latin typeface="Courier New"/>
                <a:ea typeface="Courier New"/>
                <a:cs typeface="Courier New"/>
                <a:sym typeface="Courier New"/>
              </a:rPr>
              <a:t>_foxState</a:t>
            </a:r>
            <a:endParaRPr sz="1100">
              <a:solidFill>
                <a:srgbClr val="EF596F"/>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EF596F"/>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F596F"/>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fun </a:t>
            </a:r>
            <a:r>
              <a:rPr lang="en" sz="1100">
                <a:solidFill>
                  <a:srgbClr val="61AFEF"/>
                </a:solidFill>
                <a:latin typeface="Courier New"/>
                <a:ea typeface="Courier New"/>
                <a:cs typeface="Courier New"/>
                <a:sym typeface="Courier New"/>
              </a:rPr>
              <a:t>fetchFoxImage</a:t>
            </a:r>
            <a:r>
              <a:rPr lang="en" sz="1100">
                <a:solidFill>
                  <a:srgbClr val="E8BA36"/>
                </a:solidFill>
                <a:latin typeface="Courier New"/>
                <a:ea typeface="Courier New"/>
                <a:cs typeface="Courier New"/>
                <a:sym typeface="Courier New"/>
              </a:rPr>
              <a:t>() </a:t>
            </a: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4A857"/>
                </a:solidFill>
                <a:latin typeface="Courier New"/>
                <a:ea typeface="Courier New"/>
                <a:cs typeface="Courier New"/>
                <a:sym typeface="Courier New"/>
              </a:rPr>
              <a:t>       </a:t>
            </a:r>
            <a:r>
              <a:rPr lang="en" sz="1100">
                <a:solidFill>
                  <a:srgbClr val="EF596F"/>
                </a:solidFill>
                <a:latin typeface="Courier New"/>
                <a:ea typeface="Courier New"/>
                <a:cs typeface="Courier New"/>
                <a:sym typeface="Courier New"/>
              </a:rPr>
              <a:t>viewModelScope</a:t>
            </a:r>
            <a:r>
              <a:rPr lang="en" sz="1100">
                <a:solidFill>
                  <a:srgbClr val="BBBBBB"/>
                </a:solidFill>
                <a:latin typeface="Courier New"/>
                <a:ea typeface="Courier New"/>
                <a:cs typeface="Courier New"/>
                <a:sym typeface="Courier New"/>
              </a:rPr>
              <a:t>.</a:t>
            </a:r>
            <a:r>
              <a:rPr lang="en" sz="1100">
                <a:solidFill>
                  <a:srgbClr val="61AFEF"/>
                </a:solidFill>
                <a:latin typeface="Courier New"/>
                <a:ea typeface="Courier New"/>
                <a:cs typeface="Courier New"/>
                <a:sym typeface="Courier New"/>
              </a:rPr>
              <a:t>launch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359FF4"/>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try </a:t>
            </a:r>
            <a:r>
              <a:rPr lang="en" sz="1100">
                <a:solidFill>
                  <a:srgbClr val="6E7ED9"/>
                </a:solidFill>
                <a:latin typeface="Courier New"/>
                <a:ea typeface="Courier New"/>
                <a:cs typeface="Courier New"/>
                <a:sym typeface="Courier New"/>
              </a:rPr>
              <a:t>{</a:t>
            </a:r>
            <a:endParaRPr sz="11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E7ED9"/>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val </a:t>
            </a:r>
            <a:r>
              <a:rPr lang="en" sz="1100">
                <a:solidFill>
                  <a:srgbClr val="BBBBBB"/>
                </a:solidFill>
                <a:latin typeface="Courier New"/>
                <a:ea typeface="Courier New"/>
                <a:cs typeface="Courier New"/>
                <a:sym typeface="Courier New"/>
              </a:rPr>
              <a:t>fox = </a:t>
            </a:r>
            <a:r>
              <a:rPr lang="en" sz="1100">
                <a:solidFill>
                  <a:srgbClr val="E5C07B"/>
                </a:solidFill>
                <a:latin typeface="Courier New"/>
                <a:ea typeface="Courier New"/>
                <a:cs typeface="Courier New"/>
                <a:sym typeface="Courier New"/>
              </a:rPr>
              <a:t>FoxRetrofit</a:t>
            </a:r>
            <a:r>
              <a:rPr lang="en" sz="1100">
                <a:solidFill>
                  <a:srgbClr val="BBBBBB"/>
                </a:solidFill>
                <a:latin typeface="Courier New"/>
                <a:ea typeface="Courier New"/>
                <a:cs typeface="Courier New"/>
                <a:sym typeface="Courier New"/>
              </a:rPr>
              <a:t>.</a:t>
            </a:r>
            <a:r>
              <a:rPr lang="en" sz="1100">
                <a:solidFill>
                  <a:srgbClr val="61AFEF"/>
                </a:solidFill>
                <a:latin typeface="Courier New"/>
                <a:ea typeface="Courier New"/>
                <a:cs typeface="Courier New"/>
                <a:sym typeface="Courier New"/>
              </a:rPr>
              <a:t>fetchFox</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EF596F"/>
                </a:solidFill>
                <a:latin typeface="Courier New"/>
                <a:ea typeface="Courier New"/>
                <a:cs typeface="Courier New"/>
                <a:sym typeface="Courier New"/>
              </a:rPr>
              <a:t>_foxState</a:t>
            </a:r>
            <a:r>
              <a:rPr lang="en" sz="1100">
                <a:solidFill>
                  <a:srgbClr val="BBBBBB"/>
                </a:solidFill>
                <a:latin typeface="Courier New"/>
                <a:ea typeface="Courier New"/>
                <a:cs typeface="Courier New"/>
                <a:sym typeface="Courier New"/>
              </a:rPr>
              <a:t>.</a:t>
            </a:r>
            <a:r>
              <a:rPr lang="en" sz="1100">
                <a:solidFill>
                  <a:srgbClr val="EF596F"/>
                </a:solidFill>
                <a:latin typeface="Courier New"/>
                <a:ea typeface="Courier New"/>
                <a:cs typeface="Courier New"/>
                <a:sym typeface="Courier New"/>
              </a:rPr>
              <a:t>value </a:t>
            </a:r>
            <a:r>
              <a:rPr lang="en" sz="1100">
                <a:solidFill>
                  <a:srgbClr val="BBBBBB"/>
                </a:solidFill>
                <a:latin typeface="Courier New"/>
                <a:ea typeface="Courier New"/>
                <a:cs typeface="Courier New"/>
                <a:sym typeface="Courier New"/>
              </a:rPr>
              <a:t>= fox</a:t>
            </a:r>
            <a:endParaRPr sz="11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BBBBBB"/>
                </a:solidFill>
                <a:latin typeface="Courier New"/>
                <a:ea typeface="Courier New"/>
                <a:cs typeface="Courier New"/>
                <a:sym typeface="Courier New"/>
              </a:rPr>
              <a:t>           </a:t>
            </a:r>
            <a:r>
              <a:rPr lang="en" sz="1100">
                <a:solidFill>
                  <a:srgbClr val="6E7ED9"/>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catch </a:t>
            </a:r>
            <a:r>
              <a:rPr lang="en" sz="1100">
                <a:solidFill>
                  <a:srgbClr val="E8BA36"/>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e: </a:t>
            </a:r>
            <a:r>
              <a:rPr i="1" lang="en" sz="1100">
                <a:solidFill>
                  <a:srgbClr val="E5C07B"/>
                </a:solidFill>
                <a:latin typeface="Courier New"/>
                <a:ea typeface="Courier New"/>
                <a:cs typeface="Courier New"/>
                <a:sym typeface="Courier New"/>
              </a:rPr>
              <a:t>Exception</a:t>
            </a:r>
            <a:r>
              <a:rPr lang="en" sz="1100">
                <a:solidFill>
                  <a:srgbClr val="E8BA36"/>
                </a:solidFill>
                <a:latin typeface="Courier New"/>
                <a:ea typeface="Courier New"/>
                <a:cs typeface="Courier New"/>
                <a:sym typeface="Courier New"/>
              </a:rPr>
              <a:t>) </a:t>
            </a:r>
            <a:r>
              <a:rPr lang="en" sz="1100">
                <a:solidFill>
                  <a:srgbClr val="6E7ED9"/>
                </a:solidFill>
                <a:latin typeface="Courier New"/>
                <a:ea typeface="Courier New"/>
                <a:cs typeface="Courier New"/>
                <a:sym typeface="Courier New"/>
              </a:rPr>
              <a:t>{</a:t>
            </a:r>
            <a:endParaRPr sz="11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E7ED9"/>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Handle failure</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println</a:t>
            </a:r>
            <a:r>
              <a:rPr lang="en" sz="1100">
                <a:solidFill>
                  <a:srgbClr val="E8BA36"/>
                </a:solidFill>
                <a:latin typeface="Courier New"/>
                <a:ea typeface="Courier New"/>
                <a:cs typeface="Courier New"/>
                <a:sym typeface="Courier New"/>
              </a:rPr>
              <a:t>(</a:t>
            </a:r>
            <a:r>
              <a:rPr lang="en" sz="1100">
                <a:solidFill>
                  <a:srgbClr val="89CA78"/>
                </a:solidFill>
                <a:latin typeface="Courier New"/>
                <a:ea typeface="Courier New"/>
                <a:cs typeface="Courier New"/>
                <a:sym typeface="Courier New"/>
              </a:rPr>
              <a:t>"Network request failed: </a:t>
            </a:r>
            <a:r>
              <a:rPr lang="en" sz="1100">
                <a:solidFill>
                  <a:srgbClr val="E8BA36"/>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e.</a:t>
            </a:r>
            <a:r>
              <a:rPr lang="en" sz="1100">
                <a:solidFill>
                  <a:srgbClr val="EF596F"/>
                </a:solidFill>
                <a:latin typeface="Courier New"/>
                <a:ea typeface="Courier New"/>
                <a:cs typeface="Courier New"/>
                <a:sym typeface="Courier New"/>
              </a:rPr>
              <a:t>message</a:t>
            </a:r>
            <a:r>
              <a:rPr lang="en" sz="1100">
                <a:solidFill>
                  <a:srgbClr val="E8BA36"/>
                </a:solidFill>
                <a:latin typeface="Courier New"/>
                <a:ea typeface="Courier New"/>
                <a:cs typeface="Courier New"/>
                <a:sym typeface="Courier New"/>
              </a:rPr>
              <a:t>}</a:t>
            </a:r>
            <a:r>
              <a:rPr lang="en" sz="1100">
                <a:solidFill>
                  <a:srgbClr val="89CA78"/>
                </a:solidFill>
                <a:latin typeface="Courier New"/>
                <a:ea typeface="Courier New"/>
                <a:cs typeface="Courier New"/>
                <a:sym typeface="Courier New"/>
              </a:rPr>
              <a:t>"</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6E7ED9"/>
                </a:solidFill>
                <a:latin typeface="Courier New"/>
                <a:ea typeface="Courier New"/>
                <a:cs typeface="Courier New"/>
                <a:sym typeface="Courier New"/>
              </a:rPr>
              <a:t>}</a:t>
            </a:r>
            <a:endParaRPr sz="11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E7ED9"/>
                </a:solidFill>
                <a:latin typeface="Courier New"/>
                <a:ea typeface="Courier New"/>
                <a:cs typeface="Courier New"/>
                <a:sym typeface="Courier New"/>
              </a:rPr>
              <a:t>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359FF4"/>
                </a:solidFill>
                <a:latin typeface="Courier New"/>
                <a:ea typeface="Courier New"/>
                <a:cs typeface="Courier New"/>
                <a:sym typeface="Courier New"/>
              </a:rPr>
              <a:t>   </a:t>
            </a: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D55FDE"/>
              </a:solidFill>
              <a:latin typeface="Courier New"/>
              <a:ea typeface="Courier New"/>
              <a:cs typeface="Courier New"/>
              <a:sym typeface="Courier New"/>
            </a:endParaRPr>
          </a:p>
        </p:txBody>
      </p:sp>
      <p:pic>
        <p:nvPicPr>
          <p:cNvPr id="502" name="Google Shape;502;p44"/>
          <p:cNvPicPr preferRelativeResize="0"/>
          <p:nvPr/>
        </p:nvPicPr>
        <p:blipFill>
          <a:blip r:embed="rId3">
            <a:alphaModFix/>
          </a:blip>
          <a:stretch>
            <a:fillRect/>
          </a:stretch>
        </p:blipFill>
        <p:spPr>
          <a:xfrm>
            <a:off x="1123075" y="918450"/>
            <a:ext cx="2422050" cy="42524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5"/>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viewModelScope vs</a:t>
            </a:r>
            <a:endParaRPr>
              <a:solidFill>
                <a:schemeClr val="dk2"/>
              </a:solidFill>
            </a:endParaRPr>
          </a:p>
          <a:p>
            <a:pPr indent="0" lvl="0" marL="0" rtl="0" algn="ctr">
              <a:spcBef>
                <a:spcPts val="0"/>
              </a:spcBef>
              <a:spcAft>
                <a:spcPts val="0"/>
              </a:spcAft>
              <a:buNone/>
            </a:pPr>
            <a:r>
              <a:rPr lang="en">
                <a:solidFill>
                  <a:schemeClr val="dk2"/>
                </a:solidFill>
              </a:rPr>
              <a:t>RepeatLifecycle</a:t>
            </a:r>
            <a:endParaRPr>
              <a:solidFill>
                <a:schemeClr val="dk2"/>
              </a:solidFill>
            </a:endParaRPr>
          </a:p>
        </p:txBody>
      </p:sp>
      <p:sp>
        <p:nvSpPr>
          <p:cNvPr id="508" name="Google Shape;508;p45"/>
          <p:cNvSpPr txBox="1"/>
          <p:nvPr/>
        </p:nvSpPr>
        <p:spPr>
          <a:xfrm>
            <a:off x="1453350" y="2112000"/>
            <a:ext cx="6237300" cy="2488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2"/>
              </a:buClr>
              <a:buSzPts val="1700"/>
              <a:buChar char="●"/>
            </a:pPr>
            <a:r>
              <a:rPr b="1" lang="en">
                <a:solidFill>
                  <a:schemeClr val="lt1"/>
                </a:solidFill>
                <a:latin typeface="Anaheim"/>
                <a:ea typeface="Anaheim"/>
                <a:cs typeface="Anaheim"/>
                <a:sym typeface="Anaheim"/>
              </a:rPr>
              <a:t>viewModelScope.launch:</a:t>
            </a:r>
            <a:r>
              <a:rPr lang="en">
                <a:solidFill>
                  <a:schemeClr val="lt1"/>
                </a:solidFill>
                <a:latin typeface="Anaheim"/>
                <a:ea typeface="Anaheim"/>
                <a:cs typeface="Anaheim"/>
                <a:sym typeface="Anaheim"/>
              </a:rPr>
              <a:t> Used within a ViewModel to launch coroutines that are scoped to the ViewModel's lifecycle. Suitable for performing asynchronous operations within ViewModels without manual lifecycle handling.</a:t>
            </a:r>
            <a:br>
              <a:rPr lang="en">
                <a:solidFill>
                  <a:schemeClr val="lt1"/>
                </a:solidFill>
                <a:latin typeface="Anaheim"/>
                <a:ea typeface="Anaheim"/>
                <a:cs typeface="Anaheim"/>
                <a:sym typeface="Anaheim"/>
              </a:rPr>
            </a:br>
            <a:endParaRPr>
              <a:solidFill>
                <a:schemeClr val="lt1"/>
              </a:solidFill>
              <a:latin typeface="Anaheim"/>
              <a:ea typeface="Anaheim"/>
              <a:cs typeface="Anaheim"/>
              <a:sym typeface="Anaheim"/>
            </a:endParaRPr>
          </a:p>
          <a:p>
            <a:pPr indent="-336550" lvl="0" marL="457200" rtl="0" algn="l">
              <a:lnSpc>
                <a:spcPct val="115000"/>
              </a:lnSpc>
              <a:spcBef>
                <a:spcPts val="0"/>
              </a:spcBef>
              <a:spcAft>
                <a:spcPts val="0"/>
              </a:spcAft>
              <a:buClr>
                <a:schemeClr val="dk2"/>
              </a:buClr>
              <a:buSzPts val="1700"/>
              <a:buChar char="●"/>
            </a:pPr>
            <a:r>
              <a:rPr b="1" lang="en">
                <a:solidFill>
                  <a:schemeClr val="lt1"/>
                </a:solidFill>
                <a:latin typeface="Anaheim"/>
                <a:ea typeface="Anaheim"/>
                <a:cs typeface="Anaheim"/>
                <a:sym typeface="Anaheim"/>
              </a:rPr>
              <a:t>repeatOnLifecycle:</a:t>
            </a:r>
            <a:r>
              <a:rPr lang="en">
                <a:solidFill>
                  <a:schemeClr val="lt1"/>
                </a:solidFill>
                <a:latin typeface="Anaheim"/>
                <a:ea typeface="Anaheim"/>
                <a:cs typeface="Anaheim"/>
                <a:sym typeface="Anaheim"/>
              </a:rPr>
              <a:t> Used within a lifecycleScope to execute a suspending block repeatedly based on the lifecycle state. Ideal for continuous or periodic operations that need to be lifecycle-aware and responsive to lifecycle changes</a:t>
            </a:r>
            <a:endParaRPr>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6"/>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UI Composable</a:t>
            </a:r>
            <a:endParaRPr>
              <a:solidFill>
                <a:schemeClr val="dk2"/>
              </a:solidFill>
            </a:endParaRPr>
          </a:p>
        </p:txBody>
      </p:sp>
      <p:sp>
        <p:nvSpPr>
          <p:cNvPr id="514" name="Google Shape;514;p46"/>
          <p:cNvSpPr txBox="1"/>
          <p:nvPr/>
        </p:nvSpPr>
        <p:spPr>
          <a:xfrm>
            <a:off x="1144700" y="1347975"/>
            <a:ext cx="6345600" cy="36327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E5C07B"/>
                </a:solidFill>
                <a:latin typeface="Courier New"/>
                <a:ea typeface="Courier New"/>
                <a:cs typeface="Courier New"/>
                <a:sym typeface="Courier New"/>
              </a:rPr>
              <a:t>@Composable</a:t>
            </a:r>
            <a:endParaRPr sz="7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D55FDE"/>
                </a:solidFill>
                <a:latin typeface="Courier New"/>
                <a:ea typeface="Courier New"/>
                <a:cs typeface="Courier New"/>
                <a:sym typeface="Courier New"/>
              </a:rPr>
              <a:t>fun </a:t>
            </a:r>
            <a:r>
              <a:rPr lang="en" sz="700">
                <a:solidFill>
                  <a:srgbClr val="61AFEF"/>
                </a:solidFill>
                <a:latin typeface="Courier New"/>
                <a:ea typeface="Courier New"/>
                <a:cs typeface="Courier New"/>
                <a:sym typeface="Courier New"/>
              </a:rPr>
              <a:t>FoxImageUI</a:t>
            </a:r>
            <a:r>
              <a:rPr lang="en" sz="700">
                <a:solidFill>
                  <a:srgbClr val="E8BA36"/>
                </a:solidFill>
                <a:latin typeface="Courier New"/>
                <a:ea typeface="Courier New"/>
                <a:cs typeface="Courier New"/>
                <a:sym typeface="Courier New"/>
              </a:rPr>
              <a:t>(</a:t>
            </a:r>
            <a:r>
              <a:rPr lang="en" sz="700">
                <a:solidFill>
                  <a:srgbClr val="D19A66"/>
                </a:solidFill>
                <a:latin typeface="Courier New"/>
                <a:ea typeface="Courier New"/>
                <a:cs typeface="Courier New"/>
                <a:sym typeface="Courier New"/>
              </a:rPr>
              <a:t>viewModel</a:t>
            </a:r>
            <a:r>
              <a:rPr lang="en" sz="700">
                <a:solidFill>
                  <a:srgbClr val="BBBBBB"/>
                </a:solidFill>
                <a:latin typeface="Courier New"/>
                <a:ea typeface="Courier New"/>
                <a:cs typeface="Courier New"/>
                <a:sym typeface="Courier New"/>
              </a:rPr>
              <a:t>: </a:t>
            </a:r>
            <a:r>
              <a:rPr lang="en" sz="700">
                <a:solidFill>
                  <a:srgbClr val="E5C07B"/>
                </a:solidFill>
                <a:latin typeface="Courier New"/>
                <a:ea typeface="Courier New"/>
                <a:cs typeface="Courier New"/>
                <a:sym typeface="Courier New"/>
              </a:rPr>
              <a:t>FoxViewModel </a:t>
            </a:r>
            <a:r>
              <a:rPr lang="en" sz="700">
                <a:solidFill>
                  <a:srgbClr val="BBBBBB"/>
                </a:solidFill>
                <a:latin typeface="Courier New"/>
                <a:ea typeface="Courier New"/>
                <a:cs typeface="Courier New"/>
                <a:sym typeface="Courier New"/>
              </a:rPr>
              <a:t>= </a:t>
            </a:r>
            <a:r>
              <a:rPr lang="en" sz="700">
                <a:solidFill>
                  <a:srgbClr val="6BB38A"/>
                </a:solidFill>
                <a:latin typeface="Courier New"/>
                <a:ea typeface="Courier New"/>
                <a:cs typeface="Courier New"/>
                <a:sym typeface="Courier New"/>
              </a:rPr>
              <a:t>viewModel</a:t>
            </a:r>
            <a:r>
              <a:rPr lang="en" sz="700">
                <a:solidFill>
                  <a:srgbClr val="54A857"/>
                </a:solidFill>
                <a:latin typeface="Courier New"/>
                <a:ea typeface="Courier New"/>
                <a:cs typeface="Courier New"/>
                <a:sym typeface="Courier New"/>
              </a:rPr>
              <a:t>()</a:t>
            </a:r>
            <a:r>
              <a:rPr lang="en" sz="700">
                <a:solidFill>
                  <a:srgbClr val="E8BA36"/>
                </a:solidFill>
                <a:latin typeface="Courier New"/>
                <a:ea typeface="Courier New"/>
                <a:cs typeface="Courier New"/>
                <a:sym typeface="Courier New"/>
              </a:rPr>
              <a:t>) {</a:t>
            </a:r>
            <a:endParaRPr sz="7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7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E8BA36"/>
                </a:solidFill>
                <a:latin typeface="Courier New"/>
                <a:ea typeface="Courier New"/>
                <a:cs typeface="Courier New"/>
                <a:sym typeface="Courier New"/>
              </a:rPr>
              <a:t>   </a:t>
            </a:r>
            <a:r>
              <a:rPr lang="en" sz="700">
                <a:solidFill>
                  <a:srgbClr val="D55FDE"/>
                </a:solidFill>
                <a:latin typeface="Courier New"/>
                <a:ea typeface="Courier New"/>
                <a:cs typeface="Courier New"/>
                <a:sym typeface="Courier New"/>
              </a:rPr>
              <a:t>val </a:t>
            </a:r>
            <a:r>
              <a:rPr lang="en" sz="700">
                <a:solidFill>
                  <a:srgbClr val="BBBBBB"/>
                </a:solidFill>
                <a:latin typeface="Courier New"/>
                <a:ea typeface="Courier New"/>
                <a:cs typeface="Courier New"/>
                <a:sym typeface="Courier New"/>
              </a:rPr>
              <a:t>fox </a:t>
            </a:r>
            <a:r>
              <a:rPr lang="en" sz="700">
                <a:solidFill>
                  <a:srgbClr val="D55FDE"/>
                </a:solidFill>
                <a:latin typeface="Courier New"/>
                <a:ea typeface="Courier New"/>
                <a:cs typeface="Courier New"/>
                <a:sym typeface="Courier New"/>
              </a:rPr>
              <a:t>by </a:t>
            </a:r>
            <a:r>
              <a:rPr lang="en" sz="700">
                <a:solidFill>
                  <a:srgbClr val="E5C07B"/>
                </a:solidFill>
                <a:latin typeface="Courier New"/>
                <a:ea typeface="Courier New"/>
                <a:cs typeface="Courier New"/>
                <a:sym typeface="Courier New"/>
              </a:rPr>
              <a:t>viewModel</a:t>
            </a:r>
            <a:r>
              <a:rPr lang="en" sz="700">
                <a:solidFill>
                  <a:srgbClr val="BBBBBB"/>
                </a:solidFill>
                <a:latin typeface="Courier New"/>
                <a:ea typeface="Courier New"/>
                <a:cs typeface="Courier New"/>
                <a:sym typeface="Courier New"/>
              </a:rPr>
              <a:t>.</a:t>
            </a:r>
            <a:r>
              <a:rPr lang="en" sz="700">
                <a:solidFill>
                  <a:srgbClr val="EF596F"/>
                </a:solidFill>
                <a:latin typeface="Courier New"/>
                <a:ea typeface="Courier New"/>
                <a:cs typeface="Courier New"/>
                <a:sym typeface="Courier New"/>
              </a:rPr>
              <a:t>foxUiState</a:t>
            </a:r>
            <a:endParaRPr sz="700">
              <a:solidFill>
                <a:srgbClr val="EF596F"/>
              </a:solidFill>
              <a:latin typeface="Courier New"/>
              <a:ea typeface="Courier New"/>
              <a:cs typeface="Courier New"/>
              <a:sym typeface="Courier New"/>
            </a:endParaRPr>
          </a:p>
          <a:p>
            <a:pPr indent="0" lvl="0" marL="0" rtl="0" algn="l">
              <a:spcBef>
                <a:spcPts val="0"/>
              </a:spcBef>
              <a:spcAft>
                <a:spcPts val="0"/>
              </a:spcAft>
              <a:buNone/>
            </a:pPr>
            <a:r>
              <a:t/>
            </a:r>
            <a:endParaRPr sz="700">
              <a:solidFill>
                <a:srgbClr val="EF596F"/>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EF596F"/>
                </a:solidFill>
                <a:latin typeface="Courier New"/>
                <a:ea typeface="Courier New"/>
                <a:cs typeface="Courier New"/>
                <a:sym typeface="Courier New"/>
              </a:rPr>
              <a:t>   </a:t>
            </a:r>
            <a:r>
              <a:rPr lang="en" sz="700">
                <a:solidFill>
                  <a:srgbClr val="5C6370"/>
                </a:solidFill>
                <a:latin typeface="Courier New"/>
                <a:ea typeface="Courier New"/>
                <a:cs typeface="Courier New"/>
                <a:sym typeface="Courier New"/>
              </a:rPr>
              <a:t>// Trigger fetch on initial composition</a:t>
            </a:r>
            <a:endParaRPr sz="7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C6370"/>
                </a:solidFill>
                <a:latin typeface="Courier New"/>
                <a:ea typeface="Courier New"/>
                <a:cs typeface="Courier New"/>
                <a:sym typeface="Courier New"/>
              </a:rPr>
              <a:t>   </a:t>
            </a:r>
            <a:r>
              <a:rPr lang="en" sz="700">
                <a:solidFill>
                  <a:srgbClr val="6BB38A"/>
                </a:solidFill>
                <a:latin typeface="Courier New"/>
                <a:ea typeface="Courier New"/>
                <a:cs typeface="Courier New"/>
                <a:sym typeface="Courier New"/>
              </a:rPr>
              <a:t>LaunchedEffect</a:t>
            </a:r>
            <a:r>
              <a:rPr lang="en" sz="700">
                <a:solidFill>
                  <a:srgbClr val="E8BA36"/>
                </a:solidFill>
                <a:latin typeface="Courier New"/>
                <a:ea typeface="Courier New"/>
                <a:cs typeface="Courier New"/>
                <a:sym typeface="Courier New"/>
              </a:rPr>
              <a:t>(</a:t>
            </a:r>
            <a:r>
              <a:rPr lang="en" sz="700">
                <a:solidFill>
                  <a:srgbClr val="D55FDE"/>
                </a:solidFill>
                <a:latin typeface="Courier New"/>
                <a:ea typeface="Courier New"/>
                <a:cs typeface="Courier New"/>
                <a:sym typeface="Courier New"/>
              </a:rPr>
              <a:t>true</a:t>
            </a:r>
            <a:r>
              <a:rPr lang="en" sz="700">
                <a:solidFill>
                  <a:srgbClr val="E8BA36"/>
                </a:solidFill>
                <a:latin typeface="Courier New"/>
                <a:ea typeface="Courier New"/>
                <a:cs typeface="Courier New"/>
                <a:sym typeface="Courier New"/>
              </a:rPr>
              <a:t>) </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E5C07B"/>
                </a:solidFill>
                <a:latin typeface="Courier New"/>
                <a:ea typeface="Courier New"/>
                <a:cs typeface="Courier New"/>
                <a:sym typeface="Courier New"/>
              </a:rPr>
              <a:t>viewModel</a:t>
            </a:r>
            <a:r>
              <a:rPr lang="en" sz="700">
                <a:solidFill>
                  <a:srgbClr val="BBBBBB"/>
                </a:solidFill>
                <a:latin typeface="Courier New"/>
                <a:ea typeface="Courier New"/>
                <a:cs typeface="Courier New"/>
                <a:sym typeface="Courier New"/>
              </a:rPr>
              <a:t>.</a:t>
            </a:r>
            <a:r>
              <a:rPr lang="en" sz="700">
                <a:solidFill>
                  <a:srgbClr val="61AFEF"/>
                </a:solidFill>
                <a:latin typeface="Courier New"/>
                <a:ea typeface="Courier New"/>
                <a:cs typeface="Courier New"/>
                <a:sym typeface="Courier New"/>
              </a:rPr>
              <a:t>fetchFoxImage</a:t>
            </a:r>
            <a:r>
              <a:rPr lang="en" sz="700">
                <a:solidFill>
                  <a:srgbClr val="E8BA36"/>
                </a:solidFill>
                <a:latin typeface="Courier New"/>
                <a:ea typeface="Courier New"/>
                <a:cs typeface="Courier New"/>
                <a:sym typeface="Courier New"/>
              </a:rPr>
              <a:t>()</a:t>
            </a:r>
            <a:endParaRPr sz="7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E8BA36"/>
                </a:solidFill>
                <a:latin typeface="Courier New"/>
                <a:ea typeface="Courier New"/>
                <a:cs typeface="Courier New"/>
                <a:sym typeface="Courier New"/>
              </a:rPr>
              <a:t>   </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D55FDE"/>
                </a:solidFill>
                <a:latin typeface="Courier New"/>
                <a:ea typeface="Courier New"/>
                <a:cs typeface="Courier New"/>
                <a:sym typeface="Courier New"/>
              </a:rPr>
              <a:t>if </a:t>
            </a:r>
            <a:r>
              <a:rPr lang="en" sz="700">
                <a:solidFill>
                  <a:srgbClr val="E8BA36"/>
                </a:solidFill>
                <a:latin typeface="Courier New"/>
                <a:ea typeface="Courier New"/>
                <a:cs typeface="Courier New"/>
                <a:sym typeface="Courier New"/>
              </a:rPr>
              <a:t>(</a:t>
            </a:r>
            <a:r>
              <a:rPr lang="en" sz="700">
                <a:solidFill>
                  <a:srgbClr val="BBBBBB"/>
                </a:solidFill>
                <a:latin typeface="Courier New"/>
                <a:ea typeface="Courier New"/>
                <a:cs typeface="Courier New"/>
                <a:sym typeface="Courier New"/>
              </a:rPr>
              <a:t>fox != </a:t>
            </a:r>
            <a:r>
              <a:rPr lang="en" sz="700">
                <a:solidFill>
                  <a:srgbClr val="D55FDE"/>
                </a:solidFill>
                <a:latin typeface="Courier New"/>
                <a:ea typeface="Courier New"/>
                <a:cs typeface="Courier New"/>
                <a:sym typeface="Courier New"/>
              </a:rPr>
              <a:t>null</a:t>
            </a:r>
            <a:r>
              <a:rPr lang="en" sz="700">
                <a:solidFill>
                  <a:srgbClr val="E8BA36"/>
                </a:solidFill>
                <a:latin typeface="Courier New"/>
                <a:ea typeface="Courier New"/>
                <a:cs typeface="Courier New"/>
                <a:sym typeface="Courier New"/>
              </a:rPr>
              <a:t>) </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6BB38A"/>
                </a:solidFill>
                <a:latin typeface="Courier New"/>
                <a:ea typeface="Courier New"/>
                <a:cs typeface="Courier New"/>
                <a:sym typeface="Courier New"/>
              </a:rPr>
              <a:t>Column</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D19A66"/>
                </a:solidFill>
                <a:latin typeface="Courier New"/>
                <a:ea typeface="Courier New"/>
                <a:cs typeface="Courier New"/>
                <a:sym typeface="Courier New"/>
              </a:rPr>
              <a:t>horizontalAlignment = </a:t>
            </a:r>
            <a:r>
              <a:rPr lang="en" sz="700">
                <a:solidFill>
                  <a:srgbClr val="E5C07B"/>
                </a:solidFill>
                <a:latin typeface="Courier New"/>
                <a:ea typeface="Courier New"/>
                <a:cs typeface="Courier New"/>
                <a:sym typeface="Courier New"/>
              </a:rPr>
              <a:t>Alignment</a:t>
            </a:r>
            <a:r>
              <a:rPr lang="en" sz="700">
                <a:solidFill>
                  <a:srgbClr val="BBBBBB"/>
                </a:solidFill>
                <a:latin typeface="Courier New"/>
                <a:ea typeface="Courier New"/>
                <a:cs typeface="Courier New"/>
                <a:sym typeface="Courier New"/>
              </a:rPr>
              <a:t>.</a:t>
            </a:r>
            <a:r>
              <a:rPr lang="en" sz="700">
                <a:solidFill>
                  <a:srgbClr val="EF596F"/>
                </a:solidFill>
                <a:latin typeface="Courier New"/>
                <a:ea typeface="Courier New"/>
                <a:cs typeface="Courier New"/>
                <a:sym typeface="Courier New"/>
              </a:rPr>
              <a:t>CenterHorizontally</a:t>
            </a:r>
            <a:r>
              <a:rPr lang="en" sz="700">
                <a:solidFill>
                  <a:srgbClr val="BBBBBB"/>
                </a:solidFill>
                <a:latin typeface="Courier New"/>
                <a:ea typeface="Courier New"/>
                <a:cs typeface="Courier New"/>
                <a:sym typeface="Courier New"/>
              </a:rPr>
              <a:t>,</a:t>
            </a:r>
            <a:endParaRPr sz="7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BBBBBB"/>
                </a:solidFill>
                <a:latin typeface="Courier New"/>
                <a:ea typeface="Courier New"/>
                <a:cs typeface="Courier New"/>
                <a:sym typeface="Courier New"/>
              </a:rPr>
              <a:t>           </a:t>
            </a:r>
            <a:r>
              <a:rPr lang="en" sz="700">
                <a:solidFill>
                  <a:srgbClr val="D19A66"/>
                </a:solidFill>
                <a:latin typeface="Courier New"/>
                <a:ea typeface="Courier New"/>
                <a:cs typeface="Courier New"/>
                <a:sym typeface="Courier New"/>
              </a:rPr>
              <a:t>modifier = </a:t>
            </a:r>
            <a:r>
              <a:rPr lang="en" sz="700">
                <a:solidFill>
                  <a:srgbClr val="E5C07B"/>
                </a:solidFill>
                <a:latin typeface="Courier New"/>
                <a:ea typeface="Courier New"/>
                <a:cs typeface="Courier New"/>
                <a:sym typeface="Courier New"/>
              </a:rPr>
              <a:t>Modifier</a:t>
            </a:r>
            <a:endParaRPr sz="7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E5C07B"/>
                </a:solidFill>
                <a:latin typeface="Courier New"/>
                <a:ea typeface="Courier New"/>
                <a:cs typeface="Courier New"/>
                <a:sym typeface="Courier New"/>
              </a:rPr>
              <a:t>               </a:t>
            </a:r>
            <a:r>
              <a:rPr lang="en" sz="700">
                <a:solidFill>
                  <a:srgbClr val="BBBBBB"/>
                </a:solidFill>
                <a:latin typeface="Courier New"/>
                <a:ea typeface="Courier New"/>
                <a:cs typeface="Courier New"/>
                <a:sym typeface="Courier New"/>
              </a:rPr>
              <a:t>.</a:t>
            </a:r>
            <a:r>
              <a:rPr lang="en" sz="700">
                <a:solidFill>
                  <a:srgbClr val="61AFEF"/>
                </a:solidFill>
                <a:latin typeface="Courier New"/>
                <a:ea typeface="Courier New"/>
                <a:cs typeface="Courier New"/>
                <a:sym typeface="Courier New"/>
              </a:rPr>
              <a:t>fillMaxWidth</a:t>
            </a:r>
            <a:r>
              <a:rPr lang="en" sz="700">
                <a:solidFill>
                  <a:srgbClr val="359FF4"/>
                </a:solidFill>
                <a:latin typeface="Courier New"/>
                <a:ea typeface="Courier New"/>
                <a:cs typeface="Courier New"/>
                <a:sym typeface="Courier New"/>
              </a:rPr>
              <a:t>()</a:t>
            </a:r>
            <a:endParaRPr sz="7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359FF4"/>
                </a:solidFill>
                <a:latin typeface="Courier New"/>
                <a:ea typeface="Courier New"/>
                <a:cs typeface="Courier New"/>
                <a:sym typeface="Courier New"/>
              </a:rPr>
              <a:t>       </a:t>
            </a:r>
            <a:r>
              <a:rPr lang="en" sz="700">
                <a:solidFill>
                  <a:srgbClr val="54A857"/>
                </a:solidFill>
                <a:latin typeface="Courier New"/>
                <a:ea typeface="Courier New"/>
                <a:cs typeface="Courier New"/>
                <a:sym typeface="Courier New"/>
              </a:rPr>
              <a:t>) </a:t>
            </a:r>
            <a:r>
              <a:rPr lang="en" sz="700">
                <a:solidFill>
                  <a:srgbClr val="359FF4"/>
                </a:solidFill>
                <a:latin typeface="Courier New"/>
                <a:ea typeface="Courier New"/>
                <a:cs typeface="Courier New"/>
                <a:sym typeface="Courier New"/>
              </a:rPr>
              <a:t>{</a:t>
            </a:r>
            <a:endParaRPr sz="7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359FF4"/>
                </a:solidFill>
                <a:latin typeface="Courier New"/>
                <a:ea typeface="Courier New"/>
                <a:cs typeface="Courier New"/>
                <a:sym typeface="Courier New"/>
              </a:rPr>
              <a:t>           </a:t>
            </a:r>
            <a:r>
              <a:rPr lang="en" sz="700">
                <a:solidFill>
                  <a:srgbClr val="6BB38A"/>
                </a:solidFill>
                <a:latin typeface="Courier New"/>
                <a:ea typeface="Courier New"/>
                <a:cs typeface="Courier New"/>
                <a:sym typeface="Courier New"/>
              </a:rPr>
              <a:t>Text</a:t>
            </a:r>
            <a:r>
              <a:rPr lang="en" sz="700">
                <a:solidFill>
                  <a:srgbClr val="54A857"/>
                </a:solidFill>
                <a:latin typeface="Courier New"/>
                <a:ea typeface="Courier New"/>
                <a:cs typeface="Courier New"/>
                <a:sym typeface="Courier New"/>
              </a:rPr>
              <a:t>(</a:t>
            </a:r>
            <a:r>
              <a:rPr lang="en" sz="700">
                <a:solidFill>
                  <a:srgbClr val="D19A66"/>
                </a:solidFill>
                <a:latin typeface="Courier New"/>
                <a:ea typeface="Courier New"/>
                <a:cs typeface="Courier New"/>
                <a:sym typeface="Courier New"/>
              </a:rPr>
              <a:t>text = </a:t>
            </a:r>
            <a:r>
              <a:rPr lang="en" sz="700">
                <a:solidFill>
                  <a:srgbClr val="BBBBBB"/>
                </a:solidFill>
                <a:latin typeface="Courier New"/>
                <a:ea typeface="Courier New"/>
                <a:cs typeface="Courier New"/>
                <a:sym typeface="Courier New"/>
              </a:rPr>
              <a:t>fox?.</a:t>
            </a:r>
            <a:r>
              <a:rPr i="1" lang="en" sz="700">
                <a:solidFill>
                  <a:srgbClr val="BBBBBB"/>
                </a:solidFill>
                <a:latin typeface="Courier New"/>
                <a:ea typeface="Courier New"/>
                <a:cs typeface="Courier New"/>
                <a:sym typeface="Courier New"/>
              </a:rPr>
              <a:t>image</a:t>
            </a:r>
            <a:r>
              <a:rPr lang="en" sz="700">
                <a:solidFill>
                  <a:srgbClr val="BBBBBB"/>
                </a:solidFill>
                <a:latin typeface="Courier New"/>
                <a:ea typeface="Courier New"/>
                <a:cs typeface="Courier New"/>
                <a:sym typeface="Courier New"/>
              </a:rPr>
              <a:t>.</a:t>
            </a:r>
            <a:r>
              <a:rPr lang="en" sz="700">
                <a:solidFill>
                  <a:srgbClr val="61AFEF"/>
                </a:solidFill>
                <a:latin typeface="Courier New"/>
                <a:ea typeface="Courier New"/>
                <a:cs typeface="Courier New"/>
                <a:sym typeface="Courier New"/>
              </a:rPr>
              <a:t>toString</a:t>
            </a:r>
            <a:r>
              <a:rPr lang="en" sz="700">
                <a:solidFill>
                  <a:srgbClr val="359FF4"/>
                </a:solidFill>
                <a:latin typeface="Courier New"/>
                <a:ea typeface="Courier New"/>
                <a:cs typeface="Courier New"/>
                <a:sym typeface="Courier New"/>
              </a:rPr>
              <a:t>()</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6BB38A"/>
                </a:solidFill>
                <a:latin typeface="Courier New"/>
                <a:ea typeface="Courier New"/>
                <a:cs typeface="Courier New"/>
                <a:sym typeface="Courier New"/>
              </a:rPr>
              <a:t>AsyncImage</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D19A66"/>
                </a:solidFill>
                <a:latin typeface="Courier New"/>
                <a:ea typeface="Courier New"/>
                <a:cs typeface="Courier New"/>
                <a:sym typeface="Courier New"/>
              </a:rPr>
              <a:t>model = </a:t>
            </a:r>
            <a:r>
              <a:rPr lang="en" sz="700">
                <a:solidFill>
                  <a:srgbClr val="BBBBBB"/>
                </a:solidFill>
                <a:latin typeface="Courier New"/>
                <a:ea typeface="Courier New"/>
                <a:cs typeface="Courier New"/>
                <a:sym typeface="Courier New"/>
              </a:rPr>
              <a:t>fox?.</a:t>
            </a:r>
            <a:r>
              <a:rPr i="1" lang="en" sz="700">
                <a:solidFill>
                  <a:srgbClr val="BBBBBB"/>
                </a:solidFill>
                <a:latin typeface="Courier New"/>
                <a:ea typeface="Courier New"/>
                <a:cs typeface="Courier New"/>
                <a:sym typeface="Courier New"/>
              </a:rPr>
              <a:t>image</a:t>
            </a:r>
            <a:r>
              <a:rPr lang="en" sz="700">
                <a:solidFill>
                  <a:srgbClr val="BBBBBB"/>
                </a:solidFill>
                <a:latin typeface="Courier New"/>
                <a:ea typeface="Courier New"/>
                <a:cs typeface="Courier New"/>
                <a:sym typeface="Courier New"/>
              </a:rPr>
              <a:t>,</a:t>
            </a:r>
            <a:endParaRPr sz="7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BBBBBB"/>
                </a:solidFill>
                <a:latin typeface="Courier New"/>
                <a:ea typeface="Courier New"/>
                <a:cs typeface="Courier New"/>
                <a:sym typeface="Courier New"/>
              </a:rPr>
              <a:t>               </a:t>
            </a:r>
            <a:r>
              <a:rPr lang="en" sz="700">
                <a:solidFill>
                  <a:srgbClr val="D19A66"/>
                </a:solidFill>
                <a:latin typeface="Courier New"/>
                <a:ea typeface="Courier New"/>
                <a:cs typeface="Courier New"/>
                <a:sym typeface="Courier New"/>
              </a:rPr>
              <a:t>contentDescription = </a:t>
            </a:r>
            <a:r>
              <a:rPr lang="en" sz="700">
                <a:solidFill>
                  <a:srgbClr val="D55FDE"/>
                </a:solidFill>
                <a:latin typeface="Courier New"/>
                <a:ea typeface="Courier New"/>
                <a:cs typeface="Courier New"/>
                <a:sym typeface="Courier New"/>
              </a:rPr>
              <a:t>null</a:t>
            </a:r>
            <a:r>
              <a:rPr lang="en" sz="700">
                <a:solidFill>
                  <a:srgbClr val="BBBBBB"/>
                </a:solidFill>
                <a:latin typeface="Courier New"/>
                <a:ea typeface="Courier New"/>
                <a:cs typeface="Courier New"/>
                <a:sym typeface="Courier New"/>
              </a:rPr>
              <a:t>,</a:t>
            </a:r>
            <a:endParaRPr sz="7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BBBBBB"/>
                </a:solidFill>
                <a:latin typeface="Courier New"/>
                <a:ea typeface="Courier New"/>
                <a:cs typeface="Courier New"/>
                <a:sym typeface="Courier New"/>
              </a:rPr>
              <a:t>               </a:t>
            </a:r>
            <a:r>
              <a:rPr lang="en" sz="700">
                <a:solidFill>
                  <a:srgbClr val="D19A66"/>
                </a:solidFill>
                <a:latin typeface="Courier New"/>
                <a:ea typeface="Courier New"/>
                <a:cs typeface="Courier New"/>
                <a:sym typeface="Courier New"/>
              </a:rPr>
              <a:t>contentScale = </a:t>
            </a:r>
            <a:r>
              <a:rPr lang="en" sz="700">
                <a:solidFill>
                  <a:srgbClr val="E5C07B"/>
                </a:solidFill>
                <a:latin typeface="Courier New"/>
                <a:ea typeface="Courier New"/>
                <a:cs typeface="Courier New"/>
                <a:sym typeface="Courier New"/>
              </a:rPr>
              <a:t>ContentScale</a:t>
            </a:r>
            <a:r>
              <a:rPr lang="en" sz="700">
                <a:solidFill>
                  <a:srgbClr val="BBBBBB"/>
                </a:solidFill>
                <a:latin typeface="Courier New"/>
                <a:ea typeface="Courier New"/>
                <a:cs typeface="Courier New"/>
                <a:sym typeface="Courier New"/>
              </a:rPr>
              <a:t>.</a:t>
            </a:r>
            <a:r>
              <a:rPr lang="en" sz="700">
                <a:solidFill>
                  <a:srgbClr val="EF596F"/>
                </a:solidFill>
                <a:latin typeface="Courier New"/>
                <a:ea typeface="Courier New"/>
                <a:cs typeface="Courier New"/>
                <a:sym typeface="Courier New"/>
              </a:rPr>
              <a:t>Crop</a:t>
            </a:r>
            <a:r>
              <a:rPr lang="en" sz="700">
                <a:solidFill>
                  <a:srgbClr val="BBBBBB"/>
                </a:solidFill>
                <a:latin typeface="Courier New"/>
                <a:ea typeface="Courier New"/>
                <a:cs typeface="Courier New"/>
                <a:sym typeface="Courier New"/>
              </a:rPr>
              <a:t>,</a:t>
            </a:r>
            <a:endParaRPr sz="7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BBBBBB"/>
                </a:solidFill>
                <a:latin typeface="Courier New"/>
                <a:ea typeface="Courier New"/>
                <a:cs typeface="Courier New"/>
                <a:sym typeface="Courier New"/>
              </a:rPr>
              <a:t>               </a:t>
            </a:r>
            <a:r>
              <a:rPr lang="en" sz="700">
                <a:solidFill>
                  <a:srgbClr val="D19A66"/>
                </a:solidFill>
                <a:latin typeface="Courier New"/>
                <a:ea typeface="Courier New"/>
                <a:cs typeface="Courier New"/>
                <a:sym typeface="Courier New"/>
              </a:rPr>
              <a:t>modifier = </a:t>
            </a:r>
            <a:r>
              <a:rPr lang="en" sz="700">
                <a:solidFill>
                  <a:srgbClr val="E5C07B"/>
                </a:solidFill>
                <a:latin typeface="Courier New"/>
                <a:ea typeface="Courier New"/>
                <a:cs typeface="Courier New"/>
                <a:sym typeface="Courier New"/>
              </a:rPr>
              <a:t>Modifier</a:t>
            </a:r>
            <a:endParaRPr sz="7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E5C07B"/>
                </a:solidFill>
                <a:latin typeface="Courier New"/>
                <a:ea typeface="Courier New"/>
                <a:cs typeface="Courier New"/>
                <a:sym typeface="Courier New"/>
              </a:rPr>
              <a:t>                   </a:t>
            </a:r>
            <a:r>
              <a:rPr lang="en" sz="700">
                <a:solidFill>
                  <a:srgbClr val="BBBBBB"/>
                </a:solidFill>
                <a:latin typeface="Courier New"/>
                <a:ea typeface="Courier New"/>
                <a:cs typeface="Courier New"/>
                <a:sym typeface="Courier New"/>
              </a:rPr>
              <a:t>.</a:t>
            </a:r>
            <a:r>
              <a:rPr lang="en" sz="700">
                <a:solidFill>
                  <a:srgbClr val="61AFEF"/>
                </a:solidFill>
                <a:latin typeface="Courier New"/>
                <a:ea typeface="Courier New"/>
                <a:cs typeface="Courier New"/>
                <a:sym typeface="Courier New"/>
              </a:rPr>
              <a:t>size</a:t>
            </a:r>
            <a:r>
              <a:rPr lang="en" sz="700">
                <a:solidFill>
                  <a:srgbClr val="359FF4"/>
                </a:solidFill>
                <a:latin typeface="Courier New"/>
                <a:ea typeface="Courier New"/>
                <a:cs typeface="Courier New"/>
                <a:sym typeface="Courier New"/>
              </a:rPr>
              <a:t>(</a:t>
            </a:r>
            <a:r>
              <a:rPr lang="en" sz="700">
                <a:solidFill>
                  <a:srgbClr val="D19A66"/>
                </a:solidFill>
                <a:latin typeface="Courier New"/>
                <a:ea typeface="Courier New"/>
                <a:cs typeface="Courier New"/>
                <a:sym typeface="Courier New"/>
              </a:rPr>
              <a:t>200</a:t>
            </a:r>
            <a:r>
              <a:rPr lang="en" sz="700">
                <a:solidFill>
                  <a:srgbClr val="BBBBBB"/>
                </a:solidFill>
                <a:latin typeface="Courier New"/>
                <a:ea typeface="Courier New"/>
                <a:cs typeface="Courier New"/>
                <a:sym typeface="Courier New"/>
              </a:rPr>
              <a:t>.</a:t>
            </a:r>
            <a:r>
              <a:rPr lang="en" sz="700">
                <a:solidFill>
                  <a:srgbClr val="EF596F"/>
                </a:solidFill>
                <a:latin typeface="Courier New"/>
                <a:ea typeface="Courier New"/>
                <a:cs typeface="Courier New"/>
                <a:sym typeface="Courier New"/>
              </a:rPr>
              <a:t>dp</a:t>
            </a:r>
            <a:r>
              <a:rPr lang="en" sz="700">
                <a:solidFill>
                  <a:srgbClr val="359FF4"/>
                </a:solidFill>
                <a:latin typeface="Courier New"/>
                <a:ea typeface="Courier New"/>
                <a:cs typeface="Courier New"/>
                <a:sym typeface="Courier New"/>
              </a:rPr>
              <a:t>)</a:t>
            </a:r>
            <a:endParaRPr sz="7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359FF4"/>
                </a:solidFill>
                <a:latin typeface="Courier New"/>
                <a:ea typeface="Courier New"/>
                <a:cs typeface="Courier New"/>
                <a:sym typeface="Courier New"/>
              </a:rPr>
              <a:t>                   </a:t>
            </a:r>
            <a:r>
              <a:rPr lang="en" sz="700">
                <a:solidFill>
                  <a:srgbClr val="BBBBBB"/>
                </a:solidFill>
                <a:latin typeface="Courier New"/>
                <a:ea typeface="Courier New"/>
                <a:cs typeface="Courier New"/>
                <a:sym typeface="Courier New"/>
              </a:rPr>
              <a:t>.</a:t>
            </a:r>
            <a:r>
              <a:rPr lang="en" sz="700">
                <a:solidFill>
                  <a:srgbClr val="61AFEF"/>
                </a:solidFill>
                <a:latin typeface="Courier New"/>
                <a:ea typeface="Courier New"/>
                <a:cs typeface="Courier New"/>
                <a:sym typeface="Courier New"/>
              </a:rPr>
              <a:t>clip</a:t>
            </a:r>
            <a:r>
              <a:rPr lang="en" sz="700">
                <a:solidFill>
                  <a:srgbClr val="359FF4"/>
                </a:solidFill>
                <a:latin typeface="Courier New"/>
                <a:ea typeface="Courier New"/>
                <a:cs typeface="Courier New"/>
                <a:sym typeface="Courier New"/>
              </a:rPr>
              <a:t>(</a:t>
            </a:r>
            <a:r>
              <a:rPr lang="en" sz="700">
                <a:solidFill>
                  <a:srgbClr val="D19A66"/>
                </a:solidFill>
                <a:latin typeface="Courier New"/>
                <a:ea typeface="Courier New"/>
                <a:cs typeface="Courier New"/>
                <a:sym typeface="Courier New"/>
              </a:rPr>
              <a:t>shape = </a:t>
            </a:r>
            <a:r>
              <a:rPr lang="en" sz="700">
                <a:solidFill>
                  <a:srgbClr val="EF596F"/>
                </a:solidFill>
                <a:latin typeface="Courier New"/>
                <a:ea typeface="Courier New"/>
                <a:cs typeface="Courier New"/>
                <a:sym typeface="Courier New"/>
              </a:rPr>
              <a:t>CircleShape</a:t>
            </a:r>
            <a:r>
              <a:rPr lang="en" sz="700">
                <a:solidFill>
                  <a:srgbClr val="359FF4"/>
                </a:solidFill>
                <a:latin typeface="Courier New"/>
                <a:ea typeface="Courier New"/>
                <a:cs typeface="Courier New"/>
                <a:sym typeface="Courier New"/>
              </a:rPr>
              <a:t>)</a:t>
            </a:r>
            <a:endParaRPr sz="7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359FF4"/>
                </a:solidFill>
                <a:latin typeface="Courier New"/>
                <a:ea typeface="Courier New"/>
                <a:cs typeface="Courier New"/>
                <a:sym typeface="Courier New"/>
              </a:rPr>
              <a:t>           </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5C6370"/>
                </a:solidFill>
                <a:latin typeface="Courier New"/>
                <a:ea typeface="Courier New"/>
                <a:cs typeface="Courier New"/>
                <a:sym typeface="Courier New"/>
              </a:rPr>
              <a:t>// NetworkImage(url = )</a:t>
            </a:r>
            <a:endParaRPr sz="7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C6370"/>
                </a:solidFill>
                <a:latin typeface="Courier New"/>
                <a:ea typeface="Courier New"/>
                <a:cs typeface="Courier New"/>
                <a:sym typeface="Courier New"/>
              </a:rPr>
              <a:t>       </a:t>
            </a:r>
            <a:r>
              <a:rPr lang="en" sz="700">
                <a:solidFill>
                  <a:srgbClr val="359FF4"/>
                </a:solidFill>
                <a:latin typeface="Courier New"/>
                <a:ea typeface="Courier New"/>
                <a:cs typeface="Courier New"/>
                <a:sym typeface="Courier New"/>
              </a:rPr>
              <a:t>}</a:t>
            </a:r>
            <a:endParaRPr sz="7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359FF4"/>
                </a:solidFill>
                <a:latin typeface="Courier New"/>
                <a:ea typeface="Courier New"/>
                <a:cs typeface="Courier New"/>
                <a:sym typeface="Courier New"/>
              </a:rPr>
              <a:t>   </a:t>
            </a:r>
            <a:r>
              <a:rPr lang="en" sz="700">
                <a:solidFill>
                  <a:srgbClr val="54A857"/>
                </a:solidFill>
                <a:latin typeface="Courier New"/>
                <a:ea typeface="Courier New"/>
                <a:cs typeface="Courier New"/>
                <a:sym typeface="Courier New"/>
              </a:rPr>
              <a:t>} </a:t>
            </a:r>
            <a:r>
              <a:rPr lang="en" sz="700">
                <a:solidFill>
                  <a:srgbClr val="D55FDE"/>
                </a:solidFill>
                <a:latin typeface="Courier New"/>
                <a:ea typeface="Courier New"/>
                <a:cs typeface="Courier New"/>
                <a:sym typeface="Courier New"/>
              </a:rPr>
              <a:t>else </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r>
              <a:rPr lang="en" sz="700">
                <a:solidFill>
                  <a:srgbClr val="6BB38A"/>
                </a:solidFill>
                <a:latin typeface="Courier New"/>
                <a:ea typeface="Courier New"/>
                <a:cs typeface="Courier New"/>
                <a:sym typeface="Courier New"/>
              </a:rPr>
              <a:t>Text</a:t>
            </a:r>
            <a:r>
              <a:rPr lang="en" sz="700">
                <a:solidFill>
                  <a:srgbClr val="54A857"/>
                </a:solidFill>
                <a:latin typeface="Courier New"/>
                <a:ea typeface="Courier New"/>
                <a:cs typeface="Courier New"/>
                <a:sym typeface="Courier New"/>
              </a:rPr>
              <a:t>(</a:t>
            </a:r>
            <a:r>
              <a:rPr lang="en" sz="700">
                <a:solidFill>
                  <a:srgbClr val="D19A66"/>
                </a:solidFill>
                <a:latin typeface="Courier New"/>
                <a:ea typeface="Courier New"/>
                <a:cs typeface="Courier New"/>
                <a:sym typeface="Courier New"/>
              </a:rPr>
              <a:t>text = </a:t>
            </a:r>
            <a:r>
              <a:rPr lang="en" sz="700">
                <a:solidFill>
                  <a:srgbClr val="89CA78"/>
                </a:solidFill>
                <a:latin typeface="Courier New"/>
                <a:ea typeface="Courier New"/>
                <a:cs typeface="Courier New"/>
                <a:sym typeface="Courier New"/>
              </a:rPr>
              <a:t>"Loading..."</a:t>
            </a:r>
            <a:r>
              <a:rPr lang="en" sz="700">
                <a:solidFill>
                  <a:srgbClr val="54A857"/>
                </a:solidFill>
                <a:latin typeface="Courier New"/>
                <a:ea typeface="Courier New"/>
                <a:cs typeface="Courier New"/>
                <a:sym typeface="Courier New"/>
              </a:rPr>
              <a:t>)</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54A857"/>
                </a:solidFill>
                <a:latin typeface="Courier New"/>
                <a:ea typeface="Courier New"/>
                <a:cs typeface="Courier New"/>
                <a:sym typeface="Courier New"/>
              </a:rPr>
              <a:t>   }</a:t>
            </a:r>
            <a:endParaRPr sz="7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700">
                <a:solidFill>
                  <a:srgbClr val="E8BA36"/>
                </a:solidFill>
                <a:latin typeface="Courier New"/>
                <a:ea typeface="Courier New"/>
                <a:cs typeface="Courier New"/>
                <a:sym typeface="Courier New"/>
              </a:rPr>
              <a:t>}</a:t>
            </a:r>
            <a:endParaRPr sz="7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700">
              <a:solidFill>
                <a:srgbClr val="D55FDE"/>
              </a:solidFill>
              <a:latin typeface="Courier New"/>
              <a:ea typeface="Courier New"/>
              <a:cs typeface="Courier New"/>
              <a:sym typeface="Courier New"/>
            </a:endParaRPr>
          </a:p>
        </p:txBody>
      </p:sp>
      <p:pic>
        <p:nvPicPr>
          <p:cNvPr id="515" name="Google Shape;515;p46"/>
          <p:cNvPicPr preferRelativeResize="0"/>
          <p:nvPr/>
        </p:nvPicPr>
        <p:blipFill>
          <a:blip r:embed="rId3">
            <a:alphaModFix/>
          </a:blip>
          <a:stretch>
            <a:fillRect/>
          </a:stretch>
        </p:blipFill>
        <p:spPr>
          <a:xfrm>
            <a:off x="1144700" y="874500"/>
            <a:ext cx="2422050" cy="473483"/>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7"/>
          <p:cNvSpPr txBox="1"/>
          <p:nvPr>
            <p:ph idx="4294967295" type="title"/>
          </p:nvPr>
        </p:nvSpPr>
        <p:spPr>
          <a:xfrm>
            <a:off x="2726850" y="205500"/>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Main</a:t>
            </a:r>
            <a:endParaRPr>
              <a:solidFill>
                <a:schemeClr val="dk2"/>
              </a:solidFill>
            </a:endParaRPr>
          </a:p>
        </p:txBody>
      </p:sp>
      <p:sp>
        <p:nvSpPr>
          <p:cNvPr id="521" name="Google Shape;521;p47"/>
          <p:cNvSpPr txBox="1"/>
          <p:nvPr/>
        </p:nvSpPr>
        <p:spPr>
          <a:xfrm>
            <a:off x="1144700" y="1347975"/>
            <a:ext cx="6345600" cy="31707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D55FDE"/>
                </a:solidFill>
                <a:latin typeface="Courier New"/>
                <a:ea typeface="Courier New"/>
                <a:cs typeface="Courier New"/>
                <a:sym typeface="Courier New"/>
              </a:rPr>
              <a:t>class </a:t>
            </a:r>
            <a:r>
              <a:rPr lang="en" sz="1100">
                <a:solidFill>
                  <a:srgbClr val="E5C07B"/>
                </a:solidFill>
                <a:latin typeface="Courier New"/>
                <a:ea typeface="Courier New"/>
                <a:cs typeface="Courier New"/>
                <a:sym typeface="Courier New"/>
              </a:rPr>
              <a:t>MainActivity </a:t>
            </a:r>
            <a:r>
              <a:rPr lang="en" sz="1100">
                <a:solidFill>
                  <a:srgbClr val="BBBBBB"/>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ComponentActivity</a:t>
            </a:r>
            <a:r>
              <a:rPr lang="en" sz="1100">
                <a:solidFill>
                  <a:srgbClr val="E8BA36"/>
                </a:solidFill>
                <a:latin typeface="Courier New"/>
                <a:ea typeface="Courier New"/>
                <a:cs typeface="Courier New"/>
                <a:sym typeface="Courier New"/>
              </a:rPr>
              <a:t>() {</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override fun </a:t>
            </a:r>
            <a:r>
              <a:rPr lang="en" sz="1100">
                <a:solidFill>
                  <a:srgbClr val="61AFEF"/>
                </a:solidFill>
                <a:latin typeface="Courier New"/>
                <a:ea typeface="Courier New"/>
                <a:cs typeface="Courier New"/>
                <a:sym typeface="Courier New"/>
              </a:rPr>
              <a:t>onCreate</a:t>
            </a:r>
            <a:r>
              <a:rPr lang="en" sz="1100">
                <a:solidFill>
                  <a:srgbClr val="E8BA36"/>
                </a:solidFill>
                <a:latin typeface="Courier New"/>
                <a:ea typeface="Courier New"/>
                <a:cs typeface="Courier New"/>
                <a:sym typeface="Courier New"/>
              </a:rPr>
              <a:t>(</a:t>
            </a:r>
            <a:r>
              <a:rPr lang="en" sz="1100">
                <a:solidFill>
                  <a:srgbClr val="D19A66"/>
                </a:solidFill>
                <a:latin typeface="Courier New"/>
                <a:ea typeface="Courier New"/>
                <a:cs typeface="Courier New"/>
                <a:sym typeface="Courier New"/>
              </a:rPr>
              <a:t>savedInstanceState</a:t>
            </a:r>
            <a:r>
              <a:rPr lang="en" sz="1100">
                <a:solidFill>
                  <a:srgbClr val="BBBBBB"/>
                </a:solidFill>
                <a:latin typeface="Courier New"/>
                <a:ea typeface="Courier New"/>
                <a:cs typeface="Courier New"/>
                <a:sym typeface="Courier New"/>
              </a:rPr>
              <a:t>: </a:t>
            </a:r>
            <a:r>
              <a:rPr lang="en" sz="1100">
                <a:solidFill>
                  <a:srgbClr val="E5C07B"/>
                </a:solidFill>
                <a:latin typeface="Courier New"/>
                <a:ea typeface="Courier New"/>
                <a:cs typeface="Courier New"/>
                <a:sym typeface="Courier New"/>
              </a:rPr>
              <a:t>Bundle</a:t>
            </a:r>
            <a:r>
              <a:rPr lang="en" sz="1100">
                <a:solidFill>
                  <a:srgbClr val="BBBBBB"/>
                </a:solidFill>
                <a:latin typeface="Courier New"/>
                <a:ea typeface="Courier New"/>
                <a:cs typeface="Courier New"/>
                <a:sym typeface="Courier New"/>
              </a:rPr>
              <a:t>?</a:t>
            </a:r>
            <a:r>
              <a:rPr lang="en" sz="1100">
                <a:solidFill>
                  <a:srgbClr val="E8BA36"/>
                </a:solidFill>
                <a:latin typeface="Courier New"/>
                <a:ea typeface="Courier New"/>
                <a:cs typeface="Courier New"/>
                <a:sym typeface="Courier New"/>
              </a:rPr>
              <a:t>) </a:t>
            </a: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4A857"/>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super</a:t>
            </a:r>
            <a:r>
              <a:rPr lang="en" sz="1100">
                <a:solidFill>
                  <a:srgbClr val="BBBBBB"/>
                </a:solidFill>
                <a:latin typeface="Courier New"/>
                <a:ea typeface="Courier New"/>
                <a:cs typeface="Courier New"/>
                <a:sym typeface="Courier New"/>
              </a:rPr>
              <a:t>.</a:t>
            </a:r>
            <a:r>
              <a:rPr lang="en" sz="1100">
                <a:solidFill>
                  <a:srgbClr val="61AFEF"/>
                </a:solidFill>
                <a:latin typeface="Courier New"/>
                <a:ea typeface="Courier New"/>
                <a:cs typeface="Courier New"/>
                <a:sym typeface="Courier New"/>
              </a:rPr>
              <a:t>onCreate</a:t>
            </a:r>
            <a:r>
              <a:rPr lang="en" sz="1100">
                <a:solidFill>
                  <a:srgbClr val="E8BA36"/>
                </a:solidFill>
                <a:latin typeface="Courier New"/>
                <a:ea typeface="Courier New"/>
                <a:cs typeface="Courier New"/>
                <a:sym typeface="Courier New"/>
              </a:rPr>
              <a:t>(</a:t>
            </a:r>
            <a:r>
              <a:rPr lang="en" sz="1100">
                <a:solidFill>
                  <a:srgbClr val="D19A66"/>
                </a:solidFill>
                <a:latin typeface="Courier New"/>
                <a:ea typeface="Courier New"/>
                <a:cs typeface="Courier New"/>
                <a:sym typeface="Courier New"/>
              </a:rPr>
              <a:t>savedInstanceState</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setContent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359FF4"/>
                </a:solidFill>
                <a:latin typeface="Courier New"/>
                <a:ea typeface="Courier New"/>
                <a:cs typeface="Courier New"/>
                <a:sym typeface="Courier New"/>
              </a:rPr>
              <a:t>           </a:t>
            </a:r>
            <a:r>
              <a:rPr lang="en" sz="1100">
                <a:solidFill>
                  <a:srgbClr val="6BB38A"/>
                </a:solidFill>
                <a:latin typeface="Courier New"/>
                <a:ea typeface="Courier New"/>
                <a:cs typeface="Courier New"/>
                <a:sym typeface="Courier New"/>
              </a:rPr>
              <a:t>Recap_2_ViewModel_APITheme </a:t>
            </a:r>
            <a:r>
              <a:rPr lang="en" sz="1100">
                <a:solidFill>
                  <a:srgbClr val="6E7ED9"/>
                </a:solidFill>
                <a:latin typeface="Courier New"/>
                <a:ea typeface="Courier New"/>
                <a:cs typeface="Courier New"/>
                <a:sym typeface="Courier New"/>
              </a:rPr>
              <a:t>{</a:t>
            </a:r>
            <a:endParaRPr sz="11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E7ED9"/>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A surface container using the 'background' color from the theme</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6BB38A"/>
                </a:solidFill>
                <a:latin typeface="Courier New"/>
                <a:ea typeface="Courier New"/>
                <a:cs typeface="Courier New"/>
                <a:sym typeface="Courier New"/>
              </a:rPr>
              <a:t>Surface</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D19A66"/>
                </a:solidFill>
                <a:latin typeface="Courier New"/>
                <a:ea typeface="Courier New"/>
                <a:cs typeface="Courier New"/>
                <a:sym typeface="Courier New"/>
              </a:rPr>
              <a:t>modifier = </a:t>
            </a:r>
            <a:r>
              <a:rPr lang="en" sz="1100">
                <a:solidFill>
                  <a:srgbClr val="E5C07B"/>
                </a:solidFill>
                <a:latin typeface="Courier New"/>
                <a:ea typeface="Courier New"/>
                <a:cs typeface="Courier New"/>
                <a:sym typeface="Courier New"/>
              </a:rPr>
              <a:t>Modifier</a:t>
            </a:r>
            <a:r>
              <a:rPr lang="en" sz="1100">
                <a:solidFill>
                  <a:srgbClr val="BBBBBB"/>
                </a:solidFill>
                <a:latin typeface="Courier New"/>
                <a:ea typeface="Courier New"/>
                <a:cs typeface="Courier New"/>
                <a:sym typeface="Courier New"/>
              </a:rPr>
              <a:t>.</a:t>
            </a:r>
            <a:r>
              <a:rPr lang="en" sz="1100">
                <a:solidFill>
                  <a:srgbClr val="61AFEF"/>
                </a:solidFill>
                <a:latin typeface="Courier New"/>
                <a:ea typeface="Courier New"/>
                <a:cs typeface="Courier New"/>
                <a:sym typeface="Courier New"/>
              </a:rPr>
              <a:t>fillMaxSize</a:t>
            </a:r>
            <a:r>
              <a:rPr lang="en" sz="1100">
                <a:solidFill>
                  <a:srgbClr val="54A857"/>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a:t>
            </a:r>
            <a:endParaRPr sz="1100">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BBBBBB"/>
                </a:solidFill>
                <a:latin typeface="Courier New"/>
                <a:ea typeface="Courier New"/>
                <a:cs typeface="Courier New"/>
                <a:sym typeface="Courier New"/>
              </a:rPr>
              <a:t>                   </a:t>
            </a:r>
            <a:r>
              <a:rPr lang="en" sz="1100">
                <a:solidFill>
                  <a:srgbClr val="D19A66"/>
                </a:solidFill>
                <a:latin typeface="Courier New"/>
                <a:ea typeface="Courier New"/>
                <a:cs typeface="Courier New"/>
                <a:sym typeface="Courier New"/>
              </a:rPr>
              <a:t>color = </a:t>
            </a:r>
            <a:r>
              <a:rPr lang="en" sz="1100">
                <a:solidFill>
                  <a:srgbClr val="E5C07B"/>
                </a:solidFill>
                <a:latin typeface="Courier New"/>
                <a:ea typeface="Courier New"/>
                <a:cs typeface="Courier New"/>
                <a:sym typeface="Courier New"/>
              </a:rPr>
              <a:t>MaterialTheme</a:t>
            </a:r>
            <a:r>
              <a:rPr lang="en" sz="1100">
                <a:solidFill>
                  <a:srgbClr val="BBBBBB"/>
                </a:solidFill>
                <a:latin typeface="Courier New"/>
                <a:ea typeface="Courier New"/>
                <a:cs typeface="Courier New"/>
                <a:sym typeface="Courier New"/>
              </a:rPr>
              <a:t>.</a:t>
            </a:r>
            <a:r>
              <a:rPr lang="en" sz="1100">
                <a:solidFill>
                  <a:srgbClr val="EF596F"/>
                </a:solidFill>
                <a:latin typeface="Courier New"/>
                <a:ea typeface="Courier New"/>
                <a:cs typeface="Courier New"/>
                <a:sym typeface="Courier New"/>
              </a:rPr>
              <a:t>colorScheme</a:t>
            </a:r>
            <a:r>
              <a:rPr lang="en" sz="1100">
                <a:solidFill>
                  <a:srgbClr val="BBBBBB"/>
                </a:solidFill>
                <a:latin typeface="Courier New"/>
                <a:ea typeface="Courier New"/>
                <a:cs typeface="Courier New"/>
                <a:sym typeface="Courier New"/>
              </a:rPr>
              <a:t>.</a:t>
            </a:r>
            <a:r>
              <a:rPr lang="en" sz="1100">
                <a:solidFill>
                  <a:srgbClr val="EF596F"/>
                </a:solidFill>
                <a:latin typeface="Courier New"/>
                <a:ea typeface="Courier New"/>
                <a:cs typeface="Courier New"/>
                <a:sym typeface="Courier New"/>
              </a:rPr>
              <a:t>background</a:t>
            </a:r>
            <a:endParaRPr sz="1100">
              <a:solidFill>
                <a:srgbClr val="EF596F"/>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F596F"/>
                </a:solidFill>
                <a:latin typeface="Courier New"/>
                <a:ea typeface="Courier New"/>
                <a:cs typeface="Courier New"/>
                <a:sym typeface="Courier New"/>
              </a:rPr>
              <a:t>               </a:t>
            </a:r>
            <a:r>
              <a:rPr lang="en" sz="1100">
                <a:solidFill>
                  <a:srgbClr val="E8BA36"/>
                </a:solidFill>
                <a:latin typeface="Courier New"/>
                <a:ea typeface="Courier New"/>
                <a:cs typeface="Courier New"/>
                <a:sym typeface="Courier New"/>
              </a:rPr>
              <a:t>) </a:t>
            </a:r>
            <a:r>
              <a:rPr lang="en" sz="1100">
                <a:solidFill>
                  <a:srgbClr val="179387"/>
                </a:solidFill>
                <a:latin typeface="Courier New"/>
                <a:ea typeface="Courier New"/>
                <a:cs typeface="Courier New"/>
                <a:sym typeface="Courier New"/>
              </a:rPr>
              <a:t>{</a:t>
            </a:r>
            <a:endParaRPr sz="1100">
              <a:solidFill>
                <a:srgbClr val="17938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179387"/>
                </a:solidFill>
                <a:latin typeface="Courier New"/>
                <a:ea typeface="Courier New"/>
                <a:cs typeface="Courier New"/>
                <a:sym typeface="Courier New"/>
              </a:rPr>
              <a:t>                   </a:t>
            </a:r>
            <a:r>
              <a:rPr lang="en" sz="1100">
                <a:solidFill>
                  <a:srgbClr val="6BB38A"/>
                </a:solidFill>
                <a:latin typeface="Courier New"/>
                <a:ea typeface="Courier New"/>
                <a:cs typeface="Courier New"/>
                <a:sym typeface="Courier New"/>
              </a:rPr>
              <a:t>FoxImageUI</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               </a:t>
            </a:r>
            <a:r>
              <a:rPr lang="en" sz="1100">
                <a:solidFill>
                  <a:srgbClr val="179387"/>
                </a:solidFill>
                <a:latin typeface="Courier New"/>
                <a:ea typeface="Courier New"/>
                <a:cs typeface="Courier New"/>
                <a:sym typeface="Courier New"/>
              </a:rPr>
              <a:t>}</a:t>
            </a:r>
            <a:endParaRPr sz="1100">
              <a:solidFill>
                <a:srgbClr val="17938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179387"/>
                </a:solidFill>
                <a:latin typeface="Courier New"/>
                <a:ea typeface="Courier New"/>
                <a:cs typeface="Courier New"/>
                <a:sym typeface="Courier New"/>
              </a:rPr>
              <a:t>           </a:t>
            </a:r>
            <a:r>
              <a:rPr lang="en" sz="1100">
                <a:solidFill>
                  <a:srgbClr val="6E7ED9"/>
                </a:solidFill>
                <a:latin typeface="Courier New"/>
                <a:ea typeface="Courier New"/>
                <a:cs typeface="Courier New"/>
                <a:sym typeface="Courier New"/>
              </a:rPr>
              <a:t>}</a:t>
            </a:r>
            <a:endParaRPr sz="11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E7ED9"/>
                </a:solidFill>
                <a:latin typeface="Courier New"/>
                <a:ea typeface="Courier New"/>
                <a:cs typeface="Courier New"/>
                <a:sym typeface="Courier New"/>
              </a:rPr>
              <a:t>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359FF4"/>
                </a:solidFill>
                <a:latin typeface="Courier New"/>
                <a:ea typeface="Courier New"/>
                <a:cs typeface="Courier New"/>
                <a:sym typeface="Courier New"/>
              </a:rPr>
              <a:t>   </a:t>
            </a: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700">
              <a:solidFill>
                <a:srgbClr val="E5C07B"/>
              </a:solidFill>
              <a:latin typeface="Courier New"/>
              <a:ea typeface="Courier New"/>
              <a:cs typeface="Courier New"/>
              <a:sym typeface="Courier New"/>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8"/>
          <p:cNvSpPr txBox="1"/>
          <p:nvPr>
            <p:ph type="title"/>
          </p:nvPr>
        </p:nvSpPr>
        <p:spPr>
          <a:xfrm>
            <a:off x="454800" y="270395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Coroutines</a:t>
            </a:r>
            <a:endParaRPr/>
          </a:p>
        </p:txBody>
      </p:sp>
      <p:sp>
        <p:nvSpPr>
          <p:cNvPr id="527" name="Google Shape;527;p48"/>
          <p:cNvSpPr txBox="1"/>
          <p:nvPr>
            <p:ph idx="2" type="title"/>
          </p:nvPr>
        </p:nvSpPr>
        <p:spPr>
          <a:xfrm>
            <a:off x="454800" y="2163725"/>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9"/>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Ordinarie func</a:t>
            </a:r>
            <a:r>
              <a:rPr lang="en">
                <a:solidFill>
                  <a:schemeClr val="dk2"/>
                </a:solidFill>
              </a:rPr>
              <a:t>)</a:t>
            </a:r>
            <a:endParaRPr>
              <a:solidFill>
                <a:schemeClr val="dk2"/>
              </a:solidFill>
            </a:endParaRPr>
          </a:p>
        </p:txBody>
      </p:sp>
      <p:sp>
        <p:nvSpPr>
          <p:cNvPr id="533" name="Google Shape;533;p49"/>
          <p:cNvSpPr txBox="1"/>
          <p:nvPr/>
        </p:nvSpPr>
        <p:spPr>
          <a:xfrm>
            <a:off x="1187000" y="1550850"/>
            <a:ext cx="6345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700">
              <a:solidFill>
                <a:schemeClr val="lt1"/>
              </a:solidFill>
              <a:latin typeface="Anaheim"/>
              <a:ea typeface="Anaheim"/>
              <a:cs typeface="Anaheim"/>
              <a:sym typeface="Anaheim"/>
            </a:endParaRPr>
          </a:p>
        </p:txBody>
      </p:sp>
      <p:sp>
        <p:nvSpPr>
          <p:cNvPr id="534" name="Google Shape;534;p49"/>
          <p:cNvSpPr txBox="1"/>
          <p:nvPr/>
        </p:nvSpPr>
        <p:spPr>
          <a:xfrm>
            <a:off x="1241150" y="1386050"/>
            <a:ext cx="6237300" cy="1585500"/>
          </a:xfrm>
          <a:prstGeom prst="rect">
            <a:avLst/>
          </a:prstGeom>
          <a:solidFill>
            <a:srgbClr val="2B2B2B"/>
          </a:solidFill>
          <a:ln cap="flat" cmpd="sng" w="28575">
            <a:solidFill>
              <a:srgbClr val="6E7E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object AsyncFunctions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   </a:t>
            </a:r>
            <a:r>
              <a:rPr lang="en" sz="1300">
                <a:solidFill>
                  <a:srgbClr val="D55FDE"/>
                </a:solidFill>
                <a:latin typeface="Courier New"/>
                <a:ea typeface="Courier New"/>
                <a:cs typeface="Courier New"/>
                <a:sym typeface="Courier New"/>
              </a:rPr>
              <a:t>fun </a:t>
            </a:r>
            <a:r>
              <a:rPr lang="en" sz="1300">
                <a:solidFill>
                  <a:srgbClr val="61AFEF"/>
                </a:solidFill>
                <a:latin typeface="Courier New"/>
                <a:ea typeface="Courier New"/>
                <a:cs typeface="Courier New"/>
                <a:sym typeface="Courier New"/>
              </a:rPr>
              <a:t>testTHREE</a:t>
            </a: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"Test THREE "</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a:t>
            </a:r>
            <a:endParaRPr sz="2000">
              <a:solidFill>
                <a:srgbClr val="666666"/>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0"/>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Concurrency</a:t>
            </a:r>
            <a:r>
              <a:rPr lang="en">
                <a:solidFill>
                  <a:schemeClr val="dk2"/>
                </a:solidFill>
              </a:rPr>
              <a:t>)</a:t>
            </a:r>
            <a:endParaRPr>
              <a:solidFill>
                <a:schemeClr val="dk2"/>
              </a:solidFill>
            </a:endParaRPr>
          </a:p>
        </p:txBody>
      </p:sp>
      <p:sp>
        <p:nvSpPr>
          <p:cNvPr id="540" name="Google Shape;540;p50"/>
          <p:cNvSpPr txBox="1"/>
          <p:nvPr/>
        </p:nvSpPr>
        <p:spPr>
          <a:xfrm>
            <a:off x="1187000" y="1550850"/>
            <a:ext cx="6345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700">
              <a:solidFill>
                <a:schemeClr val="lt1"/>
              </a:solidFill>
              <a:latin typeface="Anaheim"/>
              <a:ea typeface="Anaheim"/>
              <a:cs typeface="Anaheim"/>
              <a:sym typeface="Anaheim"/>
            </a:endParaRPr>
          </a:p>
        </p:txBody>
      </p:sp>
      <p:sp>
        <p:nvSpPr>
          <p:cNvPr id="541" name="Google Shape;541;p50"/>
          <p:cNvSpPr txBox="1"/>
          <p:nvPr/>
        </p:nvSpPr>
        <p:spPr>
          <a:xfrm>
            <a:off x="1241150" y="1386050"/>
            <a:ext cx="6237300" cy="3586500"/>
          </a:xfrm>
          <a:prstGeom prst="rect">
            <a:avLst/>
          </a:prstGeom>
          <a:solidFill>
            <a:srgbClr val="2B2B2B"/>
          </a:solidFill>
          <a:ln cap="flat" cmpd="sng" w="28575">
            <a:solidFill>
              <a:srgbClr val="6E7E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55FDE"/>
                </a:solidFill>
                <a:latin typeface="Courier New"/>
                <a:ea typeface="Courier New"/>
                <a:cs typeface="Courier New"/>
                <a:sym typeface="Courier New"/>
              </a:rPr>
              <a:t>object </a:t>
            </a:r>
            <a:r>
              <a:rPr lang="en" sz="1300">
                <a:solidFill>
                  <a:srgbClr val="E5C07B"/>
                </a:solidFill>
                <a:latin typeface="Courier New"/>
                <a:ea typeface="Courier New"/>
                <a:cs typeface="Courier New"/>
                <a:sym typeface="Courier New"/>
              </a:rPr>
              <a:t>AsyncFunctions </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D55FDE"/>
                </a:solidFill>
                <a:latin typeface="Courier New"/>
                <a:ea typeface="Courier New"/>
                <a:cs typeface="Courier New"/>
                <a:sym typeface="Courier New"/>
              </a:rPr>
              <a:t>suspend fun </a:t>
            </a:r>
            <a:r>
              <a:rPr lang="en" sz="1300">
                <a:solidFill>
                  <a:srgbClr val="61AFEF"/>
                </a:solidFill>
                <a:latin typeface="Courier New"/>
                <a:ea typeface="Courier New"/>
                <a:cs typeface="Courier New"/>
                <a:sym typeface="Courier New"/>
              </a:rPr>
              <a:t>testONE</a:t>
            </a: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delay</a:t>
            </a:r>
            <a:r>
              <a:rPr lang="en" sz="1300">
                <a:solidFill>
                  <a:srgbClr val="E8BA36"/>
                </a:solidFill>
                <a:latin typeface="Courier New"/>
                <a:ea typeface="Courier New"/>
                <a:cs typeface="Courier New"/>
                <a:sym typeface="Courier New"/>
              </a:rPr>
              <a:t>(</a:t>
            </a:r>
            <a:r>
              <a:rPr lang="en" sz="1300">
                <a:solidFill>
                  <a:srgbClr val="D19A66"/>
                </a:solidFill>
                <a:latin typeface="Courier New"/>
                <a:ea typeface="Courier New"/>
                <a:cs typeface="Courier New"/>
                <a:sym typeface="Courier New"/>
              </a:rPr>
              <a:t>1000</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"Test ONE "</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   </a:t>
            </a:r>
            <a:r>
              <a:rPr lang="en" sz="1300">
                <a:solidFill>
                  <a:srgbClr val="D55FDE"/>
                </a:solidFill>
                <a:latin typeface="Courier New"/>
                <a:ea typeface="Courier New"/>
                <a:cs typeface="Courier New"/>
                <a:sym typeface="Courier New"/>
              </a:rPr>
              <a:t>suspend fun </a:t>
            </a:r>
            <a:r>
              <a:rPr lang="en" sz="1300">
                <a:solidFill>
                  <a:srgbClr val="61AFEF"/>
                </a:solidFill>
                <a:latin typeface="Courier New"/>
                <a:ea typeface="Courier New"/>
                <a:cs typeface="Courier New"/>
                <a:sym typeface="Courier New"/>
              </a:rPr>
              <a:t>testTWO</a:t>
            </a: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delay</a:t>
            </a:r>
            <a:r>
              <a:rPr lang="en" sz="1300">
                <a:solidFill>
                  <a:srgbClr val="E8BA36"/>
                </a:solidFill>
                <a:latin typeface="Courier New"/>
                <a:ea typeface="Courier New"/>
                <a:cs typeface="Courier New"/>
                <a:sym typeface="Courier New"/>
              </a:rPr>
              <a:t>(</a:t>
            </a:r>
            <a:r>
              <a:rPr lang="en" sz="1300">
                <a:solidFill>
                  <a:srgbClr val="D19A66"/>
                </a:solidFill>
                <a:latin typeface="Courier New"/>
                <a:ea typeface="Courier New"/>
                <a:cs typeface="Courier New"/>
                <a:sym typeface="Courier New"/>
              </a:rPr>
              <a:t>2000</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"Test TWO "</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   </a:t>
            </a:r>
            <a:r>
              <a:rPr lang="en" sz="1300">
                <a:solidFill>
                  <a:srgbClr val="D55FDE"/>
                </a:solidFill>
                <a:latin typeface="Courier New"/>
                <a:ea typeface="Courier New"/>
                <a:cs typeface="Courier New"/>
                <a:sym typeface="Courier New"/>
              </a:rPr>
              <a:t>fun </a:t>
            </a:r>
            <a:r>
              <a:rPr lang="en" sz="1300">
                <a:solidFill>
                  <a:srgbClr val="61AFEF"/>
                </a:solidFill>
                <a:latin typeface="Courier New"/>
                <a:ea typeface="Courier New"/>
                <a:cs typeface="Courier New"/>
                <a:sym typeface="Courier New"/>
              </a:rPr>
              <a:t>testTHREE</a:t>
            </a: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"Test THREE "</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a:t>
            </a:r>
            <a:endParaRPr sz="20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1"/>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Liknelse</a:t>
            </a:r>
            <a:r>
              <a:rPr lang="en">
                <a:solidFill>
                  <a:schemeClr val="dk2"/>
                </a:solidFill>
              </a:rPr>
              <a:t>)</a:t>
            </a:r>
            <a:endParaRPr>
              <a:solidFill>
                <a:schemeClr val="dk2"/>
              </a:solidFill>
            </a:endParaRPr>
          </a:p>
        </p:txBody>
      </p:sp>
      <p:sp>
        <p:nvSpPr>
          <p:cNvPr id="547" name="Google Shape;547;p51"/>
          <p:cNvSpPr txBox="1"/>
          <p:nvPr/>
        </p:nvSpPr>
        <p:spPr>
          <a:xfrm>
            <a:off x="1187000" y="1550850"/>
            <a:ext cx="6345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700">
              <a:solidFill>
                <a:schemeClr val="lt1"/>
              </a:solidFill>
              <a:latin typeface="Anaheim"/>
              <a:ea typeface="Anaheim"/>
              <a:cs typeface="Anaheim"/>
              <a:sym typeface="Anaheim"/>
            </a:endParaRPr>
          </a:p>
        </p:txBody>
      </p:sp>
      <p:pic>
        <p:nvPicPr>
          <p:cNvPr id="548" name="Google Shape;548;p51"/>
          <p:cNvPicPr preferRelativeResize="0"/>
          <p:nvPr/>
        </p:nvPicPr>
        <p:blipFill>
          <a:blip r:embed="rId3">
            <a:alphaModFix/>
          </a:blip>
          <a:stretch>
            <a:fillRect/>
          </a:stretch>
        </p:blipFill>
        <p:spPr>
          <a:xfrm>
            <a:off x="152400" y="2303550"/>
            <a:ext cx="8839199" cy="2295090"/>
          </a:xfrm>
          <a:prstGeom prst="rect">
            <a:avLst/>
          </a:prstGeom>
          <a:noFill/>
          <a:ln>
            <a:noFill/>
          </a:ln>
        </p:spPr>
      </p:pic>
      <p:sp>
        <p:nvSpPr>
          <p:cNvPr id="549" name="Google Shape;549;p51"/>
          <p:cNvSpPr txBox="1"/>
          <p:nvPr/>
        </p:nvSpPr>
        <p:spPr>
          <a:xfrm>
            <a:off x="281550" y="4634575"/>
            <a:ext cx="623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u="sng">
                <a:solidFill>
                  <a:schemeClr val="hlink"/>
                </a:solidFill>
                <a:latin typeface="Anaheim"/>
                <a:ea typeface="Anaheim"/>
                <a:cs typeface="Anaheim"/>
                <a:sym typeface="Anaheim"/>
                <a:hlinkClick r:id="rId4"/>
              </a:rPr>
              <a:t>https://kotlinlang.org/docs/coroutines-basics.html#your-first-coroutine</a:t>
            </a:r>
            <a:r>
              <a:rPr i="1" lang="en" sz="1100">
                <a:solidFill>
                  <a:schemeClr val="lt1"/>
                </a:solidFill>
                <a:latin typeface="Anaheim"/>
                <a:ea typeface="Anaheim"/>
                <a:cs typeface="Anaheim"/>
                <a:sym typeface="Anaheim"/>
              </a:rPr>
              <a:t> </a:t>
            </a:r>
            <a:endParaRPr i="1" sz="11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2"/>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Liknelse</a:t>
            </a:r>
            <a:r>
              <a:rPr lang="en">
                <a:solidFill>
                  <a:schemeClr val="dk2"/>
                </a:solidFill>
              </a:rPr>
              <a:t>)</a:t>
            </a:r>
            <a:endParaRPr>
              <a:solidFill>
                <a:schemeClr val="dk2"/>
              </a:solidFill>
            </a:endParaRPr>
          </a:p>
        </p:txBody>
      </p:sp>
      <p:sp>
        <p:nvSpPr>
          <p:cNvPr id="555" name="Google Shape;555;p52"/>
          <p:cNvSpPr txBox="1"/>
          <p:nvPr/>
        </p:nvSpPr>
        <p:spPr>
          <a:xfrm>
            <a:off x="1187000" y="1550850"/>
            <a:ext cx="6345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700">
              <a:solidFill>
                <a:schemeClr val="lt1"/>
              </a:solidFill>
              <a:latin typeface="Anaheim"/>
              <a:ea typeface="Anaheim"/>
              <a:cs typeface="Anaheim"/>
              <a:sym typeface="Anaheim"/>
            </a:endParaRPr>
          </a:p>
        </p:txBody>
      </p:sp>
      <p:sp>
        <p:nvSpPr>
          <p:cNvPr id="556" name="Google Shape;556;p52"/>
          <p:cNvSpPr txBox="1"/>
          <p:nvPr/>
        </p:nvSpPr>
        <p:spPr>
          <a:xfrm>
            <a:off x="281550" y="4634575"/>
            <a:ext cx="6237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u="sng">
                <a:solidFill>
                  <a:schemeClr val="hlink"/>
                </a:solidFill>
                <a:latin typeface="Anaheim"/>
                <a:ea typeface="Anaheim"/>
                <a:cs typeface="Anaheim"/>
                <a:sym typeface="Anaheim"/>
                <a:hlinkClick r:id="rId3"/>
              </a:rPr>
              <a:t>https://kotlinlang.org/docs/coroutines-basics.html#your-first-coroutine</a:t>
            </a:r>
            <a:r>
              <a:rPr i="1" lang="en" sz="1100">
                <a:solidFill>
                  <a:schemeClr val="lt1"/>
                </a:solidFill>
                <a:latin typeface="Anaheim"/>
                <a:ea typeface="Anaheim"/>
                <a:cs typeface="Anaheim"/>
                <a:sym typeface="Anaheim"/>
              </a:rPr>
              <a:t> </a:t>
            </a:r>
            <a:endParaRPr i="1" sz="1100">
              <a:solidFill>
                <a:schemeClr val="lt1"/>
              </a:solidFill>
              <a:latin typeface="Anaheim"/>
              <a:ea typeface="Anaheim"/>
              <a:cs typeface="Anaheim"/>
              <a:sym typeface="Anaheim"/>
            </a:endParaRPr>
          </a:p>
        </p:txBody>
      </p:sp>
      <p:pic>
        <p:nvPicPr>
          <p:cNvPr id="557" name="Google Shape;557;p52"/>
          <p:cNvPicPr preferRelativeResize="0"/>
          <p:nvPr/>
        </p:nvPicPr>
        <p:blipFill>
          <a:blip r:embed="rId4">
            <a:alphaModFix/>
          </a:blip>
          <a:stretch>
            <a:fillRect/>
          </a:stretch>
        </p:blipFill>
        <p:spPr>
          <a:xfrm>
            <a:off x="281550" y="0"/>
            <a:ext cx="7938000" cy="51435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3"/>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Your First Coroutine</a:t>
            </a:r>
            <a:r>
              <a:rPr lang="en">
                <a:solidFill>
                  <a:schemeClr val="dk2"/>
                </a:solidFill>
              </a:rPr>
              <a:t>)</a:t>
            </a:r>
            <a:endParaRPr>
              <a:solidFill>
                <a:schemeClr val="dk2"/>
              </a:solidFill>
            </a:endParaRPr>
          </a:p>
        </p:txBody>
      </p:sp>
      <p:sp>
        <p:nvSpPr>
          <p:cNvPr id="563" name="Google Shape;563;p53"/>
          <p:cNvSpPr txBox="1"/>
          <p:nvPr/>
        </p:nvSpPr>
        <p:spPr>
          <a:xfrm>
            <a:off x="1187000" y="1550850"/>
            <a:ext cx="6345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700">
              <a:solidFill>
                <a:schemeClr val="lt1"/>
              </a:solidFill>
              <a:latin typeface="Anaheim"/>
              <a:ea typeface="Anaheim"/>
              <a:cs typeface="Anaheim"/>
              <a:sym typeface="Anaheim"/>
            </a:endParaRPr>
          </a:p>
        </p:txBody>
      </p:sp>
      <p:sp>
        <p:nvSpPr>
          <p:cNvPr id="564" name="Google Shape;564;p53"/>
          <p:cNvSpPr txBox="1"/>
          <p:nvPr/>
        </p:nvSpPr>
        <p:spPr>
          <a:xfrm>
            <a:off x="368175" y="1884150"/>
            <a:ext cx="8294700" cy="2293500"/>
          </a:xfrm>
          <a:prstGeom prst="rect">
            <a:avLst/>
          </a:prstGeom>
          <a:solidFill>
            <a:srgbClr val="2B2B2B"/>
          </a:solidFill>
          <a:ln cap="flat" cmpd="sng" w="28575">
            <a:solidFill>
              <a:srgbClr val="6E7E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55FDE"/>
                </a:solidFill>
                <a:latin typeface="Courier New"/>
                <a:ea typeface="Courier New"/>
                <a:cs typeface="Courier New"/>
                <a:sym typeface="Courier New"/>
              </a:rPr>
              <a:t>fun </a:t>
            </a:r>
            <a:r>
              <a:rPr lang="en" sz="1300">
                <a:solidFill>
                  <a:srgbClr val="61AFEF"/>
                </a:solidFill>
                <a:latin typeface="Courier New"/>
                <a:ea typeface="Courier New"/>
                <a:cs typeface="Courier New"/>
                <a:sym typeface="Courier New"/>
              </a:rPr>
              <a:t>main</a:t>
            </a:r>
            <a:r>
              <a:rPr lang="en" sz="1300">
                <a:solidFill>
                  <a:srgbClr val="E8BA36"/>
                </a:solidFill>
                <a:latin typeface="Courier New"/>
                <a:ea typeface="Courier New"/>
                <a:cs typeface="Courier New"/>
                <a:sym typeface="Courier New"/>
              </a:rPr>
              <a:t>() </a:t>
            </a:r>
            <a:r>
              <a:rPr lang="en" sz="1300">
                <a:solidFill>
                  <a:srgbClr val="BBBBBB"/>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runBlocking </a:t>
            </a:r>
            <a:r>
              <a:rPr lang="en" sz="1300">
                <a:solidFill>
                  <a:srgbClr val="54A857"/>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this: CoroutineScope</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C6370"/>
                </a:solidFill>
                <a:latin typeface="Courier New"/>
                <a:ea typeface="Courier New"/>
                <a:cs typeface="Courier New"/>
                <a:sym typeface="Courier New"/>
              </a:rPr>
              <a:t>   </a:t>
            </a:r>
            <a:endParaRPr sz="1300">
              <a:solidFill>
                <a:srgbClr val="5C6370"/>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61AFEF"/>
                </a:solidFill>
                <a:latin typeface="Courier New"/>
                <a:ea typeface="Courier New"/>
                <a:cs typeface="Courier New"/>
                <a:sym typeface="Courier New"/>
              </a:rPr>
              <a:t>launch </a:t>
            </a:r>
            <a:r>
              <a:rPr lang="en" sz="1300">
                <a:solidFill>
                  <a:srgbClr val="359FF4"/>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launch a new coroutine and continue</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C6370"/>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delay</a:t>
            </a:r>
            <a:r>
              <a:rPr lang="en" sz="1300">
                <a:solidFill>
                  <a:srgbClr val="E8BA36"/>
                </a:solidFill>
                <a:latin typeface="Courier New"/>
                <a:ea typeface="Courier New"/>
                <a:cs typeface="Courier New"/>
                <a:sym typeface="Courier New"/>
              </a:rPr>
              <a:t>(</a:t>
            </a:r>
            <a:r>
              <a:rPr lang="en" sz="1300">
                <a:solidFill>
                  <a:srgbClr val="D19A66"/>
                </a:solidFill>
                <a:latin typeface="Courier New"/>
                <a:ea typeface="Courier New"/>
                <a:cs typeface="Courier New"/>
                <a:sym typeface="Courier New"/>
              </a:rPr>
              <a:t>1000L</a:t>
            </a:r>
            <a:r>
              <a:rPr lang="en" sz="1300">
                <a:solidFill>
                  <a:srgbClr val="E8BA36"/>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non-blocking delay for 1 second (default time unit is ms)</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C6370"/>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"World!"</a:t>
            </a:r>
            <a:r>
              <a:rPr lang="en" sz="1300">
                <a:solidFill>
                  <a:srgbClr val="E8BA36"/>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print after delay</a:t>
            </a:r>
            <a:endParaRPr sz="1300">
              <a:solidFill>
                <a:srgbClr val="5C6370"/>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359FF4"/>
                </a:solidFill>
                <a:latin typeface="Courier New"/>
                <a:ea typeface="Courier New"/>
                <a:cs typeface="Courier New"/>
                <a:sym typeface="Courier New"/>
              </a:rPr>
              <a:t>}</a:t>
            </a:r>
            <a:endParaRPr sz="1300">
              <a:solidFill>
                <a:srgbClr val="359FF4"/>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359FF4"/>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"Hello"</a:t>
            </a:r>
            <a:r>
              <a:rPr lang="en" sz="1300">
                <a:solidFill>
                  <a:srgbClr val="E8BA36"/>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main coroutine continues while a previous one is delayed</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2000">
              <a:solidFill>
                <a:schemeClr val="lt1"/>
              </a:solidFill>
              <a:latin typeface="Anaheim"/>
              <a:ea typeface="Anaheim"/>
              <a:cs typeface="Anaheim"/>
              <a:sym typeface="Anaheim"/>
            </a:endParaRPr>
          </a:p>
        </p:txBody>
      </p:sp>
      <p:sp>
        <p:nvSpPr>
          <p:cNvPr id="565" name="Google Shape;565;p53"/>
          <p:cNvSpPr txBox="1"/>
          <p:nvPr/>
        </p:nvSpPr>
        <p:spPr>
          <a:xfrm>
            <a:off x="368175" y="4385250"/>
            <a:ext cx="623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lt1"/>
                </a:solidFill>
                <a:latin typeface="Anaheim"/>
                <a:ea typeface="Anaheim"/>
                <a:cs typeface="Anaheim"/>
                <a:sym typeface="Anaheim"/>
              </a:rPr>
              <a:t>Skriver ut </a:t>
            </a:r>
            <a:r>
              <a:rPr i="1" lang="en" sz="1600">
                <a:solidFill>
                  <a:srgbClr val="89CA78"/>
                </a:solidFill>
                <a:latin typeface="Anaheim"/>
                <a:ea typeface="Anaheim"/>
                <a:cs typeface="Anaheim"/>
                <a:sym typeface="Anaheim"/>
              </a:rPr>
              <a:t>“Hello World!”</a:t>
            </a:r>
            <a:endParaRPr i="1" sz="1600">
              <a:solidFill>
                <a:srgbClr val="89CA78"/>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txBox="1"/>
          <p:nvPr>
            <p:ph type="title"/>
          </p:nvPr>
        </p:nvSpPr>
        <p:spPr>
          <a:xfrm>
            <a:off x="454800" y="270395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Översikt</a:t>
            </a:r>
            <a:endParaRPr/>
          </a:p>
        </p:txBody>
      </p:sp>
      <p:sp>
        <p:nvSpPr>
          <p:cNvPr id="364" name="Google Shape;364;p27"/>
          <p:cNvSpPr txBox="1"/>
          <p:nvPr>
            <p:ph idx="2" type="title"/>
          </p:nvPr>
        </p:nvSpPr>
        <p:spPr>
          <a:xfrm>
            <a:off x="454800" y="2163725"/>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4"/>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Your First Coroutine</a:t>
            </a:r>
            <a:r>
              <a:rPr lang="en">
                <a:solidFill>
                  <a:schemeClr val="dk2"/>
                </a:solidFill>
              </a:rPr>
              <a:t>)</a:t>
            </a:r>
            <a:endParaRPr>
              <a:solidFill>
                <a:schemeClr val="dk2"/>
              </a:solidFill>
            </a:endParaRPr>
          </a:p>
        </p:txBody>
      </p:sp>
      <p:sp>
        <p:nvSpPr>
          <p:cNvPr id="571" name="Google Shape;571;p54"/>
          <p:cNvSpPr txBox="1"/>
          <p:nvPr/>
        </p:nvSpPr>
        <p:spPr>
          <a:xfrm>
            <a:off x="1187000" y="1613775"/>
            <a:ext cx="63456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700">
              <a:solidFill>
                <a:schemeClr val="lt1"/>
              </a:solidFill>
              <a:latin typeface="Anaheim"/>
              <a:ea typeface="Anaheim"/>
              <a:cs typeface="Anaheim"/>
              <a:sym typeface="Anaheim"/>
            </a:endParaRPr>
          </a:p>
        </p:txBody>
      </p:sp>
      <p:sp>
        <p:nvSpPr>
          <p:cNvPr id="572" name="Google Shape;572;p54"/>
          <p:cNvSpPr txBox="1"/>
          <p:nvPr/>
        </p:nvSpPr>
        <p:spPr>
          <a:xfrm>
            <a:off x="368175" y="203700"/>
            <a:ext cx="8294700" cy="1985700"/>
          </a:xfrm>
          <a:prstGeom prst="rect">
            <a:avLst/>
          </a:prstGeom>
          <a:solidFill>
            <a:srgbClr val="2B2B2B"/>
          </a:solidFill>
          <a:ln cap="flat" cmpd="sng" w="28575">
            <a:solidFill>
              <a:srgbClr val="6E7E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55FDE"/>
                </a:solidFill>
                <a:latin typeface="Courier New"/>
                <a:ea typeface="Courier New"/>
                <a:cs typeface="Courier New"/>
                <a:sym typeface="Courier New"/>
              </a:rPr>
              <a:t>fun </a:t>
            </a:r>
            <a:r>
              <a:rPr lang="en" sz="1300">
                <a:solidFill>
                  <a:srgbClr val="61AFEF"/>
                </a:solidFill>
                <a:latin typeface="Courier New"/>
                <a:ea typeface="Courier New"/>
                <a:cs typeface="Courier New"/>
                <a:sym typeface="Courier New"/>
              </a:rPr>
              <a:t>main</a:t>
            </a:r>
            <a:r>
              <a:rPr lang="en" sz="1300">
                <a:solidFill>
                  <a:srgbClr val="E8BA36"/>
                </a:solidFill>
                <a:latin typeface="Courier New"/>
                <a:ea typeface="Courier New"/>
                <a:cs typeface="Courier New"/>
                <a:sym typeface="Courier New"/>
              </a:rPr>
              <a:t>() </a:t>
            </a:r>
            <a:r>
              <a:rPr lang="en" sz="1300">
                <a:solidFill>
                  <a:srgbClr val="BBBBBB"/>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runBlocking </a:t>
            </a:r>
            <a:r>
              <a:rPr lang="en" sz="1300">
                <a:solidFill>
                  <a:srgbClr val="54A857"/>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this: CoroutineScope</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C6370"/>
                </a:solidFill>
                <a:latin typeface="Courier New"/>
                <a:ea typeface="Courier New"/>
                <a:cs typeface="Courier New"/>
                <a:sym typeface="Courier New"/>
              </a:rPr>
              <a:t>   </a:t>
            </a:r>
            <a:endParaRPr sz="1300">
              <a:solidFill>
                <a:srgbClr val="5C6370"/>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61AFEF"/>
                </a:solidFill>
                <a:latin typeface="Courier New"/>
                <a:ea typeface="Courier New"/>
                <a:cs typeface="Courier New"/>
                <a:sym typeface="Courier New"/>
              </a:rPr>
              <a:t>launch </a:t>
            </a:r>
            <a:r>
              <a:rPr lang="en" sz="1300">
                <a:solidFill>
                  <a:srgbClr val="359FF4"/>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launch a new coroutine and continue</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C6370"/>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delay</a:t>
            </a:r>
            <a:r>
              <a:rPr lang="en" sz="1300">
                <a:solidFill>
                  <a:srgbClr val="E8BA36"/>
                </a:solidFill>
                <a:latin typeface="Courier New"/>
                <a:ea typeface="Courier New"/>
                <a:cs typeface="Courier New"/>
                <a:sym typeface="Courier New"/>
              </a:rPr>
              <a:t>(</a:t>
            </a:r>
            <a:r>
              <a:rPr lang="en" sz="1300">
                <a:solidFill>
                  <a:srgbClr val="D19A66"/>
                </a:solidFill>
                <a:latin typeface="Courier New"/>
                <a:ea typeface="Courier New"/>
                <a:cs typeface="Courier New"/>
                <a:sym typeface="Courier New"/>
              </a:rPr>
              <a:t>1000L</a:t>
            </a:r>
            <a:r>
              <a:rPr lang="en" sz="1300">
                <a:solidFill>
                  <a:srgbClr val="E8BA36"/>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non-blocking delay for 1 second (default time unit is ms)</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C6370"/>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"World!"</a:t>
            </a:r>
            <a:r>
              <a:rPr lang="en" sz="1300">
                <a:solidFill>
                  <a:srgbClr val="E8BA36"/>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print after delay</a:t>
            </a:r>
            <a:endParaRPr sz="1300">
              <a:solidFill>
                <a:srgbClr val="5C6370"/>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359FF4"/>
                </a:solidFill>
                <a:latin typeface="Courier New"/>
                <a:ea typeface="Courier New"/>
                <a:cs typeface="Courier New"/>
                <a:sym typeface="Courier New"/>
              </a:rPr>
              <a:t>}</a:t>
            </a:r>
            <a:endParaRPr sz="1300">
              <a:solidFill>
                <a:srgbClr val="359FF4"/>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359FF4"/>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61AFEF"/>
                </a:solidFill>
                <a:latin typeface="Courier New"/>
                <a:ea typeface="Courier New"/>
                <a:cs typeface="Courier New"/>
                <a:sym typeface="Courier New"/>
              </a:rPr>
              <a:t>println</a:t>
            </a:r>
            <a:r>
              <a:rPr lang="en" sz="1300">
                <a:solidFill>
                  <a:srgbClr val="E8BA36"/>
                </a:solidFill>
                <a:latin typeface="Courier New"/>
                <a:ea typeface="Courier New"/>
                <a:cs typeface="Courier New"/>
                <a:sym typeface="Courier New"/>
              </a:rPr>
              <a:t>(</a:t>
            </a:r>
            <a:r>
              <a:rPr lang="en" sz="1300">
                <a:solidFill>
                  <a:srgbClr val="89CA78"/>
                </a:solidFill>
                <a:latin typeface="Courier New"/>
                <a:ea typeface="Courier New"/>
                <a:cs typeface="Courier New"/>
                <a:sym typeface="Courier New"/>
              </a:rPr>
              <a:t>"Hello"</a:t>
            </a:r>
            <a:r>
              <a:rPr lang="en" sz="1300">
                <a:solidFill>
                  <a:srgbClr val="E8BA36"/>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main coroutine continues while a previous one is delayed</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a:t>
            </a:r>
            <a:endParaRPr sz="2000">
              <a:solidFill>
                <a:schemeClr val="lt1"/>
              </a:solidFill>
              <a:latin typeface="Anaheim"/>
              <a:ea typeface="Anaheim"/>
              <a:cs typeface="Anaheim"/>
              <a:sym typeface="Anaheim"/>
            </a:endParaRPr>
          </a:p>
        </p:txBody>
      </p:sp>
      <p:sp>
        <p:nvSpPr>
          <p:cNvPr id="573" name="Google Shape;573;p54"/>
          <p:cNvSpPr txBox="1"/>
          <p:nvPr/>
        </p:nvSpPr>
        <p:spPr>
          <a:xfrm>
            <a:off x="292375" y="2421400"/>
            <a:ext cx="8294700" cy="244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u="sng">
                <a:solidFill>
                  <a:schemeClr val="lt1"/>
                </a:solidFill>
                <a:hlinkClick r:id="rId3">
                  <a:extLst>
                    <a:ext uri="{A12FA001-AC4F-418D-AE19-62706E023703}">
                      <ahyp:hlinkClr val="tx"/>
                    </a:ext>
                  </a:extLst>
                </a:hlinkClick>
              </a:rPr>
              <a:t>launch</a:t>
            </a:r>
            <a:r>
              <a:rPr b="1" lang="en">
                <a:solidFill>
                  <a:schemeClr val="lt1"/>
                </a:solidFill>
              </a:rPr>
              <a:t> is a </a:t>
            </a:r>
            <a:r>
              <a:rPr b="1" i="1" lang="en">
                <a:solidFill>
                  <a:schemeClr val="lt1"/>
                </a:solidFill>
              </a:rPr>
              <a:t>coroutine builder</a:t>
            </a:r>
            <a:r>
              <a:rPr lang="en">
                <a:solidFill>
                  <a:schemeClr val="lt1"/>
                </a:solidFill>
              </a:rPr>
              <a:t>. It launches a new coroutine concurrently with the rest of the code, which continues to work independently. That's why </a:t>
            </a:r>
            <a:r>
              <a:rPr lang="en">
                <a:solidFill>
                  <a:schemeClr val="lt1"/>
                </a:solidFill>
                <a:latin typeface="Roboto Mono"/>
                <a:ea typeface="Roboto Mono"/>
                <a:cs typeface="Roboto Mono"/>
                <a:sym typeface="Roboto Mono"/>
              </a:rPr>
              <a:t>Hello</a:t>
            </a:r>
            <a:r>
              <a:rPr lang="en">
                <a:solidFill>
                  <a:schemeClr val="lt1"/>
                </a:solidFill>
              </a:rPr>
              <a:t> has been printed first.</a:t>
            </a:r>
            <a:endParaRPr>
              <a:solidFill>
                <a:schemeClr val="lt1"/>
              </a:solidFill>
            </a:endParaRPr>
          </a:p>
          <a:p>
            <a:pPr indent="0" lvl="0" marL="0" rtl="0" algn="l">
              <a:lnSpc>
                <a:spcPct val="115000"/>
              </a:lnSpc>
              <a:spcBef>
                <a:spcPts val="1200"/>
              </a:spcBef>
              <a:spcAft>
                <a:spcPts val="0"/>
              </a:spcAft>
              <a:buNone/>
            </a:pPr>
            <a:r>
              <a:rPr b="1" lang="en" u="sng">
                <a:solidFill>
                  <a:schemeClr val="lt1"/>
                </a:solidFill>
                <a:hlinkClick r:id="rId4">
                  <a:extLst>
                    <a:ext uri="{A12FA001-AC4F-418D-AE19-62706E023703}">
                      <ahyp:hlinkClr val="tx"/>
                    </a:ext>
                  </a:extLst>
                </a:hlinkClick>
              </a:rPr>
              <a:t>delay</a:t>
            </a:r>
            <a:r>
              <a:rPr b="1" lang="en">
                <a:solidFill>
                  <a:schemeClr val="lt1"/>
                </a:solidFill>
              </a:rPr>
              <a:t> is a special </a:t>
            </a:r>
            <a:r>
              <a:rPr b="1" i="1" lang="en">
                <a:solidFill>
                  <a:schemeClr val="lt1"/>
                </a:solidFill>
              </a:rPr>
              <a:t>suspending function</a:t>
            </a:r>
            <a:r>
              <a:rPr lang="en">
                <a:solidFill>
                  <a:schemeClr val="lt1"/>
                </a:solidFill>
              </a:rPr>
              <a:t>. It </a:t>
            </a:r>
            <a:r>
              <a:rPr i="1" lang="en">
                <a:solidFill>
                  <a:schemeClr val="lt1"/>
                </a:solidFill>
              </a:rPr>
              <a:t>suspends</a:t>
            </a:r>
            <a:r>
              <a:rPr lang="en">
                <a:solidFill>
                  <a:schemeClr val="lt1"/>
                </a:solidFill>
              </a:rPr>
              <a:t> the coroutine for a specific time. Suspending a coroutine does not </a:t>
            </a:r>
            <a:r>
              <a:rPr i="1" lang="en">
                <a:solidFill>
                  <a:schemeClr val="lt1"/>
                </a:solidFill>
              </a:rPr>
              <a:t>block</a:t>
            </a:r>
            <a:r>
              <a:rPr lang="en">
                <a:solidFill>
                  <a:schemeClr val="lt1"/>
                </a:solidFill>
              </a:rPr>
              <a:t> the underlying thread, but allows other coroutines to run and use the underlying thread for their code.</a:t>
            </a:r>
            <a:endParaRPr>
              <a:solidFill>
                <a:schemeClr val="lt1"/>
              </a:solidFill>
            </a:endParaRPr>
          </a:p>
          <a:p>
            <a:pPr indent="0" lvl="0" marL="0" rtl="0" algn="l">
              <a:lnSpc>
                <a:spcPct val="115000"/>
              </a:lnSpc>
              <a:spcBef>
                <a:spcPts val="1200"/>
              </a:spcBef>
              <a:spcAft>
                <a:spcPts val="1200"/>
              </a:spcAft>
              <a:buNone/>
            </a:pPr>
            <a:r>
              <a:rPr b="1" lang="en" u="sng">
                <a:solidFill>
                  <a:schemeClr val="lt1"/>
                </a:solidFill>
                <a:hlinkClick r:id="rId5">
                  <a:extLst>
                    <a:ext uri="{A12FA001-AC4F-418D-AE19-62706E023703}">
                      <ahyp:hlinkClr val="tx"/>
                    </a:ext>
                  </a:extLst>
                </a:hlinkClick>
              </a:rPr>
              <a:t>runBlocking</a:t>
            </a:r>
            <a:r>
              <a:rPr b="1" lang="en">
                <a:solidFill>
                  <a:schemeClr val="lt1"/>
                </a:solidFill>
              </a:rPr>
              <a:t> is also a coroutine builder</a:t>
            </a:r>
            <a:r>
              <a:rPr lang="en">
                <a:solidFill>
                  <a:schemeClr val="lt1"/>
                </a:solidFill>
              </a:rPr>
              <a:t>. It bridges the non-coroutine world of a regular </a:t>
            </a:r>
            <a:r>
              <a:rPr lang="en">
                <a:solidFill>
                  <a:schemeClr val="lt1"/>
                </a:solidFill>
                <a:latin typeface="Roboto Mono"/>
                <a:ea typeface="Roboto Mono"/>
                <a:cs typeface="Roboto Mono"/>
                <a:sym typeface="Roboto Mono"/>
              </a:rPr>
              <a:t>fun main()</a:t>
            </a:r>
            <a:r>
              <a:rPr lang="en">
                <a:solidFill>
                  <a:schemeClr val="lt1"/>
                </a:solidFill>
              </a:rPr>
              <a:t> and the code with coroutines inside of </a:t>
            </a:r>
            <a:r>
              <a:rPr lang="en">
                <a:solidFill>
                  <a:schemeClr val="lt1"/>
                </a:solidFill>
                <a:latin typeface="Roboto Mono"/>
                <a:ea typeface="Roboto Mono"/>
                <a:cs typeface="Roboto Mono"/>
                <a:sym typeface="Roboto Mono"/>
              </a:rPr>
              <a:t>runBlocking { ... }</a:t>
            </a:r>
            <a:r>
              <a:rPr lang="en">
                <a:solidFill>
                  <a:schemeClr val="lt1"/>
                </a:solidFill>
              </a:rPr>
              <a:t> curly braces. This is highlighted in an IDE by </a:t>
            </a:r>
            <a:r>
              <a:rPr lang="en">
                <a:solidFill>
                  <a:schemeClr val="lt1"/>
                </a:solidFill>
                <a:latin typeface="Roboto Mono"/>
                <a:ea typeface="Roboto Mono"/>
                <a:cs typeface="Roboto Mono"/>
                <a:sym typeface="Roboto Mono"/>
              </a:rPr>
              <a:t>this: CoroutineScope</a:t>
            </a:r>
            <a:r>
              <a:rPr lang="en">
                <a:solidFill>
                  <a:schemeClr val="lt1"/>
                </a:solidFill>
              </a:rPr>
              <a:t> hint right after the </a:t>
            </a:r>
            <a:r>
              <a:rPr lang="en">
                <a:solidFill>
                  <a:schemeClr val="lt1"/>
                </a:solidFill>
                <a:latin typeface="Roboto Mono"/>
                <a:ea typeface="Roboto Mono"/>
                <a:cs typeface="Roboto Mono"/>
                <a:sym typeface="Roboto Mono"/>
              </a:rPr>
              <a:t>runBlocking</a:t>
            </a:r>
            <a:r>
              <a:rPr lang="en">
                <a:solidFill>
                  <a:schemeClr val="lt1"/>
                </a:solidFill>
              </a:rPr>
              <a:t> opening curly brace.</a:t>
            </a:r>
            <a:endParaRPr b="1" sz="21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5"/>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runBlocking</a:t>
            </a:r>
            <a:r>
              <a:rPr lang="en">
                <a:solidFill>
                  <a:schemeClr val="dk2"/>
                </a:solidFill>
              </a:rPr>
              <a:t>)</a:t>
            </a:r>
            <a:endParaRPr>
              <a:solidFill>
                <a:schemeClr val="dk2"/>
              </a:solidFill>
            </a:endParaRPr>
          </a:p>
        </p:txBody>
      </p:sp>
      <p:sp>
        <p:nvSpPr>
          <p:cNvPr id="579" name="Google Shape;579;p55"/>
          <p:cNvSpPr txBox="1"/>
          <p:nvPr/>
        </p:nvSpPr>
        <p:spPr>
          <a:xfrm>
            <a:off x="353775" y="3546975"/>
            <a:ext cx="82947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rPr>
              <a:t>The name of </a:t>
            </a:r>
            <a:r>
              <a:rPr b="1" lang="en" sz="1200">
                <a:solidFill>
                  <a:schemeClr val="lt1"/>
                </a:solidFill>
                <a:latin typeface="Roboto Mono"/>
                <a:ea typeface="Roboto Mono"/>
                <a:cs typeface="Roboto Mono"/>
                <a:sym typeface="Roboto Mono"/>
              </a:rPr>
              <a:t>runBlocking</a:t>
            </a:r>
            <a:r>
              <a:rPr lang="en" sz="1200">
                <a:solidFill>
                  <a:schemeClr val="lt1"/>
                </a:solidFill>
              </a:rPr>
              <a:t> means that the thread that runs it (in this case — the main thread) gets </a:t>
            </a:r>
            <a:r>
              <a:rPr i="1" lang="en" sz="1200">
                <a:solidFill>
                  <a:schemeClr val="lt1"/>
                </a:solidFill>
              </a:rPr>
              <a:t>blocked</a:t>
            </a:r>
            <a:r>
              <a:rPr lang="en" sz="1200">
                <a:solidFill>
                  <a:schemeClr val="lt1"/>
                </a:solidFill>
              </a:rPr>
              <a:t> for the duration of the call, until all the coroutines inside </a:t>
            </a:r>
            <a:r>
              <a:rPr lang="en" sz="1200">
                <a:solidFill>
                  <a:schemeClr val="lt1"/>
                </a:solidFill>
                <a:latin typeface="Roboto Mono"/>
                <a:ea typeface="Roboto Mono"/>
                <a:cs typeface="Roboto Mono"/>
                <a:sym typeface="Roboto Mono"/>
              </a:rPr>
              <a:t>runBlocking { ... }</a:t>
            </a:r>
            <a:r>
              <a:rPr lang="en" sz="1200">
                <a:solidFill>
                  <a:schemeClr val="lt1"/>
                </a:solidFill>
              </a:rPr>
              <a:t> complete their execution. </a:t>
            </a:r>
            <a:endParaRPr sz="1200">
              <a:solidFill>
                <a:schemeClr val="lt1"/>
              </a:solidFill>
            </a:endParaRPr>
          </a:p>
          <a:p>
            <a:pPr indent="0" lvl="0" marL="0" rtl="0" algn="l">
              <a:lnSpc>
                <a:spcPct val="115000"/>
              </a:lnSpc>
              <a:spcBef>
                <a:spcPts val="1200"/>
              </a:spcBef>
              <a:spcAft>
                <a:spcPts val="1200"/>
              </a:spcAft>
              <a:buNone/>
            </a:pPr>
            <a:r>
              <a:rPr lang="en" sz="1200">
                <a:solidFill>
                  <a:schemeClr val="lt1"/>
                </a:solidFill>
              </a:rPr>
              <a:t>You will often see </a:t>
            </a:r>
            <a:r>
              <a:rPr lang="en" sz="1200">
                <a:solidFill>
                  <a:schemeClr val="lt1"/>
                </a:solidFill>
                <a:latin typeface="Roboto Mono"/>
                <a:ea typeface="Roboto Mono"/>
                <a:cs typeface="Roboto Mono"/>
                <a:sym typeface="Roboto Mono"/>
              </a:rPr>
              <a:t>runBlocking</a:t>
            </a:r>
            <a:r>
              <a:rPr lang="en" sz="1200">
                <a:solidFill>
                  <a:schemeClr val="lt1"/>
                </a:solidFill>
              </a:rPr>
              <a:t> used like that at the very top-level of the application and quite rarely inside the real code, as threads are expensive resources and blocking them is inefficient and is often not desired.</a:t>
            </a:r>
            <a:endParaRPr b="1" sz="2200">
              <a:solidFill>
                <a:schemeClr val="lt1"/>
              </a:solidFill>
              <a:latin typeface="Anaheim"/>
              <a:ea typeface="Anaheim"/>
              <a:cs typeface="Anaheim"/>
              <a:sym typeface="Anaheim"/>
            </a:endParaRPr>
          </a:p>
        </p:txBody>
      </p:sp>
      <p:sp>
        <p:nvSpPr>
          <p:cNvPr id="580" name="Google Shape;580;p55"/>
          <p:cNvSpPr txBox="1"/>
          <p:nvPr/>
        </p:nvSpPr>
        <p:spPr>
          <a:xfrm>
            <a:off x="353775" y="1438125"/>
            <a:ext cx="8294700" cy="1985700"/>
          </a:xfrm>
          <a:prstGeom prst="rect">
            <a:avLst/>
          </a:prstGeom>
          <a:solidFill>
            <a:srgbClr val="2B2B2B"/>
          </a:solidFill>
          <a:ln cap="flat" cmpd="sng" w="28575">
            <a:solidFill>
              <a:srgbClr val="6E7ED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D55FDE"/>
                </a:solidFill>
                <a:latin typeface="Courier New"/>
                <a:ea typeface="Courier New"/>
                <a:cs typeface="Courier New"/>
                <a:sym typeface="Courier New"/>
              </a:rPr>
              <a:t>fun </a:t>
            </a:r>
            <a:r>
              <a:rPr lang="en" sz="1300">
                <a:solidFill>
                  <a:srgbClr val="61AFEF"/>
                </a:solidFill>
                <a:latin typeface="Courier New"/>
                <a:ea typeface="Courier New"/>
                <a:cs typeface="Courier New"/>
                <a:sym typeface="Courier New"/>
              </a:rPr>
              <a:t>main</a:t>
            </a:r>
            <a:r>
              <a:rPr lang="en" sz="1300">
                <a:solidFill>
                  <a:srgbClr val="E8BA36"/>
                </a:solidFill>
                <a:latin typeface="Courier New"/>
                <a:ea typeface="Courier New"/>
                <a:cs typeface="Courier New"/>
                <a:sym typeface="Courier New"/>
              </a:rPr>
              <a:t>() </a:t>
            </a:r>
            <a:r>
              <a:rPr lang="en" sz="1300">
                <a:solidFill>
                  <a:srgbClr val="BBBBBB"/>
                </a:solidFill>
                <a:latin typeface="Courier New"/>
                <a:ea typeface="Courier New"/>
                <a:cs typeface="Courier New"/>
                <a:sym typeface="Courier New"/>
              </a:rPr>
              <a:t>= </a:t>
            </a:r>
            <a:r>
              <a:rPr lang="en" sz="1300">
                <a:solidFill>
                  <a:srgbClr val="61AFEF"/>
                </a:solidFill>
                <a:latin typeface="Courier New"/>
                <a:ea typeface="Courier New"/>
                <a:cs typeface="Courier New"/>
                <a:sym typeface="Courier New"/>
              </a:rPr>
              <a:t>runBlocking </a:t>
            </a:r>
            <a:r>
              <a:rPr lang="en" sz="1300">
                <a:solidFill>
                  <a:srgbClr val="54A857"/>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this: CoroutineScope</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C6370"/>
                </a:solidFill>
                <a:latin typeface="Courier New"/>
                <a:ea typeface="Courier New"/>
                <a:cs typeface="Courier New"/>
                <a:sym typeface="Courier New"/>
              </a:rPr>
              <a:t>   </a:t>
            </a:r>
            <a:endParaRPr sz="1300">
              <a:solidFill>
                <a:srgbClr val="5C6370"/>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666666"/>
                </a:solidFill>
                <a:latin typeface="Courier New"/>
                <a:ea typeface="Courier New"/>
                <a:cs typeface="Courier New"/>
                <a:sym typeface="Courier New"/>
              </a:rPr>
              <a:t>launch { // launch a new coroutine and continue</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delay(1000L) // non-blocking delay for 1 second (default time unit is ms)</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println("World!") // print after delay</a:t>
            </a:r>
            <a:endParaRPr sz="1300">
              <a:solidFill>
                <a:srgbClr val="666666"/>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666666"/>
                </a:solidFill>
                <a:latin typeface="Courier New"/>
                <a:ea typeface="Courier New"/>
                <a:cs typeface="Courier New"/>
                <a:sym typeface="Courier New"/>
              </a:rPr>
              <a: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457200" lvl="0" marL="0" rtl="0" algn="l">
              <a:spcBef>
                <a:spcPts val="0"/>
              </a:spcBef>
              <a:spcAft>
                <a:spcPts val="0"/>
              </a:spcAft>
              <a:buNone/>
            </a:pPr>
            <a:r>
              <a:rPr lang="en" sz="1300">
                <a:solidFill>
                  <a:srgbClr val="666666"/>
                </a:solidFill>
                <a:latin typeface="Courier New"/>
                <a:ea typeface="Courier New"/>
                <a:cs typeface="Courier New"/>
                <a:sym typeface="Courier New"/>
              </a:rPr>
              <a:t>println("Hello") // main coroutine continues while a previous one is delayed</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54A857"/>
                </a:solidFill>
                <a:latin typeface="Courier New"/>
                <a:ea typeface="Courier New"/>
                <a:cs typeface="Courier New"/>
                <a:sym typeface="Courier New"/>
              </a:rPr>
              <a:t>}</a:t>
            </a:r>
            <a:endParaRPr sz="2000">
              <a:solidFill>
                <a:schemeClr val="lt1"/>
              </a:solidFill>
              <a:latin typeface="Anaheim"/>
              <a:ea typeface="Anaheim"/>
              <a:cs typeface="Anaheim"/>
              <a:sym typeface="Anaheim"/>
            </a:endParaRPr>
          </a:p>
        </p:txBody>
      </p:sp>
      <p:cxnSp>
        <p:nvCxnSpPr>
          <p:cNvPr id="581" name="Google Shape;581;p55"/>
          <p:cNvCxnSpPr/>
          <p:nvPr/>
        </p:nvCxnSpPr>
        <p:spPr>
          <a:xfrm flipH="1" rot="10800000">
            <a:off x="1277750" y="1754325"/>
            <a:ext cx="519900" cy="17649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6"/>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runBlocking</a:t>
            </a:r>
            <a:r>
              <a:rPr lang="en">
                <a:solidFill>
                  <a:schemeClr val="dk2"/>
                </a:solidFill>
              </a:rPr>
              <a:t>)</a:t>
            </a:r>
            <a:endParaRPr>
              <a:solidFill>
                <a:schemeClr val="dk2"/>
              </a:solidFill>
            </a:endParaRPr>
          </a:p>
        </p:txBody>
      </p:sp>
      <p:sp>
        <p:nvSpPr>
          <p:cNvPr id="587" name="Google Shape;587;p56"/>
          <p:cNvSpPr txBox="1"/>
          <p:nvPr/>
        </p:nvSpPr>
        <p:spPr>
          <a:xfrm>
            <a:off x="1063650" y="1865750"/>
            <a:ext cx="701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t>
            </a:r>
            <a:r>
              <a:rPr b="1" lang="en">
                <a:solidFill>
                  <a:schemeClr val="lt1"/>
                </a:solidFill>
              </a:rPr>
              <a:t>runBlocking is a coroutine builder</a:t>
            </a:r>
            <a:r>
              <a:rPr lang="en">
                <a:solidFill>
                  <a:schemeClr val="lt1"/>
                </a:solidFill>
              </a:rPr>
              <a:t> that is designed to bridge the gap between blocking and non-blocking code. It creates a new coroutine and blocks the current thread (in this case, the main thread) until all the code inside runBlocking completes.”</a:t>
            </a:r>
            <a:endParaRPr sz="2100">
              <a:solidFill>
                <a:schemeClr val="lt1"/>
              </a:solidFill>
            </a:endParaRPr>
          </a:p>
        </p:txBody>
      </p:sp>
      <p:cxnSp>
        <p:nvCxnSpPr>
          <p:cNvPr id="588" name="Google Shape;588;p56"/>
          <p:cNvCxnSpPr/>
          <p:nvPr/>
        </p:nvCxnSpPr>
        <p:spPr>
          <a:xfrm>
            <a:off x="996225" y="4103975"/>
            <a:ext cx="6886800" cy="21600"/>
          </a:xfrm>
          <a:prstGeom prst="straightConnector1">
            <a:avLst/>
          </a:prstGeom>
          <a:noFill/>
          <a:ln cap="flat" cmpd="sng" w="152400">
            <a:solidFill>
              <a:schemeClr val="dk2"/>
            </a:solidFill>
            <a:prstDash val="solid"/>
            <a:round/>
            <a:headEnd len="med" w="med" type="none"/>
            <a:tailEnd len="med" w="med" type="none"/>
          </a:ln>
        </p:spPr>
      </p:cxnSp>
      <p:sp>
        <p:nvSpPr>
          <p:cNvPr id="589" name="Google Shape;589;p56"/>
          <p:cNvSpPr txBox="1"/>
          <p:nvPr/>
        </p:nvSpPr>
        <p:spPr>
          <a:xfrm>
            <a:off x="996225" y="3573375"/>
            <a:ext cx="62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Anaheim"/>
                <a:ea typeface="Anaheim"/>
                <a:cs typeface="Anaheim"/>
                <a:sym typeface="Anaheim"/>
              </a:rPr>
              <a:t>Main Thread</a:t>
            </a:r>
            <a:endParaRPr sz="1800">
              <a:solidFill>
                <a:schemeClr val="dk2"/>
              </a:solidFill>
              <a:latin typeface="Anaheim"/>
              <a:ea typeface="Anaheim"/>
              <a:cs typeface="Anaheim"/>
              <a:sym typeface="Anaheim"/>
            </a:endParaRPr>
          </a:p>
        </p:txBody>
      </p:sp>
      <p:sp>
        <p:nvSpPr>
          <p:cNvPr id="590" name="Google Shape;590;p56"/>
          <p:cNvSpPr/>
          <p:nvPr/>
        </p:nvSpPr>
        <p:spPr>
          <a:xfrm>
            <a:off x="4094402" y="3699125"/>
            <a:ext cx="928500" cy="8313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Anaheim"/>
                <a:ea typeface="Anaheim"/>
                <a:cs typeface="Anaheim"/>
                <a:sym typeface="Anaheim"/>
              </a:rPr>
              <a:t>STOP</a:t>
            </a:r>
            <a:endParaRPr b="1" sz="1600">
              <a:latin typeface="Anaheim"/>
              <a:ea typeface="Anaheim"/>
              <a:cs typeface="Anaheim"/>
              <a:sym typeface="Anaheim"/>
            </a:endParaRPr>
          </a:p>
        </p:txBody>
      </p:sp>
      <p:sp>
        <p:nvSpPr>
          <p:cNvPr id="591" name="Google Shape;591;p56"/>
          <p:cNvSpPr txBox="1"/>
          <p:nvPr/>
        </p:nvSpPr>
        <p:spPr>
          <a:xfrm>
            <a:off x="3952350" y="3254650"/>
            <a:ext cx="13536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runBlocking</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7"/>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runBlocking</a:t>
            </a:r>
            <a:r>
              <a:rPr lang="en">
                <a:solidFill>
                  <a:schemeClr val="dk2"/>
                </a:solidFill>
              </a:rPr>
              <a:t>)</a:t>
            </a:r>
            <a:endParaRPr>
              <a:solidFill>
                <a:schemeClr val="dk2"/>
              </a:solidFill>
            </a:endParaRPr>
          </a:p>
        </p:txBody>
      </p:sp>
      <p:sp>
        <p:nvSpPr>
          <p:cNvPr id="597" name="Google Shape;597;p57"/>
          <p:cNvSpPr txBox="1"/>
          <p:nvPr/>
        </p:nvSpPr>
        <p:spPr>
          <a:xfrm>
            <a:off x="1063650" y="1865750"/>
            <a:ext cx="7016700" cy="154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2"/>
              </a:buClr>
              <a:buSzPts val="1400"/>
              <a:buChar char="●"/>
            </a:pPr>
            <a:r>
              <a:rPr lang="en">
                <a:solidFill>
                  <a:schemeClr val="lt1"/>
                </a:solidFill>
                <a:latin typeface="Roboto Mono"/>
                <a:ea typeface="Roboto Mono"/>
                <a:cs typeface="Roboto Mono"/>
                <a:sym typeface="Roboto Mono"/>
              </a:rPr>
              <a:t>runBlocking</a:t>
            </a:r>
            <a:r>
              <a:rPr lang="en">
                <a:solidFill>
                  <a:schemeClr val="lt1"/>
                </a:solidFill>
              </a:rPr>
              <a:t> uses the main thread and blocks it until its block of code completes.</a:t>
            </a:r>
            <a:endParaRPr>
              <a:solidFill>
                <a:schemeClr val="lt1"/>
              </a:solidFill>
            </a:endParaRPr>
          </a:p>
          <a:p>
            <a:pPr indent="-317500" lvl="0" marL="457200" rtl="0" algn="l">
              <a:lnSpc>
                <a:spcPct val="115000"/>
              </a:lnSpc>
              <a:spcBef>
                <a:spcPts val="0"/>
              </a:spcBef>
              <a:spcAft>
                <a:spcPts val="0"/>
              </a:spcAft>
              <a:buClr>
                <a:schemeClr val="dk2"/>
              </a:buClr>
              <a:buSzPts val="1400"/>
              <a:buChar char="●"/>
            </a:pPr>
            <a:r>
              <a:rPr lang="en">
                <a:solidFill>
                  <a:schemeClr val="lt1"/>
                </a:solidFill>
                <a:latin typeface="Roboto Mono"/>
                <a:ea typeface="Roboto Mono"/>
                <a:cs typeface="Roboto Mono"/>
                <a:sym typeface="Roboto Mono"/>
              </a:rPr>
              <a:t>launch</a:t>
            </a:r>
            <a:r>
              <a:rPr lang="en">
                <a:solidFill>
                  <a:schemeClr val="lt1"/>
                </a:solidFill>
              </a:rPr>
              <a:t> (when using the default dispatcher) uses a shared pool of threads (</a:t>
            </a:r>
            <a:r>
              <a:rPr lang="en">
                <a:solidFill>
                  <a:schemeClr val="lt1"/>
                </a:solidFill>
                <a:latin typeface="Roboto Mono"/>
                <a:ea typeface="Roboto Mono"/>
                <a:cs typeface="Roboto Mono"/>
                <a:sym typeface="Roboto Mono"/>
              </a:rPr>
              <a:t>Dispatchers.Default</a:t>
            </a:r>
            <a:r>
              <a:rPr lang="en">
                <a:solidFill>
                  <a:schemeClr val="lt1"/>
                </a:solidFill>
              </a:rPr>
              <a:t>) for executing coroutines concurrently.</a:t>
            </a:r>
            <a:endParaRPr>
              <a:solidFill>
                <a:schemeClr val="lt1"/>
              </a:solidFill>
            </a:endParaRPr>
          </a:p>
          <a:p>
            <a:pPr indent="0" lvl="0" marL="0" rtl="0" algn="l">
              <a:spcBef>
                <a:spcPts val="1200"/>
              </a:spcBef>
              <a:spcAft>
                <a:spcPts val="0"/>
              </a:spcAft>
              <a:buNone/>
            </a:pPr>
            <a:r>
              <a:t/>
            </a:r>
            <a:endParaRPr>
              <a:solidFill>
                <a:schemeClr val="lt1"/>
              </a:solidFill>
            </a:endParaRPr>
          </a:p>
        </p:txBody>
      </p:sp>
      <p:cxnSp>
        <p:nvCxnSpPr>
          <p:cNvPr id="598" name="Google Shape;598;p57"/>
          <p:cNvCxnSpPr/>
          <p:nvPr/>
        </p:nvCxnSpPr>
        <p:spPr>
          <a:xfrm>
            <a:off x="996225" y="4103975"/>
            <a:ext cx="6886800" cy="21600"/>
          </a:xfrm>
          <a:prstGeom prst="straightConnector1">
            <a:avLst/>
          </a:prstGeom>
          <a:noFill/>
          <a:ln cap="flat" cmpd="sng" w="152400">
            <a:solidFill>
              <a:schemeClr val="dk2"/>
            </a:solidFill>
            <a:prstDash val="solid"/>
            <a:round/>
            <a:headEnd len="med" w="med" type="none"/>
            <a:tailEnd len="med" w="med" type="none"/>
          </a:ln>
        </p:spPr>
      </p:cxnSp>
      <p:sp>
        <p:nvSpPr>
          <p:cNvPr id="599" name="Google Shape;599;p57"/>
          <p:cNvSpPr txBox="1"/>
          <p:nvPr/>
        </p:nvSpPr>
        <p:spPr>
          <a:xfrm>
            <a:off x="996225" y="3573375"/>
            <a:ext cx="62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Anaheim"/>
                <a:ea typeface="Anaheim"/>
                <a:cs typeface="Anaheim"/>
                <a:sym typeface="Anaheim"/>
              </a:rPr>
              <a:t>Main Thread</a:t>
            </a:r>
            <a:endParaRPr sz="1800">
              <a:solidFill>
                <a:schemeClr val="dk2"/>
              </a:solidFill>
              <a:latin typeface="Anaheim"/>
              <a:ea typeface="Anaheim"/>
              <a:cs typeface="Anaheim"/>
              <a:sym typeface="Anaheim"/>
            </a:endParaRPr>
          </a:p>
        </p:txBody>
      </p:sp>
      <p:sp>
        <p:nvSpPr>
          <p:cNvPr id="600" name="Google Shape;600;p57"/>
          <p:cNvSpPr/>
          <p:nvPr/>
        </p:nvSpPr>
        <p:spPr>
          <a:xfrm>
            <a:off x="4094402" y="3699125"/>
            <a:ext cx="928500" cy="831300"/>
          </a:xfrm>
          <a:prstGeom prst="hexagon">
            <a:avLst>
              <a:gd fmla="val 28852"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Anaheim"/>
                <a:ea typeface="Anaheim"/>
                <a:cs typeface="Anaheim"/>
                <a:sym typeface="Anaheim"/>
              </a:rPr>
              <a:t>STOP</a:t>
            </a:r>
            <a:endParaRPr b="1" sz="1600">
              <a:latin typeface="Anaheim"/>
              <a:ea typeface="Anaheim"/>
              <a:cs typeface="Anaheim"/>
              <a:sym typeface="Anaheim"/>
            </a:endParaRPr>
          </a:p>
        </p:txBody>
      </p:sp>
      <p:sp>
        <p:nvSpPr>
          <p:cNvPr id="601" name="Google Shape;601;p57"/>
          <p:cNvSpPr txBox="1"/>
          <p:nvPr/>
        </p:nvSpPr>
        <p:spPr>
          <a:xfrm>
            <a:off x="3952350" y="3254650"/>
            <a:ext cx="13536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runBlocking</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8"/>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Question #1</a:t>
            </a:r>
            <a:r>
              <a:rPr lang="en">
                <a:solidFill>
                  <a:schemeClr val="dk2"/>
                </a:solidFill>
              </a:rPr>
              <a:t>)</a:t>
            </a:r>
            <a:endParaRPr>
              <a:solidFill>
                <a:schemeClr val="dk2"/>
              </a:solidFill>
            </a:endParaRPr>
          </a:p>
        </p:txBody>
      </p:sp>
      <p:sp>
        <p:nvSpPr>
          <p:cNvPr id="607" name="Google Shape;607;p58"/>
          <p:cNvSpPr txBox="1"/>
          <p:nvPr/>
        </p:nvSpPr>
        <p:spPr>
          <a:xfrm>
            <a:off x="1063650" y="1865750"/>
            <a:ext cx="59541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oboto Mono"/>
                <a:ea typeface="Roboto Mono"/>
                <a:cs typeface="Roboto Mono"/>
                <a:sym typeface="Roboto Mono"/>
              </a:rPr>
              <a:t>Doesn't that make coroutines kind of resource hungry, since they basically say: "STOP WITH EVERYTHING THE APP IS DOING WITH THIS THREAD, I NEED TO USE IT UNTIL I'M DONE". Isn't that correct with our code example above? </a:t>
            </a:r>
            <a:endParaRPr sz="11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lt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lt1"/>
                </a:solidFill>
                <a:latin typeface="Roboto Mono"/>
                <a:ea typeface="Roboto Mono"/>
                <a:cs typeface="Roboto Mono"/>
                <a:sym typeface="Roboto Mono"/>
              </a:rPr>
              <a:t>Just to make sure my understanding is correct here, this is because of our FUNCTION with the runblocking coroutine with launch coroutines within. So the applications thread will have to complete our thread FIRST before moving on to the next bit of code. Correct?</a:t>
            </a:r>
            <a:endParaRPr sz="11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lt1"/>
              </a:solidFill>
              <a:latin typeface="Roboto Mono"/>
              <a:ea typeface="Roboto Mono"/>
              <a:cs typeface="Roboto Mono"/>
              <a:sym typeface="Roboto Mono"/>
            </a:endParaRPr>
          </a:p>
          <a:p>
            <a:pPr indent="-298450" lvl="0" marL="457200" rtl="0" algn="l">
              <a:spcBef>
                <a:spcPts val="0"/>
              </a:spcBef>
              <a:spcAft>
                <a:spcPts val="0"/>
              </a:spcAft>
              <a:buClr>
                <a:schemeClr val="lt1"/>
              </a:buClr>
              <a:buSzPts val="1100"/>
              <a:buFont typeface="Roboto Mono"/>
              <a:buChar char="-"/>
            </a:pPr>
            <a:r>
              <a:rPr lang="en" sz="1100">
                <a:solidFill>
                  <a:schemeClr val="lt1"/>
                </a:solidFill>
                <a:latin typeface="Roboto Mono"/>
                <a:ea typeface="Roboto Mono"/>
                <a:cs typeface="Roboto Mono"/>
                <a:sym typeface="Roboto Mono"/>
              </a:rPr>
              <a:t>YES</a:t>
            </a:r>
            <a:endParaRPr sz="1100">
              <a:solidFill>
                <a:schemeClr val="lt1"/>
              </a:solidFill>
              <a:latin typeface="Roboto Mono"/>
              <a:ea typeface="Roboto Mono"/>
              <a:cs typeface="Roboto Mono"/>
              <a:sym typeface="Roboto Mono"/>
            </a:endParaRPr>
          </a:p>
        </p:txBody>
      </p:sp>
      <p:pic>
        <p:nvPicPr>
          <p:cNvPr id="608" name="Google Shape;608;p58"/>
          <p:cNvPicPr preferRelativeResize="0"/>
          <p:nvPr/>
        </p:nvPicPr>
        <p:blipFill>
          <a:blip r:embed="rId3">
            <a:alphaModFix/>
          </a:blip>
          <a:stretch>
            <a:fillRect/>
          </a:stretch>
        </p:blipFill>
        <p:spPr>
          <a:xfrm>
            <a:off x="7282151" y="1865750"/>
            <a:ext cx="1533950" cy="210342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pic>
        <p:nvPicPr>
          <p:cNvPr id="613" name="Google Shape;613;p59"/>
          <p:cNvPicPr preferRelativeResize="0"/>
          <p:nvPr/>
        </p:nvPicPr>
        <p:blipFill>
          <a:blip r:embed="rId3">
            <a:alphaModFix/>
          </a:blip>
          <a:stretch>
            <a:fillRect/>
          </a:stretch>
        </p:blipFill>
        <p:spPr>
          <a:xfrm>
            <a:off x="7282151" y="1865750"/>
            <a:ext cx="1533950" cy="2103426"/>
          </a:xfrm>
          <a:prstGeom prst="rect">
            <a:avLst/>
          </a:prstGeom>
          <a:noFill/>
          <a:ln>
            <a:noFill/>
          </a:ln>
        </p:spPr>
      </p:pic>
      <p:sp>
        <p:nvSpPr>
          <p:cNvPr id="614" name="Google Shape;614;p59"/>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Question #2</a:t>
            </a:r>
            <a:r>
              <a:rPr lang="en">
                <a:solidFill>
                  <a:schemeClr val="dk2"/>
                </a:solidFill>
              </a:rPr>
              <a:t>)</a:t>
            </a:r>
            <a:endParaRPr>
              <a:solidFill>
                <a:schemeClr val="dk2"/>
              </a:solidFill>
            </a:endParaRPr>
          </a:p>
        </p:txBody>
      </p:sp>
      <p:sp>
        <p:nvSpPr>
          <p:cNvPr id="615" name="Google Shape;615;p59"/>
          <p:cNvSpPr txBox="1"/>
          <p:nvPr/>
        </p:nvSpPr>
        <p:spPr>
          <a:xfrm>
            <a:off x="1063650" y="1865750"/>
            <a:ext cx="6137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Roboto Mono"/>
                <a:ea typeface="Roboto Mono"/>
                <a:cs typeface="Roboto Mono"/>
                <a:sym typeface="Roboto Mono"/>
              </a:rPr>
              <a:t>A followup question. Let's say that the runBlocking coroutine has a suspend launched function that is called 'delay', and within the delay, we have about 3 seconds delay. </a:t>
            </a:r>
            <a:endParaRPr sz="11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lt1"/>
              </a:solidFill>
              <a:latin typeface="Roboto Mono"/>
              <a:ea typeface="Roboto Mono"/>
              <a:cs typeface="Roboto Mono"/>
              <a:sym typeface="Roboto Mono"/>
            </a:endParaRPr>
          </a:p>
          <a:p>
            <a:pPr indent="0" lvl="0" marL="0" rtl="0" algn="l">
              <a:spcBef>
                <a:spcPts val="0"/>
              </a:spcBef>
              <a:spcAft>
                <a:spcPts val="0"/>
              </a:spcAft>
              <a:buNone/>
            </a:pPr>
            <a:r>
              <a:rPr lang="en" sz="1100">
                <a:solidFill>
                  <a:schemeClr val="lt1"/>
                </a:solidFill>
                <a:latin typeface="Roboto Mono"/>
                <a:ea typeface="Roboto Mono"/>
                <a:cs typeface="Roboto Mono"/>
                <a:sym typeface="Roboto Mono"/>
              </a:rPr>
              <a:t>Will the application on the Main Thread at least, stop functioning for those three seconds? Or will it come BACK once those three seconds have passed, leaving room for other work to be done during the Main Thread. Or does it completely block it?</a:t>
            </a:r>
            <a:endParaRPr sz="1100">
              <a:solidFill>
                <a:schemeClr val="lt1"/>
              </a:solidFill>
              <a:latin typeface="Roboto Mono"/>
              <a:ea typeface="Roboto Mono"/>
              <a:cs typeface="Roboto Mono"/>
              <a:sym typeface="Roboto Mono"/>
            </a:endParaRPr>
          </a:p>
          <a:p>
            <a:pPr indent="0" lvl="0" marL="0" rtl="0" algn="l">
              <a:spcBef>
                <a:spcPts val="0"/>
              </a:spcBef>
              <a:spcAft>
                <a:spcPts val="0"/>
              </a:spcAft>
              <a:buNone/>
            </a:pPr>
            <a:r>
              <a:t/>
            </a:r>
            <a:endParaRPr sz="1100">
              <a:solidFill>
                <a:schemeClr val="lt1"/>
              </a:solidFill>
              <a:latin typeface="Roboto Mono"/>
              <a:ea typeface="Roboto Mono"/>
              <a:cs typeface="Roboto Mono"/>
              <a:sym typeface="Roboto Mono"/>
            </a:endParaRPr>
          </a:p>
          <a:p>
            <a:pPr indent="-298450" lvl="0" marL="457200" rtl="0" algn="l">
              <a:spcBef>
                <a:spcPts val="0"/>
              </a:spcBef>
              <a:spcAft>
                <a:spcPts val="0"/>
              </a:spcAft>
              <a:buClr>
                <a:schemeClr val="lt1"/>
              </a:buClr>
              <a:buSzPts val="1100"/>
              <a:buFont typeface="Roboto Mono"/>
              <a:buChar char="-"/>
            </a:pPr>
            <a:r>
              <a:rPr lang="en" sz="1100">
                <a:solidFill>
                  <a:schemeClr val="lt1"/>
                </a:solidFill>
                <a:latin typeface="Roboto Mono"/>
                <a:ea typeface="Roboto Mono"/>
                <a:cs typeface="Roboto Mono"/>
                <a:sym typeface="Roboto Mono"/>
              </a:rPr>
              <a:t>YES- we’re not blocking the main thread</a:t>
            </a:r>
            <a:endParaRPr sz="1100">
              <a:solidFill>
                <a:schemeClr val="lt1"/>
              </a:solidFill>
              <a:latin typeface="Roboto Mono"/>
              <a:ea typeface="Roboto Mono"/>
              <a:cs typeface="Roboto Mono"/>
              <a:sym typeface="Roboto Mon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0"/>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suspend</a:t>
            </a:r>
            <a:r>
              <a:rPr lang="en">
                <a:solidFill>
                  <a:schemeClr val="dk2"/>
                </a:solidFill>
              </a:rPr>
              <a:t>)</a:t>
            </a:r>
            <a:endParaRPr>
              <a:solidFill>
                <a:schemeClr val="dk2"/>
              </a:solidFill>
            </a:endParaRPr>
          </a:p>
        </p:txBody>
      </p:sp>
      <p:sp>
        <p:nvSpPr>
          <p:cNvPr id="621" name="Google Shape;621;p60"/>
          <p:cNvSpPr txBox="1"/>
          <p:nvPr/>
        </p:nvSpPr>
        <p:spPr>
          <a:xfrm>
            <a:off x="1063650" y="1865750"/>
            <a:ext cx="7016700" cy="2555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55FDE"/>
                </a:solidFill>
                <a:latin typeface="Courier New"/>
                <a:ea typeface="Courier New"/>
                <a:cs typeface="Courier New"/>
                <a:sym typeface="Courier New"/>
              </a:rPr>
              <a:t>fun </a:t>
            </a:r>
            <a:r>
              <a:rPr lang="en">
                <a:solidFill>
                  <a:srgbClr val="61AFEF"/>
                </a:solidFill>
                <a:latin typeface="Courier New"/>
                <a:ea typeface="Courier New"/>
                <a:cs typeface="Courier New"/>
                <a:sym typeface="Courier New"/>
              </a:rPr>
              <a:t>main</a:t>
            </a:r>
            <a:r>
              <a:rPr lang="en">
                <a:solidFill>
                  <a:srgbClr val="E8BA36"/>
                </a:solidFill>
                <a:latin typeface="Courier New"/>
                <a:ea typeface="Courier New"/>
                <a:cs typeface="Courier New"/>
                <a:sym typeface="Courier New"/>
              </a:rPr>
              <a:t>() </a:t>
            </a:r>
            <a:r>
              <a:rPr lang="en">
                <a:solidFill>
                  <a:srgbClr val="BBBBBB"/>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runBlocking </a:t>
            </a:r>
            <a:r>
              <a:rPr lang="en">
                <a:solidFill>
                  <a:srgbClr val="54A857"/>
                </a:solidFill>
                <a:latin typeface="Courier New"/>
                <a:ea typeface="Courier New"/>
                <a:cs typeface="Courier New"/>
                <a:sym typeface="Courier New"/>
              </a:rPr>
              <a:t>{ </a:t>
            </a:r>
            <a:r>
              <a:rPr lang="en">
                <a:solidFill>
                  <a:srgbClr val="5C6370"/>
                </a:solidFill>
                <a:latin typeface="Courier New"/>
                <a:ea typeface="Courier New"/>
                <a:cs typeface="Courier New"/>
                <a:sym typeface="Courier New"/>
              </a:rPr>
              <a:t>// this: CoroutineScope</a:t>
            </a:r>
            <a:endParaRPr>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a:solidFill>
                  <a:srgbClr val="5C6370"/>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launch </a:t>
            </a:r>
            <a:r>
              <a:rPr lang="en">
                <a:solidFill>
                  <a:srgbClr val="359FF4"/>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doWorld</a:t>
            </a:r>
            <a:r>
              <a:rPr lang="en">
                <a:solidFill>
                  <a:srgbClr val="E8BA36"/>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println</a:t>
            </a:r>
            <a:r>
              <a:rPr lang="en">
                <a:solidFill>
                  <a:srgbClr val="E8BA36"/>
                </a:solidFill>
                <a:latin typeface="Courier New"/>
                <a:ea typeface="Courier New"/>
                <a:cs typeface="Courier New"/>
                <a:sym typeface="Courier New"/>
              </a:rPr>
              <a:t>(</a:t>
            </a:r>
            <a:r>
              <a:rPr lang="en">
                <a:solidFill>
                  <a:srgbClr val="89CA78"/>
                </a:solidFill>
                <a:latin typeface="Courier New"/>
                <a:ea typeface="Courier New"/>
                <a:cs typeface="Courier New"/>
                <a:sym typeface="Courier New"/>
              </a:rPr>
              <a:t>"Hello"</a:t>
            </a: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C6370"/>
                </a:solidFill>
                <a:latin typeface="Courier New"/>
                <a:ea typeface="Courier New"/>
                <a:cs typeface="Courier New"/>
                <a:sym typeface="Courier New"/>
              </a:rPr>
              <a:t>// this is your first suspending function</a:t>
            </a:r>
            <a:endParaRPr>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a:solidFill>
                  <a:srgbClr val="D55FDE"/>
                </a:solidFill>
                <a:latin typeface="Courier New"/>
                <a:ea typeface="Courier New"/>
                <a:cs typeface="Courier New"/>
                <a:sym typeface="Courier New"/>
              </a:rPr>
              <a:t>suspend fun </a:t>
            </a:r>
            <a:r>
              <a:rPr lang="en">
                <a:solidFill>
                  <a:srgbClr val="61AFEF"/>
                </a:solidFill>
                <a:latin typeface="Courier New"/>
                <a:ea typeface="Courier New"/>
                <a:cs typeface="Courier New"/>
                <a:sym typeface="Courier New"/>
              </a:rPr>
              <a:t>doWorld</a:t>
            </a:r>
            <a:r>
              <a:rPr lang="en">
                <a:solidFill>
                  <a:srgbClr val="E8BA36"/>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delay</a:t>
            </a:r>
            <a:r>
              <a:rPr lang="en">
                <a:solidFill>
                  <a:srgbClr val="E8BA36"/>
                </a:solidFill>
                <a:latin typeface="Courier New"/>
                <a:ea typeface="Courier New"/>
                <a:cs typeface="Courier New"/>
                <a:sym typeface="Courier New"/>
              </a:rPr>
              <a:t>(</a:t>
            </a:r>
            <a:r>
              <a:rPr lang="en">
                <a:solidFill>
                  <a:srgbClr val="D19A66"/>
                </a:solidFill>
                <a:latin typeface="Courier New"/>
                <a:ea typeface="Courier New"/>
                <a:cs typeface="Courier New"/>
                <a:sym typeface="Courier New"/>
              </a:rPr>
              <a:t>1000L</a:t>
            </a: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println</a:t>
            </a:r>
            <a:r>
              <a:rPr lang="en">
                <a:solidFill>
                  <a:srgbClr val="E8BA36"/>
                </a:solidFill>
                <a:latin typeface="Courier New"/>
                <a:ea typeface="Courier New"/>
                <a:cs typeface="Courier New"/>
                <a:sym typeface="Courier New"/>
              </a:rPr>
              <a:t>(</a:t>
            </a:r>
            <a:r>
              <a:rPr lang="en">
                <a:solidFill>
                  <a:srgbClr val="89CA78"/>
                </a:solidFill>
                <a:latin typeface="Courier New"/>
                <a:ea typeface="Courier New"/>
                <a:cs typeface="Courier New"/>
                <a:sym typeface="Courier New"/>
              </a:rPr>
              <a:t>"World!"</a:t>
            </a: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D55FDE"/>
              </a:solidFill>
              <a:latin typeface="Courier New"/>
              <a:ea typeface="Courier New"/>
              <a:cs typeface="Courier New"/>
              <a:sym typeface="Courier New"/>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1"/>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Concurrency</a:t>
            </a:r>
            <a:r>
              <a:rPr lang="en">
                <a:solidFill>
                  <a:schemeClr val="dk2"/>
                </a:solidFill>
              </a:rPr>
              <a:t>)</a:t>
            </a:r>
            <a:endParaRPr>
              <a:solidFill>
                <a:schemeClr val="dk2"/>
              </a:solidFill>
            </a:endParaRPr>
          </a:p>
        </p:txBody>
      </p:sp>
      <p:sp>
        <p:nvSpPr>
          <p:cNvPr id="627" name="Google Shape;627;p61"/>
          <p:cNvSpPr txBox="1"/>
          <p:nvPr/>
        </p:nvSpPr>
        <p:spPr>
          <a:xfrm>
            <a:off x="789400" y="1367625"/>
            <a:ext cx="7016700" cy="3509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5C6370"/>
                </a:solidFill>
                <a:latin typeface="Courier New"/>
                <a:ea typeface="Courier New"/>
                <a:cs typeface="Courier New"/>
                <a:sym typeface="Courier New"/>
              </a:rPr>
              <a:t>// Sequentially executes doWorld followed by "Done"</a:t>
            </a:r>
            <a:endParaRPr sz="12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D55FDE"/>
                </a:solidFill>
                <a:latin typeface="Courier New"/>
                <a:ea typeface="Courier New"/>
                <a:cs typeface="Courier New"/>
                <a:sym typeface="Courier New"/>
              </a:rPr>
              <a:t>fun </a:t>
            </a:r>
            <a:r>
              <a:rPr lang="en" sz="1200">
                <a:solidFill>
                  <a:srgbClr val="61AFEF"/>
                </a:solidFill>
                <a:latin typeface="Courier New"/>
                <a:ea typeface="Courier New"/>
                <a:cs typeface="Courier New"/>
                <a:sym typeface="Courier New"/>
              </a:rPr>
              <a:t>main</a:t>
            </a:r>
            <a:r>
              <a:rPr lang="en" sz="1200">
                <a:solidFill>
                  <a:srgbClr val="E8BA36"/>
                </a:solidFill>
                <a:latin typeface="Courier New"/>
                <a:ea typeface="Courier New"/>
                <a:cs typeface="Courier New"/>
                <a:sym typeface="Courier New"/>
              </a:rPr>
              <a:t>() </a:t>
            </a:r>
            <a:r>
              <a:rPr lang="en" sz="1200">
                <a:solidFill>
                  <a:srgbClr val="BBBBBB"/>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runBlocking </a:t>
            </a:r>
            <a:r>
              <a:rPr lang="en" sz="1200">
                <a:solidFill>
                  <a:srgbClr val="54A857"/>
                </a:solidFill>
                <a:latin typeface="Courier New"/>
                <a:ea typeface="Courier New"/>
                <a:cs typeface="Courier New"/>
                <a:sym typeface="Courier New"/>
              </a:rPr>
              <a:t>{</a:t>
            </a:r>
            <a:endParaRPr sz="12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54A857"/>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doWorld</a:t>
            </a:r>
            <a:r>
              <a:rPr lang="en" sz="1200">
                <a:solidFill>
                  <a:srgbClr val="E8BA36"/>
                </a:solidFill>
                <a:latin typeface="Courier New"/>
                <a:ea typeface="Courier New"/>
                <a:cs typeface="Courier New"/>
                <a:sym typeface="Courier New"/>
              </a:rPr>
              <a:t>()</a:t>
            </a:r>
            <a:endParaRPr sz="12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8BA36"/>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println</a:t>
            </a:r>
            <a:r>
              <a:rPr lang="en" sz="1200">
                <a:solidFill>
                  <a:srgbClr val="E8BA36"/>
                </a:solidFill>
                <a:latin typeface="Courier New"/>
                <a:ea typeface="Courier New"/>
                <a:cs typeface="Courier New"/>
                <a:sym typeface="Courier New"/>
              </a:rPr>
              <a:t>(</a:t>
            </a:r>
            <a:r>
              <a:rPr lang="en" sz="1200">
                <a:solidFill>
                  <a:srgbClr val="89CA78"/>
                </a:solidFill>
                <a:latin typeface="Courier New"/>
                <a:ea typeface="Courier New"/>
                <a:cs typeface="Courier New"/>
                <a:sym typeface="Courier New"/>
              </a:rPr>
              <a:t>"Done"</a:t>
            </a:r>
            <a:r>
              <a:rPr lang="en" sz="1200">
                <a:solidFill>
                  <a:srgbClr val="E8BA36"/>
                </a:solidFill>
                <a:latin typeface="Courier New"/>
                <a:ea typeface="Courier New"/>
                <a:cs typeface="Courier New"/>
                <a:sym typeface="Courier New"/>
              </a:rPr>
              <a:t>)</a:t>
            </a:r>
            <a:endParaRPr sz="12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54A857"/>
                </a:solidFill>
                <a:latin typeface="Courier New"/>
                <a:ea typeface="Courier New"/>
                <a:cs typeface="Courier New"/>
                <a:sym typeface="Courier New"/>
              </a:rPr>
              <a:t>}</a:t>
            </a:r>
            <a:endParaRPr sz="12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5C6370"/>
                </a:solidFill>
                <a:latin typeface="Courier New"/>
                <a:ea typeface="Courier New"/>
                <a:cs typeface="Courier New"/>
                <a:sym typeface="Courier New"/>
              </a:rPr>
              <a:t>// Concurrently executes both sections</a:t>
            </a:r>
            <a:endParaRPr sz="12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D55FDE"/>
                </a:solidFill>
                <a:latin typeface="Courier New"/>
                <a:ea typeface="Courier New"/>
                <a:cs typeface="Courier New"/>
                <a:sym typeface="Courier New"/>
              </a:rPr>
              <a:t>suspend fun </a:t>
            </a:r>
            <a:r>
              <a:rPr lang="en" sz="1200">
                <a:solidFill>
                  <a:srgbClr val="61AFEF"/>
                </a:solidFill>
                <a:latin typeface="Courier New"/>
                <a:ea typeface="Courier New"/>
                <a:cs typeface="Courier New"/>
                <a:sym typeface="Courier New"/>
              </a:rPr>
              <a:t>doWorld</a:t>
            </a:r>
            <a:r>
              <a:rPr lang="en" sz="1200">
                <a:solidFill>
                  <a:srgbClr val="E8BA36"/>
                </a:solidFill>
                <a:latin typeface="Courier New"/>
                <a:ea typeface="Courier New"/>
                <a:cs typeface="Courier New"/>
                <a:sym typeface="Courier New"/>
              </a:rPr>
              <a:t>() </a:t>
            </a:r>
            <a:r>
              <a:rPr lang="en" sz="1200">
                <a:solidFill>
                  <a:srgbClr val="BBBBBB"/>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coroutineScope </a:t>
            </a:r>
            <a:r>
              <a:rPr lang="en" sz="1200">
                <a:solidFill>
                  <a:srgbClr val="54A857"/>
                </a:solidFill>
                <a:latin typeface="Courier New"/>
                <a:ea typeface="Courier New"/>
                <a:cs typeface="Courier New"/>
                <a:sym typeface="Courier New"/>
              </a:rPr>
              <a:t>{ </a:t>
            </a:r>
            <a:r>
              <a:rPr lang="en" sz="1200">
                <a:solidFill>
                  <a:srgbClr val="5C6370"/>
                </a:solidFill>
                <a:latin typeface="Courier New"/>
                <a:ea typeface="Courier New"/>
                <a:cs typeface="Courier New"/>
                <a:sym typeface="Courier New"/>
              </a:rPr>
              <a:t>// this: CoroutineScope</a:t>
            </a:r>
            <a:endParaRPr sz="12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5C6370"/>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launch </a:t>
            </a:r>
            <a:r>
              <a:rPr lang="en" sz="1200">
                <a:solidFill>
                  <a:srgbClr val="359FF4"/>
                </a:solidFill>
                <a:latin typeface="Courier New"/>
                <a:ea typeface="Courier New"/>
                <a:cs typeface="Courier New"/>
                <a:sym typeface="Courier New"/>
              </a:rPr>
              <a:t>{</a:t>
            </a:r>
            <a:endParaRPr sz="12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59FF4"/>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delay</a:t>
            </a:r>
            <a:r>
              <a:rPr lang="en" sz="1200">
                <a:solidFill>
                  <a:srgbClr val="E8BA36"/>
                </a:solidFill>
                <a:latin typeface="Courier New"/>
                <a:ea typeface="Courier New"/>
                <a:cs typeface="Courier New"/>
                <a:sym typeface="Courier New"/>
              </a:rPr>
              <a:t>(</a:t>
            </a:r>
            <a:r>
              <a:rPr lang="en" sz="1200">
                <a:solidFill>
                  <a:srgbClr val="D19A66"/>
                </a:solidFill>
                <a:latin typeface="Courier New"/>
                <a:ea typeface="Courier New"/>
                <a:cs typeface="Courier New"/>
                <a:sym typeface="Courier New"/>
              </a:rPr>
              <a:t>2000L</a:t>
            </a:r>
            <a:r>
              <a:rPr lang="en" sz="1200">
                <a:solidFill>
                  <a:srgbClr val="E8BA36"/>
                </a:solidFill>
                <a:latin typeface="Courier New"/>
                <a:ea typeface="Courier New"/>
                <a:cs typeface="Courier New"/>
                <a:sym typeface="Courier New"/>
              </a:rPr>
              <a:t>)</a:t>
            </a:r>
            <a:endParaRPr sz="12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8BA36"/>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println</a:t>
            </a:r>
            <a:r>
              <a:rPr lang="en" sz="1200">
                <a:solidFill>
                  <a:srgbClr val="E8BA36"/>
                </a:solidFill>
                <a:latin typeface="Courier New"/>
                <a:ea typeface="Courier New"/>
                <a:cs typeface="Courier New"/>
                <a:sym typeface="Courier New"/>
              </a:rPr>
              <a:t>(</a:t>
            </a:r>
            <a:r>
              <a:rPr lang="en" sz="1200">
                <a:solidFill>
                  <a:srgbClr val="89CA78"/>
                </a:solidFill>
                <a:latin typeface="Courier New"/>
                <a:ea typeface="Courier New"/>
                <a:cs typeface="Courier New"/>
                <a:sym typeface="Courier New"/>
              </a:rPr>
              <a:t>"World 2"</a:t>
            </a:r>
            <a:r>
              <a:rPr lang="en" sz="1200">
                <a:solidFill>
                  <a:srgbClr val="E8BA36"/>
                </a:solidFill>
                <a:latin typeface="Courier New"/>
                <a:ea typeface="Courier New"/>
                <a:cs typeface="Courier New"/>
                <a:sym typeface="Courier New"/>
              </a:rPr>
              <a:t>)</a:t>
            </a:r>
            <a:endParaRPr sz="12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8BA36"/>
                </a:solidFill>
                <a:latin typeface="Courier New"/>
                <a:ea typeface="Courier New"/>
                <a:cs typeface="Courier New"/>
                <a:sym typeface="Courier New"/>
              </a:rPr>
              <a:t>   </a:t>
            </a:r>
            <a:r>
              <a:rPr lang="en" sz="1200">
                <a:solidFill>
                  <a:srgbClr val="359FF4"/>
                </a:solidFill>
                <a:latin typeface="Courier New"/>
                <a:ea typeface="Courier New"/>
                <a:cs typeface="Courier New"/>
                <a:sym typeface="Courier New"/>
              </a:rPr>
              <a:t>}</a:t>
            </a:r>
            <a:endParaRPr sz="12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59FF4"/>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launch </a:t>
            </a:r>
            <a:r>
              <a:rPr lang="en" sz="1200">
                <a:solidFill>
                  <a:srgbClr val="359FF4"/>
                </a:solidFill>
                <a:latin typeface="Courier New"/>
                <a:ea typeface="Courier New"/>
                <a:cs typeface="Courier New"/>
                <a:sym typeface="Courier New"/>
              </a:rPr>
              <a:t>{</a:t>
            </a:r>
            <a:endParaRPr sz="12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59FF4"/>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delay</a:t>
            </a:r>
            <a:r>
              <a:rPr lang="en" sz="1200">
                <a:solidFill>
                  <a:srgbClr val="E8BA36"/>
                </a:solidFill>
                <a:latin typeface="Courier New"/>
                <a:ea typeface="Courier New"/>
                <a:cs typeface="Courier New"/>
                <a:sym typeface="Courier New"/>
              </a:rPr>
              <a:t>(</a:t>
            </a:r>
            <a:r>
              <a:rPr lang="en" sz="1200">
                <a:solidFill>
                  <a:srgbClr val="D19A66"/>
                </a:solidFill>
                <a:latin typeface="Courier New"/>
                <a:ea typeface="Courier New"/>
                <a:cs typeface="Courier New"/>
                <a:sym typeface="Courier New"/>
              </a:rPr>
              <a:t>1000L</a:t>
            </a:r>
            <a:r>
              <a:rPr lang="en" sz="1200">
                <a:solidFill>
                  <a:srgbClr val="E8BA36"/>
                </a:solidFill>
                <a:latin typeface="Courier New"/>
                <a:ea typeface="Courier New"/>
                <a:cs typeface="Courier New"/>
                <a:sym typeface="Courier New"/>
              </a:rPr>
              <a:t>)</a:t>
            </a:r>
            <a:endParaRPr sz="12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8BA36"/>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println</a:t>
            </a:r>
            <a:r>
              <a:rPr lang="en" sz="1200">
                <a:solidFill>
                  <a:srgbClr val="E8BA36"/>
                </a:solidFill>
                <a:latin typeface="Courier New"/>
                <a:ea typeface="Courier New"/>
                <a:cs typeface="Courier New"/>
                <a:sym typeface="Courier New"/>
              </a:rPr>
              <a:t>(</a:t>
            </a:r>
            <a:r>
              <a:rPr lang="en" sz="1200">
                <a:solidFill>
                  <a:srgbClr val="89CA78"/>
                </a:solidFill>
                <a:latin typeface="Courier New"/>
                <a:ea typeface="Courier New"/>
                <a:cs typeface="Courier New"/>
                <a:sym typeface="Courier New"/>
              </a:rPr>
              <a:t>"World 1"</a:t>
            </a:r>
            <a:r>
              <a:rPr lang="en" sz="1200">
                <a:solidFill>
                  <a:srgbClr val="E8BA36"/>
                </a:solidFill>
                <a:latin typeface="Courier New"/>
                <a:ea typeface="Courier New"/>
                <a:cs typeface="Courier New"/>
                <a:sym typeface="Courier New"/>
              </a:rPr>
              <a:t>)</a:t>
            </a:r>
            <a:endParaRPr sz="12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E8BA36"/>
                </a:solidFill>
                <a:latin typeface="Courier New"/>
                <a:ea typeface="Courier New"/>
                <a:cs typeface="Courier New"/>
                <a:sym typeface="Courier New"/>
              </a:rPr>
              <a:t>   </a:t>
            </a:r>
            <a:r>
              <a:rPr lang="en" sz="1200">
                <a:solidFill>
                  <a:srgbClr val="359FF4"/>
                </a:solidFill>
                <a:latin typeface="Courier New"/>
                <a:ea typeface="Courier New"/>
                <a:cs typeface="Courier New"/>
                <a:sym typeface="Courier New"/>
              </a:rPr>
              <a:t>}</a:t>
            </a:r>
            <a:endParaRPr sz="12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359FF4"/>
                </a:solidFill>
                <a:latin typeface="Courier New"/>
                <a:ea typeface="Courier New"/>
                <a:cs typeface="Courier New"/>
                <a:sym typeface="Courier New"/>
              </a:rPr>
              <a:t>   </a:t>
            </a:r>
            <a:r>
              <a:rPr lang="en" sz="1200">
                <a:solidFill>
                  <a:srgbClr val="61AFEF"/>
                </a:solidFill>
                <a:latin typeface="Courier New"/>
                <a:ea typeface="Courier New"/>
                <a:cs typeface="Courier New"/>
                <a:sym typeface="Courier New"/>
              </a:rPr>
              <a:t>println</a:t>
            </a:r>
            <a:r>
              <a:rPr lang="en" sz="1200">
                <a:solidFill>
                  <a:srgbClr val="E8BA36"/>
                </a:solidFill>
                <a:latin typeface="Courier New"/>
                <a:ea typeface="Courier New"/>
                <a:cs typeface="Courier New"/>
                <a:sym typeface="Courier New"/>
              </a:rPr>
              <a:t>(</a:t>
            </a:r>
            <a:r>
              <a:rPr lang="en" sz="1200">
                <a:solidFill>
                  <a:srgbClr val="89CA78"/>
                </a:solidFill>
                <a:latin typeface="Courier New"/>
                <a:ea typeface="Courier New"/>
                <a:cs typeface="Courier New"/>
                <a:sym typeface="Courier New"/>
              </a:rPr>
              <a:t>"Hello"</a:t>
            </a:r>
            <a:r>
              <a:rPr lang="en" sz="1200">
                <a:solidFill>
                  <a:srgbClr val="E8BA36"/>
                </a:solidFill>
                <a:latin typeface="Courier New"/>
                <a:ea typeface="Courier New"/>
                <a:cs typeface="Courier New"/>
                <a:sym typeface="Courier New"/>
              </a:rPr>
              <a:t>)</a:t>
            </a:r>
            <a:endParaRPr sz="12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200">
                <a:solidFill>
                  <a:srgbClr val="54A857"/>
                </a:solidFill>
                <a:latin typeface="Courier New"/>
                <a:ea typeface="Courier New"/>
                <a:cs typeface="Courier New"/>
                <a:sym typeface="Courier New"/>
              </a:rPr>
              <a:t>}</a:t>
            </a:r>
            <a:endParaRPr sz="1500">
              <a:solidFill>
                <a:srgbClr val="D55FDE"/>
              </a:solidFill>
              <a:latin typeface="Courier New"/>
              <a:ea typeface="Courier New"/>
              <a:cs typeface="Courier New"/>
              <a:sym typeface="Courier New"/>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pic>
        <p:nvPicPr>
          <p:cNvPr id="632" name="Google Shape;632;p62"/>
          <p:cNvPicPr preferRelativeResize="0"/>
          <p:nvPr/>
        </p:nvPicPr>
        <p:blipFill>
          <a:blip r:embed="rId3">
            <a:alphaModFix/>
          </a:blip>
          <a:stretch>
            <a:fillRect/>
          </a:stretch>
        </p:blipFill>
        <p:spPr>
          <a:xfrm>
            <a:off x="7469450" y="3636700"/>
            <a:ext cx="1366525" cy="1171300"/>
          </a:xfrm>
          <a:prstGeom prst="rect">
            <a:avLst/>
          </a:prstGeom>
          <a:noFill/>
          <a:ln>
            <a:noFill/>
          </a:ln>
        </p:spPr>
      </p:pic>
      <p:sp>
        <p:nvSpPr>
          <p:cNvPr id="633" name="Google Shape;633;p62"/>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async vs concurrency</a:t>
            </a:r>
            <a:r>
              <a:rPr lang="en">
                <a:solidFill>
                  <a:schemeClr val="dk2"/>
                </a:solidFill>
              </a:rPr>
              <a:t>)</a:t>
            </a:r>
            <a:endParaRPr>
              <a:solidFill>
                <a:schemeClr val="dk2"/>
              </a:solidFill>
            </a:endParaRPr>
          </a:p>
        </p:txBody>
      </p:sp>
      <p:sp>
        <p:nvSpPr>
          <p:cNvPr id="634" name="Google Shape;634;p62"/>
          <p:cNvSpPr txBox="1"/>
          <p:nvPr/>
        </p:nvSpPr>
        <p:spPr>
          <a:xfrm>
            <a:off x="1179100" y="1884150"/>
            <a:ext cx="6237300" cy="2536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2"/>
              </a:buClr>
              <a:buSzPts val="1400"/>
              <a:buChar char="●"/>
            </a:pPr>
            <a:r>
              <a:rPr b="1" lang="en">
                <a:solidFill>
                  <a:schemeClr val="lt1"/>
                </a:solidFill>
              </a:rPr>
              <a:t>Concurrency</a:t>
            </a:r>
            <a:r>
              <a:rPr lang="en">
                <a:solidFill>
                  <a:schemeClr val="lt1"/>
                </a:solidFill>
              </a:rPr>
              <a:t> refers to the general ability to execute multiple tasks independently and potentially overlapping in time, regardless of whether they are executed simultaneously.</a:t>
            </a:r>
            <a:br>
              <a:rPr lang="en">
                <a:solidFill>
                  <a:schemeClr val="lt1"/>
                </a:solidFill>
              </a:rPr>
            </a:br>
            <a:endParaRPr>
              <a:solidFill>
                <a:schemeClr val="lt1"/>
              </a:solidFill>
            </a:endParaRPr>
          </a:p>
          <a:p>
            <a:pPr indent="-317500" lvl="0" marL="457200" rtl="0" algn="l">
              <a:lnSpc>
                <a:spcPct val="115000"/>
              </a:lnSpc>
              <a:spcBef>
                <a:spcPts val="0"/>
              </a:spcBef>
              <a:spcAft>
                <a:spcPts val="0"/>
              </a:spcAft>
              <a:buClr>
                <a:schemeClr val="dk2"/>
              </a:buClr>
              <a:buSzPts val="1400"/>
              <a:buChar char="●"/>
            </a:pPr>
            <a:r>
              <a:rPr b="1" lang="en">
                <a:solidFill>
                  <a:schemeClr val="lt1"/>
                </a:solidFill>
              </a:rPr>
              <a:t>Asynchronous (async)</a:t>
            </a:r>
            <a:r>
              <a:rPr lang="en">
                <a:solidFill>
                  <a:schemeClr val="lt1"/>
                </a:solidFill>
              </a:rPr>
              <a:t> programming refers to a specific programming pattern where tasks can be executed independently from the main thread and without blocking, allowing the program to continue running while waiting for results.</a:t>
            </a:r>
            <a:endParaRPr>
              <a:solidFill>
                <a:schemeClr val="lt1"/>
              </a:solidFill>
            </a:endParaRPr>
          </a:p>
          <a:p>
            <a:pPr indent="0" lvl="0" marL="0" rtl="0" algn="l">
              <a:spcBef>
                <a:spcPts val="1200"/>
              </a:spcBef>
              <a:spcAft>
                <a:spcPts val="0"/>
              </a:spcAft>
              <a:buNone/>
            </a:pPr>
            <a:r>
              <a:t/>
            </a:r>
            <a:endParaRPr>
              <a:solidFill>
                <a:schemeClr val="lt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Freeing Thread</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suspend &amp; Main Thread</a:t>
            </a:r>
            <a:r>
              <a:rPr lang="en">
                <a:solidFill>
                  <a:schemeClr val="dk2"/>
                </a:solidFill>
              </a:rPr>
              <a:t>)</a:t>
            </a:r>
            <a:endParaRPr>
              <a:solidFill>
                <a:schemeClr val="dk2"/>
              </a:solidFill>
            </a:endParaRPr>
          </a:p>
        </p:txBody>
      </p:sp>
      <p:sp>
        <p:nvSpPr>
          <p:cNvPr id="640" name="Google Shape;640;p63"/>
          <p:cNvSpPr txBox="1"/>
          <p:nvPr/>
        </p:nvSpPr>
        <p:spPr>
          <a:xfrm>
            <a:off x="1179100" y="1884150"/>
            <a:ext cx="6237300" cy="248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solidFill>
                  <a:schemeClr val="lt1"/>
                </a:solidFill>
              </a:rPr>
              <a:t>During the delay, is the main thread freed from working with these suspend functions then?</a:t>
            </a:r>
            <a:endParaRPr i="1"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lnSpc>
                <a:spcPct val="115000"/>
              </a:lnSpc>
              <a:spcBef>
                <a:spcPts val="1200"/>
              </a:spcBef>
              <a:spcAft>
                <a:spcPts val="0"/>
              </a:spcAft>
              <a:buNone/>
            </a:pPr>
            <a:r>
              <a:rPr lang="en" sz="1300">
                <a:solidFill>
                  <a:schemeClr val="lt1"/>
                </a:solidFill>
              </a:rPr>
              <a:t>During the </a:t>
            </a:r>
            <a:r>
              <a:rPr lang="en" sz="1300">
                <a:solidFill>
                  <a:schemeClr val="lt1"/>
                </a:solidFill>
                <a:latin typeface="Roboto Mono"/>
                <a:ea typeface="Roboto Mono"/>
                <a:cs typeface="Roboto Mono"/>
                <a:sym typeface="Roboto Mono"/>
              </a:rPr>
              <a:t>delay</a:t>
            </a:r>
            <a:r>
              <a:rPr lang="en" sz="1300">
                <a:solidFill>
                  <a:schemeClr val="lt1"/>
                </a:solidFill>
              </a:rPr>
              <a:t> within a suspending function, the main thread is indeed freed from actively executing that particular coroutine. This means that while a coroutine is suspended due to a </a:t>
            </a:r>
            <a:r>
              <a:rPr lang="en" sz="1300">
                <a:solidFill>
                  <a:schemeClr val="lt1"/>
                </a:solidFill>
                <a:latin typeface="Roboto Mono"/>
                <a:ea typeface="Roboto Mono"/>
                <a:cs typeface="Roboto Mono"/>
                <a:sym typeface="Roboto Mono"/>
              </a:rPr>
              <a:t>delay</a:t>
            </a:r>
            <a:r>
              <a:rPr lang="en" sz="1300">
                <a:solidFill>
                  <a:schemeClr val="lt1"/>
                </a:solidFill>
              </a:rPr>
              <a:t> or any other suspending operation, the main thread is not blocked and can perform other tasks or execute other coroutines concurrently.</a:t>
            </a:r>
            <a:endParaRPr sz="1300">
              <a:solidFill>
                <a:schemeClr val="lt1"/>
              </a:solidFill>
            </a:endParaRPr>
          </a:p>
          <a:p>
            <a:pPr indent="0" lvl="0" marL="0" rtl="0" algn="l">
              <a:spcBef>
                <a:spcPts val="1200"/>
              </a:spcBef>
              <a:spcAft>
                <a:spcPts val="0"/>
              </a:spcAft>
              <a:buNone/>
            </a:pPr>
            <a:r>
              <a:t/>
            </a:r>
            <a:endParaRPr b="1" sz="1600">
              <a:solidFill>
                <a:schemeClr val="lt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ViewModel?</a:t>
            </a:r>
            <a:endParaRPr>
              <a:solidFill>
                <a:schemeClr val="dk2"/>
              </a:solidFill>
            </a:endParaRPr>
          </a:p>
        </p:txBody>
      </p:sp>
      <p:sp>
        <p:nvSpPr>
          <p:cNvPr id="370" name="Google Shape;370;p28"/>
          <p:cNvSpPr/>
          <p:nvPr/>
        </p:nvSpPr>
        <p:spPr>
          <a:xfrm>
            <a:off x="870025" y="1451000"/>
            <a:ext cx="1927500" cy="3086100"/>
          </a:xfrm>
          <a:prstGeom prst="roundRect">
            <a:avLst>
              <a:gd fmla="val 16667" name="adj"/>
            </a:avLst>
          </a:prstGeom>
          <a:solidFill>
            <a:srgbClr val="89CA78"/>
          </a:solidFill>
          <a:ln cap="flat" cmpd="sng" w="19050">
            <a:solidFill>
              <a:srgbClr val="2B2B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Anaheim"/>
                <a:ea typeface="Anaheim"/>
                <a:cs typeface="Anaheim"/>
                <a:sym typeface="Anaheim"/>
              </a:rPr>
              <a:t>Screen #1</a:t>
            </a:r>
            <a:endParaRPr sz="2100">
              <a:latin typeface="Anaheim"/>
              <a:ea typeface="Anaheim"/>
              <a:cs typeface="Anaheim"/>
              <a:sym typeface="Anaheim"/>
            </a:endParaRPr>
          </a:p>
        </p:txBody>
      </p:sp>
      <p:sp>
        <p:nvSpPr>
          <p:cNvPr id="371" name="Google Shape;371;p28"/>
          <p:cNvSpPr/>
          <p:nvPr/>
        </p:nvSpPr>
        <p:spPr>
          <a:xfrm>
            <a:off x="5797775" y="1397650"/>
            <a:ext cx="1927500" cy="3086100"/>
          </a:xfrm>
          <a:prstGeom prst="roundRect">
            <a:avLst>
              <a:gd fmla="val 16667" name="adj"/>
            </a:avLst>
          </a:prstGeom>
          <a:solidFill>
            <a:srgbClr val="2BBAC5"/>
          </a:solidFill>
          <a:ln cap="flat" cmpd="sng" w="19050">
            <a:solidFill>
              <a:srgbClr val="2B2B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Anaheim"/>
                <a:ea typeface="Anaheim"/>
                <a:cs typeface="Anaheim"/>
                <a:sym typeface="Anaheim"/>
              </a:rPr>
              <a:t>Screen #2</a:t>
            </a:r>
            <a:endParaRPr sz="2100">
              <a:latin typeface="Anaheim"/>
              <a:ea typeface="Anaheim"/>
              <a:cs typeface="Anaheim"/>
              <a:sym typeface="Anaheim"/>
            </a:endParaRPr>
          </a:p>
        </p:txBody>
      </p:sp>
      <p:grpSp>
        <p:nvGrpSpPr>
          <p:cNvPr id="372" name="Google Shape;372;p28"/>
          <p:cNvGrpSpPr/>
          <p:nvPr/>
        </p:nvGrpSpPr>
        <p:grpSpPr>
          <a:xfrm>
            <a:off x="3360525" y="1656750"/>
            <a:ext cx="1733113" cy="669000"/>
            <a:chOff x="3259350" y="1635100"/>
            <a:chExt cx="1733113" cy="669000"/>
          </a:xfrm>
        </p:grpSpPr>
        <p:sp>
          <p:nvSpPr>
            <p:cNvPr id="373" name="Google Shape;373;p28"/>
            <p:cNvSpPr/>
            <p:nvPr/>
          </p:nvSpPr>
          <p:spPr>
            <a:xfrm>
              <a:off x="3259350" y="1635100"/>
              <a:ext cx="400800" cy="669000"/>
            </a:xfrm>
            <a:prstGeom prst="moon">
              <a:avLst>
                <a:gd fmla="val 10810"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74" name="Google Shape;374;p28"/>
            <p:cNvSpPr/>
            <p:nvPr/>
          </p:nvSpPr>
          <p:spPr>
            <a:xfrm rot="10800000">
              <a:off x="4591663" y="1635100"/>
              <a:ext cx="400800" cy="669000"/>
            </a:xfrm>
            <a:prstGeom prst="moon">
              <a:avLst>
                <a:gd fmla="val 10810"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75" name="Google Shape;375;p28"/>
            <p:cNvSpPr txBox="1"/>
            <p:nvPr/>
          </p:nvSpPr>
          <p:spPr>
            <a:xfrm>
              <a:off x="3561300" y="1709650"/>
              <a:ext cx="13644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User Data</a:t>
              </a:r>
              <a:endParaRPr sz="1800">
                <a:solidFill>
                  <a:schemeClr val="lt1"/>
                </a:solidFill>
                <a:latin typeface="Anaheim"/>
                <a:ea typeface="Anaheim"/>
                <a:cs typeface="Anaheim"/>
                <a:sym typeface="Anaheim"/>
              </a:endParaRPr>
            </a:p>
          </p:txBody>
        </p:sp>
      </p:grpSp>
      <p:cxnSp>
        <p:nvCxnSpPr>
          <p:cNvPr id="376" name="Google Shape;376;p28"/>
          <p:cNvCxnSpPr>
            <a:stCxn id="370" idx="3"/>
            <a:endCxn id="373" idx="1"/>
          </p:cNvCxnSpPr>
          <p:nvPr/>
        </p:nvCxnSpPr>
        <p:spPr>
          <a:xfrm flipH="1" rot="10800000">
            <a:off x="2797525" y="1991150"/>
            <a:ext cx="563100" cy="1002900"/>
          </a:xfrm>
          <a:prstGeom prst="curvedConnector3">
            <a:avLst>
              <a:gd fmla="val 49991" name="adj1"/>
            </a:avLst>
          </a:prstGeom>
          <a:noFill/>
          <a:ln cap="flat" cmpd="sng" w="9525">
            <a:solidFill>
              <a:schemeClr val="dk2"/>
            </a:solidFill>
            <a:prstDash val="solid"/>
            <a:round/>
            <a:headEnd len="med" w="med" type="none"/>
            <a:tailEnd len="med" w="med" type="none"/>
          </a:ln>
        </p:spPr>
      </p:cxnSp>
      <p:cxnSp>
        <p:nvCxnSpPr>
          <p:cNvPr id="377" name="Google Shape;377;p28"/>
          <p:cNvCxnSpPr>
            <a:stCxn id="374" idx="1"/>
            <a:endCxn id="371" idx="1"/>
          </p:cNvCxnSpPr>
          <p:nvPr/>
        </p:nvCxnSpPr>
        <p:spPr>
          <a:xfrm>
            <a:off x="5093638" y="1991250"/>
            <a:ext cx="704100" cy="949500"/>
          </a:xfrm>
          <a:prstGeom prst="curvedConnector3">
            <a:avLst>
              <a:gd fmla="val 50003" name="adj1"/>
            </a:avLst>
          </a:prstGeom>
          <a:noFill/>
          <a:ln cap="flat" cmpd="sng" w="9525">
            <a:solidFill>
              <a:schemeClr val="dk2"/>
            </a:solidFill>
            <a:prstDash val="solid"/>
            <a:round/>
            <a:headEnd len="med" w="med" type="none"/>
            <a:tailEnd len="med" w="med"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64"/>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Coroutines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async vs concurrency</a:t>
            </a:r>
            <a:r>
              <a:rPr lang="en">
                <a:solidFill>
                  <a:schemeClr val="dk2"/>
                </a:solidFill>
              </a:rPr>
              <a:t>)</a:t>
            </a:r>
            <a:endParaRPr>
              <a:solidFill>
                <a:schemeClr val="dk2"/>
              </a:solidFill>
            </a:endParaRPr>
          </a:p>
        </p:txBody>
      </p:sp>
      <p:sp>
        <p:nvSpPr>
          <p:cNvPr id="646" name="Google Shape;646;p64"/>
          <p:cNvSpPr txBox="1"/>
          <p:nvPr/>
        </p:nvSpPr>
        <p:spPr>
          <a:xfrm>
            <a:off x="1179100" y="1884150"/>
            <a:ext cx="6237300" cy="2536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2"/>
              </a:buClr>
              <a:buSzPts val="1400"/>
              <a:buChar char="●"/>
            </a:pPr>
            <a:r>
              <a:rPr b="1" lang="en">
                <a:solidFill>
                  <a:schemeClr val="lt1"/>
                </a:solidFill>
              </a:rPr>
              <a:t>Concurrency</a:t>
            </a:r>
            <a:r>
              <a:rPr lang="en">
                <a:solidFill>
                  <a:schemeClr val="lt1"/>
                </a:solidFill>
              </a:rPr>
              <a:t> refers to the general ability to execute multiple tasks independently and potentially overlapping in time, regardless of whether they are executed simultaneously.</a:t>
            </a:r>
            <a:br>
              <a:rPr lang="en">
                <a:solidFill>
                  <a:schemeClr val="lt1"/>
                </a:solidFill>
              </a:rPr>
            </a:br>
            <a:endParaRPr>
              <a:solidFill>
                <a:schemeClr val="lt1"/>
              </a:solidFill>
            </a:endParaRPr>
          </a:p>
          <a:p>
            <a:pPr indent="-317500" lvl="0" marL="457200" rtl="0" algn="l">
              <a:lnSpc>
                <a:spcPct val="115000"/>
              </a:lnSpc>
              <a:spcBef>
                <a:spcPts val="0"/>
              </a:spcBef>
              <a:spcAft>
                <a:spcPts val="0"/>
              </a:spcAft>
              <a:buClr>
                <a:schemeClr val="dk2"/>
              </a:buClr>
              <a:buSzPts val="1400"/>
              <a:buChar char="●"/>
            </a:pPr>
            <a:r>
              <a:rPr b="1" lang="en">
                <a:solidFill>
                  <a:schemeClr val="lt1"/>
                </a:solidFill>
              </a:rPr>
              <a:t>Asynchronous (async)</a:t>
            </a:r>
            <a:r>
              <a:rPr lang="en">
                <a:solidFill>
                  <a:schemeClr val="lt1"/>
                </a:solidFill>
              </a:rPr>
              <a:t> programming refers to a specific programming pattern where tasks can be executed independently from the main thread and without blocking, allowing the program to continue running while waiting for results.</a:t>
            </a:r>
            <a:endParaRPr>
              <a:solidFill>
                <a:schemeClr val="lt1"/>
              </a:solidFill>
            </a:endParaRPr>
          </a:p>
          <a:p>
            <a:pPr indent="0" lvl="0" marL="0" rtl="0" algn="l">
              <a:spcBef>
                <a:spcPts val="1200"/>
              </a:spcBef>
              <a:spcAft>
                <a:spcPts val="0"/>
              </a:spcAft>
              <a:buNone/>
            </a:pPr>
            <a:r>
              <a:t/>
            </a:r>
            <a:endParaRPr>
              <a:solidFill>
                <a:schemeClr val="lt1"/>
              </a:solidFill>
            </a:endParaRPr>
          </a:p>
        </p:txBody>
      </p:sp>
      <p:pic>
        <p:nvPicPr>
          <p:cNvPr id="647" name="Google Shape;647;p64"/>
          <p:cNvPicPr preferRelativeResize="0"/>
          <p:nvPr/>
        </p:nvPicPr>
        <p:blipFill>
          <a:blip r:embed="rId3">
            <a:alphaModFix/>
          </a:blip>
          <a:stretch>
            <a:fillRect/>
          </a:stretch>
        </p:blipFill>
        <p:spPr>
          <a:xfrm>
            <a:off x="846191" y="62475"/>
            <a:ext cx="7231266" cy="5143499"/>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5"/>
          <p:cNvSpPr txBox="1"/>
          <p:nvPr>
            <p:ph idx="4294967295" type="title"/>
          </p:nvPr>
        </p:nvSpPr>
        <p:spPr>
          <a:xfrm>
            <a:off x="1394500" y="194675"/>
            <a:ext cx="58065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 - More To Come</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Example…</a:t>
            </a:r>
            <a:r>
              <a:rPr lang="en">
                <a:solidFill>
                  <a:schemeClr val="dk2"/>
                </a:solidFill>
              </a:rPr>
              <a:t>)</a:t>
            </a:r>
            <a:endParaRPr>
              <a:solidFill>
                <a:schemeClr val="dk2"/>
              </a:solidFill>
            </a:endParaRPr>
          </a:p>
        </p:txBody>
      </p:sp>
      <p:sp>
        <p:nvSpPr>
          <p:cNvPr id="653" name="Google Shape;653;p65"/>
          <p:cNvSpPr txBox="1"/>
          <p:nvPr/>
        </p:nvSpPr>
        <p:spPr>
          <a:xfrm>
            <a:off x="950625" y="1364450"/>
            <a:ext cx="6889200" cy="34479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D55FDE"/>
                </a:solidFill>
                <a:latin typeface="Courier New"/>
                <a:ea typeface="Courier New"/>
                <a:cs typeface="Courier New"/>
                <a:sym typeface="Courier New"/>
              </a:rPr>
              <a:t>fun </a:t>
            </a:r>
            <a:r>
              <a:rPr lang="en" sz="1100">
                <a:solidFill>
                  <a:srgbClr val="61AFEF"/>
                </a:solidFill>
                <a:latin typeface="Courier New"/>
                <a:ea typeface="Courier New"/>
                <a:cs typeface="Courier New"/>
                <a:sym typeface="Courier New"/>
              </a:rPr>
              <a:t>simple</a:t>
            </a:r>
            <a:r>
              <a:rPr lang="en" sz="1100">
                <a:solidFill>
                  <a:srgbClr val="E8BA36"/>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 Flow</a:t>
            </a:r>
            <a:r>
              <a:rPr lang="en" sz="1100">
                <a:solidFill>
                  <a:srgbClr val="E8BA36"/>
                </a:solidFill>
                <a:latin typeface="Courier New"/>
                <a:ea typeface="Courier New"/>
                <a:cs typeface="Courier New"/>
                <a:sym typeface="Courier New"/>
              </a:rPr>
              <a:t>&lt;</a:t>
            </a:r>
            <a:r>
              <a:rPr lang="en" sz="1100">
                <a:solidFill>
                  <a:srgbClr val="E5C07B"/>
                </a:solidFill>
                <a:latin typeface="Courier New"/>
                <a:ea typeface="Courier New"/>
                <a:cs typeface="Courier New"/>
                <a:sym typeface="Courier New"/>
              </a:rPr>
              <a:t>Int</a:t>
            </a:r>
            <a:r>
              <a:rPr lang="en" sz="1100">
                <a:solidFill>
                  <a:srgbClr val="E8BA36"/>
                </a:solidFill>
                <a:latin typeface="Courier New"/>
                <a:ea typeface="Courier New"/>
                <a:cs typeface="Courier New"/>
                <a:sym typeface="Courier New"/>
              </a:rPr>
              <a:t>&gt; </a:t>
            </a:r>
            <a:r>
              <a:rPr lang="en" sz="1100">
                <a:solidFill>
                  <a:srgbClr val="BBBBBB"/>
                </a:solidFill>
                <a:latin typeface="Courier New"/>
                <a:ea typeface="Courier New"/>
                <a:cs typeface="Courier New"/>
                <a:sym typeface="Courier New"/>
              </a:rPr>
              <a:t>= flow </a:t>
            </a:r>
            <a:r>
              <a:rPr lang="en" sz="1100">
                <a:solidFill>
                  <a:srgbClr val="54A857"/>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flow builder</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for </a:t>
            </a:r>
            <a:r>
              <a:rPr lang="en" sz="1100">
                <a:solidFill>
                  <a:srgbClr val="E8BA36"/>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i </a:t>
            </a:r>
            <a:r>
              <a:rPr lang="en" sz="1100">
                <a:solidFill>
                  <a:srgbClr val="D55FDE"/>
                </a:solidFill>
                <a:latin typeface="Courier New"/>
                <a:ea typeface="Courier New"/>
                <a:cs typeface="Courier New"/>
                <a:sym typeface="Courier New"/>
              </a:rPr>
              <a:t>in </a:t>
            </a:r>
            <a:r>
              <a:rPr lang="en" sz="1100">
                <a:solidFill>
                  <a:srgbClr val="D19A66"/>
                </a:solidFill>
                <a:latin typeface="Courier New"/>
                <a:ea typeface="Courier New"/>
                <a:cs typeface="Courier New"/>
                <a:sym typeface="Courier New"/>
              </a:rPr>
              <a:t>1</a:t>
            </a:r>
            <a:r>
              <a:rPr lang="en" sz="1100">
                <a:solidFill>
                  <a:srgbClr val="BBBBBB"/>
                </a:solidFill>
                <a:latin typeface="Courier New"/>
                <a:ea typeface="Courier New"/>
                <a:cs typeface="Courier New"/>
                <a:sym typeface="Courier New"/>
              </a:rPr>
              <a:t>..</a:t>
            </a:r>
            <a:r>
              <a:rPr lang="en" sz="1100">
                <a:solidFill>
                  <a:srgbClr val="D19A66"/>
                </a:solidFill>
                <a:latin typeface="Courier New"/>
                <a:ea typeface="Courier New"/>
                <a:cs typeface="Courier New"/>
                <a:sym typeface="Courier New"/>
              </a:rPr>
              <a:t>3</a:t>
            </a:r>
            <a:r>
              <a:rPr lang="en" sz="1100">
                <a:solidFill>
                  <a:srgbClr val="E8BA36"/>
                </a:solidFill>
                <a:latin typeface="Courier New"/>
                <a:ea typeface="Courier New"/>
                <a:cs typeface="Courier New"/>
                <a:sym typeface="Courier New"/>
              </a:rPr>
              <a:t>)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359FF4"/>
                </a:solidFill>
                <a:latin typeface="Courier New"/>
                <a:ea typeface="Courier New"/>
                <a:cs typeface="Courier New"/>
                <a:sym typeface="Courier New"/>
              </a:rPr>
              <a:t>       </a:t>
            </a:r>
            <a:r>
              <a:rPr lang="en" sz="1100">
                <a:solidFill>
                  <a:srgbClr val="BBBBBB"/>
                </a:solidFill>
                <a:latin typeface="Courier New"/>
                <a:ea typeface="Courier New"/>
                <a:cs typeface="Courier New"/>
                <a:sym typeface="Courier New"/>
              </a:rPr>
              <a:t>delay</a:t>
            </a:r>
            <a:r>
              <a:rPr lang="en" sz="1100">
                <a:solidFill>
                  <a:srgbClr val="54A857"/>
                </a:solidFill>
                <a:latin typeface="Courier New"/>
                <a:ea typeface="Courier New"/>
                <a:cs typeface="Courier New"/>
                <a:sym typeface="Courier New"/>
              </a:rPr>
              <a:t>(</a:t>
            </a:r>
            <a:r>
              <a:rPr lang="en" sz="1100">
                <a:solidFill>
                  <a:srgbClr val="D19A66"/>
                </a:solidFill>
                <a:latin typeface="Courier New"/>
                <a:ea typeface="Courier New"/>
                <a:cs typeface="Courier New"/>
                <a:sym typeface="Courier New"/>
              </a:rPr>
              <a:t>100</a:t>
            </a:r>
            <a:r>
              <a:rPr lang="en" sz="1100">
                <a:solidFill>
                  <a:srgbClr val="54A857"/>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pretend we are doing something useful here</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BBBBBB"/>
                </a:solidFill>
                <a:latin typeface="Courier New"/>
                <a:ea typeface="Courier New"/>
                <a:cs typeface="Courier New"/>
                <a:sym typeface="Courier New"/>
              </a:rPr>
              <a:t>emit</a:t>
            </a:r>
            <a:r>
              <a:rPr lang="en" sz="1100">
                <a:solidFill>
                  <a:srgbClr val="54A857"/>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i</a:t>
            </a:r>
            <a:r>
              <a:rPr lang="en" sz="1100">
                <a:solidFill>
                  <a:srgbClr val="54A857"/>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emit next value</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D55FDE"/>
                </a:solidFill>
                <a:latin typeface="Courier New"/>
                <a:ea typeface="Courier New"/>
                <a:cs typeface="Courier New"/>
                <a:sym typeface="Courier New"/>
              </a:rPr>
              <a:t>fun </a:t>
            </a:r>
            <a:r>
              <a:rPr lang="en" sz="1100">
                <a:solidFill>
                  <a:srgbClr val="61AFEF"/>
                </a:solidFill>
                <a:latin typeface="Courier New"/>
                <a:ea typeface="Courier New"/>
                <a:cs typeface="Courier New"/>
                <a:sym typeface="Courier New"/>
              </a:rPr>
              <a:t>main</a:t>
            </a:r>
            <a:r>
              <a:rPr lang="en" sz="1100">
                <a:solidFill>
                  <a:srgbClr val="E8BA36"/>
                </a:solidFill>
                <a:latin typeface="Courier New"/>
                <a:ea typeface="Courier New"/>
                <a:cs typeface="Courier New"/>
                <a:sym typeface="Courier New"/>
              </a:rPr>
              <a:t>() </a:t>
            </a:r>
            <a:r>
              <a:rPr lang="en" sz="1100">
                <a:solidFill>
                  <a:srgbClr val="BBBBBB"/>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runBlocking</a:t>
            </a:r>
            <a:r>
              <a:rPr lang="en" sz="1100">
                <a:solidFill>
                  <a:srgbClr val="E8BA36"/>
                </a:solidFill>
                <a:latin typeface="Courier New"/>
                <a:ea typeface="Courier New"/>
                <a:cs typeface="Courier New"/>
                <a:sym typeface="Courier New"/>
              </a:rPr>
              <a:t>&lt;</a:t>
            </a:r>
            <a:r>
              <a:rPr lang="en" sz="1100">
                <a:solidFill>
                  <a:srgbClr val="E5C07B"/>
                </a:solidFill>
                <a:latin typeface="Courier New"/>
                <a:ea typeface="Courier New"/>
                <a:cs typeface="Courier New"/>
                <a:sym typeface="Courier New"/>
              </a:rPr>
              <a:t>Unit</a:t>
            </a:r>
            <a:r>
              <a:rPr lang="en" sz="1100">
                <a:solidFill>
                  <a:srgbClr val="E8BA36"/>
                </a:solidFill>
                <a:latin typeface="Courier New"/>
                <a:ea typeface="Courier New"/>
                <a:cs typeface="Courier New"/>
                <a:sym typeface="Courier New"/>
              </a:rPr>
              <a:t>&gt; </a:t>
            </a: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4A857"/>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Launch a concurrent coroutine to check if the main thread is blocked</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launch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359FF4"/>
                </a:solidFill>
                <a:latin typeface="Courier New"/>
                <a:ea typeface="Courier New"/>
                <a:cs typeface="Courier New"/>
                <a:sym typeface="Courier New"/>
              </a:rPr>
              <a:t>       </a:t>
            </a:r>
            <a:r>
              <a:rPr lang="en" sz="1100">
                <a:solidFill>
                  <a:srgbClr val="D55FDE"/>
                </a:solidFill>
                <a:latin typeface="Courier New"/>
                <a:ea typeface="Courier New"/>
                <a:cs typeface="Courier New"/>
                <a:sym typeface="Courier New"/>
              </a:rPr>
              <a:t>for </a:t>
            </a:r>
            <a:r>
              <a:rPr lang="en" sz="1100">
                <a:solidFill>
                  <a:srgbClr val="E8BA36"/>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k </a:t>
            </a:r>
            <a:r>
              <a:rPr lang="en" sz="1100">
                <a:solidFill>
                  <a:srgbClr val="D55FDE"/>
                </a:solidFill>
                <a:latin typeface="Courier New"/>
                <a:ea typeface="Courier New"/>
                <a:cs typeface="Courier New"/>
                <a:sym typeface="Courier New"/>
              </a:rPr>
              <a:t>in </a:t>
            </a:r>
            <a:r>
              <a:rPr lang="en" sz="1100">
                <a:solidFill>
                  <a:srgbClr val="D19A66"/>
                </a:solidFill>
                <a:latin typeface="Courier New"/>
                <a:ea typeface="Courier New"/>
                <a:cs typeface="Courier New"/>
                <a:sym typeface="Courier New"/>
              </a:rPr>
              <a:t>1</a:t>
            </a:r>
            <a:r>
              <a:rPr lang="en" sz="1100">
                <a:solidFill>
                  <a:srgbClr val="BBBBBB"/>
                </a:solidFill>
                <a:latin typeface="Courier New"/>
                <a:ea typeface="Courier New"/>
                <a:cs typeface="Courier New"/>
                <a:sym typeface="Courier New"/>
              </a:rPr>
              <a:t>..</a:t>
            </a:r>
            <a:r>
              <a:rPr lang="en" sz="1100">
                <a:solidFill>
                  <a:srgbClr val="D19A66"/>
                </a:solidFill>
                <a:latin typeface="Courier New"/>
                <a:ea typeface="Courier New"/>
                <a:cs typeface="Courier New"/>
                <a:sym typeface="Courier New"/>
              </a:rPr>
              <a:t>3</a:t>
            </a:r>
            <a:r>
              <a:rPr lang="en" sz="1100">
                <a:solidFill>
                  <a:srgbClr val="E8BA36"/>
                </a:solidFill>
                <a:latin typeface="Courier New"/>
                <a:ea typeface="Courier New"/>
                <a:cs typeface="Courier New"/>
                <a:sym typeface="Courier New"/>
              </a:rPr>
              <a:t>) </a:t>
            </a:r>
            <a:r>
              <a:rPr lang="en" sz="1100">
                <a:solidFill>
                  <a:srgbClr val="6E7ED9"/>
                </a:solidFill>
                <a:latin typeface="Courier New"/>
                <a:ea typeface="Courier New"/>
                <a:cs typeface="Courier New"/>
                <a:sym typeface="Courier New"/>
              </a:rPr>
              <a:t>{</a:t>
            </a:r>
            <a:endParaRPr sz="11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E7ED9"/>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println</a:t>
            </a:r>
            <a:r>
              <a:rPr lang="en" sz="1100">
                <a:solidFill>
                  <a:srgbClr val="54A857"/>
                </a:solidFill>
                <a:latin typeface="Courier New"/>
                <a:ea typeface="Courier New"/>
                <a:cs typeface="Courier New"/>
                <a:sym typeface="Courier New"/>
              </a:rPr>
              <a:t>(</a:t>
            </a:r>
            <a:r>
              <a:rPr lang="en" sz="1100">
                <a:solidFill>
                  <a:srgbClr val="89CA78"/>
                </a:solidFill>
                <a:latin typeface="Courier New"/>
                <a:ea typeface="Courier New"/>
                <a:cs typeface="Courier New"/>
                <a:sym typeface="Courier New"/>
              </a:rPr>
              <a:t>"I'm not blocked </a:t>
            </a:r>
            <a:r>
              <a:rPr lang="en" sz="1100">
                <a:solidFill>
                  <a:srgbClr val="2BBAC5"/>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k</a:t>
            </a:r>
            <a:r>
              <a:rPr lang="en" sz="1100">
                <a:solidFill>
                  <a:srgbClr val="89CA78"/>
                </a:solidFill>
                <a:latin typeface="Courier New"/>
                <a:ea typeface="Courier New"/>
                <a:cs typeface="Courier New"/>
                <a:sym typeface="Courier New"/>
              </a:rPr>
              <a:t>"</a:t>
            </a: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4A857"/>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delay</a:t>
            </a:r>
            <a:r>
              <a:rPr lang="en" sz="1100">
                <a:solidFill>
                  <a:srgbClr val="54A857"/>
                </a:solidFill>
                <a:latin typeface="Courier New"/>
                <a:ea typeface="Courier New"/>
                <a:cs typeface="Courier New"/>
                <a:sym typeface="Courier New"/>
              </a:rPr>
              <a:t>(</a:t>
            </a:r>
            <a:r>
              <a:rPr lang="en" sz="1100">
                <a:solidFill>
                  <a:srgbClr val="D19A66"/>
                </a:solidFill>
                <a:latin typeface="Courier New"/>
                <a:ea typeface="Courier New"/>
                <a:cs typeface="Courier New"/>
                <a:sym typeface="Courier New"/>
              </a:rPr>
              <a:t>100</a:t>
            </a: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4A857"/>
                </a:solidFill>
                <a:latin typeface="Courier New"/>
                <a:ea typeface="Courier New"/>
                <a:cs typeface="Courier New"/>
                <a:sym typeface="Courier New"/>
              </a:rPr>
              <a:t>       </a:t>
            </a:r>
            <a:r>
              <a:rPr lang="en" sz="1100">
                <a:solidFill>
                  <a:srgbClr val="6E7ED9"/>
                </a:solidFill>
                <a:latin typeface="Courier New"/>
                <a:ea typeface="Courier New"/>
                <a:cs typeface="Courier New"/>
                <a:sym typeface="Courier New"/>
              </a:rPr>
              <a:t>}</a:t>
            </a:r>
            <a:endParaRPr sz="1100">
              <a:solidFill>
                <a:srgbClr val="6E7ED9"/>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E7ED9"/>
                </a:solidFill>
                <a:latin typeface="Courier New"/>
                <a:ea typeface="Courier New"/>
                <a:cs typeface="Courier New"/>
                <a:sym typeface="Courier New"/>
              </a:rPr>
              <a:t>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359FF4"/>
                </a:solidFill>
                <a:latin typeface="Courier New"/>
                <a:ea typeface="Courier New"/>
                <a:cs typeface="Courier New"/>
                <a:sym typeface="Courier New"/>
              </a:rPr>
              <a:t>   </a:t>
            </a:r>
            <a:r>
              <a:rPr lang="en" sz="1100">
                <a:solidFill>
                  <a:srgbClr val="5C6370"/>
                </a:solidFill>
                <a:latin typeface="Courier New"/>
                <a:ea typeface="Courier New"/>
                <a:cs typeface="Courier New"/>
                <a:sym typeface="Courier New"/>
              </a:rPr>
              <a:t>// Collect the flow</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a:t>
            </a:r>
            <a:r>
              <a:rPr lang="en" sz="1100">
                <a:solidFill>
                  <a:srgbClr val="61AFEF"/>
                </a:solidFill>
                <a:latin typeface="Courier New"/>
                <a:ea typeface="Courier New"/>
                <a:cs typeface="Courier New"/>
                <a:sym typeface="Courier New"/>
              </a:rPr>
              <a:t>simple</a:t>
            </a:r>
            <a:r>
              <a:rPr lang="en" sz="1100">
                <a:solidFill>
                  <a:srgbClr val="E8BA36"/>
                </a:solidFill>
                <a:latin typeface="Courier New"/>
                <a:ea typeface="Courier New"/>
                <a:cs typeface="Courier New"/>
                <a:sym typeface="Courier New"/>
              </a:rPr>
              <a:t>()</a:t>
            </a:r>
            <a:r>
              <a:rPr lang="en" sz="1100">
                <a:solidFill>
                  <a:srgbClr val="BBBBBB"/>
                </a:solidFill>
                <a:latin typeface="Courier New"/>
                <a:ea typeface="Courier New"/>
                <a:cs typeface="Courier New"/>
                <a:sym typeface="Courier New"/>
              </a:rPr>
              <a:t>.collect </a:t>
            </a:r>
            <a:r>
              <a:rPr lang="en" sz="1100">
                <a:solidFill>
                  <a:srgbClr val="359FF4"/>
                </a:solidFill>
                <a:latin typeface="Courier New"/>
                <a:ea typeface="Courier New"/>
                <a:cs typeface="Courier New"/>
                <a:sym typeface="Courier New"/>
              </a:rPr>
              <a:t>{ </a:t>
            </a:r>
            <a:r>
              <a:rPr lang="en" sz="1100">
                <a:solidFill>
                  <a:srgbClr val="BBBBBB"/>
                </a:solidFill>
                <a:latin typeface="Courier New"/>
                <a:ea typeface="Courier New"/>
                <a:cs typeface="Courier New"/>
                <a:sym typeface="Courier New"/>
              </a:rPr>
              <a:t>value </a:t>
            </a:r>
            <a:r>
              <a:rPr lang="en" sz="1100">
                <a:solidFill>
                  <a:srgbClr val="359FF4"/>
                </a:solidFill>
                <a:latin typeface="Courier New"/>
                <a:ea typeface="Courier New"/>
                <a:cs typeface="Courier New"/>
                <a:sym typeface="Courier New"/>
              </a:rPr>
              <a:t>-&gt; </a:t>
            </a:r>
            <a:r>
              <a:rPr lang="en" sz="1100">
                <a:solidFill>
                  <a:srgbClr val="BBBBBB"/>
                </a:solidFill>
                <a:latin typeface="Courier New"/>
                <a:ea typeface="Courier New"/>
                <a:cs typeface="Courier New"/>
                <a:sym typeface="Courier New"/>
              </a:rPr>
              <a:t>println</a:t>
            </a:r>
            <a:r>
              <a:rPr lang="en" sz="1100">
                <a:solidFill>
                  <a:srgbClr val="E8BA36"/>
                </a:solidFill>
                <a:latin typeface="Courier New"/>
                <a:ea typeface="Courier New"/>
                <a:cs typeface="Courier New"/>
                <a:sym typeface="Courier New"/>
              </a:rPr>
              <a:t>(</a:t>
            </a:r>
            <a:r>
              <a:rPr lang="en" sz="1100">
                <a:solidFill>
                  <a:srgbClr val="D19A66"/>
                </a:solidFill>
                <a:latin typeface="Courier New"/>
                <a:ea typeface="Courier New"/>
                <a:cs typeface="Courier New"/>
                <a:sym typeface="Courier New"/>
              </a:rPr>
              <a:t>value</a:t>
            </a:r>
            <a:r>
              <a:rPr lang="en" sz="1100">
                <a:solidFill>
                  <a:srgbClr val="E8BA36"/>
                </a:solidFill>
                <a:latin typeface="Courier New"/>
                <a:ea typeface="Courier New"/>
                <a:cs typeface="Courier New"/>
                <a:sym typeface="Courier New"/>
              </a:rPr>
              <a:t>) </a:t>
            </a:r>
            <a:r>
              <a:rPr lang="en" sz="1100">
                <a:solidFill>
                  <a:srgbClr val="359FF4"/>
                </a:solidFill>
                <a:latin typeface="Courier New"/>
                <a:ea typeface="Courier New"/>
                <a:cs typeface="Courier New"/>
                <a:sym typeface="Courier New"/>
              </a:rPr>
              <a:t>}</a:t>
            </a:r>
            <a:endParaRPr sz="1100">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4A857"/>
                </a:solidFill>
                <a:latin typeface="Courier New"/>
                <a:ea typeface="Courier New"/>
                <a:cs typeface="Courier New"/>
                <a:sym typeface="Courier New"/>
              </a:rPr>
              <a:t>}</a:t>
            </a:r>
            <a:endParaRPr sz="1100">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66"/>
          <p:cNvSpPr txBox="1"/>
          <p:nvPr>
            <p:ph type="title"/>
          </p:nvPr>
        </p:nvSpPr>
        <p:spPr>
          <a:xfrm>
            <a:off x="454800" y="270395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Flows &amp; ViewModels</a:t>
            </a:r>
            <a:endParaRPr/>
          </a:p>
        </p:txBody>
      </p:sp>
      <p:sp>
        <p:nvSpPr>
          <p:cNvPr id="659" name="Google Shape;659;p66"/>
          <p:cNvSpPr txBox="1"/>
          <p:nvPr>
            <p:ph idx="2" type="title"/>
          </p:nvPr>
        </p:nvSpPr>
        <p:spPr>
          <a:xfrm>
            <a:off x="454800" y="2163725"/>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7"/>
          <p:cNvSpPr/>
          <p:nvPr/>
        </p:nvSpPr>
        <p:spPr>
          <a:xfrm>
            <a:off x="5175975" y="2035750"/>
            <a:ext cx="3107700" cy="1028700"/>
          </a:xfrm>
          <a:prstGeom prst="rect">
            <a:avLst/>
          </a:prstGeom>
          <a:solidFill>
            <a:schemeClr val="lt1"/>
          </a:solidFill>
          <a:ln cap="flat" cmpd="sng" w="9525">
            <a:solidFill>
              <a:srgbClr val="61A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65" name="Google Shape;665;p67"/>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What is it?</a:t>
            </a:r>
            <a:r>
              <a:rPr lang="en">
                <a:solidFill>
                  <a:schemeClr val="dk2"/>
                </a:solidFill>
              </a:rPr>
              <a:t>)</a:t>
            </a:r>
            <a:endParaRPr>
              <a:solidFill>
                <a:schemeClr val="dk2"/>
              </a:solidFill>
            </a:endParaRPr>
          </a:p>
        </p:txBody>
      </p:sp>
      <p:sp>
        <p:nvSpPr>
          <p:cNvPr id="666" name="Google Shape;666;p67"/>
          <p:cNvSpPr/>
          <p:nvPr/>
        </p:nvSpPr>
        <p:spPr>
          <a:xfrm rot="10800000">
            <a:off x="5420325" y="2313225"/>
            <a:ext cx="1222875" cy="225125"/>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667" name="Google Shape;667;p67"/>
          <p:cNvSpPr/>
          <p:nvPr/>
        </p:nvSpPr>
        <p:spPr>
          <a:xfrm>
            <a:off x="6079475" y="2622487"/>
            <a:ext cx="1222875" cy="225125"/>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668" name="Google Shape;668;p67"/>
          <p:cNvSpPr/>
          <p:nvPr/>
        </p:nvSpPr>
        <p:spPr>
          <a:xfrm>
            <a:off x="6907600" y="2295891"/>
            <a:ext cx="1255900" cy="259775"/>
          </a:xfrm>
          <a:custGeom>
            <a:rect b="b" l="l" r="r" t="t"/>
            <a:pathLst>
              <a:path extrusionOk="0" h="10391" w="50236">
                <a:moveTo>
                  <a:pt x="0" y="7855"/>
                </a:moveTo>
                <a:cubicBezTo>
                  <a:pt x="4976" y="4535"/>
                  <a:pt x="10502" y="-1088"/>
                  <a:pt x="16305" y="363"/>
                </a:cubicBezTo>
                <a:cubicBezTo>
                  <a:pt x="22076" y="1806"/>
                  <a:pt x="25454" y="8891"/>
                  <a:pt x="31287" y="10058"/>
                </a:cubicBezTo>
                <a:cubicBezTo>
                  <a:pt x="37947" y="11391"/>
                  <a:pt x="44160" y="5602"/>
                  <a:pt x="50236" y="2567"/>
                </a:cubicBezTo>
              </a:path>
            </a:pathLst>
          </a:custGeom>
          <a:noFill/>
          <a:ln cap="flat" cmpd="sng" w="28575">
            <a:solidFill>
              <a:srgbClr val="61AFEF"/>
            </a:solidFill>
            <a:prstDash val="solid"/>
            <a:round/>
            <a:headEnd len="med" w="med" type="none"/>
            <a:tailEnd len="med" w="med" type="none"/>
          </a:ln>
        </p:spPr>
      </p:sp>
      <p:sp>
        <p:nvSpPr>
          <p:cNvPr id="669" name="Google Shape;669;p67"/>
          <p:cNvSpPr txBox="1"/>
          <p:nvPr/>
        </p:nvSpPr>
        <p:spPr>
          <a:xfrm>
            <a:off x="6370200" y="1516000"/>
            <a:ext cx="21873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BBAC5"/>
                </a:solidFill>
                <a:latin typeface="Overpass Mono SemiBold"/>
                <a:ea typeface="Overpass Mono SemiBold"/>
                <a:cs typeface="Overpass Mono SemiBold"/>
                <a:sym typeface="Overpass Mono SemiBold"/>
              </a:rPr>
              <a:t>FLOW</a:t>
            </a:r>
            <a:endParaRPr sz="1800">
              <a:solidFill>
                <a:srgbClr val="2BBAC5"/>
              </a:solidFill>
              <a:latin typeface="Overpass Mono SemiBold"/>
              <a:ea typeface="Overpass Mono SemiBold"/>
              <a:cs typeface="Overpass Mono SemiBold"/>
              <a:sym typeface="Overpass Mono SemiBold"/>
            </a:endParaRPr>
          </a:p>
        </p:txBody>
      </p:sp>
      <p:sp>
        <p:nvSpPr>
          <p:cNvPr id="670" name="Google Shape;670;p67"/>
          <p:cNvSpPr txBox="1"/>
          <p:nvPr/>
        </p:nvSpPr>
        <p:spPr>
          <a:xfrm>
            <a:off x="5175975" y="3064450"/>
            <a:ext cx="3107700" cy="11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rgbClr val="359FF4"/>
                </a:solidFill>
                <a:latin typeface="Anaheim"/>
                <a:ea typeface="Anaheim"/>
                <a:cs typeface="Anaheim"/>
                <a:sym typeface="Anaheim"/>
              </a:rPr>
              <a:t>“Strömmar av data flödar in kontinuerligt”</a:t>
            </a:r>
            <a:endParaRPr i="1" sz="1600">
              <a:solidFill>
                <a:srgbClr val="359FF4"/>
              </a:solidFill>
              <a:latin typeface="Anaheim"/>
              <a:ea typeface="Anaheim"/>
              <a:cs typeface="Anaheim"/>
              <a:sym typeface="Anaheim"/>
            </a:endParaRPr>
          </a:p>
        </p:txBody>
      </p:sp>
      <p:sp>
        <p:nvSpPr>
          <p:cNvPr id="671" name="Google Shape;671;p67"/>
          <p:cNvSpPr txBox="1"/>
          <p:nvPr/>
        </p:nvSpPr>
        <p:spPr>
          <a:xfrm>
            <a:off x="720000" y="1624150"/>
            <a:ext cx="36903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600">
                <a:solidFill>
                  <a:schemeClr val="lt1"/>
                </a:solidFill>
                <a:latin typeface="Anaheim"/>
                <a:ea typeface="Anaheim"/>
                <a:cs typeface="Anaheim"/>
                <a:sym typeface="Anaheim"/>
              </a:rPr>
              <a:t>Likt en ström, så är det inte enbart en droppe som skickas vidare, det är en samling alltså en mängd vatten som förs från punkt A → B</a:t>
            </a:r>
            <a:endParaRPr i="1" sz="1600">
              <a:solidFill>
                <a:schemeClr val="lt1"/>
              </a:solidFill>
              <a:latin typeface="Anaheim"/>
              <a:ea typeface="Anaheim"/>
              <a:cs typeface="Anaheim"/>
              <a:sym typeface="Anaheim"/>
            </a:endParaRPr>
          </a:p>
          <a:p>
            <a:pPr indent="0" lvl="0" marL="0" rtl="0" algn="l">
              <a:spcBef>
                <a:spcPts val="0"/>
              </a:spcBef>
              <a:spcAft>
                <a:spcPts val="0"/>
              </a:spcAft>
              <a:buNone/>
            </a:pPr>
            <a:r>
              <a:t/>
            </a:r>
            <a:endParaRPr i="1" sz="1600">
              <a:solidFill>
                <a:schemeClr val="lt1"/>
              </a:solidFill>
              <a:latin typeface="Anaheim"/>
              <a:ea typeface="Anaheim"/>
              <a:cs typeface="Anaheim"/>
              <a:sym typeface="Anaheim"/>
            </a:endParaRPr>
          </a:p>
          <a:p>
            <a:pPr indent="0" lvl="0" marL="0" rtl="0" algn="l">
              <a:spcBef>
                <a:spcPts val="0"/>
              </a:spcBef>
              <a:spcAft>
                <a:spcPts val="0"/>
              </a:spcAft>
              <a:buNone/>
            </a:pPr>
            <a:r>
              <a:rPr i="1" lang="en" sz="1600">
                <a:solidFill>
                  <a:schemeClr val="lt1"/>
                </a:solidFill>
                <a:latin typeface="Anaheim"/>
                <a:ea typeface="Anaheim"/>
                <a:cs typeface="Anaheim"/>
                <a:sym typeface="Anaheim"/>
              </a:rPr>
              <a:t>Tänk dig en Array</a:t>
            </a:r>
            <a:endParaRPr i="1" sz="16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8"/>
          <p:cNvSpPr/>
          <p:nvPr/>
        </p:nvSpPr>
        <p:spPr>
          <a:xfrm>
            <a:off x="6499950" y="1729650"/>
            <a:ext cx="2115300" cy="2489700"/>
          </a:xfrm>
          <a:prstGeom prst="rect">
            <a:avLst/>
          </a:prstGeom>
          <a:solidFill>
            <a:srgbClr val="2BBAC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77" name="Google Shape;677;p68"/>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Example</a:t>
            </a:r>
            <a:r>
              <a:rPr lang="en">
                <a:solidFill>
                  <a:srgbClr val="61AFEF"/>
                </a:solidFill>
              </a:rPr>
              <a:t>?</a:t>
            </a:r>
            <a:r>
              <a:rPr lang="en">
                <a:solidFill>
                  <a:schemeClr val="dk2"/>
                </a:solidFill>
              </a:rPr>
              <a:t>)</a:t>
            </a:r>
            <a:endParaRPr>
              <a:solidFill>
                <a:schemeClr val="dk2"/>
              </a:solidFill>
            </a:endParaRPr>
          </a:p>
        </p:txBody>
      </p:sp>
      <p:sp>
        <p:nvSpPr>
          <p:cNvPr id="678" name="Google Shape;678;p68"/>
          <p:cNvSpPr txBox="1"/>
          <p:nvPr/>
        </p:nvSpPr>
        <p:spPr>
          <a:xfrm>
            <a:off x="714675" y="1786700"/>
            <a:ext cx="32703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pic>
        <p:nvPicPr>
          <p:cNvPr id="679" name="Google Shape;679;p68"/>
          <p:cNvPicPr preferRelativeResize="0"/>
          <p:nvPr/>
        </p:nvPicPr>
        <p:blipFill>
          <a:blip r:embed="rId3">
            <a:alphaModFix/>
          </a:blip>
          <a:stretch>
            <a:fillRect/>
          </a:stretch>
        </p:blipFill>
        <p:spPr>
          <a:xfrm>
            <a:off x="6550425" y="1952875"/>
            <a:ext cx="1969600" cy="1969600"/>
          </a:xfrm>
          <a:prstGeom prst="rect">
            <a:avLst/>
          </a:prstGeom>
          <a:noFill/>
          <a:ln>
            <a:noFill/>
          </a:ln>
        </p:spPr>
      </p:pic>
      <p:sp>
        <p:nvSpPr>
          <p:cNvPr id="680" name="Google Shape;680;p68"/>
          <p:cNvSpPr txBox="1"/>
          <p:nvPr/>
        </p:nvSpPr>
        <p:spPr>
          <a:xfrm>
            <a:off x="736325" y="1689225"/>
            <a:ext cx="51327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Hur hade vi uppdaterat vår UI under intervaller?</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Ni kan föreställa er multipla API, databas kallelser eller en TIMER som uppdaterar sitt ‘state’ under specifika intervaller.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Detta är ej uppnåbart med ‘mutableStateOf’...</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b="1" lang="en" sz="1800">
                <a:solidFill>
                  <a:schemeClr val="lt1"/>
                </a:solidFill>
                <a:latin typeface="Anaheim"/>
                <a:ea typeface="Anaheim"/>
                <a:cs typeface="Anaheim"/>
                <a:sym typeface="Anaheim"/>
              </a:rPr>
              <a:t>Detta kan vi lösa med FLOW!</a:t>
            </a:r>
            <a:endParaRPr b="1"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9"/>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Flows</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Key Points</a:t>
            </a:r>
            <a:r>
              <a:rPr lang="en">
                <a:solidFill>
                  <a:schemeClr val="dk2"/>
                </a:solidFill>
              </a:rPr>
              <a:t>)</a:t>
            </a:r>
            <a:endParaRPr>
              <a:solidFill>
                <a:schemeClr val="dk2"/>
              </a:solidFill>
            </a:endParaRPr>
          </a:p>
        </p:txBody>
      </p:sp>
      <p:sp>
        <p:nvSpPr>
          <p:cNvPr id="686" name="Google Shape;686;p69"/>
          <p:cNvSpPr txBox="1"/>
          <p:nvPr/>
        </p:nvSpPr>
        <p:spPr>
          <a:xfrm>
            <a:off x="714675" y="1786700"/>
            <a:ext cx="32703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sp>
        <p:nvSpPr>
          <p:cNvPr id="687" name="Google Shape;687;p69"/>
          <p:cNvSpPr txBox="1"/>
          <p:nvPr/>
        </p:nvSpPr>
        <p:spPr>
          <a:xfrm>
            <a:off x="736325" y="1689225"/>
            <a:ext cx="5132700" cy="256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Observable Classes</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Store &amp; Broadcast latest value to ANY number of observers</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MutableStateFlow takes in an initial value</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Flows are NOT lifecycle aware just like mutableStateOf()</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Coroutine encorporated</a:t>
            </a:r>
            <a:endParaRPr sz="1800">
              <a:solidFill>
                <a:schemeClr val="lt1"/>
              </a:solidFill>
              <a:latin typeface="Anaheim"/>
              <a:ea typeface="Anaheim"/>
              <a:cs typeface="Anaheim"/>
              <a:sym typeface="Anaheim"/>
            </a:endParaRPr>
          </a:p>
        </p:txBody>
      </p:sp>
      <p:grpSp>
        <p:nvGrpSpPr>
          <p:cNvPr id="688" name="Google Shape;688;p69"/>
          <p:cNvGrpSpPr/>
          <p:nvPr/>
        </p:nvGrpSpPr>
        <p:grpSpPr>
          <a:xfrm>
            <a:off x="6529525" y="1916625"/>
            <a:ext cx="2252400" cy="714600"/>
            <a:chOff x="6031425" y="2349775"/>
            <a:chExt cx="2252400" cy="714600"/>
          </a:xfrm>
        </p:grpSpPr>
        <p:sp>
          <p:nvSpPr>
            <p:cNvPr id="689" name="Google Shape;689;p69"/>
            <p:cNvSpPr/>
            <p:nvPr/>
          </p:nvSpPr>
          <p:spPr>
            <a:xfrm>
              <a:off x="6031425" y="2349775"/>
              <a:ext cx="2252400" cy="714600"/>
            </a:xfrm>
            <a:prstGeom prst="rect">
              <a:avLst/>
            </a:prstGeom>
            <a:solidFill>
              <a:schemeClr val="lt1"/>
            </a:solidFill>
            <a:ln cap="flat" cmpd="sng" w="9525">
              <a:solidFill>
                <a:srgbClr val="61A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690" name="Google Shape;690;p69"/>
            <p:cNvSpPr/>
            <p:nvPr/>
          </p:nvSpPr>
          <p:spPr>
            <a:xfrm rot="10800000">
              <a:off x="6208553" y="2542555"/>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691" name="Google Shape;691;p69"/>
            <p:cNvSpPr/>
            <p:nvPr/>
          </p:nvSpPr>
          <p:spPr>
            <a:xfrm>
              <a:off x="6686220" y="2757403"/>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692" name="Google Shape;692;p69"/>
            <p:cNvSpPr/>
            <p:nvPr/>
          </p:nvSpPr>
          <p:spPr>
            <a:xfrm>
              <a:off x="7286389" y="2530504"/>
              <a:ext cx="910151" cy="180466"/>
            </a:xfrm>
            <a:custGeom>
              <a:rect b="b" l="l" r="r" t="t"/>
              <a:pathLst>
                <a:path extrusionOk="0" h="10391" w="50236">
                  <a:moveTo>
                    <a:pt x="0" y="7855"/>
                  </a:moveTo>
                  <a:cubicBezTo>
                    <a:pt x="4976" y="4535"/>
                    <a:pt x="10502" y="-1088"/>
                    <a:pt x="16305" y="363"/>
                  </a:cubicBezTo>
                  <a:cubicBezTo>
                    <a:pt x="22076" y="1806"/>
                    <a:pt x="25454" y="8891"/>
                    <a:pt x="31287" y="10058"/>
                  </a:cubicBezTo>
                  <a:cubicBezTo>
                    <a:pt x="37947" y="11391"/>
                    <a:pt x="44160" y="5602"/>
                    <a:pt x="50236" y="2567"/>
                  </a:cubicBezTo>
                </a:path>
              </a:pathLst>
            </a:custGeom>
            <a:noFill/>
            <a:ln cap="flat" cmpd="sng" w="28575">
              <a:solidFill>
                <a:srgbClr val="61AFEF"/>
              </a:solidFill>
              <a:prstDash val="solid"/>
              <a:round/>
              <a:headEnd len="med" w="med" type="none"/>
              <a:tailEnd len="med" w="med" type="none"/>
            </a:ln>
          </p:spPr>
        </p:sp>
      </p:grpSp>
    </p:spTree>
  </p:cSld>
  <p:clrMapOvr>
    <a:masterClrMapping/>
  </p:clrMapOvr>
  <mc:AlternateContent>
    <mc:Choice Requires="p14">
      <p:transition spd="slow" p14:dur="10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70"/>
          <p:cNvSpPr txBox="1"/>
          <p:nvPr/>
        </p:nvSpPr>
        <p:spPr>
          <a:xfrm>
            <a:off x="1101450" y="1732525"/>
            <a:ext cx="69411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In Jetpack Compose, we often use MutableState or MutableStateFlow to represent UI-related state. These are mutable variables that can hold the current state of a UI component, such as whether a button is clicked, the text in a text field, or the visibility of a view.</a:t>
            </a:r>
            <a:endParaRPr sz="13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For example, suppose we want to represent the state of a button that can be either enabled or disabled. We can use a MutableState for this:</a:t>
            </a:r>
            <a:endParaRPr sz="1200">
              <a:solidFill>
                <a:schemeClr val="lt1"/>
              </a:solidFill>
            </a:endParaRPr>
          </a:p>
        </p:txBody>
      </p:sp>
      <p:sp>
        <p:nvSpPr>
          <p:cNvPr id="698" name="Google Shape;698;p70"/>
          <p:cNvSpPr txBox="1"/>
          <p:nvPr>
            <p:ph idx="4294967295" type="title"/>
          </p:nvPr>
        </p:nvSpPr>
        <p:spPr>
          <a:xfrm>
            <a:off x="1732550" y="281300"/>
            <a:ext cx="5679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 ViewModel</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Example MutableStateOf</a:t>
            </a:r>
            <a:r>
              <a:rPr lang="en">
                <a:solidFill>
                  <a:schemeClr val="dk2"/>
                </a:solidFill>
              </a:rPr>
              <a:t>)</a:t>
            </a:r>
            <a:endParaRPr>
              <a:solidFill>
                <a:schemeClr val="dk2"/>
              </a:solidFill>
            </a:endParaRPr>
          </a:p>
        </p:txBody>
      </p:sp>
      <p:pic>
        <p:nvPicPr>
          <p:cNvPr id="699" name="Google Shape;699;p70"/>
          <p:cNvPicPr preferRelativeResize="0"/>
          <p:nvPr/>
        </p:nvPicPr>
        <p:blipFill>
          <a:blip r:embed="rId3">
            <a:alphaModFix/>
          </a:blip>
          <a:stretch>
            <a:fillRect/>
          </a:stretch>
        </p:blipFill>
        <p:spPr>
          <a:xfrm>
            <a:off x="1042651" y="3385476"/>
            <a:ext cx="7058699" cy="669000"/>
          </a:xfrm>
          <a:prstGeom prst="rect">
            <a:avLst/>
          </a:prstGeom>
          <a:noFill/>
          <a:ln>
            <a:noFill/>
          </a:ln>
        </p:spPr>
      </p:pic>
      <p:cxnSp>
        <p:nvCxnSpPr>
          <p:cNvPr id="700" name="Google Shape;700;p70"/>
          <p:cNvCxnSpPr/>
          <p:nvPr/>
        </p:nvCxnSpPr>
        <p:spPr>
          <a:xfrm>
            <a:off x="5100175" y="3909050"/>
            <a:ext cx="2220000" cy="10800"/>
          </a:xfrm>
          <a:prstGeom prst="straightConnector1">
            <a:avLst/>
          </a:prstGeom>
          <a:noFill/>
          <a:ln cap="flat" cmpd="sng" w="28575">
            <a:solidFill>
              <a:schemeClr val="dk2"/>
            </a:solidFill>
            <a:prstDash val="solid"/>
            <a:round/>
            <a:headEnd len="med" w="med" type="none"/>
            <a:tailEnd len="med" w="med" type="none"/>
          </a:ln>
        </p:spPr>
      </p:cxnSp>
      <p:sp>
        <p:nvSpPr>
          <p:cNvPr id="701" name="Google Shape;701;p70"/>
          <p:cNvSpPr txBox="1"/>
          <p:nvPr/>
        </p:nvSpPr>
        <p:spPr>
          <a:xfrm>
            <a:off x="1042650" y="4103975"/>
            <a:ext cx="69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BBAC5"/>
                </a:solidFill>
                <a:latin typeface="Anaheim"/>
                <a:ea typeface="Anaheim"/>
                <a:cs typeface="Anaheim"/>
                <a:sym typeface="Anaheim"/>
              </a:rPr>
              <a:t>mutableStateOf</a:t>
            </a:r>
            <a:r>
              <a:rPr lang="en" sz="1500">
                <a:solidFill>
                  <a:srgbClr val="61AFEF"/>
                </a:solidFill>
                <a:latin typeface="Anaheim"/>
                <a:ea typeface="Anaheim"/>
                <a:cs typeface="Anaheim"/>
                <a:sym typeface="Anaheim"/>
              </a:rPr>
              <a:t> - Något vi känner igen sedan tidigare, alltså ett ‘state’ som går att mutera (förändra värde på).</a:t>
            </a:r>
            <a:endParaRPr sz="1500">
              <a:solidFill>
                <a:srgbClr val="61AFEF"/>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1"/>
          <p:cNvSpPr txBox="1"/>
          <p:nvPr/>
        </p:nvSpPr>
        <p:spPr>
          <a:xfrm>
            <a:off x="1101450" y="1908350"/>
            <a:ext cx="69411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rPr>
              <a:t>Here, isButtonEnabled is a MutableState that starts with the initial value true, indicating that the button is initially enabled. We can update this state later in response to user interactions or other events:</a:t>
            </a:r>
            <a:endParaRPr sz="1200">
              <a:solidFill>
                <a:schemeClr val="lt1"/>
              </a:solidFill>
            </a:endParaRPr>
          </a:p>
        </p:txBody>
      </p:sp>
      <p:pic>
        <p:nvPicPr>
          <p:cNvPr id="707" name="Google Shape;707;p71"/>
          <p:cNvPicPr preferRelativeResize="0"/>
          <p:nvPr/>
        </p:nvPicPr>
        <p:blipFill>
          <a:blip r:embed="rId3">
            <a:alphaModFix/>
          </a:blip>
          <a:stretch>
            <a:fillRect/>
          </a:stretch>
        </p:blipFill>
        <p:spPr>
          <a:xfrm>
            <a:off x="1120900" y="3045256"/>
            <a:ext cx="6941100" cy="679645"/>
          </a:xfrm>
          <a:prstGeom prst="rect">
            <a:avLst/>
          </a:prstGeom>
          <a:noFill/>
          <a:ln>
            <a:noFill/>
          </a:ln>
        </p:spPr>
      </p:pic>
      <p:sp>
        <p:nvSpPr>
          <p:cNvPr id="708" name="Google Shape;708;p71"/>
          <p:cNvSpPr txBox="1"/>
          <p:nvPr/>
        </p:nvSpPr>
        <p:spPr>
          <a:xfrm>
            <a:off x="1082000" y="3724900"/>
            <a:ext cx="6905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61AFEF"/>
                </a:solidFill>
                <a:latin typeface="Anaheim"/>
                <a:ea typeface="Anaheim"/>
                <a:cs typeface="Anaheim"/>
                <a:sym typeface="Anaheim"/>
              </a:rPr>
              <a:t>Sedan tilldelar vi ett värde genom</a:t>
            </a:r>
            <a:r>
              <a:rPr b="1" lang="en" sz="1500">
                <a:solidFill>
                  <a:srgbClr val="61AFEF"/>
                </a:solidFill>
                <a:latin typeface="Anaheim"/>
                <a:ea typeface="Anaheim"/>
                <a:cs typeface="Anaheim"/>
                <a:sym typeface="Anaheim"/>
              </a:rPr>
              <a:t> </a:t>
            </a:r>
            <a:r>
              <a:rPr b="1" lang="en" sz="1500">
                <a:solidFill>
                  <a:srgbClr val="2BBAC5"/>
                </a:solidFill>
                <a:latin typeface="Anaheim"/>
                <a:ea typeface="Anaheim"/>
                <a:cs typeface="Anaheim"/>
                <a:sym typeface="Anaheim"/>
              </a:rPr>
              <a:t>.value</a:t>
            </a:r>
            <a:endParaRPr b="1" sz="1500">
              <a:solidFill>
                <a:srgbClr val="2BBAC5"/>
              </a:solidFill>
              <a:latin typeface="Anaheim"/>
              <a:ea typeface="Anaheim"/>
              <a:cs typeface="Anaheim"/>
              <a:sym typeface="Anaheim"/>
            </a:endParaRPr>
          </a:p>
        </p:txBody>
      </p:sp>
      <p:sp>
        <p:nvSpPr>
          <p:cNvPr id="709" name="Google Shape;709;p71"/>
          <p:cNvSpPr txBox="1"/>
          <p:nvPr>
            <p:ph idx="4294967295" type="title"/>
          </p:nvPr>
        </p:nvSpPr>
        <p:spPr>
          <a:xfrm>
            <a:off x="1732550" y="281300"/>
            <a:ext cx="5679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 ViewModel</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Example MutableStateOf</a:t>
            </a:r>
            <a:r>
              <a:rPr lang="en">
                <a:solidFill>
                  <a:schemeClr val="dk2"/>
                </a:solidFill>
              </a:rPr>
              <a:t>)</a:t>
            </a:r>
            <a:endParaRPr>
              <a:solidFill>
                <a:schemeClr val="dk2"/>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2"/>
          <p:cNvSpPr txBox="1"/>
          <p:nvPr/>
        </p:nvSpPr>
        <p:spPr>
          <a:xfrm>
            <a:off x="642163" y="1727088"/>
            <a:ext cx="6941100" cy="12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rPr>
              <a:t>Now, let's talk about Flows. </a:t>
            </a:r>
            <a:endParaRPr b="1" sz="1200">
              <a:solidFill>
                <a:schemeClr val="lt1"/>
              </a:solidFill>
            </a:endParaRPr>
          </a:p>
          <a:p>
            <a:pPr indent="0" lvl="0" marL="0" rtl="0" algn="l">
              <a:spcBef>
                <a:spcPts val="0"/>
              </a:spcBef>
              <a:spcAft>
                <a:spcPts val="0"/>
              </a:spcAft>
              <a:buNone/>
            </a:pPr>
            <a:r>
              <a:rPr lang="en" sz="1200">
                <a:solidFill>
                  <a:schemeClr val="lt1"/>
                </a:solidFill>
              </a:rPr>
              <a:t>Flows are similar to streams of data.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They allow us to emit values </a:t>
            </a:r>
            <a:r>
              <a:rPr lang="en" sz="1200">
                <a:solidFill>
                  <a:srgbClr val="2BBAC5"/>
                </a:solidFill>
              </a:rPr>
              <a:t>asynchronously</a:t>
            </a:r>
            <a:r>
              <a:rPr lang="en" sz="1200">
                <a:solidFill>
                  <a:schemeClr val="lt1"/>
                </a:solidFill>
              </a:rPr>
              <a:t> over time. </a:t>
            </a:r>
            <a:endParaRPr sz="1200">
              <a:solidFill>
                <a:schemeClr val="lt1"/>
              </a:solidFill>
            </a:endParaRPr>
          </a:p>
          <a:p>
            <a:pPr indent="0" lvl="0" marL="0" rtl="0" algn="l">
              <a:spcBef>
                <a:spcPts val="0"/>
              </a:spcBef>
              <a:spcAft>
                <a:spcPts val="0"/>
              </a:spcAft>
              <a:buNone/>
            </a:pPr>
            <a:r>
              <a:rPr lang="en" sz="1200">
                <a:solidFill>
                  <a:schemeClr val="lt1"/>
                </a:solidFill>
              </a:rPr>
              <a:t>We can use Flows to represent data that changes over time, such as the results of a network request, or in our case, a countdown timer.</a:t>
            </a:r>
            <a:endParaRPr sz="1200">
              <a:solidFill>
                <a:schemeClr val="lt1"/>
              </a:solidFill>
            </a:endParaRPr>
          </a:p>
        </p:txBody>
      </p:sp>
      <p:sp>
        <p:nvSpPr>
          <p:cNvPr id="715" name="Google Shape;715;p72"/>
          <p:cNvSpPr txBox="1"/>
          <p:nvPr>
            <p:ph idx="4294967295" type="title"/>
          </p:nvPr>
        </p:nvSpPr>
        <p:spPr>
          <a:xfrm>
            <a:off x="1732550" y="281300"/>
            <a:ext cx="5679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 ViewModel</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Example Flow</a:t>
            </a:r>
            <a:r>
              <a:rPr lang="en">
                <a:solidFill>
                  <a:schemeClr val="dk2"/>
                </a:solidFill>
              </a:rPr>
              <a:t>)</a:t>
            </a:r>
            <a:endParaRPr>
              <a:solidFill>
                <a:schemeClr val="dk2"/>
              </a:solidFill>
            </a:endParaRPr>
          </a:p>
        </p:txBody>
      </p:sp>
      <p:grpSp>
        <p:nvGrpSpPr>
          <p:cNvPr id="716" name="Google Shape;716;p72"/>
          <p:cNvGrpSpPr/>
          <p:nvPr/>
        </p:nvGrpSpPr>
        <p:grpSpPr>
          <a:xfrm>
            <a:off x="2221913" y="3389300"/>
            <a:ext cx="2252400" cy="714600"/>
            <a:chOff x="6031425" y="2349775"/>
            <a:chExt cx="2252400" cy="714600"/>
          </a:xfrm>
        </p:grpSpPr>
        <p:sp>
          <p:nvSpPr>
            <p:cNvPr id="717" name="Google Shape;717;p72"/>
            <p:cNvSpPr/>
            <p:nvPr/>
          </p:nvSpPr>
          <p:spPr>
            <a:xfrm>
              <a:off x="6031425" y="2349775"/>
              <a:ext cx="2252400" cy="71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18" name="Google Shape;718;p72"/>
            <p:cNvSpPr/>
            <p:nvPr/>
          </p:nvSpPr>
          <p:spPr>
            <a:xfrm rot="10800000">
              <a:off x="6208553" y="2542555"/>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19" name="Google Shape;719;p72"/>
            <p:cNvSpPr/>
            <p:nvPr/>
          </p:nvSpPr>
          <p:spPr>
            <a:xfrm>
              <a:off x="6686220" y="2757403"/>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20" name="Google Shape;720;p72"/>
            <p:cNvSpPr/>
            <p:nvPr/>
          </p:nvSpPr>
          <p:spPr>
            <a:xfrm>
              <a:off x="7286389" y="2530504"/>
              <a:ext cx="910151" cy="180466"/>
            </a:xfrm>
            <a:custGeom>
              <a:rect b="b" l="l" r="r" t="t"/>
              <a:pathLst>
                <a:path extrusionOk="0" h="10391" w="50236">
                  <a:moveTo>
                    <a:pt x="0" y="7855"/>
                  </a:moveTo>
                  <a:cubicBezTo>
                    <a:pt x="4976" y="4535"/>
                    <a:pt x="10502" y="-1088"/>
                    <a:pt x="16305" y="363"/>
                  </a:cubicBezTo>
                  <a:cubicBezTo>
                    <a:pt x="22076" y="1806"/>
                    <a:pt x="25454" y="8891"/>
                    <a:pt x="31287" y="10058"/>
                  </a:cubicBezTo>
                  <a:cubicBezTo>
                    <a:pt x="37947" y="11391"/>
                    <a:pt x="44160" y="5602"/>
                    <a:pt x="50236" y="2567"/>
                  </a:cubicBezTo>
                </a:path>
              </a:pathLst>
            </a:custGeom>
            <a:noFill/>
            <a:ln cap="flat" cmpd="sng" w="28575">
              <a:solidFill>
                <a:srgbClr val="61AFEF"/>
              </a:solidFill>
              <a:prstDash val="solid"/>
              <a:round/>
              <a:headEnd len="med" w="med" type="none"/>
              <a:tailEnd len="med" w="med" type="none"/>
            </a:ln>
          </p:spPr>
        </p:sp>
      </p:grpSp>
      <p:grpSp>
        <p:nvGrpSpPr>
          <p:cNvPr id="721" name="Google Shape;721;p72"/>
          <p:cNvGrpSpPr/>
          <p:nvPr/>
        </p:nvGrpSpPr>
        <p:grpSpPr>
          <a:xfrm rot="10800000">
            <a:off x="4409363" y="3389300"/>
            <a:ext cx="2252400" cy="714600"/>
            <a:chOff x="6031425" y="2349775"/>
            <a:chExt cx="2252400" cy="714600"/>
          </a:xfrm>
        </p:grpSpPr>
        <p:sp>
          <p:nvSpPr>
            <p:cNvPr id="722" name="Google Shape;722;p72"/>
            <p:cNvSpPr/>
            <p:nvPr/>
          </p:nvSpPr>
          <p:spPr>
            <a:xfrm>
              <a:off x="6031425" y="2349775"/>
              <a:ext cx="2252400" cy="71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23" name="Google Shape;723;p72"/>
            <p:cNvSpPr/>
            <p:nvPr/>
          </p:nvSpPr>
          <p:spPr>
            <a:xfrm rot="10800000">
              <a:off x="6208553" y="2542555"/>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24" name="Google Shape;724;p72"/>
            <p:cNvSpPr/>
            <p:nvPr/>
          </p:nvSpPr>
          <p:spPr>
            <a:xfrm>
              <a:off x="6686220" y="2757403"/>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25" name="Google Shape;725;p72"/>
            <p:cNvSpPr/>
            <p:nvPr/>
          </p:nvSpPr>
          <p:spPr>
            <a:xfrm>
              <a:off x="7286389" y="2530504"/>
              <a:ext cx="910151" cy="180466"/>
            </a:xfrm>
            <a:custGeom>
              <a:rect b="b" l="l" r="r" t="t"/>
              <a:pathLst>
                <a:path extrusionOk="0" h="10391" w="50236">
                  <a:moveTo>
                    <a:pt x="0" y="7855"/>
                  </a:moveTo>
                  <a:cubicBezTo>
                    <a:pt x="4976" y="4535"/>
                    <a:pt x="10502" y="-1088"/>
                    <a:pt x="16305" y="363"/>
                  </a:cubicBezTo>
                  <a:cubicBezTo>
                    <a:pt x="22076" y="1806"/>
                    <a:pt x="25454" y="8891"/>
                    <a:pt x="31287" y="10058"/>
                  </a:cubicBezTo>
                  <a:cubicBezTo>
                    <a:pt x="37947" y="11391"/>
                    <a:pt x="44160" y="5602"/>
                    <a:pt x="50236" y="2567"/>
                  </a:cubicBezTo>
                </a:path>
              </a:pathLst>
            </a:custGeom>
            <a:noFill/>
            <a:ln cap="flat" cmpd="sng" w="28575">
              <a:solidFill>
                <a:srgbClr val="61AFEF"/>
              </a:solidFill>
              <a:prstDash val="solid"/>
              <a:round/>
              <a:headEnd len="med" w="med" type="none"/>
              <a:tailEnd len="med" w="med" type="none"/>
            </a:ln>
          </p:spPr>
        </p:sp>
      </p:grpSp>
      <p:grpSp>
        <p:nvGrpSpPr>
          <p:cNvPr id="726" name="Google Shape;726;p72"/>
          <p:cNvGrpSpPr/>
          <p:nvPr/>
        </p:nvGrpSpPr>
        <p:grpSpPr>
          <a:xfrm rot="10800000">
            <a:off x="1160738" y="4103900"/>
            <a:ext cx="2252400" cy="714600"/>
            <a:chOff x="6031425" y="2349775"/>
            <a:chExt cx="2252400" cy="714600"/>
          </a:xfrm>
        </p:grpSpPr>
        <p:sp>
          <p:nvSpPr>
            <p:cNvPr id="727" name="Google Shape;727;p72"/>
            <p:cNvSpPr/>
            <p:nvPr/>
          </p:nvSpPr>
          <p:spPr>
            <a:xfrm>
              <a:off x="6031425" y="2349775"/>
              <a:ext cx="2252400" cy="71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28" name="Google Shape;728;p72"/>
            <p:cNvSpPr/>
            <p:nvPr/>
          </p:nvSpPr>
          <p:spPr>
            <a:xfrm rot="10800000">
              <a:off x="6208553" y="2542555"/>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29" name="Google Shape;729;p72"/>
            <p:cNvSpPr/>
            <p:nvPr/>
          </p:nvSpPr>
          <p:spPr>
            <a:xfrm>
              <a:off x="6686220" y="2757403"/>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30" name="Google Shape;730;p72"/>
            <p:cNvSpPr/>
            <p:nvPr/>
          </p:nvSpPr>
          <p:spPr>
            <a:xfrm>
              <a:off x="7286389" y="2530504"/>
              <a:ext cx="910151" cy="180466"/>
            </a:xfrm>
            <a:custGeom>
              <a:rect b="b" l="l" r="r" t="t"/>
              <a:pathLst>
                <a:path extrusionOk="0" h="10391" w="50236">
                  <a:moveTo>
                    <a:pt x="0" y="7855"/>
                  </a:moveTo>
                  <a:cubicBezTo>
                    <a:pt x="4976" y="4535"/>
                    <a:pt x="10502" y="-1088"/>
                    <a:pt x="16305" y="363"/>
                  </a:cubicBezTo>
                  <a:cubicBezTo>
                    <a:pt x="22076" y="1806"/>
                    <a:pt x="25454" y="8891"/>
                    <a:pt x="31287" y="10058"/>
                  </a:cubicBezTo>
                  <a:cubicBezTo>
                    <a:pt x="37947" y="11391"/>
                    <a:pt x="44160" y="5602"/>
                    <a:pt x="50236" y="2567"/>
                  </a:cubicBezTo>
                </a:path>
              </a:pathLst>
            </a:custGeom>
            <a:noFill/>
            <a:ln cap="flat" cmpd="sng" w="28575">
              <a:solidFill>
                <a:srgbClr val="61AFEF"/>
              </a:solidFill>
              <a:prstDash val="solid"/>
              <a:round/>
              <a:headEnd len="med" w="med" type="none"/>
              <a:tailEnd len="med" w="med" type="none"/>
            </a:ln>
          </p:spPr>
        </p:sp>
      </p:grpSp>
      <p:grpSp>
        <p:nvGrpSpPr>
          <p:cNvPr id="731" name="Google Shape;731;p72"/>
          <p:cNvGrpSpPr/>
          <p:nvPr/>
        </p:nvGrpSpPr>
        <p:grpSpPr>
          <a:xfrm>
            <a:off x="3413138" y="4103900"/>
            <a:ext cx="2252400" cy="714600"/>
            <a:chOff x="6031425" y="2349775"/>
            <a:chExt cx="2252400" cy="714600"/>
          </a:xfrm>
        </p:grpSpPr>
        <p:sp>
          <p:nvSpPr>
            <p:cNvPr id="732" name="Google Shape;732;p72"/>
            <p:cNvSpPr/>
            <p:nvPr/>
          </p:nvSpPr>
          <p:spPr>
            <a:xfrm>
              <a:off x="6031425" y="2349775"/>
              <a:ext cx="2252400" cy="71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33" name="Google Shape;733;p72"/>
            <p:cNvSpPr/>
            <p:nvPr/>
          </p:nvSpPr>
          <p:spPr>
            <a:xfrm rot="10800000">
              <a:off x="6208553" y="2542555"/>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34" name="Google Shape;734;p72"/>
            <p:cNvSpPr/>
            <p:nvPr/>
          </p:nvSpPr>
          <p:spPr>
            <a:xfrm>
              <a:off x="6686220" y="2757403"/>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35" name="Google Shape;735;p72"/>
            <p:cNvSpPr/>
            <p:nvPr/>
          </p:nvSpPr>
          <p:spPr>
            <a:xfrm>
              <a:off x="7286389" y="2530504"/>
              <a:ext cx="910151" cy="180466"/>
            </a:xfrm>
            <a:custGeom>
              <a:rect b="b" l="l" r="r" t="t"/>
              <a:pathLst>
                <a:path extrusionOk="0" h="10391" w="50236">
                  <a:moveTo>
                    <a:pt x="0" y="7855"/>
                  </a:moveTo>
                  <a:cubicBezTo>
                    <a:pt x="4976" y="4535"/>
                    <a:pt x="10502" y="-1088"/>
                    <a:pt x="16305" y="363"/>
                  </a:cubicBezTo>
                  <a:cubicBezTo>
                    <a:pt x="22076" y="1806"/>
                    <a:pt x="25454" y="8891"/>
                    <a:pt x="31287" y="10058"/>
                  </a:cubicBezTo>
                  <a:cubicBezTo>
                    <a:pt x="37947" y="11391"/>
                    <a:pt x="44160" y="5602"/>
                    <a:pt x="50236" y="2567"/>
                  </a:cubicBezTo>
                </a:path>
              </a:pathLst>
            </a:custGeom>
            <a:noFill/>
            <a:ln cap="flat" cmpd="sng" w="28575">
              <a:solidFill>
                <a:srgbClr val="61AFEF"/>
              </a:solidFill>
              <a:prstDash val="solid"/>
              <a:round/>
              <a:headEnd len="med" w="med" type="none"/>
              <a:tailEnd len="med" w="med" type="none"/>
            </a:ln>
          </p:spPr>
        </p:sp>
      </p:grpSp>
      <p:grpSp>
        <p:nvGrpSpPr>
          <p:cNvPr id="736" name="Google Shape;736;p72"/>
          <p:cNvGrpSpPr/>
          <p:nvPr/>
        </p:nvGrpSpPr>
        <p:grpSpPr>
          <a:xfrm rot="10800000">
            <a:off x="5600588" y="4103900"/>
            <a:ext cx="2252400" cy="714600"/>
            <a:chOff x="6031425" y="2349775"/>
            <a:chExt cx="2252400" cy="714600"/>
          </a:xfrm>
        </p:grpSpPr>
        <p:sp>
          <p:nvSpPr>
            <p:cNvPr id="737" name="Google Shape;737;p72"/>
            <p:cNvSpPr/>
            <p:nvPr/>
          </p:nvSpPr>
          <p:spPr>
            <a:xfrm>
              <a:off x="6031425" y="2349775"/>
              <a:ext cx="2252400" cy="714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38" name="Google Shape;738;p72"/>
            <p:cNvSpPr/>
            <p:nvPr/>
          </p:nvSpPr>
          <p:spPr>
            <a:xfrm rot="10800000">
              <a:off x="6208553" y="2542555"/>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39" name="Google Shape;739;p72"/>
            <p:cNvSpPr/>
            <p:nvPr/>
          </p:nvSpPr>
          <p:spPr>
            <a:xfrm>
              <a:off x="6686220" y="2757403"/>
              <a:ext cx="886218" cy="156394"/>
            </a:xfrm>
            <a:custGeom>
              <a:rect b="b" l="l" r="r" t="t"/>
              <a:pathLst>
                <a:path extrusionOk="0" h="9005" w="48915">
                  <a:moveTo>
                    <a:pt x="0" y="2441"/>
                  </a:moveTo>
                  <a:cubicBezTo>
                    <a:pt x="5180" y="5893"/>
                    <a:pt x="11587" y="10117"/>
                    <a:pt x="17627" y="8610"/>
                  </a:cubicBezTo>
                  <a:cubicBezTo>
                    <a:pt x="23938" y="7035"/>
                    <a:pt x="28876" y="1513"/>
                    <a:pt x="35254" y="237"/>
                  </a:cubicBezTo>
                  <a:cubicBezTo>
                    <a:pt x="39992" y="-711"/>
                    <a:pt x="44594" y="2922"/>
                    <a:pt x="48915" y="5085"/>
                  </a:cubicBezTo>
                </a:path>
              </a:pathLst>
            </a:custGeom>
            <a:noFill/>
            <a:ln cap="flat" cmpd="sng" w="28575">
              <a:solidFill>
                <a:srgbClr val="61AFEF"/>
              </a:solidFill>
              <a:prstDash val="solid"/>
              <a:round/>
              <a:headEnd len="med" w="med" type="none"/>
              <a:tailEnd len="med" w="med" type="none"/>
            </a:ln>
          </p:spPr>
        </p:sp>
        <p:sp>
          <p:nvSpPr>
            <p:cNvPr id="740" name="Google Shape;740;p72"/>
            <p:cNvSpPr/>
            <p:nvPr/>
          </p:nvSpPr>
          <p:spPr>
            <a:xfrm>
              <a:off x="7286389" y="2530504"/>
              <a:ext cx="910151" cy="180466"/>
            </a:xfrm>
            <a:custGeom>
              <a:rect b="b" l="l" r="r" t="t"/>
              <a:pathLst>
                <a:path extrusionOk="0" h="10391" w="50236">
                  <a:moveTo>
                    <a:pt x="0" y="7855"/>
                  </a:moveTo>
                  <a:cubicBezTo>
                    <a:pt x="4976" y="4535"/>
                    <a:pt x="10502" y="-1088"/>
                    <a:pt x="16305" y="363"/>
                  </a:cubicBezTo>
                  <a:cubicBezTo>
                    <a:pt x="22076" y="1806"/>
                    <a:pt x="25454" y="8891"/>
                    <a:pt x="31287" y="10058"/>
                  </a:cubicBezTo>
                  <a:cubicBezTo>
                    <a:pt x="37947" y="11391"/>
                    <a:pt x="44160" y="5602"/>
                    <a:pt x="50236" y="2567"/>
                  </a:cubicBezTo>
                </a:path>
              </a:pathLst>
            </a:custGeom>
            <a:noFill/>
            <a:ln cap="flat" cmpd="sng" w="28575">
              <a:solidFill>
                <a:srgbClr val="61AFEF"/>
              </a:solidFill>
              <a:prstDash val="solid"/>
              <a:round/>
              <a:headEnd len="med" w="med" type="none"/>
              <a:tailEnd len="med" w="med" type="none"/>
            </a:ln>
          </p:spPr>
        </p:sp>
      </p:grpSp>
      <p:pic>
        <p:nvPicPr>
          <p:cNvPr id="741" name="Google Shape;741;p72"/>
          <p:cNvPicPr preferRelativeResize="0"/>
          <p:nvPr/>
        </p:nvPicPr>
        <p:blipFill>
          <a:blip r:embed="rId3">
            <a:alphaModFix/>
          </a:blip>
          <a:stretch>
            <a:fillRect/>
          </a:stretch>
        </p:blipFill>
        <p:spPr>
          <a:xfrm>
            <a:off x="3816038" y="3745550"/>
            <a:ext cx="593325" cy="534000"/>
          </a:xfrm>
          <a:prstGeom prst="rect">
            <a:avLst/>
          </a:prstGeom>
          <a:noFill/>
          <a:ln>
            <a:noFill/>
          </a:ln>
        </p:spPr>
      </p:pic>
      <p:sp>
        <p:nvSpPr>
          <p:cNvPr id="742" name="Google Shape;742;p72"/>
          <p:cNvSpPr txBox="1"/>
          <p:nvPr/>
        </p:nvSpPr>
        <p:spPr>
          <a:xfrm>
            <a:off x="6759213" y="3389300"/>
            <a:ext cx="2252400" cy="6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1AFEF"/>
                </a:solidFill>
                <a:latin typeface="Anaheim"/>
                <a:ea typeface="Anaheim"/>
                <a:cs typeface="Anaheim"/>
                <a:sym typeface="Anaheim"/>
              </a:rPr>
              <a:t>Fisken symboliserar ‘data’ inom strömmen</a:t>
            </a:r>
            <a:endParaRPr sz="1600">
              <a:solidFill>
                <a:srgbClr val="61AFEF"/>
              </a:solidFill>
              <a:latin typeface="Anaheim"/>
              <a:ea typeface="Anaheim"/>
              <a:cs typeface="Anaheim"/>
              <a:sym typeface="Anaheim"/>
            </a:endParaRPr>
          </a:p>
        </p:txBody>
      </p:sp>
      <p:sp>
        <p:nvSpPr>
          <p:cNvPr id="743" name="Google Shape;743;p72"/>
          <p:cNvSpPr txBox="1"/>
          <p:nvPr/>
        </p:nvSpPr>
        <p:spPr>
          <a:xfrm>
            <a:off x="132463" y="3389300"/>
            <a:ext cx="1923000" cy="60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2BBAC5"/>
                </a:solidFill>
                <a:latin typeface="Anaheim"/>
                <a:ea typeface="Anaheim"/>
                <a:cs typeface="Anaheim"/>
                <a:sym typeface="Anaheim"/>
              </a:rPr>
              <a:t>Flow</a:t>
            </a:r>
            <a:r>
              <a:rPr lang="en" sz="1600">
                <a:solidFill>
                  <a:srgbClr val="61AFEF"/>
                </a:solidFill>
                <a:latin typeface="Anaheim"/>
                <a:ea typeface="Anaheim"/>
                <a:cs typeface="Anaheim"/>
                <a:sym typeface="Anaheim"/>
              </a:rPr>
              <a:t> är likt en ström av data</a:t>
            </a:r>
            <a:endParaRPr sz="1600">
              <a:solidFill>
                <a:srgbClr val="61AFEF"/>
              </a:solidFill>
              <a:latin typeface="Anaheim"/>
              <a:ea typeface="Anaheim"/>
              <a:cs typeface="Anaheim"/>
              <a:sym typeface="Anaheim"/>
            </a:endParaRPr>
          </a:p>
          <a:p>
            <a:pPr indent="0" lvl="0" marL="0" rtl="0" algn="r">
              <a:spcBef>
                <a:spcPts val="0"/>
              </a:spcBef>
              <a:spcAft>
                <a:spcPts val="0"/>
              </a:spcAft>
              <a:buNone/>
            </a:pPr>
            <a:r>
              <a:t/>
            </a:r>
            <a:endParaRPr sz="1600">
              <a:solidFill>
                <a:srgbClr val="61AFEF"/>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3"/>
          <p:cNvSpPr txBox="1"/>
          <p:nvPr/>
        </p:nvSpPr>
        <p:spPr>
          <a:xfrm>
            <a:off x="1101450" y="1463875"/>
            <a:ext cx="6941100" cy="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rPr>
              <a:t>For example</a:t>
            </a:r>
            <a:r>
              <a:rPr lang="en" sz="1200">
                <a:solidFill>
                  <a:schemeClr val="lt1"/>
                </a:solidFill>
              </a:rPr>
              <a:t>, suppose we want to create a countdown timer that emits a new countdown value every second. We can use a Flow for this:</a:t>
            </a:r>
            <a:endParaRPr sz="1200">
              <a:solidFill>
                <a:schemeClr val="lt1"/>
              </a:solidFill>
            </a:endParaRPr>
          </a:p>
        </p:txBody>
      </p:sp>
      <p:sp>
        <p:nvSpPr>
          <p:cNvPr id="749" name="Google Shape;749;p73"/>
          <p:cNvSpPr txBox="1"/>
          <p:nvPr>
            <p:ph idx="4294967295" type="title"/>
          </p:nvPr>
        </p:nvSpPr>
        <p:spPr>
          <a:xfrm>
            <a:off x="1732550" y="281300"/>
            <a:ext cx="5679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 ViewModel</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Example Flow</a:t>
            </a:r>
            <a:r>
              <a:rPr lang="en">
                <a:solidFill>
                  <a:schemeClr val="dk2"/>
                </a:solidFill>
              </a:rPr>
              <a:t>)</a:t>
            </a:r>
            <a:endParaRPr>
              <a:solidFill>
                <a:schemeClr val="dk2"/>
              </a:solidFill>
            </a:endParaRPr>
          </a:p>
        </p:txBody>
      </p:sp>
      <p:sp>
        <p:nvSpPr>
          <p:cNvPr id="750" name="Google Shape;750;p73"/>
          <p:cNvSpPr txBox="1"/>
          <p:nvPr/>
        </p:nvSpPr>
        <p:spPr>
          <a:xfrm>
            <a:off x="1101500" y="2089250"/>
            <a:ext cx="6941100" cy="2770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55FDE"/>
                </a:solidFill>
                <a:latin typeface="Courier New"/>
                <a:ea typeface="Courier New"/>
                <a:cs typeface="Courier New"/>
                <a:sym typeface="Courier New"/>
              </a:rPr>
              <a:t>class </a:t>
            </a:r>
            <a:r>
              <a:rPr lang="en">
                <a:solidFill>
                  <a:srgbClr val="E5C07B"/>
                </a:solidFill>
                <a:latin typeface="Courier New"/>
                <a:ea typeface="Courier New"/>
                <a:cs typeface="Courier New"/>
                <a:sym typeface="Courier New"/>
              </a:rPr>
              <a:t>TimerViewModel </a:t>
            </a:r>
            <a:r>
              <a:rPr lang="en">
                <a:solidFill>
                  <a:srgbClr val="BBBBBB"/>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ViewModel</a:t>
            </a:r>
            <a:r>
              <a:rPr lang="en">
                <a:solidFill>
                  <a:srgbClr val="E8BA36"/>
                </a:solidFill>
                <a:latin typeface="Courier New"/>
                <a:ea typeface="Courier New"/>
                <a:cs typeface="Courier New"/>
                <a:sym typeface="Courier New"/>
              </a:rPr>
              <a:t>() {</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fun </a:t>
            </a:r>
            <a:r>
              <a:rPr lang="en">
                <a:solidFill>
                  <a:srgbClr val="61AFEF"/>
                </a:solidFill>
                <a:latin typeface="Courier New"/>
                <a:ea typeface="Courier New"/>
                <a:cs typeface="Courier New"/>
                <a:sym typeface="Courier New"/>
              </a:rPr>
              <a:t>startTimer</a:t>
            </a:r>
            <a:r>
              <a:rPr lang="en">
                <a:solidFill>
                  <a:srgbClr val="E8BA36"/>
                </a:solidFill>
                <a:latin typeface="Courier New"/>
                <a:ea typeface="Courier New"/>
                <a:cs typeface="Courier New"/>
                <a:sym typeface="Courier New"/>
              </a:rPr>
              <a:t>()</a:t>
            </a:r>
            <a:r>
              <a:rPr lang="en">
                <a:solidFill>
                  <a:srgbClr val="BBBBBB"/>
                </a:solidFill>
                <a:latin typeface="Courier New"/>
                <a:ea typeface="Courier New"/>
                <a:cs typeface="Courier New"/>
                <a:sym typeface="Courier New"/>
              </a:rPr>
              <a:t>: </a:t>
            </a:r>
            <a:r>
              <a:rPr lang="en">
                <a:solidFill>
                  <a:srgbClr val="E5C07B"/>
                </a:solidFill>
                <a:latin typeface="Courier New"/>
                <a:ea typeface="Courier New"/>
                <a:cs typeface="Courier New"/>
                <a:sym typeface="Courier New"/>
              </a:rPr>
              <a:t>Flow</a:t>
            </a:r>
            <a:r>
              <a:rPr lang="en">
                <a:solidFill>
                  <a:srgbClr val="E8BA36"/>
                </a:solidFill>
                <a:latin typeface="Courier New"/>
                <a:ea typeface="Courier New"/>
                <a:cs typeface="Courier New"/>
                <a:sym typeface="Courier New"/>
              </a:rPr>
              <a:t>&lt;</a:t>
            </a:r>
            <a:r>
              <a:rPr lang="en">
                <a:solidFill>
                  <a:srgbClr val="E5C07B"/>
                </a:solidFill>
                <a:latin typeface="Courier New"/>
                <a:ea typeface="Courier New"/>
                <a:cs typeface="Courier New"/>
                <a:sym typeface="Courier New"/>
              </a:rPr>
              <a:t>Int</a:t>
            </a:r>
            <a:r>
              <a:rPr lang="en">
                <a:solidFill>
                  <a:srgbClr val="E8BA36"/>
                </a:solidFill>
                <a:latin typeface="Courier New"/>
                <a:ea typeface="Courier New"/>
                <a:cs typeface="Courier New"/>
                <a:sym typeface="Courier New"/>
              </a:rPr>
              <a:t>&gt; </a:t>
            </a:r>
            <a:r>
              <a:rPr lang="en">
                <a:solidFill>
                  <a:srgbClr val="BBBBBB"/>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flow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var </a:t>
            </a:r>
            <a:r>
              <a:rPr i="1" lang="en">
                <a:solidFill>
                  <a:srgbClr val="BBBBBB"/>
                </a:solidFill>
                <a:latin typeface="Courier New"/>
                <a:ea typeface="Courier New"/>
                <a:cs typeface="Courier New"/>
                <a:sym typeface="Courier New"/>
              </a:rPr>
              <a:t>count </a:t>
            </a:r>
            <a:r>
              <a:rPr lang="en">
                <a:solidFill>
                  <a:srgbClr val="BBBBBB"/>
                </a:solidFill>
                <a:latin typeface="Courier New"/>
                <a:ea typeface="Courier New"/>
                <a:cs typeface="Courier New"/>
                <a:sym typeface="Courier New"/>
              </a:rPr>
              <a:t>= </a:t>
            </a:r>
            <a:r>
              <a:rPr lang="en">
                <a:solidFill>
                  <a:srgbClr val="D19A66"/>
                </a:solidFill>
                <a:latin typeface="Courier New"/>
                <a:ea typeface="Courier New"/>
                <a:cs typeface="Courier New"/>
                <a:sym typeface="Courier New"/>
              </a:rPr>
              <a:t>10 </a:t>
            </a:r>
            <a:r>
              <a:rPr lang="en">
                <a:solidFill>
                  <a:srgbClr val="5C6370"/>
                </a:solidFill>
                <a:latin typeface="Courier New"/>
                <a:ea typeface="Courier New"/>
                <a:cs typeface="Courier New"/>
                <a:sym typeface="Courier New"/>
              </a:rPr>
              <a:t>// Initial countdown value</a:t>
            </a:r>
            <a:endParaRPr>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a:solidFill>
                  <a:srgbClr val="5C6370"/>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while </a:t>
            </a:r>
            <a:r>
              <a:rPr lang="en">
                <a:solidFill>
                  <a:srgbClr val="E8BA36"/>
                </a:solidFill>
                <a:latin typeface="Courier New"/>
                <a:ea typeface="Courier New"/>
                <a:cs typeface="Courier New"/>
                <a:sym typeface="Courier New"/>
              </a:rPr>
              <a:t>(</a:t>
            </a:r>
            <a:r>
              <a:rPr i="1" lang="en">
                <a:solidFill>
                  <a:srgbClr val="BBBBBB"/>
                </a:solidFill>
                <a:latin typeface="Courier New"/>
                <a:ea typeface="Courier New"/>
                <a:cs typeface="Courier New"/>
                <a:sym typeface="Courier New"/>
              </a:rPr>
              <a:t>count </a:t>
            </a:r>
            <a:r>
              <a:rPr lang="en">
                <a:solidFill>
                  <a:srgbClr val="BBBBBB"/>
                </a:solidFill>
                <a:latin typeface="Courier New"/>
                <a:ea typeface="Courier New"/>
                <a:cs typeface="Courier New"/>
                <a:sym typeface="Courier New"/>
              </a:rPr>
              <a:t>&gt;= </a:t>
            </a:r>
            <a:r>
              <a:rPr lang="en">
                <a:solidFill>
                  <a:srgbClr val="D19A66"/>
                </a:solidFill>
                <a:latin typeface="Courier New"/>
                <a:ea typeface="Courier New"/>
                <a:cs typeface="Courier New"/>
                <a:sym typeface="Courier New"/>
              </a:rPr>
              <a:t>0</a:t>
            </a:r>
            <a:r>
              <a:rPr lang="en">
                <a:solidFill>
                  <a:srgbClr val="E8BA36"/>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emit</a:t>
            </a:r>
            <a:r>
              <a:rPr lang="en">
                <a:solidFill>
                  <a:srgbClr val="54A857"/>
                </a:solidFill>
                <a:latin typeface="Courier New"/>
                <a:ea typeface="Courier New"/>
                <a:cs typeface="Courier New"/>
                <a:sym typeface="Courier New"/>
              </a:rPr>
              <a:t>(</a:t>
            </a:r>
            <a:r>
              <a:rPr i="1" lang="en">
                <a:solidFill>
                  <a:srgbClr val="BBBBBB"/>
                </a:solidFill>
                <a:latin typeface="Courier New"/>
                <a:ea typeface="Courier New"/>
                <a:cs typeface="Courier New"/>
                <a:sym typeface="Courier New"/>
              </a:rPr>
              <a:t>count</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delay</a:t>
            </a:r>
            <a:r>
              <a:rPr lang="en">
                <a:solidFill>
                  <a:srgbClr val="54A857"/>
                </a:solidFill>
                <a:latin typeface="Courier New"/>
                <a:ea typeface="Courier New"/>
                <a:cs typeface="Courier New"/>
                <a:sym typeface="Courier New"/>
              </a:rPr>
              <a:t>(</a:t>
            </a:r>
            <a:r>
              <a:rPr lang="en">
                <a:solidFill>
                  <a:srgbClr val="D19A66"/>
                </a:solidFill>
                <a:latin typeface="Courier New"/>
                <a:ea typeface="Courier New"/>
                <a:cs typeface="Courier New"/>
                <a:sym typeface="Courier New"/>
              </a:rPr>
              <a:t>1000</a:t>
            </a:r>
            <a:r>
              <a:rPr lang="en">
                <a:solidFill>
                  <a:srgbClr val="54A857"/>
                </a:solidFill>
                <a:latin typeface="Courier New"/>
                <a:ea typeface="Courier New"/>
                <a:cs typeface="Courier New"/>
                <a:sym typeface="Courier New"/>
              </a:rPr>
              <a:t>) </a:t>
            </a:r>
            <a:r>
              <a:rPr lang="en">
                <a:solidFill>
                  <a:srgbClr val="5C6370"/>
                </a:solidFill>
                <a:latin typeface="Courier New"/>
                <a:ea typeface="Courier New"/>
                <a:cs typeface="Courier New"/>
                <a:sym typeface="Courier New"/>
              </a:rPr>
              <a:t>// Emit countdown every second</a:t>
            </a:r>
            <a:endParaRPr>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a:solidFill>
                  <a:srgbClr val="5C6370"/>
                </a:solidFill>
                <a:latin typeface="Courier New"/>
                <a:ea typeface="Courier New"/>
                <a:cs typeface="Courier New"/>
                <a:sym typeface="Courier New"/>
              </a:rPr>
              <a:t>           </a:t>
            </a:r>
            <a:r>
              <a:rPr i="1" lang="en">
                <a:solidFill>
                  <a:srgbClr val="BBBBBB"/>
                </a:solidFill>
                <a:latin typeface="Courier New"/>
                <a:ea typeface="Courier New"/>
                <a:cs typeface="Courier New"/>
                <a:sym typeface="Courier New"/>
              </a:rPr>
              <a:t>count</a:t>
            </a:r>
            <a:r>
              <a:rPr lang="en">
                <a:solidFill>
                  <a:srgbClr val="BBBBBB"/>
                </a:solidFill>
                <a:latin typeface="Courier New"/>
                <a:ea typeface="Courier New"/>
                <a:cs typeface="Courier New"/>
                <a:sym typeface="Courier New"/>
              </a:rPr>
              <a:t>--</a:t>
            </a:r>
            <a:endParaRPr>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a:solidFill>
                  <a:srgbClr val="BBBBBB"/>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a:t>
            </a:r>
            <a:endParaRPr sz="21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9"/>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ViewModel?</a:t>
            </a:r>
            <a:endParaRPr>
              <a:solidFill>
                <a:schemeClr val="dk2"/>
              </a:solidFill>
            </a:endParaRPr>
          </a:p>
        </p:txBody>
      </p:sp>
      <p:sp>
        <p:nvSpPr>
          <p:cNvPr id="383" name="Google Shape;383;p29"/>
          <p:cNvSpPr/>
          <p:nvPr/>
        </p:nvSpPr>
        <p:spPr>
          <a:xfrm>
            <a:off x="1392163" y="1441614"/>
            <a:ext cx="1633800" cy="2543100"/>
          </a:xfrm>
          <a:prstGeom prst="roundRect">
            <a:avLst>
              <a:gd fmla="val 16667" name="adj"/>
            </a:avLst>
          </a:prstGeom>
          <a:solidFill>
            <a:srgbClr val="89CA78"/>
          </a:solidFill>
          <a:ln cap="flat" cmpd="sng" w="19050">
            <a:solidFill>
              <a:srgbClr val="2B2B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Anaheim"/>
                <a:ea typeface="Anaheim"/>
                <a:cs typeface="Anaheim"/>
                <a:sym typeface="Anaheim"/>
              </a:rPr>
              <a:t>Screen #1</a:t>
            </a:r>
            <a:endParaRPr sz="2100">
              <a:latin typeface="Anaheim"/>
              <a:ea typeface="Anaheim"/>
              <a:cs typeface="Anaheim"/>
              <a:sym typeface="Anaheim"/>
            </a:endParaRPr>
          </a:p>
        </p:txBody>
      </p:sp>
      <p:sp>
        <p:nvSpPr>
          <p:cNvPr id="384" name="Google Shape;384;p29"/>
          <p:cNvSpPr/>
          <p:nvPr/>
        </p:nvSpPr>
        <p:spPr>
          <a:xfrm>
            <a:off x="5569339" y="1397650"/>
            <a:ext cx="1633800" cy="2543100"/>
          </a:xfrm>
          <a:prstGeom prst="roundRect">
            <a:avLst>
              <a:gd fmla="val 16667" name="adj"/>
            </a:avLst>
          </a:prstGeom>
          <a:solidFill>
            <a:srgbClr val="D55FDE"/>
          </a:solidFill>
          <a:ln cap="flat" cmpd="sng" w="19050">
            <a:solidFill>
              <a:srgbClr val="2B2B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Anaheim"/>
                <a:ea typeface="Anaheim"/>
                <a:cs typeface="Anaheim"/>
                <a:sym typeface="Anaheim"/>
              </a:rPr>
              <a:t>Screen #3</a:t>
            </a:r>
            <a:endParaRPr sz="2100">
              <a:latin typeface="Anaheim"/>
              <a:ea typeface="Anaheim"/>
              <a:cs typeface="Anaheim"/>
              <a:sym typeface="Anaheim"/>
            </a:endParaRPr>
          </a:p>
        </p:txBody>
      </p:sp>
      <p:grpSp>
        <p:nvGrpSpPr>
          <p:cNvPr id="385" name="Google Shape;385;p29"/>
          <p:cNvGrpSpPr/>
          <p:nvPr/>
        </p:nvGrpSpPr>
        <p:grpSpPr>
          <a:xfrm>
            <a:off x="3431100" y="1310225"/>
            <a:ext cx="1733113" cy="669000"/>
            <a:chOff x="3259350" y="1635100"/>
            <a:chExt cx="1733113" cy="669000"/>
          </a:xfrm>
        </p:grpSpPr>
        <p:sp>
          <p:nvSpPr>
            <p:cNvPr id="386" name="Google Shape;386;p29"/>
            <p:cNvSpPr/>
            <p:nvPr/>
          </p:nvSpPr>
          <p:spPr>
            <a:xfrm>
              <a:off x="3259350" y="1635100"/>
              <a:ext cx="400800" cy="669000"/>
            </a:xfrm>
            <a:prstGeom prst="moon">
              <a:avLst>
                <a:gd fmla="val 10810"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87" name="Google Shape;387;p29"/>
            <p:cNvSpPr/>
            <p:nvPr/>
          </p:nvSpPr>
          <p:spPr>
            <a:xfrm rot="10800000">
              <a:off x="4591663" y="1635100"/>
              <a:ext cx="400800" cy="669000"/>
            </a:xfrm>
            <a:prstGeom prst="moon">
              <a:avLst>
                <a:gd fmla="val 10810"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88" name="Google Shape;388;p29"/>
            <p:cNvSpPr txBox="1"/>
            <p:nvPr/>
          </p:nvSpPr>
          <p:spPr>
            <a:xfrm>
              <a:off x="3561300" y="1709650"/>
              <a:ext cx="13644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User Data</a:t>
              </a:r>
              <a:endParaRPr sz="1800">
                <a:solidFill>
                  <a:schemeClr val="lt1"/>
                </a:solidFill>
                <a:latin typeface="Anaheim"/>
                <a:ea typeface="Anaheim"/>
                <a:cs typeface="Anaheim"/>
                <a:sym typeface="Anaheim"/>
              </a:endParaRPr>
            </a:p>
          </p:txBody>
        </p:sp>
      </p:grpSp>
      <p:sp>
        <p:nvSpPr>
          <p:cNvPr id="389" name="Google Shape;389;p29"/>
          <p:cNvSpPr/>
          <p:nvPr/>
        </p:nvSpPr>
        <p:spPr>
          <a:xfrm>
            <a:off x="3480752" y="2524600"/>
            <a:ext cx="1633800" cy="2543100"/>
          </a:xfrm>
          <a:prstGeom prst="roundRect">
            <a:avLst>
              <a:gd fmla="val 16667" name="adj"/>
            </a:avLst>
          </a:prstGeom>
          <a:solidFill>
            <a:srgbClr val="2BBAC5"/>
          </a:solidFill>
          <a:ln cap="flat" cmpd="sng" w="19050">
            <a:solidFill>
              <a:srgbClr val="2B2B2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Anaheim"/>
                <a:ea typeface="Anaheim"/>
                <a:cs typeface="Anaheim"/>
                <a:sym typeface="Anaheim"/>
              </a:rPr>
              <a:t>Screen #2</a:t>
            </a:r>
            <a:endParaRPr sz="2100">
              <a:latin typeface="Anaheim"/>
              <a:ea typeface="Anaheim"/>
              <a:cs typeface="Anaheim"/>
              <a:sym typeface="Anaheim"/>
            </a:endParaRPr>
          </a:p>
        </p:txBody>
      </p:sp>
      <p:cxnSp>
        <p:nvCxnSpPr>
          <p:cNvPr id="390" name="Google Shape;390;p29"/>
          <p:cNvCxnSpPr>
            <a:endCxn id="389" idx="0"/>
          </p:cNvCxnSpPr>
          <p:nvPr/>
        </p:nvCxnSpPr>
        <p:spPr>
          <a:xfrm flipH="1">
            <a:off x="4297652" y="2014000"/>
            <a:ext cx="12000" cy="51060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29"/>
          <p:cNvCxnSpPr/>
          <p:nvPr/>
        </p:nvCxnSpPr>
        <p:spPr>
          <a:xfrm>
            <a:off x="5164225" y="1644725"/>
            <a:ext cx="324900" cy="314100"/>
          </a:xfrm>
          <a:prstGeom prst="straightConnector1">
            <a:avLst/>
          </a:prstGeom>
          <a:noFill/>
          <a:ln cap="flat" cmpd="sng" w="9525">
            <a:solidFill>
              <a:schemeClr val="dk2"/>
            </a:solidFill>
            <a:prstDash val="solid"/>
            <a:round/>
            <a:headEnd len="med" w="med" type="none"/>
            <a:tailEnd len="med" w="med" type="triangle"/>
          </a:ln>
        </p:spPr>
      </p:cxnSp>
      <p:cxnSp>
        <p:nvCxnSpPr>
          <p:cNvPr id="392" name="Google Shape;392;p29"/>
          <p:cNvCxnSpPr>
            <a:stCxn id="386" idx="1"/>
          </p:cNvCxnSpPr>
          <p:nvPr/>
        </p:nvCxnSpPr>
        <p:spPr>
          <a:xfrm flipH="1">
            <a:off x="3129300" y="1644725"/>
            <a:ext cx="301800" cy="17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74"/>
          <p:cNvSpPr txBox="1"/>
          <p:nvPr/>
        </p:nvSpPr>
        <p:spPr>
          <a:xfrm>
            <a:off x="1101450" y="1463875"/>
            <a:ext cx="6941100" cy="6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Overpass Mono Light"/>
                <a:ea typeface="Overpass Mono Light"/>
                <a:cs typeface="Overpass Mono Light"/>
                <a:sym typeface="Overpass Mono Light"/>
              </a:rPr>
              <a:t>“So, the key difference between </a:t>
            </a:r>
            <a:r>
              <a:rPr lang="en" sz="1100">
                <a:solidFill>
                  <a:srgbClr val="BBBBBB"/>
                </a:solidFill>
                <a:latin typeface="Overpass Mono Light"/>
                <a:ea typeface="Overpass Mono Light"/>
                <a:cs typeface="Overpass Mono Light"/>
                <a:sym typeface="Overpass Mono Light"/>
              </a:rPr>
              <a:t>MutableState</a:t>
            </a:r>
            <a:r>
              <a:rPr lang="en" sz="1100">
                <a:solidFill>
                  <a:schemeClr val="lt1"/>
                </a:solidFill>
                <a:latin typeface="Overpass Mono Light"/>
                <a:ea typeface="Overpass Mono Light"/>
                <a:cs typeface="Overpass Mono Light"/>
                <a:sym typeface="Overpass Mono Light"/>
              </a:rPr>
              <a:t> and </a:t>
            </a:r>
            <a:r>
              <a:rPr lang="en" sz="1100">
                <a:solidFill>
                  <a:srgbClr val="BBBBBB"/>
                </a:solidFill>
                <a:latin typeface="Overpass Mono Light"/>
                <a:ea typeface="Overpass Mono Light"/>
                <a:cs typeface="Overpass Mono Light"/>
                <a:sym typeface="Overpass Mono Light"/>
              </a:rPr>
              <a:t>Flow</a:t>
            </a:r>
            <a:r>
              <a:rPr lang="en" sz="1100">
                <a:solidFill>
                  <a:schemeClr val="lt1"/>
                </a:solidFill>
                <a:latin typeface="Overpass Mono Light"/>
                <a:ea typeface="Overpass Mono Light"/>
                <a:cs typeface="Overpass Mono Light"/>
                <a:sym typeface="Overpass Mono Light"/>
              </a:rPr>
              <a:t> is that </a:t>
            </a:r>
            <a:r>
              <a:rPr lang="en" sz="1100">
                <a:solidFill>
                  <a:srgbClr val="BBBBBB"/>
                </a:solidFill>
                <a:latin typeface="Overpass Mono Light"/>
                <a:ea typeface="Overpass Mono Light"/>
                <a:cs typeface="Overpass Mono Light"/>
                <a:sym typeface="Overpass Mono Light"/>
              </a:rPr>
              <a:t>MutableState</a:t>
            </a:r>
            <a:r>
              <a:rPr lang="en" sz="1100">
                <a:solidFill>
                  <a:schemeClr val="lt1"/>
                </a:solidFill>
                <a:latin typeface="Overpass Mono Light"/>
                <a:ea typeface="Overpass Mono Light"/>
                <a:cs typeface="Overpass Mono Light"/>
                <a:sym typeface="Overpass Mono Light"/>
              </a:rPr>
              <a:t> is used to represent static UI-related state that can be updated synchronously, while </a:t>
            </a:r>
            <a:r>
              <a:rPr lang="en" sz="1100">
                <a:solidFill>
                  <a:srgbClr val="BBBBBB"/>
                </a:solidFill>
                <a:latin typeface="Overpass Mono Light"/>
                <a:ea typeface="Overpass Mono Light"/>
                <a:cs typeface="Overpass Mono Light"/>
                <a:sym typeface="Overpass Mono Light"/>
              </a:rPr>
              <a:t>Flow</a:t>
            </a:r>
            <a:r>
              <a:rPr lang="en" sz="1100">
                <a:solidFill>
                  <a:schemeClr val="lt1"/>
                </a:solidFill>
                <a:latin typeface="Overpass Mono Light"/>
                <a:ea typeface="Overpass Mono Light"/>
                <a:cs typeface="Overpass Mono Light"/>
                <a:sym typeface="Overpass Mono Light"/>
              </a:rPr>
              <a:t> is used to represent dynamic data that changes over time and can be emitted asynchronously.”</a:t>
            </a:r>
            <a:endParaRPr sz="1100">
              <a:solidFill>
                <a:schemeClr val="lt1"/>
              </a:solidFill>
              <a:latin typeface="Overpass Mono Light"/>
              <a:ea typeface="Overpass Mono Light"/>
              <a:cs typeface="Overpass Mono Light"/>
              <a:sym typeface="Overpass Mono Light"/>
            </a:endParaRPr>
          </a:p>
          <a:p>
            <a:pPr indent="0" lvl="0" marL="0" rtl="0" algn="l">
              <a:spcBef>
                <a:spcPts val="0"/>
              </a:spcBef>
              <a:spcAft>
                <a:spcPts val="0"/>
              </a:spcAft>
              <a:buNone/>
            </a:pPr>
            <a:r>
              <a:t/>
            </a:r>
            <a:endParaRPr sz="1100">
              <a:solidFill>
                <a:schemeClr val="lt1"/>
              </a:solidFill>
              <a:latin typeface="Overpass Mono Light"/>
              <a:ea typeface="Overpass Mono Light"/>
              <a:cs typeface="Overpass Mono Light"/>
              <a:sym typeface="Overpass Mono Light"/>
            </a:endParaRPr>
          </a:p>
          <a:p>
            <a:pPr indent="0" lvl="0" marL="0" rtl="0" algn="l">
              <a:spcBef>
                <a:spcPts val="0"/>
              </a:spcBef>
              <a:spcAft>
                <a:spcPts val="0"/>
              </a:spcAft>
              <a:buNone/>
            </a:pPr>
            <a:r>
              <a:t/>
            </a:r>
            <a:endParaRPr sz="1100">
              <a:solidFill>
                <a:schemeClr val="lt1"/>
              </a:solidFill>
              <a:latin typeface="Overpass Mono Light"/>
              <a:ea typeface="Overpass Mono Light"/>
              <a:cs typeface="Overpass Mono Light"/>
              <a:sym typeface="Overpass Mono Light"/>
            </a:endParaRPr>
          </a:p>
          <a:p>
            <a:pPr indent="0" lvl="0" marL="0" rtl="0" algn="l">
              <a:spcBef>
                <a:spcPts val="0"/>
              </a:spcBef>
              <a:spcAft>
                <a:spcPts val="0"/>
              </a:spcAft>
              <a:buNone/>
            </a:pPr>
            <a:r>
              <a:t/>
            </a:r>
            <a:endParaRPr sz="1100">
              <a:solidFill>
                <a:schemeClr val="lt1"/>
              </a:solidFill>
              <a:latin typeface="Overpass Mono Light"/>
              <a:ea typeface="Overpass Mono Light"/>
              <a:cs typeface="Overpass Mono Light"/>
              <a:sym typeface="Overpass Mono Light"/>
            </a:endParaRPr>
          </a:p>
        </p:txBody>
      </p:sp>
      <p:sp>
        <p:nvSpPr>
          <p:cNvPr id="756" name="Google Shape;756;p74"/>
          <p:cNvSpPr txBox="1"/>
          <p:nvPr>
            <p:ph idx="4294967295" type="title"/>
          </p:nvPr>
        </p:nvSpPr>
        <p:spPr>
          <a:xfrm>
            <a:off x="1732550" y="281300"/>
            <a:ext cx="5679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 ViewModel</a:t>
            </a:r>
            <a:endParaRPr>
              <a:solidFill>
                <a:schemeClr val="dk2"/>
              </a:solidFill>
            </a:endParaRPr>
          </a:p>
          <a:p>
            <a:pPr indent="0" lvl="0" marL="0" rtl="0" algn="ctr">
              <a:spcBef>
                <a:spcPts val="0"/>
              </a:spcBef>
              <a:spcAft>
                <a:spcPts val="0"/>
              </a:spcAft>
              <a:buNone/>
            </a:pPr>
            <a:r>
              <a:rPr lang="en">
                <a:solidFill>
                  <a:schemeClr val="dk2"/>
                </a:solidFill>
              </a:rPr>
              <a:t>(</a:t>
            </a:r>
            <a:r>
              <a:rPr lang="en">
                <a:solidFill>
                  <a:srgbClr val="61AFEF"/>
                </a:solidFill>
              </a:rPr>
              <a:t>Example Flow</a:t>
            </a:r>
            <a:r>
              <a:rPr lang="en">
                <a:solidFill>
                  <a:schemeClr val="dk2"/>
                </a:solidFill>
              </a:rPr>
              <a:t>)</a:t>
            </a:r>
            <a:endParaRPr>
              <a:solidFill>
                <a:schemeClr val="dk2"/>
              </a:solidFill>
            </a:endParaRPr>
          </a:p>
        </p:txBody>
      </p:sp>
      <p:sp>
        <p:nvSpPr>
          <p:cNvPr id="757" name="Google Shape;757;p74"/>
          <p:cNvSpPr txBox="1"/>
          <p:nvPr/>
        </p:nvSpPr>
        <p:spPr>
          <a:xfrm>
            <a:off x="760400" y="3389300"/>
            <a:ext cx="762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Detta är en OK förklaring för grundläggande koncept… men vi har fortfarande inte </a:t>
            </a:r>
            <a:r>
              <a:rPr lang="en" sz="1800">
                <a:solidFill>
                  <a:schemeClr val="lt1"/>
                </a:solidFill>
                <a:latin typeface="Anaheim"/>
                <a:ea typeface="Anaheim"/>
                <a:cs typeface="Anaheim"/>
                <a:sym typeface="Anaheim"/>
              </a:rPr>
              <a:t>sett</a:t>
            </a:r>
            <a:r>
              <a:rPr lang="en" sz="1800">
                <a:solidFill>
                  <a:schemeClr val="lt1"/>
                </a:solidFill>
                <a:latin typeface="Anaheim"/>
                <a:ea typeface="Anaheim"/>
                <a:cs typeface="Anaheim"/>
                <a:sym typeface="Anaheim"/>
              </a:rPr>
              <a:t> ett konkret </a:t>
            </a:r>
            <a:r>
              <a:rPr lang="en" sz="1800">
                <a:solidFill>
                  <a:schemeClr val="lt1"/>
                </a:solidFill>
                <a:latin typeface="Anaheim"/>
                <a:ea typeface="Anaheim"/>
                <a:cs typeface="Anaheim"/>
                <a:sym typeface="Anaheim"/>
              </a:rPr>
              <a:t>exempel</a:t>
            </a:r>
            <a:r>
              <a:rPr lang="en" sz="1800">
                <a:solidFill>
                  <a:schemeClr val="lt1"/>
                </a:solidFill>
                <a:latin typeface="Anaheim"/>
                <a:ea typeface="Anaheim"/>
                <a:cs typeface="Anaheim"/>
                <a:sym typeface="Anaheim"/>
              </a:rPr>
              <a:t> på </a:t>
            </a:r>
            <a:r>
              <a:rPr lang="en" sz="1800">
                <a:solidFill>
                  <a:srgbClr val="BBBBBB"/>
                </a:solidFill>
                <a:latin typeface="Anaheim"/>
                <a:ea typeface="Anaheim"/>
                <a:cs typeface="Anaheim"/>
                <a:sym typeface="Anaheim"/>
              </a:rPr>
              <a:t>‘state’</a:t>
            </a:r>
            <a:r>
              <a:rPr lang="en" sz="1800">
                <a:solidFill>
                  <a:schemeClr val="lt1"/>
                </a:solidFill>
                <a:latin typeface="Anaheim"/>
                <a:ea typeface="Anaheim"/>
                <a:cs typeface="Anaheim"/>
                <a:sym typeface="Anaheim"/>
              </a:rPr>
              <a:t> eller </a:t>
            </a:r>
            <a:r>
              <a:rPr lang="en" sz="1800">
                <a:solidFill>
                  <a:srgbClr val="BBBBBB"/>
                </a:solidFill>
                <a:latin typeface="Anaheim"/>
                <a:ea typeface="Anaheim"/>
                <a:cs typeface="Anaheim"/>
                <a:sym typeface="Anaheim"/>
              </a:rPr>
              <a:t>‘mutableStateFlow’</a:t>
            </a:r>
            <a:endParaRPr sz="1800">
              <a:solidFill>
                <a:srgbClr val="BBBBBB"/>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75"/>
          <p:cNvSpPr txBox="1"/>
          <p:nvPr/>
        </p:nvSpPr>
        <p:spPr>
          <a:xfrm>
            <a:off x="671350" y="1786700"/>
            <a:ext cx="32703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sp>
        <p:nvSpPr>
          <p:cNvPr id="763" name="Google Shape;763;p75"/>
          <p:cNvSpPr txBox="1"/>
          <p:nvPr/>
        </p:nvSpPr>
        <p:spPr>
          <a:xfrm>
            <a:off x="950450" y="1136950"/>
            <a:ext cx="6737700" cy="51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4400">
                <a:solidFill>
                  <a:srgbClr val="EF596F"/>
                </a:solidFill>
              </a:rPr>
              <a:t>viewModelscope</a:t>
            </a:r>
            <a:r>
              <a:rPr b="1" lang="en" sz="4400">
                <a:solidFill>
                  <a:schemeClr val="lt1"/>
                </a:solidFill>
              </a:rPr>
              <a:t> </a:t>
            </a:r>
            <a:endParaRPr b="1" sz="4400">
              <a:solidFill>
                <a:schemeClr val="lt1"/>
              </a:solidFill>
            </a:endParaRPr>
          </a:p>
          <a:p>
            <a:pPr indent="0" lvl="0" marL="0" rtl="0" algn="ctr">
              <a:lnSpc>
                <a:spcPct val="115000"/>
              </a:lnSpc>
              <a:spcBef>
                <a:spcPts val="1200"/>
              </a:spcBef>
              <a:spcAft>
                <a:spcPts val="0"/>
              </a:spcAft>
              <a:buNone/>
            </a:pPr>
            <a:r>
              <a:rPr b="1" lang="en" sz="4400">
                <a:solidFill>
                  <a:srgbClr val="BBBBBB"/>
                </a:solidFill>
              </a:rPr>
              <a:t>vs</a:t>
            </a:r>
            <a:r>
              <a:rPr b="1" lang="en" sz="4400">
                <a:solidFill>
                  <a:schemeClr val="lt1"/>
                </a:solidFill>
              </a:rPr>
              <a:t> </a:t>
            </a:r>
            <a:endParaRPr b="1" sz="4400">
              <a:solidFill>
                <a:schemeClr val="lt1"/>
              </a:solidFill>
            </a:endParaRPr>
          </a:p>
          <a:p>
            <a:pPr indent="0" lvl="0" marL="0" rtl="0" algn="ctr">
              <a:lnSpc>
                <a:spcPct val="115000"/>
              </a:lnSpc>
              <a:spcBef>
                <a:spcPts val="1200"/>
              </a:spcBef>
              <a:spcAft>
                <a:spcPts val="1200"/>
              </a:spcAft>
              <a:buNone/>
            </a:pPr>
            <a:r>
              <a:rPr b="1" lang="en" sz="4400">
                <a:solidFill>
                  <a:srgbClr val="E5C07B"/>
                </a:solidFill>
              </a:rPr>
              <a:t>repeatOnLifecycle</a:t>
            </a:r>
            <a:endParaRPr sz="4400">
              <a:solidFill>
                <a:schemeClr val="lt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6"/>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viewModelScope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When to use</a:t>
            </a:r>
            <a:r>
              <a:rPr lang="en" sz="2300">
                <a:solidFill>
                  <a:schemeClr val="dk2"/>
                </a:solidFill>
              </a:rPr>
              <a:t>)</a:t>
            </a:r>
            <a:endParaRPr sz="2300">
              <a:solidFill>
                <a:schemeClr val="dk2"/>
              </a:solidFill>
            </a:endParaRPr>
          </a:p>
        </p:txBody>
      </p:sp>
      <p:sp>
        <p:nvSpPr>
          <p:cNvPr id="769" name="Google Shape;769;p76"/>
          <p:cNvSpPr txBox="1"/>
          <p:nvPr/>
        </p:nvSpPr>
        <p:spPr>
          <a:xfrm>
            <a:off x="671350" y="1786700"/>
            <a:ext cx="32703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sp>
        <p:nvSpPr>
          <p:cNvPr id="770" name="Google Shape;770;p76"/>
          <p:cNvSpPr txBox="1"/>
          <p:nvPr/>
        </p:nvSpPr>
        <p:spPr>
          <a:xfrm>
            <a:off x="227350" y="1472650"/>
            <a:ext cx="5132700" cy="256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lt1"/>
                </a:solidFill>
              </a:rPr>
              <a:t>ViewModelScope Approach</a:t>
            </a:r>
            <a:r>
              <a:rPr lang="en" sz="1300">
                <a:solidFill>
                  <a:schemeClr val="lt1"/>
                </a:solidFill>
              </a:rPr>
              <a:t>:</a:t>
            </a:r>
            <a:endParaRPr sz="1300">
              <a:solidFill>
                <a:schemeClr val="lt1"/>
              </a:solidFill>
            </a:endParaRPr>
          </a:p>
          <a:p>
            <a:pPr indent="-311150" lvl="0" marL="457200" rtl="0" algn="l">
              <a:lnSpc>
                <a:spcPct val="115000"/>
              </a:lnSpc>
              <a:spcBef>
                <a:spcPts val="1200"/>
              </a:spcBef>
              <a:spcAft>
                <a:spcPts val="0"/>
              </a:spcAft>
              <a:buClr>
                <a:schemeClr val="dk2"/>
              </a:buClr>
              <a:buSzPts val="1300"/>
              <a:buChar char="●"/>
            </a:pPr>
            <a:r>
              <a:rPr lang="en" sz="1300">
                <a:solidFill>
                  <a:schemeClr val="lt1"/>
                </a:solidFill>
              </a:rPr>
              <a:t>Use viewModelScope when the coroutine's lifecycle should be tied directly to the ViewModel's lifecycle.</a:t>
            </a:r>
            <a:endParaRPr sz="1300">
              <a:solidFill>
                <a:schemeClr val="lt1"/>
              </a:solidFill>
            </a:endParaRPr>
          </a:p>
          <a:p>
            <a:pPr indent="-311150" lvl="0" marL="457200" rtl="0" algn="l">
              <a:lnSpc>
                <a:spcPct val="115000"/>
              </a:lnSpc>
              <a:spcBef>
                <a:spcPts val="0"/>
              </a:spcBef>
              <a:spcAft>
                <a:spcPts val="0"/>
              </a:spcAft>
              <a:buClr>
                <a:schemeClr val="dk2"/>
              </a:buClr>
              <a:buSzPts val="1300"/>
              <a:buChar char="●"/>
            </a:pPr>
            <a:r>
              <a:rPr lang="en" sz="1300">
                <a:solidFill>
                  <a:schemeClr val="lt1"/>
                </a:solidFill>
              </a:rPr>
              <a:t>Suitable for tasks that are closely related to the ViewModel's responsibilities, such as fetching data from a repository, performing business logic, or managing state changes.</a:t>
            </a:r>
            <a:endParaRPr sz="1300">
              <a:solidFill>
                <a:schemeClr val="lt1"/>
              </a:solidFill>
            </a:endParaRPr>
          </a:p>
          <a:p>
            <a:pPr indent="-311150" lvl="0" marL="457200" rtl="0" algn="l">
              <a:lnSpc>
                <a:spcPct val="115000"/>
              </a:lnSpc>
              <a:spcBef>
                <a:spcPts val="0"/>
              </a:spcBef>
              <a:spcAft>
                <a:spcPts val="0"/>
              </a:spcAft>
              <a:buClr>
                <a:schemeClr val="dk2"/>
              </a:buClr>
              <a:buSzPts val="1300"/>
              <a:buChar char="●"/>
            </a:pPr>
            <a:r>
              <a:rPr lang="en" sz="1300">
                <a:solidFill>
                  <a:schemeClr val="lt1"/>
                </a:solidFill>
              </a:rPr>
              <a:t>It provides a cleaner and more organized approach, as all coroutines related to a ViewModel are defined within the ViewModel itself.</a:t>
            </a:r>
            <a:endParaRPr sz="1300">
              <a:solidFill>
                <a:schemeClr val="lt1"/>
              </a:solidFill>
            </a:endParaRPr>
          </a:p>
          <a:p>
            <a:pPr indent="-311150" lvl="0" marL="457200" rtl="0" algn="l">
              <a:lnSpc>
                <a:spcPct val="115000"/>
              </a:lnSpc>
              <a:spcBef>
                <a:spcPts val="0"/>
              </a:spcBef>
              <a:spcAft>
                <a:spcPts val="0"/>
              </a:spcAft>
              <a:buClr>
                <a:schemeClr val="dk2"/>
              </a:buClr>
              <a:buSzPts val="1300"/>
              <a:buChar char="●"/>
            </a:pPr>
            <a:r>
              <a:rPr lang="en" sz="1300">
                <a:solidFill>
                  <a:schemeClr val="lt1"/>
                </a:solidFill>
              </a:rPr>
              <a:t>It's particularly useful for long-running tasks or tasks that need to be cancelled when the ViewModel is cleared to avoid memory leaks.</a:t>
            </a:r>
            <a:endParaRPr sz="1300">
              <a:solidFill>
                <a:schemeClr val="lt1"/>
              </a:solidFill>
            </a:endParaRPr>
          </a:p>
        </p:txBody>
      </p:sp>
      <p:pic>
        <p:nvPicPr>
          <p:cNvPr id="771" name="Google Shape;771;p76"/>
          <p:cNvPicPr preferRelativeResize="0"/>
          <p:nvPr/>
        </p:nvPicPr>
        <p:blipFill>
          <a:blip r:embed="rId3">
            <a:alphaModFix/>
          </a:blip>
          <a:stretch>
            <a:fillRect/>
          </a:stretch>
        </p:blipFill>
        <p:spPr>
          <a:xfrm>
            <a:off x="5375500" y="2041249"/>
            <a:ext cx="3690299" cy="1612863"/>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7"/>
          <p:cNvSpPr txBox="1"/>
          <p:nvPr>
            <p:ph idx="4294967295" type="title"/>
          </p:nvPr>
        </p:nvSpPr>
        <p:spPr>
          <a:xfrm>
            <a:off x="1697600" y="194675"/>
            <a:ext cx="5200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collectAsState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When to use</a:t>
            </a:r>
            <a:r>
              <a:rPr lang="en" sz="2300">
                <a:solidFill>
                  <a:schemeClr val="dk2"/>
                </a:solidFill>
              </a:rPr>
              <a:t>)</a:t>
            </a:r>
            <a:endParaRPr sz="2300">
              <a:solidFill>
                <a:schemeClr val="dk2"/>
              </a:solidFill>
            </a:endParaRPr>
          </a:p>
        </p:txBody>
      </p:sp>
      <p:sp>
        <p:nvSpPr>
          <p:cNvPr id="777" name="Google Shape;777;p77"/>
          <p:cNvSpPr txBox="1"/>
          <p:nvPr/>
        </p:nvSpPr>
        <p:spPr>
          <a:xfrm>
            <a:off x="714675" y="1786700"/>
            <a:ext cx="3270300" cy="25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sp>
        <p:nvSpPr>
          <p:cNvPr id="778" name="Google Shape;778;p77"/>
          <p:cNvSpPr txBox="1"/>
          <p:nvPr/>
        </p:nvSpPr>
        <p:spPr>
          <a:xfrm>
            <a:off x="378975" y="1288500"/>
            <a:ext cx="5132700" cy="344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lt1"/>
                </a:solidFill>
              </a:rPr>
              <a:t>CollectAsState Approach</a:t>
            </a:r>
            <a:r>
              <a:rPr lang="en" sz="1300">
                <a:solidFill>
                  <a:schemeClr val="lt1"/>
                </a:solidFill>
              </a:rPr>
              <a:t>:</a:t>
            </a:r>
            <a:endParaRPr sz="1300">
              <a:solidFill>
                <a:schemeClr val="lt1"/>
              </a:solidFill>
            </a:endParaRPr>
          </a:p>
          <a:p>
            <a:pPr indent="-298450" lvl="0" marL="457200" rtl="0" algn="l">
              <a:lnSpc>
                <a:spcPct val="115000"/>
              </a:lnSpc>
              <a:spcBef>
                <a:spcPts val="1200"/>
              </a:spcBef>
              <a:spcAft>
                <a:spcPts val="0"/>
              </a:spcAft>
              <a:buClr>
                <a:schemeClr val="dk2"/>
              </a:buClr>
              <a:buSzPts val="1100"/>
              <a:buChar char="●"/>
            </a:pPr>
            <a:r>
              <a:rPr lang="en" sz="1100">
                <a:solidFill>
                  <a:schemeClr val="lt1"/>
                </a:solidFill>
              </a:rPr>
              <a:t>Use collectAsState within Composables when you need to observe changes in StateFlow or LiveData directly in the UI layer.</a:t>
            </a:r>
            <a:endParaRPr sz="1100">
              <a:solidFill>
                <a:schemeClr val="lt1"/>
              </a:solidFill>
            </a:endParaRPr>
          </a:p>
          <a:p>
            <a:pPr indent="-298450" lvl="0" marL="457200" rtl="0" algn="l">
              <a:lnSpc>
                <a:spcPct val="115000"/>
              </a:lnSpc>
              <a:spcBef>
                <a:spcPts val="0"/>
              </a:spcBef>
              <a:spcAft>
                <a:spcPts val="0"/>
              </a:spcAft>
              <a:buClr>
                <a:schemeClr val="dk2"/>
              </a:buClr>
              <a:buSzPts val="1100"/>
              <a:buChar char="●"/>
            </a:pPr>
            <a:r>
              <a:rPr lang="en" sz="1100">
                <a:solidFill>
                  <a:schemeClr val="lt1"/>
                </a:solidFill>
              </a:rPr>
              <a:t>It's suitable for updating the UI based on changes in the data emitted by StateFlow or LiveData exposed from ViewModels.</a:t>
            </a:r>
            <a:endParaRPr sz="1100">
              <a:solidFill>
                <a:schemeClr val="lt1"/>
              </a:solidFill>
            </a:endParaRPr>
          </a:p>
          <a:p>
            <a:pPr indent="-298450" lvl="0" marL="457200" rtl="0" algn="l">
              <a:lnSpc>
                <a:spcPct val="115000"/>
              </a:lnSpc>
              <a:spcBef>
                <a:spcPts val="0"/>
              </a:spcBef>
              <a:spcAft>
                <a:spcPts val="0"/>
              </a:spcAft>
              <a:buClr>
                <a:schemeClr val="dk2"/>
              </a:buClr>
              <a:buSzPts val="1100"/>
              <a:buChar char="●"/>
            </a:pPr>
            <a:r>
              <a:rPr lang="en" sz="1100">
                <a:solidFill>
                  <a:schemeClr val="lt1"/>
                </a:solidFill>
              </a:rPr>
              <a:t>It allows you to separate concerns by keeping UI-related logic within Composables, making them more focused and easier to understand.</a:t>
            </a:r>
            <a:endParaRPr sz="1100">
              <a:solidFill>
                <a:schemeClr val="lt1"/>
              </a:solidFill>
            </a:endParaRPr>
          </a:p>
          <a:p>
            <a:pPr indent="-298450" lvl="0" marL="457200" rtl="0" algn="l">
              <a:lnSpc>
                <a:spcPct val="115000"/>
              </a:lnSpc>
              <a:spcBef>
                <a:spcPts val="0"/>
              </a:spcBef>
              <a:spcAft>
                <a:spcPts val="0"/>
              </a:spcAft>
              <a:buClr>
                <a:schemeClr val="dk2"/>
              </a:buClr>
              <a:buSzPts val="1100"/>
              <a:buChar char="●"/>
            </a:pPr>
            <a:r>
              <a:rPr lang="en" sz="1100">
                <a:solidFill>
                  <a:schemeClr val="lt1"/>
                </a:solidFill>
              </a:rPr>
              <a:t>It's particularly useful for updating UI elements such as lists, text fields, or buttons based on real-time changes in data.</a:t>
            </a:r>
            <a:endParaRPr sz="1100">
              <a:solidFill>
                <a:schemeClr val="lt1"/>
              </a:solidFill>
            </a:endParaRPr>
          </a:p>
          <a:p>
            <a:pPr indent="-298450" lvl="0" marL="457200" rtl="0" algn="l">
              <a:lnSpc>
                <a:spcPct val="115000"/>
              </a:lnSpc>
              <a:spcBef>
                <a:spcPts val="0"/>
              </a:spcBef>
              <a:spcAft>
                <a:spcPts val="0"/>
              </a:spcAft>
              <a:buClr>
                <a:schemeClr val="dk2"/>
              </a:buClr>
              <a:buSzPts val="1100"/>
              <a:buChar char="●"/>
            </a:pPr>
            <a:r>
              <a:rPr lang="en" sz="1100">
                <a:solidFill>
                  <a:schemeClr val="lt1"/>
                </a:solidFill>
                <a:latin typeface="Roboto Mono"/>
                <a:ea typeface="Roboto Mono"/>
                <a:cs typeface="Roboto Mono"/>
                <a:sym typeface="Roboto Mono"/>
              </a:rPr>
              <a:t>collectAsState()</a:t>
            </a:r>
            <a:r>
              <a:rPr lang="en" sz="1100">
                <a:solidFill>
                  <a:schemeClr val="lt1"/>
                </a:solidFill>
              </a:rPr>
              <a:t> is a function provided by the </a:t>
            </a:r>
            <a:r>
              <a:rPr lang="en" sz="1100">
                <a:solidFill>
                  <a:schemeClr val="lt1"/>
                </a:solidFill>
                <a:latin typeface="Roboto Mono"/>
                <a:ea typeface="Roboto Mono"/>
                <a:cs typeface="Roboto Mono"/>
                <a:sym typeface="Roboto Mono"/>
              </a:rPr>
              <a:t>compose-runtime</a:t>
            </a:r>
            <a:r>
              <a:rPr lang="en" sz="1100">
                <a:solidFill>
                  <a:schemeClr val="lt1"/>
                </a:solidFill>
              </a:rPr>
              <a:t> library.</a:t>
            </a:r>
            <a:endParaRPr sz="1100">
              <a:solidFill>
                <a:schemeClr val="lt1"/>
              </a:solidFill>
            </a:endParaRPr>
          </a:p>
          <a:p>
            <a:pPr indent="-298450" lvl="0" marL="457200" rtl="0" algn="l">
              <a:lnSpc>
                <a:spcPct val="115000"/>
              </a:lnSpc>
              <a:spcBef>
                <a:spcPts val="0"/>
              </a:spcBef>
              <a:spcAft>
                <a:spcPts val="0"/>
              </a:spcAft>
              <a:buClr>
                <a:schemeClr val="dk2"/>
              </a:buClr>
              <a:buSzPts val="1100"/>
              <a:buChar char="●"/>
            </a:pPr>
            <a:r>
              <a:rPr lang="en" sz="1100">
                <a:solidFill>
                  <a:schemeClr val="lt1"/>
                </a:solidFill>
              </a:rPr>
              <a:t>It's used to collect values emitted by a </a:t>
            </a:r>
            <a:r>
              <a:rPr lang="en" sz="1100">
                <a:solidFill>
                  <a:schemeClr val="lt1"/>
                </a:solidFill>
                <a:latin typeface="Roboto Mono"/>
                <a:ea typeface="Roboto Mono"/>
                <a:cs typeface="Roboto Mono"/>
                <a:sym typeface="Roboto Mono"/>
              </a:rPr>
              <a:t>Flow</a:t>
            </a:r>
            <a:r>
              <a:rPr lang="en" sz="1100">
                <a:solidFill>
                  <a:schemeClr val="lt1"/>
                </a:solidFill>
              </a:rPr>
              <a:t> and automatically recompose the UI whenever a new value is emitted.</a:t>
            </a:r>
            <a:endParaRPr sz="1100">
              <a:solidFill>
                <a:schemeClr val="lt1"/>
              </a:solidFill>
            </a:endParaRPr>
          </a:p>
          <a:p>
            <a:pPr indent="-298450" lvl="0" marL="457200" rtl="0" algn="l">
              <a:lnSpc>
                <a:spcPct val="115000"/>
              </a:lnSpc>
              <a:spcBef>
                <a:spcPts val="0"/>
              </a:spcBef>
              <a:spcAft>
                <a:spcPts val="0"/>
              </a:spcAft>
              <a:buClr>
                <a:schemeClr val="dk2"/>
              </a:buClr>
              <a:buSzPts val="1100"/>
              <a:buChar char="●"/>
            </a:pPr>
            <a:r>
              <a:rPr lang="en" sz="1100">
                <a:solidFill>
                  <a:schemeClr val="lt1"/>
                </a:solidFill>
              </a:rPr>
              <a:t>It's useful for observing state changes and triggering UI updates in a reactive manner.</a:t>
            </a:r>
            <a:endParaRPr sz="1100">
              <a:solidFill>
                <a:schemeClr val="lt1"/>
              </a:solidFill>
            </a:endParaRPr>
          </a:p>
        </p:txBody>
      </p:sp>
      <p:pic>
        <p:nvPicPr>
          <p:cNvPr id="779" name="Google Shape;779;p77"/>
          <p:cNvPicPr preferRelativeResize="0"/>
          <p:nvPr/>
        </p:nvPicPr>
        <p:blipFill>
          <a:blip r:embed="rId3">
            <a:alphaModFix/>
          </a:blip>
          <a:stretch>
            <a:fillRect/>
          </a:stretch>
        </p:blipFill>
        <p:spPr>
          <a:xfrm>
            <a:off x="5772375" y="1855988"/>
            <a:ext cx="3186750" cy="1779614"/>
          </a:xfrm>
          <a:prstGeom prst="rect">
            <a:avLst/>
          </a:prstGeom>
          <a:noFill/>
          <a:ln>
            <a:noFill/>
          </a:ln>
        </p:spPr>
      </p:pic>
      <p:sp>
        <p:nvSpPr>
          <p:cNvPr id="780" name="Google Shape;780;p77"/>
          <p:cNvSpPr txBox="1"/>
          <p:nvPr/>
        </p:nvSpPr>
        <p:spPr>
          <a:xfrm>
            <a:off x="5793200" y="3655313"/>
            <a:ext cx="3186900" cy="5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1AFEF"/>
                </a:solidFill>
                <a:latin typeface="Anaheim"/>
                <a:ea typeface="Anaheim"/>
                <a:cs typeface="Anaheim"/>
                <a:sym typeface="Anaheim"/>
              </a:rPr>
              <a:t>Composables are a part of the UI layer</a:t>
            </a:r>
            <a:endParaRPr i="1">
              <a:solidFill>
                <a:srgbClr val="61AFEF"/>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78"/>
          <p:cNvSpPr/>
          <p:nvPr/>
        </p:nvSpPr>
        <p:spPr>
          <a:xfrm>
            <a:off x="541425" y="1797525"/>
            <a:ext cx="8208000" cy="1093800"/>
          </a:xfrm>
          <a:prstGeom prst="rect">
            <a:avLst/>
          </a:prstGeom>
          <a:solidFill>
            <a:srgbClr val="2B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86" name="Google Shape;786;p78"/>
          <p:cNvSpPr txBox="1"/>
          <p:nvPr>
            <p:ph idx="4294967295" type="title"/>
          </p:nvPr>
        </p:nvSpPr>
        <p:spPr>
          <a:xfrm>
            <a:off x="1697600" y="194675"/>
            <a:ext cx="5200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repeatOnLifecycle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When to use</a:t>
            </a:r>
            <a:r>
              <a:rPr lang="en" sz="2300">
                <a:solidFill>
                  <a:schemeClr val="dk2"/>
                </a:solidFill>
              </a:rPr>
              <a:t>)</a:t>
            </a:r>
            <a:endParaRPr sz="2300">
              <a:solidFill>
                <a:schemeClr val="dk2"/>
              </a:solidFill>
            </a:endParaRPr>
          </a:p>
        </p:txBody>
      </p:sp>
      <p:sp>
        <p:nvSpPr>
          <p:cNvPr id="787" name="Google Shape;787;p78"/>
          <p:cNvSpPr txBox="1"/>
          <p:nvPr/>
        </p:nvSpPr>
        <p:spPr>
          <a:xfrm>
            <a:off x="584700" y="2079050"/>
            <a:ext cx="4093200" cy="6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D55FDE"/>
                </a:solidFill>
                <a:latin typeface="Overpass Mono Light"/>
                <a:ea typeface="Overpass Mono Light"/>
                <a:cs typeface="Overpass Mono Light"/>
                <a:sym typeface="Overpass Mono Light"/>
              </a:rPr>
              <a:t>if</a:t>
            </a:r>
            <a:r>
              <a:rPr lang="en" sz="1800">
                <a:solidFill>
                  <a:schemeClr val="lt1"/>
                </a:solidFill>
                <a:latin typeface="Overpass Mono Light"/>
                <a:ea typeface="Overpass Mono Light"/>
                <a:cs typeface="Overpass Mono Light"/>
                <a:sym typeface="Overpass Mono Light"/>
              </a:rPr>
              <a:t> </a:t>
            </a:r>
            <a:r>
              <a:rPr lang="en" sz="1800">
                <a:solidFill>
                  <a:srgbClr val="E8BA36"/>
                </a:solidFill>
                <a:latin typeface="Overpass Mono Light"/>
                <a:ea typeface="Overpass Mono Light"/>
                <a:cs typeface="Overpass Mono Light"/>
                <a:sym typeface="Overpass Mono Light"/>
              </a:rPr>
              <a:t>lifecycle</a:t>
            </a:r>
            <a:r>
              <a:rPr lang="en" sz="1800">
                <a:solidFill>
                  <a:schemeClr val="lt1"/>
                </a:solidFill>
                <a:latin typeface="Overpass Mono Light"/>
                <a:ea typeface="Overpass Mono Light"/>
                <a:cs typeface="Overpass Mono Light"/>
                <a:sym typeface="Overpass Mono Light"/>
              </a:rPr>
              <a:t> == </a:t>
            </a:r>
            <a:r>
              <a:rPr lang="en" sz="1800">
                <a:solidFill>
                  <a:srgbClr val="61AFEF"/>
                </a:solidFill>
                <a:latin typeface="Overpass Mono Light"/>
                <a:ea typeface="Overpass Mono Light"/>
                <a:cs typeface="Overpass Mono Light"/>
                <a:sym typeface="Overpass Mono Light"/>
              </a:rPr>
              <a:t>onCreate</a:t>
            </a:r>
            <a:r>
              <a:rPr lang="en" sz="1800">
                <a:solidFill>
                  <a:srgbClr val="E8BA36"/>
                </a:solidFill>
                <a:latin typeface="Overpass Mono Light"/>
                <a:ea typeface="Overpass Mono Light"/>
                <a:cs typeface="Overpass Mono Light"/>
                <a:sym typeface="Overpass Mono Light"/>
              </a:rPr>
              <a:t>()</a:t>
            </a:r>
            <a:endParaRPr sz="1800">
              <a:solidFill>
                <a:srgbClr val="E8BA36"/>
              </a:solidFill>
              <a:latin typeface="Overpass Mono Light"/>
              <a:ea typeface="Overpass Mono Light"/>
              <a:cs typeface="Overpass Mono Light"/>
              <a:sym typeface="Overpass Mono Light"/>
            </a:endParaRPr>
          </a:p>
        </p:txBody>
      </p:sp>
      <p:sp>
        <p:nvSpPr>
          <p:cNvPr id="788" name="Google Shape;788;p78"/>
          <p:cNvSpPr/>
          <p:nvPr/>
        </p:nvSpPr>
        <p:spPr>
          <a:xfrm>
            <a:off x="4915925" y="2173725"/>
            <a:ext cx="2945400" cy="341400"/>
          </a:xfrm>
          <a:prstGeom prst="bracePair">
            <a:avLst/>
          </a:prstGeom>
          <a:noFill/>
          <a:ln cap="flat" cmpd="sng" w="28575">
            <a:solidFill>
              <a:srgbClr val="E8BA3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789" name="Google Shape;789;p78"/>
          <p:cNvSpPr txBox="1"/>
          <p:nvPr/>
        </p:nvSpPr>
        <p:spPr>
          <a:xfrm>
            <a:off x="4840175" y="2079050"/>
            <a:ext cx="3096900" cy="4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D55FDE"/>
                </a:solidFill>
                <a:latin typeface="Overpass Mono Light"/>
                <a:ea typeface="Overpass Mono Light"/>
                <a:cs typeface="Overpass Mono Light"/>
                <a:sym typeface="Overpass Mono Light"/>
              </a:rPr>
              <a:t>f</a:t>
            </a:r>
            <a:r>
              <a:rPr lang="en" sz="1800">
                <a:solidFill>
                  <a:srgbClr val="D55FDE"/>
                </a:solidFill>
                <a:latin typeface="Overpass Mono Light"/>
                <a:ea typeface="Overpass Mono Light"/>
                <a:cs typeface="Overpass Mono Light"/>
                <a:sym typeface="Overpass Mono Light"/>
              </a:rPr>
              <a:t>or</a:t>
            </a:r>
            <a:r>
              <a:rPr lang="en" sz="1800">
                <a:solidFill>
                  <a:schemeClr val="lt1"/>
                </a:solidFill>
                <a:latin typeface="Overpass Mono Light"/>
                <a:ea typeface="Overpass Mono Light"/>
                <a:cs typeface="Overpass Mono Light"/>
                <a:sym typeface="Overpass Mono Light"/>
              </a:rPr>
              <a:t> </a:t>
            </a:r>
            <a:r>
              <a:rPr lang="en" sz="1800">
                <a:solidFill>
                  <a:srgbClr val="61AFEF"/>
                </a:solidFill>
                <a:latin typeface="Overpass Mono Light"/>
                <a:ea typeface="Overpass Mono Light"/>
                <a:cs typeface="Overpass Mono Light"/>
                <a:sym typeface="Overpass Mono Light"/>
              </a:rPr>
              <a:t>loop</a:t>
            </a:r>
            <a:r>
              <a:rPr lang="en" sz="1800">
                <a:solidFill>
                  <a:schemeClr val="lt1"/>
                </a:solidFill>
                <a:latin typeface="Overpass Mono Light"/>
                <a:ea typeface="Overpass Mono Light"/>
                <a:cs typeface="Overpass Mono Light"/>
                <a:sym typeface="Overpass Mono Light"/>
              </a:rPr>
              <a:t>(</a:t>
            </a:r>
            <a:r>
              <a:rPr lang="en" sz="1800">
                <a:solidFill>
                  <a:srgbClr val="6E7ED9"/>
                </a:solidFill>
                <a:latin typeface="Overpass Mono Light"/>
                <a:ea typeface="Overpass Mono Light"/>
                <a:cs typeface="Overpass Mono Light"/>
                <a:sym typeface="Overpass Mono Light"/>
              </a:rPr>
              <a:t>10</a:t>
            </a:r>
            <a:r>
              <a:rPr lang="en" sz="1800">
                <a:solidFill>
                  <a:schemeClr val="lt1"/>
                </a:solidFill>
                <a:latin typeface="Overpass Mono Light"/>
                <a:ea typeface="Overpass Mono Light"/>
                <a:cs typeface="Overpass Mono Light"/>
                <a:sym typeface="Overpass Mono Light"/>
              </a:rPr>
              <a:t>) </a:t>
            </a:r>
            <a:endParaRPr sz="1800">
              <a:solidFill>
                <a:schemeClr val="lt1"/>
              </a:solidFill>
              <a:latin typeface="Overpass Mono Light"/>
              <a:ea typeface="Overpass Mono Light"/>
              <a:cs typeface="Overpass Mono Light"/>
              <a:sym typeface="Overpass Mono Light"/>
            </a:endParaRPr>
          </a:p>
        </p:txBody>
      </p:sp>
      <p:sp>
        <p:nvSpPr>
          <p:cNvPr id="790" name="Google Shape;790;p78"/>
          <p:cNvSpPr txBox="1"/>
          <p:nvPr/>
        </p:nvSpPr>
        <p:spPr>
          <a:xfrm>
            <a:off x="530600" y="2988650"/>
            <a:ext cx="693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61AFEF"/>
                </a:solidFill>
                <a:latin typeface="Anaheim"/>
                <a:ea typeface="Anaheim"/>
                <a:cs typeface="Anaheim"/>
                <a:sym typeface="Anaheim"/>
              </a:rPr>
              <a:t>Kod stycke</a:t>
            </a:r>
            <a:r>
              <a:rPr lang="en" sz="1800">
                <a:solidFill>
                  <a:srgbClr val="61AFEF"/>
                </a:solidFill>
                <a:latin typeface="Anaheim"/>
                <a:ea typeface="Anaheim"/>
                <a:cs typeface="Anaheim"/>
                <a:sym typeface="Anaheim"/>
              </a:rPr>
              <a:t> kan köras inom intervaller, enbart om användaren är inom en viss </a:t>
            </a:r>
            <a:r>
              <a:rPr lang="en" sz="1800">
                <a:solidFill>
                  <a:srgbClr val="2BBAC5"/>
                </a:solidFill>
                <a:latin typeface="Anaheim"/>
                <a:ea typeface="Anaheim"/>
                <a:cs typeface="Anaheim"/>
                <a:sym typeface="Anaheim"/>
              </a:rPr>
              <a:t>livscykel</a:t>
            </a:r>
            <a:r>
              <a:rPr lang="en" sz="1800">
                <a:solidFill>
                  <a:srgbClr val="61AFEF"/>
                </a:solidFill>
                <a:latin typeface="Anaheim"/>
                <a:ea typeface="Anaheim"/>
                <a:cs typeface="Anaheim"/>
                <a:sym typeface="Anaheim"/>
              </a:rPr>
              <a:t>, detta möjliggörs med </a:t>
            </a:r>
            <a:r>
              <a:rPr b="1" lang="en" sz="1800">
                <a:solidFill>
                  <a:srgbClr val="2BBAC5"/>
                </a:solidFill>
                <a:latin typeface="Anaheim"/>
                <a:ea typeface="Anaheim"/>
                <a:cs typeface="Anaheim"/>
                <a:sym typeface="Anaheim"/>
              </a:rPr>
              <a:t>‘repeatOnLifecycle’</a:t>
            </a:r>
            <a:endParaRPr b="1" sz="1800">
              <a:solidFill>
                <a:srgbClr val="2BBAC5"/>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pic>
        <p:nvPicPr>
          <p:cNvPr id="795" name="Google Shape;795;p79"/>
          <p:cNvPicPr preferRelativeResize="0"/>
          <p:nvPr/>
        </p:nvPicPr>
        <p:blipFill>
          <a:blip r:embed="rId3">
            <a:alphaModFix/>
          </a:blip>
          <a:stretch>
            <a:fillRect/>
          </a:stretch>
        </p:blipFill>
        <p:spPr>
          <a:xfrm>
            <a:off x="4689525" y="152400"/>
            <a:ext cx="4153575" cy="4838701"/>
          </a:xfrm>
          <a:prstGeom prst="rect">
            <a:avLst/>
          </a:prstGeom>
          <a:noFill/>
          <a:ln>
            <a:noFill/>
          </a:ln>
        </p:spPr>
      </p:pic>
      <p:sp>
        <p:nvSpPr>
          <p:cNvPr id="796" name="Google Shape;796;p79"/>
          <p:cNvSpPr txBox="1"/>
          <p:nvPr/>
        </p:nvSpPr>
        <p:spPr>
          <a:xfrm>
            <a:off x="108275" y="4493000"/>
            <a:ext cx="44397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Anaheim"/>
                <a:ea typeface="Anaheim"/>
                <a:cs typeface="Anaheim"/>
                <a:sym typeface="Anaheim"/>
                <a:hlinkClick r:id="rId4"/>
              </a:rPr>
              <a:t>https://developer.android.com/guide/components/activities/activity-lifecycle</a:t>
            </a:r>
            <a:r>
              <a:rPr lang="en" sz="1200">
                <a:solidFill>
                  <a:schemeClr val="lt1"/>
                </a:solidFill>
                <a:latin typeface="Anaheim"/>
                <a:ea typeface="Anaheim"/>
                <a:cs typeface="Anaheim"/>
                <a:sym typeface="Anaheim"/>
              </a:rPr>
              <a:t> </a:t>
            </a:r>
            <a:endParaRPr sz="1200">
              <a:solidFill>
                <a:schemeClr val="lt1"/>
              </a:solidFill>
              <a:latin typeface="Anaheim"/>
              <a:ea typeface="Anaheim"/>
              <a:cs typeface="Anaheim"/>
              <a:sym typeface="Anaheim"/>
            </a:endParaRPr>
          </a:p>
        </p:txBody>
      </p:sp>
      <p:sp>
        <p:nvSpPr>
          <p:cNvPr id="797" name="Google Shape;797;p79"/>
          <p:cNvSpPr txBox="1"/>
          <p:nvPr/>
        </p:nvSpPr>
        <p:spPr>
          <a:xfrm>
            <a:off x="324875" y="540000"/>
            <a:ext cx="3725100" cy="23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1AFEF"/>
                </a:solidFill>
                <a:latin typeface="Overpass Mono Light"/>
                <a:ea typeface="Overpass Mono Light"/>
                <a:cs typeface="Overpass Mono Light"/>
                <a:sym typeface="Overpass Mono Light"/>
              </a:rPr>
              <a:t>onStop</a:t>
            </a:r>
            <a:r>
              <a:rPr lang="en" sz="1800">
                <a:solidFill>
                  <a:srgbClr val="E8BA36"/>
                </a:solidFill>
                <a:latin typeface="Overpass Mono Light"/>
                <a:ea typeface="Overpass Mono Light"/>
                <a:cs typeface="Overpass Mono Light"/>
                <a:sym typeface="Overpass Mono Light"/>
              </a:rPr>
              <a:t>()</a:t>
            </a:r>
            <a:r>
              <a:rPr lang="en" sz="1800">
                <a:solidFill>
                  <a:schemeClr val="lt1"/>
                </a:solidFill>
                <a:latin typeface="Anaheim"/>
                <a:ea typeface="Anaheim"/>
                <a:cs typeface="Anaheim"/>
                <a:sym typeface="Anaheim"/>
              </a:rPr>
              <a:t> - Användaren kan navigera till onRestart() om en backar via navigationens ‘backstack’</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Då kan det vara värt att köra logik inom onRestart såsom: </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accent2"/>
              </a:buClr>
              <a:buSzPts val="1800"/>
              <a:buFont typeface="Anaheim"/>
              <a:buChar char="●"/>
            </a:pPr>
            <a:r>
              <a:rPr lang="en" sz="1800">
                <a:solidFill>
                  <a:schemeClr val="lt1"/>
                </a:solidFill>
                <a:latin typeface="Anaheim"/>
                <a:ea typeface="Anaheim"/>
                <a:cs typeface="Anaheim"/>
                <a:sym typeface="Anaheim"/>
              </a:rPr>
              <a:t>Load cached data</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accent2"/>
              </a:buClr>
              <a:buSzPts val="1800"/>
              <a:buFont typeface="Anaheim"/>
              <a:buChar char="●"/>
            </a:pPr>
            <a:r>
              <a:rPr lang="en" sz="1800">
                <a:solidFill>
                  <a:schemeClr val="lt1"/>
                </a:solidFill>
                <a:latin typeface="Anaheim"/>
                <a:ea typeface="Anaheim"/>
                <a:cs typeface="Anaheim"/>
                <a:sym typeface="Anaheim"/>
              </a:rPr>
              <a:t>Reset State</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accent2"/>
              </a:buClr>
              <a:buSzPts val="1800"/>
              <a:buFont typeface="Anaheim"/>
              <a:buChar char="●"/>
            </a:pPr>
            <a:r>
              <a:rPr lang="en" sz="1800">
                <a:solidFill>
                  <a:schemeClr val="lt1"/>
                </a:solidFill>
                <a:latin typeface="Anaheim"/>
                <a:ea typeface="Anaheim"/>
                <a:cs typeface="Anaheim"/>
                <a:sym typeface="Anaheim"/>
              </a:rPr>
              <a:t>Custom Logic</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0"/>
          <p:cNvSpPr txBox="1"/>
          <p:nvPr>
            <p:ph idx="4294967295" type="title"/>
          </p:nvPr>
        </p:nvSpPr>
        <p:spPr>
          <a:xfrm>
            <a:off x="1971900" y="86400"/>
            <a:ext cx="5200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lifeCycleOwner</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When to use</a:t>
            </a:r>
            <a:r>
              <a:rPr lang="en" sz="2300">
                <a:solidFill>
                  <a:schemeClr val="dk2"/>
                </a:solidFill>
              </a:rPr>
              <a:t>)</a:t>
            </a:r>
            <a:endParaRPr sz="2300">
              <a:solidFill>
                <a:schemeClr val="dk2"/>
              </a:solidFill>
            </a:endParaRPr>
          </a:p>
        </p:txBody>
      </p:sp>
      <p:sp>
        <p:nvSpPr>
          <p:cNvPr id="803" name="Google Shape;803;p80"/>
          <p:cNvSpPr txBox="1"/>
          <p:nvPr/>
        </p:nvSpPr>
        <p:spPr>
          <a:xfrm>
            <a:off x="202650" y="1197950"/>
            <a:ext cx="8738700" cy="3848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55FDE"/>
                </a:solidFill>
                <a:latin typeface="Courier New"/>
                <a:ea typeface="Courier New"/>
                <a:cs typeface="Courier New"/>
                <a:sym typeface="Courier New"/>
              </a:rPr>
              <a:t>class </a:t>
            </a:r>
            <a:r>
              <a:rPr lang="en">
                <a:solidFill>
                  <a:srgbClr val="E5C07B"/>
                </a:solidFill>
                <a:latin typeface="Courier New"/>
                <a:ea typeface="Courier New"/>
                <a:cs typeface="Courier New"/>
                <a:sym typeface="Courier New"/>
              </a:rPr>
              <a:t>MyUiUtility</a:t>
            </a: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private val </a:t>
            </a:r>
            <a:r>
              <a:rPr lang="en">
                <a:solidFill>
                  <a:srgbClr val="EF596F"/>
                </a:solidFill>
                <a:latin typeface="Courier New"/>
                <a:ea typeface="Courier New"/>
                <a:cs typeface="Courier New"/>
                <a:sym typeface="Courier New"/>
              </a:rPr>
              <a:t>lifecycle</a:t>
            </a:r>
            <a:r>
              <a:rPr lang="en">
                <a:solidFill>
                  <a:srgbClr val="BBBBBB"/>
                </a:solidFill>
                <a:latin typeface="Courier New"/>
                <a:ea typeface="Courier New"/>
                <a:cs typeface="Courier New"/>
                <a:sym typeface="Courier New"/>
              </a:rPr>
              <a:t>: </a:t>
            </a:r>
            <a:r>
              <a:rPr i="1" lang="en">
                <a:solidFill>
                  <a:srgbClr val="E5C07B"/>
                </a:solidFill>
                <a:latin typeface="Courier New"/>
                <a:ea typeface="Courier New"/>
                <a:cs typeface="Courier New"/>
                <a:sym typeface="Courier New"/>
              </a:rPr>
              <a:t>Lifecycle</a:t>
            </a:r>
            <a:r>
              <a:rPr lang="en">
                <a:solidFill>
                  <a:srgbClr val="BBBBBB"/>
                </a:solidFill>
                <a:latin typeface="Courier New"/>
                <a:ea typeface="Courier New"/>
                <a:cs typeface="Courier New"/>
                <a:sym typeface="Courier New"/>
              </a:rPr>
              <a:t>,</a:t>
            </a:r>
            <a:endParaRPr>
              <a:solidFill>
                <a:srgbClr val="BBBBBB"/>
              </a:solidFill>
              <a:latin typeface="Courier New"/>
              <a:ea typeface="Courier New"/>
              <a:cs typeface="Courier New"/>
              <a:sym typeface="Courier New"/>
            </a:endParaRPr>
          </a:p>
          <a:p>
            <a:pPr indent="0" lvl="0" marL="0" rtl="0" algn="l">
              <a:spcBef>
                <a:spcPts val="0"/>
              </a:spcBef>
              <a:spcAft>
                <a:spcPts val="0"/>
              </a:spcAft>
              <a:buNone/>
            </a:pPr>
            <a:r>
              <a:rPr lang="en">
                <a:solidFill>
                  <a:srgbClr val="BBBBBB"/>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private val </a:t>
            </a:r>
            <a:r>
              <a:rPr lang="en">
                <a:solidFill>
                  <a:srgbClr val="EF596F"/>
                </a:solidFill>
                <a:latin typeface="Courier New"/>
                <a:ea typeface="Courier New"/>
                <a:cs typeface="Courier New"/>
                <a:sym typeface="Courier New"/>
              </a:rPr>
              <a:t>context</a:t>
            </a:r>
            <a:r>
              <a:rPr lang="en">
                <a:solidFill>
                  <a:srgbClr val="BBBBBB"/>
                </a:solidFill>
                <a:latin typeface="Courier New"/>
                <a:ea typeface="Courier New"/>
                <a:cs typeface="Courier New"/>
                <a:sym typeface="Courier New"/>
              </a:rPr>
              <a:t>: </a:t>
            </a:r>
            <a:r>
              <a:rPr i="1" lang="en">
                <a:solidFill>
                  <a:srgbClr val="E5C07B"/>
                </a:solidFill>
                <a:latin typeface="Courier New"/>
                <a:ea typeface="Courier New"/>
                <a:cs typeface="Courier New"/>
                <a:sym typeface="Courier New"/>
              </a:rPr>
              <a:t>Context</a:t>
            </a:r>
            <a:endParaRPr i="1">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fun </a:t>
            </a:r>
            <a:r>
              <a:rPr lang="en">
                <a:solidFill>
                  <a:srgbClr val="61AFEF"/>
                </a:solidFill>
                <a:latin typeface="Courier New"/>
                <a:ea typeface="Courier New"/>
                <a:cs typeface="Courier New"/>
                <a:sym typeface="Courier New"/>
              </a:rPr>
              <a:t>showToast</a:t>
            </a:r>
            <a:r>
              <a:rPr lang="en">
                <a:solidFill>
                  <a:srgbClr val="E8BA36"/>
                </a:solidFill>
                <a:latin typeface="Courier New"/>
                <a:ea typeface="Courier New"/>
                <a:cs typeface="Courier New"/>
                <a:sym typeface="Courier New"/>
              </a:rPr>
              <a:t>(</a:t>
            </a:r>
            <a:r>
              <a:rPr lang="en">
                <a:solidFill>
                  <a:srgbClr val="D19A66"/>
                </a:solidFill>
                <a:latin typeface="Courier New"/>
                <a:ea typeface="Courier New"/>
                <a:cs typeface="Courier New"/>
                <a:sym typeface="Courier New"/>
              </a:rPr>
              <a:t>message</a:t>
            </a:r>
            <a:r>
              <a:rPr lang="en">
                <a:solidFill>
                  <a:srgbClr val="BBBBBB"/>
                </a:solidFill>
                <a:latin typeface="Courier New"/>
                <a:ea typeface="Courier New"/>
                <a:cs typeface="Courier New"/>
                <a:sym typeface="Courier New"/>
              </a:rPr>
              <a:t>: </a:t>
            </a:r>
            <a:r>
              <a:rPr lang="en">
                <a:solidFill>
                  <a:srgbClr val="E5C07B"/>
                </a:solidFill>
                <a:latin typeface="Courier New"/>
                <a:ea typeface="Courier New"/>
                <a:cs typeface="Courier New"/>
                <a:sym typeface="Courier New"/>
              </a:rPr>
              <a:t>String</a:t>
            </a:r>
            <a:r>
              <a:rPr lang="en">
                <a:solidFill>
                  <a:srgbClr val="E8BA36"/>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if </a:t>
            </a:r>
            <a:r>
              <a:rPr lang="en">
                <a:solidFill>
                  <a:srgbClr val="E8BA36"/>
                </a:solidFill>
                <a:latin typeface="Courier New"/>
                <a:ea typeface="Courier New"/>
                <a:cs typeface="Courier New"/>
                <a:sym typeface="Courier New"/>
              </a:rPr>
              <a:t>(</a:t>
            </a:r>
            <a:r>
              <a:rPr lang="en">
                <a:solidFill>
                  <a:srgbClr val="EF596F"/>
                </a:solidFill>
                <a:latin typeface="Courier New"/>
                <a:ea typeface="Courier New"/>
                <a:cs typeface="Courier New"/>
                <a:sym typeface="Courier New"/>
              </a:rPr>
              <a:t>lifecycle</a:t>
            </a:r>
            <a:r>
              <a:rPr lang="en">
                <a:solidFill>
                  <a:srgbClr val="BBBBBB"/>
                </a:solidFill>
                <a:latin typeface="Courier New"/>
                <a:ea typeface="Courier New"/>
                <a:cs typeface="Courier New"/>
                <a:sym typeface="Courier New"/>
              </a:rPr>
              <a:t>.</a:t>
            </a:r>
            <a:r>
              <a:rPr lang="en">
                <a:solidFill>
                  <a:srgbClr val="EF596F"/>
                </a:solidFill>
                <a:latin typeface="Courier New"/>
                <a:ea typeface="Courier New"/>
                <a:cs typeface="Courier New"/>
                <a:sym typeface="Courier New"/>
              </a:rPr>
              <a:t>currentState</a:t>
            </a:r>
            <a:r>
              <a:rPr lang="en">
                <a:solidFill>
                  <a:srgbClr val="BBBBBB"/>
                </a:solidFill>
                <a:latin typeface="Courier New"/>
                <a:ea typeface="Courier New"/>
                <a:cs typeface="Courier New"/>
                <a:sym typeface="Courier New"/>
              </a:rPr>
              <a:t>.</a:t>
            </a:r>
            <a:r>
              <a:rPr lang="en">
                <a:solidFill>
                  <a:srgbClr val="61AFEF"/>
                </a:solidFill>
                <a:latin typeface="Courier New"/>
                <a:ea typeface="Courier New"/>
                <a:cs typeface="Courier New"/>
                <a:sym typeface="Courier New"/>
              </a:rPr>
              <a:t>isAtLeast</a:t>
            </a:r>
            <a:r>
              <a:rPr lang="en">
                <a:solidFill>
                  <a:srgbClr val="54A857"/>
                </a:solidFill>
                <a:latin typeface="Courier New"/>
                <a:ea typeface="Courier New"/>
                <a:cs typeface="Courier New"/>
                <a:sym typeface="Courier New"/>
              </a:rPr>
              <a:t>(</a:t>
            </a:r>
            <a:r>
              <a:rPr i="1" lang="en">
                <a:solidFill>
                  <a:srgbClr val="E5C07B"/>
                </a:solidFill>
                <a:latin typeface="Courier New"/>
                <a:ea typeface="Courier New"/>
                <a:cs typeface="Courier New"/>
                <a:sym typeface="Courier New"/>
              </a:rPr>
              <a:t>Lifecycle</a:t>
            </a:r>
            <a:r>
              <a:rPr lang="en">
                <a:solidFill>
                  <a:srgbClr val="BBBBBB"/>
                </a:solidFill>
                <a:latin typeface="Courier New"/>
                <a:ea typeface="Courier New"/>
                <a:cs typeface="Courier New"/>
                <a:sym typeface="Courier New"/>
              </a:rPr>
              <a:t>.</a:t>
            </a:r>
            <a:r>
              <a:rPr lang="en">
                <a:solidFill>
                  <a:srgbClr val="E5C07B"/>
                </a:solidFill>
                <a:latin typeface="Courier New"/>
                <a:ea typeface="Courier New"/>
                <a:cs typeface="Courier New"/>
                <a:sym typeface="Courier New"/>
              </a:rPr>
              <a:t>State</a:t>
            </a:r>
            <a:r>
              <a:rPr lang="en">
                <a:solidFill>
                  <a:srgbClr val="BBBBBB"/>
                </a:solidFill>
                <a:latin typeface="Courier New"/>
                <a:ea typeface="Courier New"/>
                <a:cs typeface="Courier New"/>
                <a:sym typeface="Courier New"/>
              </a:rPr>
              <a:t>.</a:t>
            </a:r>
            <a:r>
              <a:rPr lang="en">
                <a:solidFill>
                  <a:srgbClr val="D19A66"/>
                </a:solidFill>
                <a:latin typeface="Courier New"/>
                <a:ea typeface="Courier New"/>
                <a:cs typeface="Courier New"/>
                <a:sym typeface="Courier New"/>
              </a:rPr>
              <a:t>STARTED</a:t>
            </a:r>
            <a:r>
              <a:rPr lang="en">
                <a:solidFill>
                  <a:srgbClr val="54A857"/>
                </a:solidFill>
                <a:latin typeface="Courier New"/>
                <a:ea typeface="Courier New"/>
                <a:cs typeface="Courier New"/>
                <a:sym typeface="Courier New"/>
              </a:rPr>
              <a:t>)</a:t>
            </a:r>
            <a:r>
              <a:rPr lang="en">
                <a:solidFill>
                  <a:srgbClr val="E8BA36"/>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E5C07B"/>
                </a:solidFill>
                <a:latin typeface="Courier New"/>
                <a:ea typeface="Courier New"/>
                <a:cs typeface="Courier New"/>
                <a:sym typeface="Courier New"/>
              </a:rPr>
              <a:t>Toast</a:t>
            </a:r>
            <a:r>
              <a:rPr lang="en">
                <a:solidFill>
                  <a:srgbClr val="BBBBBB"/>
                </a:solidFill>
                <a:latin typeface="Courier New"/>
                <a:ea typeface="Courier New"/>
                <a:cs typeface="Courier New"/>
                <a:sym typeface="Courier New"/>
              </a:rPr>
              <a:t>.</a:t>
            </a:r>
            <a:r>
              <a:rPr lang="en">
                <a:solidFill>
                  <a:srgbClr val="61AFEF"/>
                </a:solidFill>
                <a:latin typeface="Courier New"/>
                <a:ea typeface="Courier New"/>
                <a:cs typeface="Courier New"/>
                <a:sym typeface="Courier New"/>
              </a:rPr>
              <a:t>makeText</a:t>
            </a:r>
            <a:r>
              <a:rPr lang="en">
                <a:solidFill>
                  <a:srgbClr val="54A857"/>
                </a:solidFill>
                <a:latin typeface="Courier New"/>
                <a:ea typeface="Courier New"/>
                <a:cs typeface="Courier New"/>
                <a:sym typeface="Courier New"/>
              </a:rPr>
              <a:t>(</a:t>
            </a:r>
            <a:r>
              <a:rPr lang="en">
                <a:solidFill>
                  <a:srgbClr val="EF596F"/>
                </a:solidFill>
                <a:latin typeface="Courier New"/>
                <a:ea typeface="Courier New"/>
                <a:cs typeface="Courier New"/>
                <a:sym typeface="Courier New"/>
              </a:rPr>
              <a:t>context</a:t>
            </a:r>
            <a:r>
              <a:rPr lang="en">
                <a:solidFill>
                  <a:srgbClr val="BBBBBB"/>
                </a:solidFill>
                <a:latin typeface="Courier New"/>
                <a:ea typeface="Courier New"/>
                <a:cs typeface="Courier New"/>
                <a:sym typeface="Courier New"/>
              </a:rPr>
              <a:t>, </a:t>
            </a:r>
            <a:r>
              <a:rPr lang="en">
                <a:solidFill>
                  <a:srgbClr val="D19A66"/>
                </a:solidFill>
                <a:latin typeface="Courier New"/>
                <a:ea typeface="Courier New"/>
                <a:cs typeface="Courier New"/>
                <a:sym typeface="Courier New"/>
              </a:rPr>
              <a:t>message</a:t>
            </a:r>
            <a:r>
              <a:rPr lang="en">
                <a:solidFill>
                  <a:srgbClr val="BBBBBB"/>
                </a:solidFill>
                <a:latin typeface="Courier New"/>
                <a:ea typeface="Courier New"/>
                <a:cs typeface="Courier New"/>
                <a:sym typeface="Courier New"/>
              </a:rPr>
              <a:t>, </a:t>
            </a:r>
            <a:r>
              <a:rPr lang="en">
                <a:solidFill>
                  <a:srgbClr val="E5C07B"/>
                </a:solidFill>
                <a:latin typeface="Courier New"/>
                <a:ea typeface="Courier New"/>
                <a:cs typeface="Courier New"/>
                <a:sym typeface="Courier New"/>
              </a:rPr>
              <a:t>Toast</a:t>
            </a:r>
            <a:r>
              <a:rPr lang="en">
                <a:solidFill>
                  <a:srgbClr val="BBBBBB"/>
                </a:solidFill>
                <a:latin typeface="Courier New"/>
                <a:ea typeface="Courier New"/>
                <a:cs typeface="Courier New"/>
                <a:sym typeface="Courier New"/>
              </a:rPr>
              <a:t>.</a:t>
            </a:r>
            <a:r>
              <a:rPr lang="en">
                <a:solidFill>
                  <a:srgbClr val="EF596F"/>
                </a:solidFill>
                <a:latin typeface="Courier New"/>
                <a:ea typeface="Courier New"/>
                <a:cs typeface="Courier New"/>
                <a:sym typeface="Courier New"/>
              </a:rPr>
              <a:t>LENGTH_SHORT</a:t>
            </a:r>
            <a:r>
              <a:rPr lang="en">
                <a:solidFill>
                  <a:srgbClr val="54A857"/>
                </a:solidFill>
                <a:latin typeface="Courier New"/>
                <a:ea typeface="Courier New"/>
                <a:cs typeface="Courier New"/>
                <a:sym typeface="Courier New"/>
              </a:rPr>
              <a:t>)</a:t>
            </a:r>
            <a:r>
              <a:rPr lang="en">
                <a:solidFill>
                  <a:srgbClr val="BBBBBB"/>
                </a:solidFill>
                <a:latin typeface="Courier New"/>
                <a:ea typeface="Courier New"/>
                <a:cs typeface="Courier New"/>
                <a:sym typeface="Courier New"/>
              </a:rPr>
              <a:t>.</a:t>
            </a:r>
            <a:r>
              <a:rPr lang="en">
                <a:solidFill>
                  <a:srgbClr val="61AFEF"/>
                </a:solidFill>
                <a:latin typeface="Courier New"/>
                <a:ea typeface="Courier New"/>
                <a:cs typeface="Courier New"/>
                <a:sym typeface="Courier New"/>
              </a:rPr>
              <a:t>show</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fun </a:t>
            </a:r>
            <a:r>
              <a:rPr lang="en">
                <a:solidFill>
                  <a:srgbClr val="61AFEF"/>
                </a:solidFill>
                <a:latin typeface="Courier New"/>
                <a:ea typeface="Courier New"/>
                <a:cs typeface="Courier New"/>
                <a:sym typeface="Courier New"/>
              </a:rPr>
              <a:t>navigateTo</a:t>
            </a:r>
            <a:r>
              <a:rPr lang="en">
                <a:solidFill>
                  <a:srgbClr val="E8BA36"/>
                </a:solidFill>
                <a:latin typeface="Courier New"/>
                <a:ea typeface="Courier New"/>
                <a:cs typeface="Courier New"/>
                <a:sym typeface="Courier New"/>
              </a:rPr>
              <a:t>(</a:t>
            </a:r>
            <a:r>
              <a:rPr lang="en">
                <a:solidFill>
                  <a:srgbClr val="D19A66"/>
                </a:solidFill>
                <a:latin typeface="Courier New"/>
                <a:ea typeface="Courier New"/>
                <a:cs typeface="Courier New"/>
                <a:sym typeface="Courier New"/>
              </a:rPr>
              <a:t>destination</a:t>
            </a:r>
            <a:r>
              <a:rPr lang="en">
                <a:solidFill>
                  <a:srgbClr val="BBBBBB"/>
                </a:solidFill>
                <a:latin typeface="Courier New"/>
                <a:ea typeface="Courier New"/>
                <a:cs typeface="Courier New"/>
                <a:sym typeface="Courier New"/>
              </a:rPr>
              <a:t>: </a:t>
            </a:r>
            <a:r>
              <a:rPr lang="en">
                <a:solidFill>
                  <a:srgbClr val="E5C07B"/>
                </a:solidFill>
                <a:latin typeface="Courier New"/>
                <a:ea typeface="Courier New"/>
                <a:cs typeface="Courier New"/>
                <a:sym typeface="Courier New"/>
              </a:rPr>
              <a:t>Int</a:t>
            </a:r>
            <a:r>
              <a:rPr lang="en">
                <a:solidFill>
                  <a:srgbClr val="E8BA36"/>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if </a:t>
            </a:r>
            <a:r>
              <a:rPr lang="en">
                <a:solidFill>
                  <a:srgbClr val="E8BA36"/>
                </a:solidFill>
                <a:latin typeface="Courier New"/>
                <a:ea typeface="Courier New"/>
                <a:cs typeface="Courier New"/>
                <a:sym typeface="Courier New"/>
              </a:rPr>
              <a:t>(</a:t>
            </a:r>
            <a:r>
              <a:rPr lang="en">
                <a:solidFill>
                  <a:srgbClr val="EF596F"/>
                </a:solidFill>
                <a:latin typeface="Courier New"/>
                <a:ea typeface="Courier New"/>
                <a:cs typeface="Courier New"/>
                <a:sym typeface="Courier New"/>
              </a:rPr>
              <a:t>lifecycle</a:t>
            </a:r>
            <a:r>
              <a:rPr lang="en">
                <a:solidFill>
                  <a:srgbClr val="BBBBBB"/>
                </a:solidFill>
                <a:latin typeface="Courier New"/>
                <a:ea typeface="Courier New"/>
                <a:cs typeface="Courier New"/>
                <a:sym typeface="Courier New"/>
              </a:rPr>
              <a:t>.</a:t>
            </a:r>
            <a:r>
              <a:rPr lang="en">
                <a:solidFill>
                  <a:srgbClr val="EF596F"/>
                </a:solidFill>
                <a:latin typeface="Courier New"/>
                <a:ea typeface="Courier New"/>
                <a:cs typeface="Courier New"/>
                <a:sym typeface="Courier New"/>
              </a:rPr>
              <a:t>currentState</a:t>
            </a:r>
            <a:r>
              <a:rPr lang="en">
                <a:solidFill>
                  <a:srgbClr val="BBBBBB"/>
                </a:solidFill>
                <a:latin typeface="Courier New"/>
                <a:ea typeface="Courier New"/>
                <a:cs typeface="Courier New"/>
                <a:sym typeface="Courier New"/>
              </a:rPr>
              <a:t>.</a:t>
            </a:r>
            <a:r>
              <a:rPr lang="en">
                <a:solidFill>
                  <a:srgbClr val="61AFEF"/>
                </a:solidFill>
                <a:latin typeface="Courier New"/>
                <a:ea typeface="Courier New"/>
                <a:cs typeface="Courier New"/>
                <a:sym typeface="Courier New"/>
              </a:rPr>
              <a:t>isAtLeast</a:t>
            </a:r>
            <a:r>
              <a:rPr lang="en">
                <a:solidFill>
                  <a:srgbClr val="54A857"/>
                </a:solidFill>
                <a:latin typeface="Courier New"/>
                <a:ea typeface="Courier New"/>
                <a:cs typeface="Courier New"/>
                <a:sym typeface="Courier New"/>
              </a:rPr>
              <a:t>(</a:t>
            </a:r>
            <a:r>
              <a:rPr i="1" lang="en">
                <a:solidFill>
                  <a:srgbClr val="E5C07B"/>
                </a:solidFill>
                <a:latin typeface="Courier New"/>
                <a:ea typeface="Courier New"/>
                <a:cs typeface="Courier New"/>
                <a:sym typeface="Courier New"/>
              </a:rPr>
              <a:t>Lifecycle</a:t>
            </a:r>
            <a:r>
              <a:rPr lang="en">
                <a:solidFill>
                  <a:srgbClr val="BBBBBB"/>
                </a:solidFill>
                <a:latin typeface="Courier New"/>
                <a:ea typeface="Courier New"/>
                <a:cs typeface="Courier New"/>
                <a:sym typeface="Courier New"/>
              </a:rPr>
              <a:t>.</a:t>
            </a:r>
            <a:r>
              <a:rPr lang="en">
                <a:solidFill>
                  <a:srgbClr val="E5C07B"/>
                </a:solidFill>
                <a:latin typeface="Courier New"/>
                <a:ea typeface="Courier New"/>
                <a:cs typeface="Courier New"/>
                <a:sym typeface="Courier New"/>
              </a:rPr>
              <a:t>State</a:t>
            </a:r>
            <a:r>
              <a:rPr lang="en">
                <a:solidFill>
                  <a:srgbClr val="BBBBBB"/>
                </a:solidFill>
                <a:latin typeface="Courier New"/>
                <a:ea typeface="Courier New"/>
                <a:cs typeface="Courier New"/>
                <a:sym typeface="Courier New"/>
              </a:rPr>
              <a:t>.</a:t>
            </a:r>
            <a:r>
              <a:rPr lang="en">
                <a:solidFill>
                  <a:srgbClr val="D19A66"/>
                </a:solidFill>
                <a:latin typeface="Courier New"/>
                <a:ea typeface="Courier New"/>
                <a:cs typeface="Courier New"/>
                <a:sym typeface="Courier New"/>
              </a:rPr>
              <a:t>STARTED</a:t>
            </a:r>
            <a:r>
              <a:rPr lang="en">
                <a:solidFill>
                  <a:srgbClr val="54A857"/>
                </a:solidFill>
                <a:latin typeface="Courier New"/>
                <a:ea typeface="Courier New"/>
                <a:cs typeface="Courier New"/>
                <a:sym typeface="Courier New"/>
              </a:rPr>
              <a:t>)</a:t>
            </a:r>
            <a:r>
              <a:rPr lang="en">
                <a:solidFill>
                  <a:srgbClr val="E8BA36"/>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5C6370"/>
                </a:solidFill>
                <a:latin typeface="Courier New"/>
                <a:ea typeface="Courier New"/>
                <a:cs typeface="Courier New"/>
                <a:sym typeface="Courier New"/>
              </a:rPr>
              <a:t>// Perform navigation logic here</a:t>
            </a:r>
            <a:endParaRPr>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a:solidFill>
                  <a:srgbClr val="5C6370"/>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a:t>
            </a:r>
            <a:endParaRPr sz="1600">
              <a:solidFill>
                <a:srgbClr val="D55FDE"/>
              </a:solidFill>
              <a:latin typeface="Courier New"/>
              <a:ea typeface="Courier New"/>
              <a:cs typeface="Courier New"/>
              <a:sym typeface="Courier New"/>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81"/>
          <p:cNvSpPr txBox="1"/>
          <p:nvPr>
            <p:ph idx="4294967295" type="title"/>
          </p:nvPr>
        </p:nvSpPr>
        <p:spPr>
          <a:xfrm>
            <a:off x="1971900" y="86400"/>
            <a:ext cx="5200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lifeCycleOwner</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When to use</a:t>
            </a:r>
            <a:r>
              <a:rPr lang="en" sz="2300">
                <a:solidFill>
                  <a:schemeClr val="dk2"/>
                </a:solidFill>
              </a:rPr>
              <a:t>)</a:t>
            </a:r>
            <a:endParaRPr sz="2300">
              <a:solidFill>
                <a:schemeClr val="dk2"/>
              </a:solidFill>
            </a:endParaRPr>
          </a:p>
        </p:txBody>
      </p:sp>
      <p:sp>
        <p:nvSpPr>
          <p:cNvPr id="809" name="Google Shape;809;p81"/>
          <p:cNvSpPr txBox="1"/>
          <p:nvPr/>
        </p:nvSpPr>
        <p:spPr>
          <a:xfrm>
            <a:off x="542250" y="1641875"/>
            <a:ext cx="8059500" cy="2170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5C07B"/>
                </a:solidFill>
                <a:latin typeface="Courier New"/>
                <a:ea typeface="Courier New"/>
                <a:cs typeface="Courier New"/>
                <a:sym typeface="Courier New"/>
              </a:rPr>
              <a:t>@Composable</a:t>
            </a:r>
            <a:endParaRPr>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a:solidFill>
                  <a:srgbClr val="D55FDE"/>
                </a:solidFill>
                <a:latin typeface="Courier New"/>
                <a:ea typeface="Courier New"/>
                <a:cs typeface="Courier New"/>
                <a:sym typeface="Courier New"/>
              </a:rPr>
              <a:t>fun </a:t>
            </a:r>
            <a:r>
              <a:rPr lang="en">
                <a:solidFill>
                  <a:srgbClr val="61AFEF"/>
                </a:solidFill>
                <a:latin typeface="Courier New"/>
                <a:ea typeface="Courier New"/>
                <a:cs typeface="Courier New"/>
                <a:sym typeface="Courier New"/>
              </a:rPr>
              <a:t>MyComposable</a:t>
            </a:r>
            <a:r>
              <a:rPr lang="en">
                <a:solidFill>
                  <a:srgbClr val="E8BA36"/>
                </a:solidFill>
                <a:latin typeface="Courier New"/>
                <a:ea typeface="Courier New"/>
                <a:cs typeface="Courier New"/>
                <a:sym typeface="Courier New"/>
              </a:rPr>
              <a:t>(</a:t>
            </a:r>
            <a:r>
              <a:rPr lang="en">
                <a:solidFill>
                  <a:srgbClr val="D19A66"/>
                </a:solidFill>
                <a:latin typeface="Courier New"/>
                <a:ea typeface="Courier New"/>
                <a:cs typeface="Courier New"/>
                <a:sym typeface="Courier New"/>
              </a:rPr>
              <a:t>viewModel</a:t>
            </a:r>
            <a:r>
              <a:rPr lang="en">
                <a:solidFill>
                  <a:srgbClr val="BBBBBB"/>
                </a:solidFill>
                <a:latin typeface="Courier New"/>
                <a:ea typeface="Courier New"/>
                <a:cs typeface="Courier New"/>
                <a:sym typeface="Courier New"/>
              </a:rPr>
              <a:t>: MyViewModel, </a:t>
            </a:r>
            <a:r>
              <a:rPr lang="en">
                <a:solidFill>
                  <a:srgbClr val="D19A66"/>
                </a:solidFill>
                <a:latin typeface="Courier New"/>
                <a:ea typeface="Courier New"/>
                <a:cs typeface="Courier New"/>
                <a:sym typeface="Courier New"/>
              </a:rPr>
              <a:t>context</a:t>
            </a:r>
            <a:r>
              <a:rPr lang="en">
                <a:solidFill>
                  <a:srgbClr val="BBBBBB"/>
                </a:solidFill>
                <a:latin typeface="Courier New"/>
                <a:ea typeface="Courier New"/>
                <a:cs typeface="Courier New"/>
                <a:sym typeface="Courier New"/>
              </a:rPr>
              <a:t>: </a:t>
            </a:r>
            <a:r>
              <a:rPr i="1" lang="en">
                <a:solidFill>
                  <a:srgbClr val="E5C07B"/>
                </a:solidFill>
                <a:latin typeface="Courier New"/>
                <a:ea typeface="Courier New"/>
                <a:cs typeface="Courier New"/>
                <a:sym typeface="Courier New"/>
              </a:rPr>
              <a:t>Context</a:t>
            </a:r>
            <a:r>
              <a:rPr lang="en">
                <a:solidFill>
                  <a:srgbClr val="E8BA36"/>
                </a:solidFill>
                <a:latin typeface="Courier New"/>
                <a:ea typeface="Courier New"/>
                <a:cs typeface="Courier New"/>
                <a:sym typeface="Courier New"/>
              </a:rPr>
              <a:t>) {</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val </a:t>
            </a:r>
            <a:r>
              <a:rPr lang="en">
                <a:solidFill>
                  <a:srgbClr val="BBBBBB"/>
                </a:solidFill>
                <a:latin typeface="Courier New"/>
                <a:ea typeface="Courier New"/>
                <a:cs typeface="Courier New"/>
                <a:sym typeface="Courier New"/>
              </a:rPr>
              <a:t>state </a:t>
            </a:r>
            <a:r>
              <a:rPr lang="en">
                <a:solidFill>
                  <a:srgbClr val="D55FDE"/>
                </a:solidFill>
                <a:latin typeface="Courier New"/>
                <a:ea typeface="Courier New"/>
                <a:cs typeface="Courier New"/>
                <a:sym typeface="Courier New"/>
              </a:rPr>
              <a:t>by </a:t>
            </a:r>
            <a:r>
              <a:rPr lang="en">
                <a:solidFill>
                  <a:srgbClr val="D19A66"/>
                </a:solidFill>
                <a:latin typeface="Courier New"/>
                <a:ea typeface="Courier New"/>
                <a:cs typeface="Courier New"/>
                <a:sym typeface="Courier New"/>
              </a:rPr>
              <a:t>viewModel</a:t>
            </a:r>
            <a:r>
              <a:rPr lang="en">
                <a:solidFill>
                  <a:srgbClr val="BBBBBB"/>
                </a:solidFill>
                <a:latin typeface="Courier New"/>
                <a:ea typeface="Courier New"/>
                <a:cs typeface="Courier New"/>
                <a:sym typeface="Courier New"/>
              </a:rPr>
              <a:t>.state.collectAsStateWithLifecycle</a:t>
            </a: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val </a:t>
            </a:r>
            <a:r>
              <a:rPr lang="en">
                <a:solidFill>
                  <a:srgbClr val="BBBBBB"/>
                </a:solidFill>
                <a:latin typeface="Courier New"/>
                <a:ea typeface="Courier New"/>
                <a:cs typeface="Courier New"/>
                <a:sym typeface="Courier New"/>
              </a:rPr>
              <a:t>lifecycle = </a:t>
            </a:r>
            <a:r>
              <a:rPr lang="en">
                <a:solidFill>
                  <a:srgbClr val="EF596F"/>
                </a:solidFill>
                <a:latin typeface="Courier New"/>
                <a:ea typeface="Courier New"/>
                <a:cs typeface="Courier New"/>
                <a:sym typeface="Courier New"/>
              </a:rPr>
              <a:t>LocalLifecycleOwner</a:t>
            </a:r>
            <a:r>
              <a:rPr lang="en">
                <a:solidFill>
                  <a:srgbClr val="BBBBBB"/>
                </a:solidFill>
                <a:latin typeface="Courier New"/>
                <a:ea typeface="Courier New"/>
                <a:cs typeface="Courier New"/>
                <a:sym typeface="Courier New"/>
              </a:rPr>
              <a:t>.</a:t>
            </a:r>
            <a:r>
              <a:rPr lang="en">
                <a:solidFill>
                  <a:srgbClr val="6BB38A"/>
                </a:solidFill>
                <a:latin typeface="Courier New"/>
                <a:ea typeface="Courier New"/>
                <a:cs typeface="Courier New"/>
                <a:sym typeface="Courier New"/>
              </a:rPr>
              <a:t>current</a:t>
            </a:r>
            <a:r>
              <a:rPr lang="en">
                <a:solidFill>
                  <a:srgbClr val="BBBBBB"/>
                </a:solidFill>
                <a:latin typeface="Courier New"/>
                <a:ea typeface="Courier New"/>
                <a:cs typeface="Courier New"/>
                <a:sym typeface="Courier New"/>
              </a:rPr>
              <a:t>.</a:t>
            </a:r>
            <a:r>
              <a:rPr lang="en">
                <a:solidFill>
                  <a:srgbClr val="EF596F"/>
                </a:solidFill>
                <a:latin typeface="Courier New"/>
                <a:ea typeface="Courier New"/>
                <a:cs typeface="Courier New"/>
                <a:sym typeface="Courier New"/>
              </a:rPr>
              <a:t>lifecycle</a:t>
            </a:r>
            <a:endParaRPr>
              <a:solidFill>
                <a:srgbClr val="EF596F"/>
              </a:solidFill>
              <a:latin typeface="Courier New"/>
              <a:ea typeface="Courier New"/>
              <a:cs typeface="Courier New"/>
              <a:sym typeface="Courier New"/>
            </a:endParaRPr>
          </a:p>
          <a:p>
            <a:pPr indent="0" lvl="0" marL="0" rtl="0" algn="l">
              <a:spcBef>
                <a:spcPts val="0"/>
              </a:spcBef>
              <a:spcAft>
                <a:spcPts val="0"/>
              </a:spcAft>
              <a:buNone/>
            </a:pPr>
            <a:r>
              <a:rPr lang="en">
                <a:solidFill>
                  <a:srgbClr val="EF596F"/>
                </a:solidFill>
                <a:latin typeface="Courier New"/>
                <a:ea typeface="Courier New"/>
                <a:cs typeface="Courier New"/>
                <a:sym typeface="Courier New"/>
              </a:rPr>
              <a:t>   </a:t>
            </a:r>
            <a:r>
              <a:rPr lang="en">
                <a:solidFill>
                  <a:srgbClr val="D55FDE"/>
                </a:solidFill>
                <a:latin typeface="Courier New"/>
                <a:ea typeface="Courier New"/>
                <a:cs typeface="Courier New"/>
                <a:sym typeface="Courier New"/>
              </a:rPr>
              <a:t>val </a:t>
            </a:r>
            <a:r>
              <a:rPr lang="en">
                <a:solidFill>
                  <a:srgbClr val="BBBBBB"/>
                </a:solidFill>
                <a:latin typeface="Courier New"/>
                <a:ea typeface="Courier New"/>
                <a:cs typeface="Courier New"/>
                <a:sym typeface="Courier New"/>
              </a:rPr>
              <a:t>myUiUtility = </a:t>
            </a:r>
            <a:r>
              <a:rPr lang="en">
                <a:solidFill>
                  <a:srgbClr val="6BB38A"/>
                </a:solidFill>
                <a:latin typeface="Courier New"/>
                <a:ea typeface="Courier New"/>
                <a:cs typeface="Courier New"/>
                <a:sym typeface="Courier New"/>
              </a:rPr>
              <a:t>remember </a:t>
            </a:r>
            <a:r>
              <a:rPr lang="en">
                <a:solidFill>
                  <a:srgbClr val="54A857"/>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MyUiUtility</a:t>
            </a:r>
            <a:r>
              <a:rPr lang="en">
                <a:solidFill>
                  <a:srgbClr val="E8BA36"/>
                </a:solidFill>
                <a:latin typeface="Courier New"/>
                <a:ea typeface="Courier New"/>
                <a:cs typeface="Courier New"/>
                <a:sym typeface="Courier New"/>
              </a:rPr>
              <a:t>(</a:t>
            </a:r>
            <a:r>
              <a:rPr lang="en">
                <a:solidFill>
                  <a:srgbClr val="E5C07B"/>
                </a:solidFill>
                <a:latin typeface="Courier New"/>
                <a:ea typeface="Courier New"/>
                <a:cs typeface="Courier New"/>
                <a:sym typeface="Courier New"/>
              </a:rPr>
              <a:t>lifecycle</a:t>
            </a:r>
            <a:r>
              <a:rPr lang="en">
                <a:solidFill>
                  <a:srgbClr val="BBBBBB"/>
                </a:solidFill>
                <a:latin typeface="Courier New"/>
                <a:ea typeface="Courier New"/>
                <a:cs typeface="Courier New"/>
                <a:sym typeface="Courier New"/>
              </a:rPr>
              <a:t>, </a:t>
            </a:r>
            <a:r>
              <a:rPr lang="en">
                <a:solidFill>
                  <a:srgbClr val="E5C07B"/>
                </a:solidFill>
                <a:latin typeface="Courier New"/>
                <a:ea typeface="Courier New"/>
                <a:cs typeface="Courier New"/>
                <a:sym typeface="Courier New"/>
              </a:rPr>
              <a:t>context</a:t>
            </a:r>
            <a:r>
              <a:rPr lang="en">
                <a:solidFill>
                  <a:srgbClr val="E8BA36"/>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5C6370"/>
                </a:solidFill>
                <a:latin typeface="Courier New"/>
                <a:ea typeface="Courier New"/>
                <a:cs typeface="Courier New"/>
                <a:sym typeface="Courier New"/>
              </a:rPr>
              <a:t>// Use myUiUtility to perform UI-related tasks</a:t>
            </a:r>
            <a:endParaRPr>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700">
              <a:solidFill>
                <a:srgbClr val="D55FDE"/>
              </a:solidFill>
              <a:latin typeface="Courier New"/>
              <a:ea typeface="Courier New"/>
              <a:cs typeface="Courier New"/>
              <a:sym typeface="Courier New"/>
            </a:endParaRPr>
          </a:p>
        </p:txBody>
      </p:sp>
      <p:sp>
        <p:nvSpPr>
          <p:cNvPr id="810" name="Google Shape;810;p81"/>
          <p:cNvSpPr txBox="1"/>
          <p:nvPr/>
        </p:nvSpPr>
        <p:spPr>
          <a:xfrm>
            <a:off x="542250" y="3812075"/>
            <a:ext cx="623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61AFEF"/>
                </a:solidFill>
                <a:latin typeface="Anaheim"/>
                <a:ea typeface="Anaheim"/>
                <a:cs typeface="Anaheim"/>
                <a:sym typeface="Anaheim"/>
              </a:rPr>
              <a:t>Notera hur vi passar vidare ‘context’, men viewModel håller ALDRIG reda på ‘context’ då detta kan orsaka memory leaks, problemet är löst!</a:t>
            </a:r>
            <a:endParaRPr i="1" sz="1500">
              <a:solidFill>
                <a:srgbClr val="61AFEF"/>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2"/>
          <p:cNvSpPr txBox="1"/>
          <p:nvPr>
            <p:ph idx="4294967295" type="title"/>
          </p:nvPr>
        </p:nvSpPr>
        <p:spPr>
          <a:xfrm>
            <a:off x="1971900" y="86400"/>
            <a:ext cx="5200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lifeCycleOwner</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When to use</a:t>
            </a:r>
            <a:r>
              <a:rPr lang="en" sz="2300">
                <a:solidFill>
                  <a:schemeClr val="dk2"/>
                </a:solidFill>
              </a:rPr>
              <a:t>)</a:t>
            </a:r>
            <a:endParaRPr sz="2300">
              <a:solidFill>
                <a:schemeClr val="dk2"/>
              </a:solidFill>
            </a:endParaRPr>
          </a:p>
        </p:txBody>
      </p:sp>
      <p:sp>
        <p:nvSpPr>
          <p:cNvPr id="816" name="Google Shape;816;p82"/>
          <p:cNvSpPr txBox="1"/>
          <p:nvPr/>
        </p:nvSpPr>
        <p:spPr>
          <a:xfrm>
            <a:off x="202650" y="1568050"/>
            <a:ext cx="8738700" cy="24474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latin typeface="Courier New"/>
                <a:ea typeface="Courier New"/>
                <a:cs typeface="Courier New"/>
                <a:sym typeface="Courier New"/>
              </a:rPr>
              <a:t>@Composable</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666666"/>
                </a:solidFill>
                <a:latin typeface="Courier New"/>
                <a:ea typeface="Courier New"/>
                <a:cs typeface="Courier New"/>
                <a:sym typeface="Courier New"/>
              </a:rPr>
              <a:t>fun MyComposable(viewModel: MyViewModel, context: </a:t>
            </a:r>
            <a:r>
              <a:rPr i="1" lang="en" sz="1600">
                <a:solidFill>
                  <a:srgbClr val="666666"/>
                </a:solidFill>
                <a:latin typeface="Courier New"/>
                <a:ea typeface="Courier New"/>
                <a:cs typeface="Courier New"/>
                <a:sym typeface="Courier New"/>
              </a:rPr>
              <a:t>Context</a:t>
            </a:r>
            <a:r>
              <a:rPr lang="en" sz="1600">
                <a:solidFill>
                  <a:srgbClr val="666666"/>
                </a:solidFill>
                <a:latin typeface="Courier New"/>
                <a:ea typeface="Courier New"/>
                <a:cs typeface="Courier New"/>
                <a:sym typeface="Courier New"/>
              </a:rPr>
              <a:t>) {</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E8BA36"/>
                </a:solidFill>
                <a:latin typeface="Courier New"/>
                <a:ea typeface="Courier New"/>
                <a:cs typeface="Courier New"/>
                <a:sym typeface="Courier New"/>
              </a:rPr>
              <a:t>   </a:t>
            </a:r>
            <a:r>
              <a:rPr lang="en" sz="1600">
                <a:solidFill>
                  <a:srgbClr val="D55FDE"/>
                </a:solidFill>
                <a:latin typeface="Courier New"/>
                <a:ea typeface="Courier New"/>
                <a:cs typeface="Courier New"/>
                <a:sym typeface="Courier New"/>
              </a:rPr>
              <a:t>val </a:t>
            </a:r>
            <a:r>
              <a:rPr lang="en" sz="1600">
                <a:solidFill>
                  <a:srgbClr val="BBBBBB"/>
                </a:solidFill>
                <a:latin typeface="Courier New"/>
                <a:ea typeface="Courier New"/>
                <a:cs typeface="Courier New"/>
                <a:sym typeface="Courier New"/>
              </a:rPr>
              <a:t>state </a:t>
            </a:r>
            <a:r>
              <a:rPr lang="en" sz="1600">
                <a:solidFill>
                  <a:srgbClr val="D55FDE"/>
                </a:solidFill>
                <a:latin typeface="Courier New"/>
                <a:ea typeface="Courier New"/>
                <a:cs typeface="Courier New"/>
                <a:sym typeface="Courier New"/>
              </a:rPr>
              <a:t>by </a:t>
            </a:r>
            <a:r>
              <a:rPr lang="en" sz="1600">
                <a:solidFill>
                  <a:srgbClr val="D19A66"/>
                </a:solidFill>
                <a:latin typeface="Courier New"/>
                <a:ea typeface="Courier New"/>
                <a:cs typeface="Courier New"/>
                <a:sym typeface="Courier New"/>
              </a:rPr>
              <a:t>viewModel</a:t>
            </a:r>
            <a:r>
              <a:rPr lang="en" sz="1600">
                <a:solidFill>
                  <a:srgbClr val="BBBBBB"/>
                </a:solidFill>
                <a:latin typeface="Courier New"/>
                <a:ea typeface="Courier New"/>
                <a:cs typeface="Courier New"/>
                <a:sym typeface="Courier New"/>
              </a:rPr>
              <a:t>.state.collectAsStateWithLifecycle</a:t>
            </a:r>
            <a:r>
              <a:rPr lang="en" sz="1600">
                <a:solidFill>
                  <a:srgbClr val="E8BA36"/>
                </a:solidFill>
                <a:latin typeface="Courier New"/>
                <a:ea typeface="Courier New"/>
                <a:cs typeface="Courier New"/>
                <a:sym typeface="Courier New"/>
              </a:rPr>
              <a:t>()</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666666"/>
                </a:solidFill>
                <a:latin typeface="Courier New"/>
                <a:ea typeface="Courier New"/>
                <a:cs typeface="Courier New"/>
                <a:sym typeface="Courier New"/>
              </a:rPr>
              <a:t>   val lifecycle = LocalLifecycleOwner.current.lifecycle</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666666"/>
                </a:solidFill>
                <a:latin typeface="Courier New"/>
                <a:ea typeface="Courier New"/>
                <a:cs typeface="Courier New"/>
                <a:sym typeface="Courier New"/>
              </a:rPr>
              <a:t>   val myUiUtility = remember { MyUiUtility(lifecycle, context) }</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666666"/>
                </a:solidFill>
                <a:latin typeface="Courier New"/>
                <a:ea typeface="Courier New"/>
                <a:cs typeface="Courier New"/>
                <a:sym typeface="Courier New"/>
              </a:rPr>
              <a:t>   // Use myUiUtility to perform UI-related tasks</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600">
                <a:solidFill>
                  <a:srgbClr val="666666"/>
                </a:solidFill>
                <a:latin typeface="Courier New"/>
                <a:ea typeface="Courier New"/>
                <a:cs typeface="Courier New"/>
                <a:sym typeface="Courier New"/>
              </a:rPr>
              <a:t>}</a:t>
            </a:r>
            <a:endParaRPr sz="16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900">
              <a:solidFill>
                <a:srgbClr val="666666"/>
              </a:solidFill>
              <a:latin typeface="Courier New"/>
              <a:ea typeface="Courier New"/>
              <a:cs typeface="Courier New"/>
              <a:sym typeface="Courier New"/>
            </a:endParaRPr>
          </a:p>
        </p:txBody>
      </p:sp>
      <p:sp>
        <p:nvSpPr>
          <p:cNvPr id="817" name="Google Shape;817;p82"/>
          <p:cNvSpPr txBox="1"/>
          <p:nvPr/>
        </p:nvSpPr>
        <p:spPr>
          <a:xfrm>
            <a:off x="231300" y="3954300"/>
            <a:ext cx="8681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61AFEF"/>
                </a:solidFill>
                <a:latin typeface="Anaheim"/>
                <a:ea typeface="Anaheim"/>
                <a:cs typeface="Anaheim"/>
                <a:sym typeface="Anaheim"/>
              </a:rPr>
              <a:t>Notera att vi har något som heter ‘collectAsStateWithLifecycle som kommer från följande‘</a:t>
            </a:r>
            <a:r>
              <a:rPr i="1" lang="en" sz="1500">
                <a:solidFill>
                  <a:srgbClr val="61AFEF"/>
                </a:solidFill>
                <a:latin typeface="Anaheim"/>
                <a:ea typeface="Anaheim"/>
                <a:cs typeface="Anaheim"/>
                <a:sym typeface="Anaheim"/>
              </a:rPr>
              <a:t>dependency’ </a:t>
            </a:r>
            <a:r>
              <a:rPr i="1" lang="en" sz="1500">
                <a:solidFill>
                  <a:srgbClr val="61AFEF"/>
                </a:solidFill>
                <a:latin typeface="Anaheim"/>
                <a:ea typeface="Anaheim"/>
                <a:cs typeface="Anaheim"/>
                <a:sym typeface="Anaheim"/>
              </a:rPr>
              <a:t>: </a:t>
            </a:r>
            <a:r>
              <a:rPr i="1" lang="en" sz="1500" u="sng">
                <a:solidFill>
                  <a:schemeClr val="hlink"/>
                </a:solidFill>
                <a:latin typeface="Anaheim"/>
                <a:ea typeface="Anaheim"/>
                <a:cs typeface="Anaheim"/>
                <a:sym typeface="Anaheim"/>
                <a:hlinkClick r:id="rId3"/>
              </a:rPr>
              <a:t>https://developer.android.com/jetpack/androidx/releases/lifecycle#version_28_2</a:t>
            </a:r>
            <a:r>
              <a:rPr i="1" lang="en" sz="1500">
                <a:solidFill>
                  <a:srgbClr val="61AFEF"/>
                </a:solidFill>
                <a:latin typeface="Anaheim"/>
                <a:ea typeface="Anaheim"/>
                <a:cs typeface="Anaheim"/>
                <a:sym typeface="Anaheim"/>
              </a:rPr>
              <a:t> </a:t>
            </a:r>
            <a:endParaRPr i="1" sz="1500">
              <a:solidFill>
                <a:srgbClr val="61AFEF"/>
              </a:solidFill>
              <a:latin typeface="Anaheim"/>
              <a:ea typeface="Anaheim"/>
              <a:cs typeface="Anaheim"/>
              <a:sym typeface="Anaheim"/>
            </a:endParaRPr>
          </a:p>
          <a:p>
            <a:pPr indent="0" lvl="0" marL="0" rtl="0" algn="l">
              <a:spcBef>
                <a:spcPts val="0"/>
              </a:spcBef>
              <a:spcAft>
                <a:spcPts val="0"/>
              </a:spcAft>
              <a:buNone/>
            </a:pPr>
            <a:r>
              <a:t/>
            </a:r>
            <a:endParaRPr i="1" sz="1500">
              <a:solidFill>
                <a:srgbClr val="61AFEF"/>
              </a:solidFill>
              <a:latin typeface="Anaheim"/>
              <a:ea typeface="Anaheim"/>
              <a:cs typeface="Anaheim"/>
              <a:sym typeface="Anaheim"/>
            </a:endParaRPr>
          </a:p>
          <a:p>
            <a:pPr indent="0" lvl="0" marL="0" rtl="0" algn="l">
              <a:spcBef>
                <a:spcPts val="0"/>
              </a:spcBef>
              <a:spcAft>
                <a:spcPts val="0"/>
              </a:spcAft>
              <a:buNone/>
            </a:pPr>
            <a:r>
              <a:rPr i="1" lang="en" sz="1500">
                <a:solidFill>
                  <a:srgbClr val="61AFEF"/>
                </a:solidFill>
                <a:latin typeface="Anaheim"/>
                <a:ea typeface="Anaheim"/>
                <a:cs typeface="Anaheim"/>
                <a:sym typeface="Anaheim"/>
              </a:rPr>
              <a:t>Mer om detta senare…</a:t>
            </a:r>
            <a:endParaRPr i="1" sz="1500">
              <a:solidFill>
                <a:srgbClr val="61AFEF"/>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3"/>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lifeCycleAwareCollectAsState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Example of Problem</a:t>
            </a:r>
            <a:r>
              <a:rPr lang="en" sz="2300">
                <a:solidFill>
                  <a:schemeClr val="dk2"/>
                </a:solidFill>
              </a:rPr>
              <a:t>)</a:t>
            </a:r>
            <a:endParaRPr sz="2300">
              <a:solidFill>
                <a:schemeClr val="dk2"/>
              </a:solidFill>
            </a:endParaRPr>
          </a:p>
        </p:txBody>
      </p:sp>
      <p:sp>
        <p:nvSpPr>
          <p:cNvPr id="823" name="Google Shape;823;p83"/>
          <p:cNvSpPr txBox="1"/>
          <p:nvPr/>
        </p:nvSpPr>
        <p:spPr>
          <a:xfrm>
            <a:off x="913150" y="1167400"/>
            <a:ext cx="7413900" cy="390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Anaheim"/>
                <a:ea typeface="Anaheim"/>
                <a:cs typeface="Anaheim"/>
                <a:sym typeface="Anaheim"/>
              </a:rPr>
              <a:t>One scenario where having a lifecycle-aware collection of state can be beneficial is when you have a long-running operation, such as a network request or database query, that is triggered by a lifecycle event.</a:t>
            </a:r>
            <a:endParaRPr sz="1200">
              <a:solidFill>
                <a:schemeClr val="lt1"/>
              </a:solidFill>
              <a:latin typeface="Anaheim"/>
              <a:ea typeface="Anaheim"/>
              <a:cs typeface="Anaheim"/>
              <a:sym typeface="Anaheim"/>
            </a:endParaRPr>
          </a:p>
          <a:p>
            <a:pPr indent="0" lvl="0" marL="0" rtl="0" algn="l">
              <a:lnSpc>
                <a:spcPct val="115000"/>
              </a:lnSpc>
              <a:spcBef>
                <a:spcPts val="1200"/>
              </a:spcBef>
              <a:spcAft>
                <a:spcPts val="0"/>
              </a:spcAft>
              <a:buNone/>
            </a:pPr>
            <a:r>
              <a:rPr lang="en" sz="1200">
                <a:solidFill>
                  <a:schemeClr val="lt1"/>
                </a:solidFill>
                <a:latin typeface="Anaheim"/>
                <a:ea typeface="Anaheim"/>
                <a:cs typeface="Anaheim"/>
                <a:sym typeface="Anaheim"/>
              </a:rPr>
              <a:t>Consider the following example:</a:t>
            </a:r>
            <a:endParaRPr sz="1200">
              <a:solidFill>
                <a:schemeClr val="lt1"/>
              </a:solidFill>
              <a:latin typeface="Anaheim"/>
              <a:ea typeface="Anaheim"/>
              <a:cs typeface="Anaheim"/>
              <a:sym typeface="Anaheim"/>
            </a:endParaRPr>
          </a:p>
          <a:p>
            <a:pPr indent="0" lvl="0" marL="0" rtl="0" algn="l">
              <a:lnSpc>
                <a:spcPct val="115000"/>
              </a:lnSpc>
              <a:spcBef>
                <a:spcPts val="1200"/>
              </a:spcBef>
              <a:spcAft>
                <a:spcPts val="0"/>
              </a:spcAft>
              <a:buNone/>
            </a:pPr>
            <a:r>
              <a:rPr lang="en" sz="1200">
                <a:solidFill>
                  <a:schemeClr val="lt1"/>
                </a:solidFill>
                <a:latin typeface="Anaheim"/>
                <a:ea typeface="Anaheim"/>
                <a:cs typeface="Anaheim"/>
                <a:sym typeface="Anaheim"/>
              </a:rPr>
              <a:t>Suppose you have an activity that displays a list of items fetched from a remote server. You want to ensure that the network request to fetch the items is only executed when the activity is in the started or resumed state to avoid unnecessary network activity when the activity is not visible to the user.</a:t>
            </a:r>
            <a:endParaRPr sz="1200">
              <a:solidFill>
                <a:schemeClr val="lt1"/>
              </a:solidFill>
              <a:latin typeface="Anaheim"/>
              <a:ea typeface="Anaheim"/>
              <a:cs typeface="Anaheim"/>
              <a:sym typeface="Anaheim"/>
            </a:endParaRPr>
          </a:p>
          <a:p>
            <a:pPr indent="0" lvl="0" marL="0" rtl="0" algn="l">
              <a:lnSpc>
                <a:spcPct val="115000"/>
              </a:lnSpc>
              <a:spcBef>
                <a:spcPts val="1200"/>
              </a:spcBef>
              <a:spcAft>
                <a:spcPts val="0"/>
              </a:spcAft>
              <a:buNone/>
            </a:pPr>
            <a:r>
              <a:rPr lang="en" sz="1200">
                <a:solidFill>
                  <a:schemeClr val="lt1"/>
                </a:solidFill>
                <a:latin typeface="Anaheim"/>
                <a:ea typeface="Anaheim"/>
                <a:cs typeface="Anaheim"/>
                <a:sym typeface="Anaheim"/>
              </a:rPr>
              <a:t>Without lifecycle awareness, you might trigger the network request as soon as the activity is created or initialized. However, if the activity is stopped or paused shortly after creation (e.g., due to the user navigating away), the network request would still be executed, wasting resources and potentially slowing down the app.</a:t>
            </a:r>
            <a:endParaRPr sz="1200">
              <a:solidFill>
                <a:schemeClr val="lt1"/>
              </a:solidFill>
              <a:latin typeface="Anaheim"/>
              <a:ea typeface="Anaheim"/>
              <a:cs typeface="Anaheim"/>
              <a:sym typeface="Anaheim"/>
            </a:endParaRPr>
          </a:p>
          <a:p>
            <a:pPr indent="0" lvl="0" marL="0" rtl="0" algn="l">
              <a:lnSpc>
                <a:spcPct val="115000"/>
              </a:lnSpc>
              <a:spcBef>
                <a:spcPts val="1200"/>
              </a:spcBef>
              <a:spcAft>
                <a:spcPts val="0"/>
              </a:spcAft>
              <a:buNone/>
            </a:pPr>
            <a:r>
              <a:rPr lang="en" sz="1200">
                <a:solidFill>
                  <a:schemeClr val="lt1"/>
                </a:solidFill>
                <a:latin typeface="Anaheim"/>
                <a:ea typeface="Anaheim"/>
                <a:cs typeface="Anaheim"/>
                <a:sym typeface="Anaheim"/>
              </a:rPr>
              <a:t>By using lifecycle-aware components, such as LiveData or StateFlow with lifecycle observation, you can ensure that the network request is only executed when the activity is in the started or resumed state. This way, the request is automatically paused and resumed based on the lifecycle of the activity, leading to more efficient resource usage and better user experience.</a:t>
            </a:r>
            <a:endParaRPr sz="1200">
              <a:solidFill>
                <a:schemeClr val="lt1"/>
              </a:solidFill>
              <a:latin typeface="Anaheim"/>
              <a:ea typeface="Anaheim"/>
              <a:cs typeface="Anaheim"/>
              <a:sym typeface="Anaheim"/>
            </a:endParaRPr>
          </a:p>
          <a:p>
            <a:pPr indent="-304800" lvl="0" marL="457200" rtl="0" algn="l">
              <a:lnSpc>
                <a:spcPct val="115000"/>
              </a:lnSpc>
              <a:spcBef>
                <a:spcPts val="1200"/>
              </a:spcBef>
              <a:spcAft>
                <a:spcPts val="0"/>
              </a:spcAft>
              <a:buClr>
                <a:schemeClr val="lt1"/>
              </a:buClr>
              <a:buSzPts val="1200"/>
              <a:buFont typeface="Anaheim"/>
              <a:buChar char="-"/>
            </a:pPr>
            <a:r>
              <a:rPr lang="en" sz="1200">
                <a:solidFill>
                  <a:schemeClr val="lt1"/>
                </a:solidFill>
                <a:latin typeface="Anaheim"/>
                <a:ea typeface="Anaheim"/>
                <a:cs typeface="Anaheim"/>
                <a:sym typeface="Anaheim"/>
              </a:rPr>
              <a:t>ChatGPT</a:t>
            </a:r>
            <a:endParaRPr sz="12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a:t>
            </a:r>
            <a:endParaRPr>
              <a:solidFill>
                <a:schemeClr val="dk2"/>
              </a:solidFill>
            </a:endParaRPr>
          </a:p>
        </p:txBody>
      </p:sp>
      <p:sp>
        <p:nvSpPr>
          <p:cNvPr id="398" name="Google Shape;398;p30"/>
          <p:cNvSpPr txBox="1"/>
          <p:nvPr/>
        </p:nvSpPr>
        <p:spPr>
          <a:xfrm>
            <a:off x="563075" y="1245275"/>
            <a:ext cx="6107100" cy="301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Real-Time updates And Notifications</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API and Database calls</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Complex Data Processing Pipelines</a:t>
            </a:r>
            <a:endParaRPr sz="1800">
              <a:solidFill>
                <a:schemeClr val="lt1"/>
              </a:solidFill>
              <a:latin typeface="Anaheim"/>
              <a:ea typeface="Anaheim"/>
              <a:cs typeface="Anaheim"/>
              <a:sym typeface="Anaheim"/>
            </a:endParaRPr>
          </a:p>
          <a:p>
            <a:pPr indent="-342900" lvl="0" marL="457200" rtl="0" algn="l">
              <a:spcBef>
                <a:spcPts val="0"/>
              </a:spcBef>
              <a:spcAft>
                <a:spcPts val="0"/>
              </a:spcAft>
              <a:buClr>
                <a:schemeClr val="dk2"/>
              </a:buClr>
              <a:buSzPts val="1800"/>
              <a:buFont typeface="Anaheim"/>
              <a:buChar char="●"/>
            </a:pPr>
            <a:r>
              <a:rPr lang="en" sz="1800">
                <a:solidFill>
                  <a:schemeClr val="lt1"/>
                </a:solidFill>
                <a:latin typeface="Anaheim"/>
                <a:ea typeface="Anaheim"/>
                <a:cs typeface="Anaheim"/>
                <a:sym typeface="Anaheim"/>
              </a:rPr>
              <a:t>Reactive/Live Data changes</a:t>
            </a:r>
            <a:endParaRPr sz="1800">
              <a:solidFill>
                <a:schemeClr val="lt1"/>
              </a:solidFill>
              <a:latin typeface="Anaheim"/>
              <a:ea typeface="Anaheim"/>
              <a:cs typeface="Anaheim"/>
              <a:sym typeface="Anaheim"/>
            </a:endParaRPr>
          </a:p>
        </p:txBody>
      </p:sp>
      <p:pic>
        <p:nvPicPr>
          <p:cNvPr id="399" name="Google Shape;399;p30"/>
          <p:cNvPicPr preferRelativeResize="0"/>
          <p:nvPr/>
        </p:nvPicPr>
        <p:blipFill>
          <a:blip r:embed="rId3">
            <a:alphaModFix/>
          </a:blip>
          <a:stretch>
            <a:fillRect/>
          </a:stretch>
        </p:blipFill>
        <p:spPr>
          <a:xfrm>
            <a:off x="5464375" y="1290875"/>
            <a:ext cx="3385625" cy="2459701"/>
          </a:xfrm>
          <a:prstGeom prst="rect">
            <a:avLst/>
          </a:prstGeom>
          <a:noFill/>
          <a:ln>
            <a:noFill/>
          </a:ln>
        </p:spPr>
      </p:pic>
      <p:cxnSp>
        <p:nvCxnSpPr>
          <p:cNvPr id="400" name="Google Shape;400;p30"/>
          <p:cNvCxnSpPr/>
          <p:nvPr/>
        </p:nvCxnSpPr>
        <p:spPr>
          <a:xfrm rot="10800000">
            <a:off x="8417700" y="2963575"/>
            <a:ext cx="12600" cy="870300"/>
          </a:xfrm>
          <a:prstGeom prst="straightConnector1">
            <a:avLst/>
          </a:prstGeom>
          <a:noFill/>
          <a:ln cap="flat" cmpd="sng" w="76200">
            <a:solidFill>
              <a:srgbClr val="89CA78"/>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84"/>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Synkron FLOW</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ViewModel Google Example</a:t>
            </a:r>
            <a:r>
              <a:rPr lang="en" sz="2300">
                <a:solidFill>
                  <a:schemeClr val="dk2"/>
                </a:solidFill>
              </a:rPr>
              <a:t>)</a:t>
            </a:r>
            <a:endParaRPr sz="2300">
              <a:solidFill>
                <a:schemeClr val="dk2"/>
              </a:solidFill>
            </a:endParaRPr>
          </a:p>
        </p:txBody>
      </p:sp>
      <p:sp>
        <p:nvSpPr>
          <p:cNvPr id="829" name="Google Shape;829;p84"/>
          <p:cNvSpPr txBox="1"/>
          <p:nvPr/>
        </p:nvSpPr>
        <p:spPr>
          <a:xfrm>
            <a:off x="913150" y="1167400"/>
            <a:ext cx="74139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lt1"/>
              </a:buClr>
              <a:buSzPts val="1200"/>
              <a:buFont typeface="Anaheim"/>
              <a:buChar char="-"/>
            </a:pPr>
            <a:r>
              <a:t/>
            </a:r>
            <a:endParaRPr sz="1200">
              <a:solidFill>
                <a:schemeClr val="lt1"/>
              </a:solidFill>
              <a:latin typeface="Anaheim"/>
              <a:ea typeface="Anaheim"/>
              <a:cs typeface="Anaheim"/>
              <a:sym typeface="Anaheim"/>
            </a:endParaRPr>
          </a:p>
        </p:txBody>
      </p:sp>
      <p:pic>
        <p:nvPicPr>
          <p:cNvPr id="830" name="Google Shape;830;p84"/>
          <p:cNvPicPr preferRelativeResize="0"/>
          <p:nvPr/>
        </p:nvPicPr>
        <p:blipFill>
          <a:blip r:embed="rId3">
            <a:alphaModFix/>
          </a:blip>
          <a:stretch>
            <a:fillRect/>
          </a:stretch>
        </p:blipFill>
        <p:spPr>
          <a:xfrm>
            <a:off x="152400" y="1288775"/>
            <a:ext cx="4796199" cy="3702324"/>
          </a:xfrm>
          <a:prstGeom prst="rect">
            <a:avLst/>
          </a:prstGeom>
          <a:noFill/>
          <a:ln>
            <a:noFill/>
          </a:ln>
        </p:spPr>
      </p:pic>
      <p:sp>
        <p:nvSpPr>
          <p:cNvPr id="831" name="Google Shape;831;p84"/>
          <p:cNvSpPr txBox="1"/>
          <p:nvPr/>
        </p:nvSpPr>
        <p:spPr>
          <a:xfrm>
            <a:off x="5349250" y="1429350"/>
            <a:ext cx="2977800" cy="3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Notera koden till vänster…</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Detta är ett exempel på en SYNKRON uppdatering.</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85"/>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Asynkron </a:t>
            </a:r>
            <a:r>
              <a:rPr lang="en">
                <a:solidFill>
                  <a:schemeClr val="dk2"/>
                </a:solidFill>
              </a:rPr>
              <a:t>Example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ViewModel Google Example</a:t>
            </a:r>
            <a:r>
              <a:rPr lang="en" sz="2300">
                <a:solidFill>
                  <a:schemeClr val="dk2"/>
                </a:solidFill>
              </a:rPr>
              <a:t>)</a:t>
            </a:r>
            <a:endParaRPr sz="2300">
              <a:solidFill>
                <a:schemeClr val="dk2"/>
              </a:solidFill>
            </a:endParaRPr>
          </a:p>
        </p:txBody>
      </p:sp>
      <p:sp>
        <p:nvSpPr>
          <p:cNvPr id="837" name="Google Shape;837;p85"/>
          <p:cNvSpPr txBox="1"/>
          <p:nvPr/>
        </p:nvSpPr>
        <p:spPr>
          <a:xfrm>
            <a:off x="913150" y="1167400"/>
            <a:ext cx="7413900" cy="369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lt1"/>
              </a:buClr>
              <a:buSzPts val="1200"/>
              <a:buFont typeface="Anaheim"/>
              <a:buChar char="-"/>
            </a:pPr>
            <a:r>
              <a:t/>
            </a:r>
            <a:endParaRPr sz="1200">
              <a:solidFill>
                <a:schemeClr val="lt1"/>
              </a:solidFill>
              <a:latin typeface="Anaheim"/>
              <a:ea typeface="Anaheim"/>
              <a:cs typeface="Anaheim"/>
              <a:sym typeface="Anaheim"/>
            </a:endParaRPr>
          </a:p>
        </p:txBody>
      </p:sp>
      <p:sp>
        <p:nvSpPr>
          <p:cNvPr id="838" name="Google Shape;838;p85"/>
          <p:cNvSpPr txBox="1"/>
          <p:nvPr/>
        </p:nvSpPr>
        <p:spPr>
          <a:xfrm>
            <a:off x="5111025" y="1429200"/>
            <a:ext cx="3865800" cy="3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Använder vi oss av </a:t>
            </a:r>
            <a:r>
              <a:rPr b="1" lang="en" sz="1800">
                <a:solidFill>
                  <a:schemeClr val="lt1"/>
                </a:solidFill>
                <a:highlight>
                  <a:srgbClr val="2B2B2B"/>
                </a:highlight>
                <a:latin typeface="Anaheim"/>
                <a:ea typeface="Anaheim"/>
                <a:cs typeface="Anaheim"/>
                <a:sym typeface="Anaheim"/>
              </a:rPr>
              <a:t>viewModelScope.launch {}</a:t>
            </a:r>
            <a:endParaRPr b="1" sz="1800">
              <a:solidFill>
                <a:schemeClr val="lt1"/>
              </a:solidFill>
              <a:highlight>
                <a:srgbClr val="2B2B2B"/>
              </a:highlight>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Vilket är en </a:t>
            </a:r>
            <a:r>
              <a:rPr lang="en" sz="1800">
                <a:solidFill>
                  <a:srgbClr val="D55FDE"/>
                </a:solidFill>
                <a:latin typeface="Anaheim"/>
                <a:ea typeface="Anaheim"/>
                <a:cs typeface="Anaheim"/>
                <a:sym typeface="Anaheim"/>
              </a:rPr>
              <a:t>‘coroutine’</a:t>
            </a:r>
            <a:r>
              <a:rPr lang="en" sz="1800">
                <a:solidFill>
                  <a:schemeClr val="lt1"/>
                </a:solidFill>
                <a:latin typeface="Anaheim"/>
                <a:ea typeface="Anaheim"/>
                <a:cs typeface="Anaheim"/>
                <a:sym typeface="Anaheim"/>
              </a:rPr>
              <a:t> (async), då slår vi på</a:t>
            </a:r>
            <a:r>
              <a:rPr lang="en" sz="1800">
                <a:solidFill>
                  <a:schemeClr val="lt1"/>
                </a:solidFill>
                <a:latin typeface="Anaheim"/>
                <a:ea typeface="Anaheim"/>
                <a:cs typeface="Anaheim"/>
                <a:sym typeface="Anaheim"/>
              </a:rPr>
              <a:t> asynkron funktionalitet</a:t>
            </a:r>
            <a:r>
              <a:rPr lang="en" sz="1800">
                <a:solidFill>
                  <a:schemeClr val="lt1"/>
                </a:solidFill>
                <a:latin typeface="Anaheim"/>
                <a:ea typeface="Anaheim"/>
                <a:cs typeface="Anaheim"/>
                <a:sym typeface="Anaheim"/>
              </a:rPr>
              <a:t>!</a:t>
            </a:r>
            <a:endParaRPr sz="1800">
              <a:solidFill>
                <a:schemeClr val="lt1"/>
              </a:solidFill>
              <a:latin typeface="Anaheim"/>
              <a:ea typeface="Anaheim"/>
              <a:cs typeface="Anaheim"/>
              <a:sym typeface="Anaheim"/>
            </a:endParaRPr>
          </a:p>
        </p:txBody>
      </p:sp>
      <p:pic>
        <p:nvPicPr>
          <p:cNvPr id="839" name="Google Shape;839;p85"/>
          <p:cNvPicPr preferRelativeResize="0"/>
          <p:nvPr/>
        </p:nvPicPr>
        <p:blipFill>
          <a:blip r:embed="rId3">
            <a:alphaModFix/>
          </a:blip>
          <a:stretch>
            <a:fillRect/>
          </a:stretch>
        </p:blipFill>
        <p:spPr>
          <a:xfrm>
            <a:off x="88600" y="1288779"/>
            <a:ext cx="4796200" cy="2246496"/>
          </a:xfrm>
          <a:prstGeom prst="rect">
            <a:avLst/>
          </a:prstGeom>
          <a:noFill/>
          <a:ln>
            <a:noFill/>
          </a:ln>
        </p:spPr>
      </p:pic>
      <p:sp>
        <p:nvSpPr>
          <p:cNvPr id="840" name="Google Shape;840;p85"/>
          <p:cNvSpPr txBox="1"/>
          <p:nvPr/>
        </p:nvSpPr>
        <p:spPr>
          <a:xfrm>
            <a:off x="194900" y="3941550"/>
            <a:ext cx="813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61AFEF"/>
                </a:solidFill>
                <a:latin typeface="Anaheim"/>
                <a:ea typeface="Anaheim"/>
                <a:cs typeface="Anaheim"/>
                <a:sym typeface="Anaheim"/>
              </a:rPr>
              <a:t>viewModelScope kommer från ett dependency:</a:t>
            </a:r>
            <a:endParaRPr i="1" sz="1500">
              <a:solidFill>
                <a:srgbClr val="61AFEF"/>
              </a:solidFill>
              <a:latin typeface="Anaheim"/>
              <a:ea typeface="Anaheim"/>
              <a:cs typeface="Anaheim"/>
              <a:sym typeface="Anaheim"/>
            </a:endParaRPr>
          </a:p>
          <a:p>
            <a:pPr indent="0" lvl="0" marL="0" rtl="0" algn="l">
              <a:spcBef>
                <a:spcPts val="0"/>
              </a:spcBef>
              <a:spcAft>
                <a:spcPts val="0"/>
              </a:spcAft>
              <a:buNone/>
            </a:pPr>
            <a:r>
              <a:rPr lang="en" sz="1300">
                <a:solidFill>
                  <a:srgbClr val="61AFEF"/>
                </a:solidFill>
                <a:highlight>
                  <a:srgbClr val="282C34"/>
                </a:highlight>
                <a:latin typeface="Courier New"/>
                <a:ea typeface="Courier New"/>
                <a:cs typeface="Courier New"/>
                <a:sym typeface="Courier New"/>
              </a:rPr>
              <a:t>implementation</a:t>
            </a:r>
            <a:r>
              <a:rPr lang="en" sz="1300">
                <a:solidFill>
                  <a:srgbClr val="E8BA36"/>
                </a:solidFill>
                <a:highlight>
                  <a:srgbClr val="282C34"/>
                </a:highlight>
                <a:latin typeface="Courier New"/>
                <a:ea typeface="Courier New"/>
                <a:cs typeface="Courier New"/>
                <a:sym typeface="Courier New"/>
              </a:rPr>
              <a:t>(</a:t>
            </a:r>
            <a:r>
              <a:rPr lang="en" sz="1300">
                <a:solidFill>
                  <a:srgbClr val="89CA78"/>
                </a:solidFill>
                <a:highlight>
                  <a:srgbClr val="282C34"/>
                </a:highlight>
                <a:latin typeface="Courier New"/>
                <a:ea typeface="Courier New"/>
                <a:cs typeface="Courier New"/>
                <a:sym typeface="Courier New"/>
              </a:rPr>
              <a:t>"androidx.lifecycle:lifecycle-viewmodel-compose:2.7.0"</a:t>
            </a:r>
            <a:r>
              <a:rPr lang="en" sz="1300">
                <a:solidFill>
                  <a:srgbClr val="E8BA36"/>
                </a:solidFill>
                <a:highlight>
                  <a:srgbClr val="282C34"/>
                </a:highlight>
                <a:latin typeface="Courier New"/>
                <a:ea typeface="Courier New"/>
                <a:cs typeface="Courier New"/>
                <a:sym typeface="Courier New"/>
              </a:rPr>
              <a:t>)</a:t>
            </a:r>
            <a:endParaRPr sz="1500">
              <a:solidFill>
                <a:schemeClr val="lt1"/>
              </a:solidFill>
              <a:latin typeface="Overpass Mono Light"/>
              <a:ea typeface="Overpass Mono Light"/>
              <a:cs typeface="Overpass Mono Light"/>
              <a:sym typeface="Overpass Mono Light"/>
            </a:endParaRPr>
          </a:p>
        </p:txBody>
      </p:sp>
      <p:cxnSp>
        <p:nvCxnSpPr>
          <p:cNvPr id="841" name="Google Shape;841;p85"/>
          <p:cNvCxnSpPr/>
          <p:nvPr/>
        </p:nvCxnSpPr>
        <p:spPr>
          <a:xfrm flipH="1" rot="10800000">
            <a:off x="249050" y="1949175"/>
            <a:ext cx="378900" cy="21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86"/>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repeatOnLifecycle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XML approach, boilerplate code</a:t>
            </a:r>
            <a:r>
              <a:rPr lang="en" sz="2300">
                <a:solidFill>
                  <a:schemeClr val="dk2"/>
                </a:solidFill>
              </a:rPr>
              <a:t>)</a:t>
            </a:r>
            <a:endParaRPr sz="2300">
              <a:solidFill>
                <a:schemeClr val="dk2"/>
              </a:solidFill>
            </a:endParaRPr>
          </a:p>
        </p:txBody>
      </p:sp>
      <p:sp>
        <p:nvSpPr>
          <p:cNvPr id="847" name="Google Shape;847;p86"/>
          <p:cNvSpPr txBox="1"/>
          <p:nvPr/>
        </p:nvSpPr>
        <p:spPr>
          <a:xfrm>
            <a:off x="790450" y="1998400"/>
            <a:ext cx="7179300" cy="21549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55FDE"/>
                </a:solidFill>
                <a:latin typeface="Courier New"/>
                <a:ea typeface="Courier New"/>
                <a:cs typeface="Courier New"/>
                <a:sym typeface="Courier New"/>
              </a:rPr>
              <a:t>val </a:t>
            </a:r>
            <a:r>
              <a:rPr lang="en">
                <a:solidFill>
                  <a:srgbClr val="EF596F"/>
                </a:solidFill>
                <a:latin typeface="Courier New"/>
                <a:ea typeface="Courier New"/>
                <a:cs typeface="Courier New"/>
                <a:sym typeface="Courier New"/>
              </a:rPr>
              <a:t>viewModel</a:t>
            </a:r>
            <a:r>
              <a:rPr lang="en">
                <a:solidFill>
                  <a:srgbClr val="BBBBBB"/>
                </a:solidFill>
                <a:latin typeface="Courier New"/>
                <a:ea typeface="Courier New"/>
                <a:cs typeface="Courier New"/>
                <a:sym typeface="Courier New"/>
              </a:rPr>
              <a:t>: DiceRollViewModel </a:t>
            </a:r>
            <a:r>
              <a:rPr lang="en">
                <a:solidFill>
                  <a:srgbClr val="D55FDE"/>
                </a:solidFill>
                <a:latin typeface="Courier New"/>
                <a:ea typeface="Courier New"/>
                <a:cs typeface="Courier New"/>
                <a:sym typeface="Courier New"/>
              </a:rPr>
              <a:t>by </a:t>
            </a:r>
            <a:r>
              <a:rPr lang="en">
                <a:solidFill>
                  <a:srgbClr val="BBBBBB"/>
                </a:solidFill>
                <a:latin typeface="Courier New"/>
                <a:ea typeface="Courier New"/>
                <a:cs typeface="Courier New"/>
                <a:sym typeface="Courier New"/>
              </a:rPr>
              <a:t>viewModels</a:t>
            </a: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BBBBBB"/>
                </a:solidFill>
                <a:latin typeface="Courier New"/>
                <a:ea typeface="Courier New"/>
                <a:cs typeface="Courier New"/>
                <a:sym typeface="Courier New"/>
              </a:rPr>
              <a:t>lifecycleScope.launch </a:t>
            </a: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   </a:t>
            </a:r>
            <a:r>
              <a:rPr lang="en">
                <a:solidFill>
                  <a:srgbClr val="61AFEF"/>
                </a:solidFill>
                <a:latin typeface="Courier New"/>
                <a:ea typeface="Courier New"/>
                <a:cs typeface="Courier New"/>
                <a:sym typeface="Courier New"/>
              </a:rPr>
              <a:t>repeatOnLifecycle</a:t>
            </a:r>
            <a:r>
              <a:rPr lang="en">
                <a:solidFill>
                  <a:srgbClr val="E8BA36"/>
                </a:solidFill>
                <a:latin typeface="Courier New"/>
                <a:ea typeface="Courier New"/>
                <a:cs typeface="Courier New"/>
                <a:sym typeface="Courier New"/>
              </a:rPr>
              <a:t>(</a:t>
            </a:r>
            <a:r>
              <a:rPr lang="en">
                <a:solidFill>
                  <a:srgbClr val="BBBBBB"/>
                </a:solidFill>
                <a:latin typeface="Courier New"/>
                <a:ea typeface="Courier New"/>
                <a:cs typeface="Courier New"/>
                <a:sym typeface="Courier New"/>
              </a:rPr>
              <a:t>Lifecycle.State.</a:t>
            </a:r>
            <a:r>
              <a:rPr lang="en">
                <a:solidFill>
                  <a:srgbClr val="E8BA36"/>
                </a:solidFill>
                <a:latin typeface="Courier New"/>
                <a:ea typeface="Courier New"/>
                <a:cs typeface="Courier New"/>
                <a:sym typeface="Courier New"/>
              </a:rPr>
              <a:t>STARTED)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54A857"/>
                </a:solidFill>
                <a:latin typeface="Courier New"/>
                <a:ea typeface="Courier New"/>
                <a:cs typeface="Courier New"/>
                <a:sym typeface="Courier New"/>
              </a:rPr>
              <a:t>       </a:t>
            </a:r>
            <a:r>
              <a:rPr lang="en">
                <a:solidFill>
                  <a:srgbClr val="EF596F"/>
                </a:solidFill>
                <a:latin typeface="Courier New"/>
                <a:ea typeface="Courier New"/>
                <a:cs typeface="Courier New"/>
                <a:sym typeface="Courier New"/>
              </a:rPr>
              <a:t>viewModel</a:t>
            </a:r>
            <a:r>
              <a:rPr lang="en">
                <a:solidFill>
                  <a:srgbClr val="BBBBBB"/>
                </a:solidFill>
                <a:latin typeface="Courier New"/>
                <a:ea typeface="Courier New"/>
                <a:cs typeface="Courier New"/>
                <a:sym typeface="Courier New"/>
              </a:rPr>
              <a:t>.uiState.collect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5C6370"/>
                </a:solidFill>
                <a:latin typeface="Courier New"/>
                <a:ea typeface="Courier New"/>
                <a:cs typeface="Courier New"/>
                <a:sym typeface="Courier New"/>
              </a:rPr>
              <a:t>// Update UI elements</a:t>
            </a:r>
            <a:endParaRPr>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a:solidFill>
                  <a:srgbClr val="5C6370"/>
                </a:solidFill>
                <a:latin typeface="Courier New"/>
                <a:ea typeface="Courier New"/>
                <a:cs typeface="Courier New"/>
                <a:sym typeface="Courier New"/>
              </a:rPr>
              <a:t>       </a:t>
            </a:r>
            <a:r>
              <a:rPr lang="en">
                <a:solidFill>
                  <a:srgbClr val="359FF4"/>
                </a:solidFill>
                <a:latin typeface="Courier New"/>
                <a:ea typeface="Courier New"/>
                <a:cs typeface="Courier New"/>
                <a:sym typeface="Courier New"/>
              </a:rPr>
              <a:t>}</a:t>
            </a:r>
            <a:endParaRPr>
              <a:solidFill>
                <a:srgbClr val="359FF4"/>
              </a:solidFill>
              <a:latin typeface="Courier New"/>
              <a:ea typeface="Courier New"/>
              <a:cs typeface="Courier New"/>
              <a:sym typeface="Courier New"/>
            </a:endParaRPr>
          </a:p>
          <a:p>
            <a:pPr indent="0" lvl="0" marL="0" rtl="0" algn="l">
              <a:spcBef>
                <a:spcPts val="0"/>
              </a:spcBef>
              <a:spcAft>
                <a:spcPts val="0"/>
              </a:spcAft>
              <a:buNone/>
            </a:pPr>
            <a:r>
              <a:rPr lang="en">
                <a:solidFill>
                  <a:srgbClr val="359FF4"/>
                </a:solidFill>
                <a:latin typeface="Courier New"/>
                <a:ea typeface="Courier New"/>
                <a:cs typeface="Courier New"/>
                <a:sym typeface="Courier New"/>
              </a:rPr>
              <a:t>   </a:t>
            </a:r>
            <a:r>
              <a:rPr lang="en">
                <a:solidFill>
                  <a:srgbClr val="54A857"/>
                </a:solidFill>
                <a:latin typeface="Courier New"/>
                <a:ea typeface="Courier New"/>
                <a:cs typeface="Courier New"/>
                <a:sym typeface="Courier New"/>
              </a:rPr>
              <a:t>}</a:t>
            </a:r>
            <a:endParaRPr>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a:solidFill>
                  <a:srgbClr val="E8BA36"/>
                </a:solidFill>
                <a:latin typeface="Courier New"/>
                <a:ea typeface="Courier New"/>
                <a:cs typeface="Courier New"/>
                <a:sym typeface="Courier New"/>
              </a:rPr>
              <a:t>}</a:t>
            </a:r>
            <a:endParaRPr>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600">
              <a:solidFill>
                <a:srgbClr val="61AFEF"/>
              </a:solidFill>
              <a:latin typeface="Courier New"/>
              <a:ea typeface="Courier New"/>
              <a:cs typeface="Courier New"/>
              <a:sym typeface="Courier New"/>
            </a:endParaRPr>
          </a:p>
        </p:txBody>
      </p:sp>
      <p:sp>
        <p:nvSpPr>
          <p:cNvPr id="848" name="Google Shape;848;p86"/>
          <p:cNvSpPr txBox="1"/>
          <p:nvPr/>
        </p:nvSpPr>
        <p:spPr>
          <a:xfrm>
            <a:off x="720000" y="1536700"/>
            <a:ext cx="62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lt1"/>
                </a:solidFill>
                <a:latin typeface="Anaheim"/>
                <a:ea typeface="Anaheim"/>
                <a:cs typeface="Anaheim"/>
                <a:sym typeface="Anaheim"/>
              </a:rPr>
              <a:t>Arbetar vi inom XML måste vi ofta skriva kod som följande:</a:t>
            </a:r>
            <a:endParaRPr i="1" sz="1800">
              <a:solidFill>
                <a:schemeClr val="lt1"/>
              </a:solidFill>
              <a:latin typeface="Anaheim"/>
              <a:ea typeface="Anaheim"/>
              <a:cs typeface="Anaheim"/>
              <a:sym typeface="Anaheim"/>
            </a:endParaRPr>
          </a:p>
        </p:txBody>
      </p:sp>
      <p:sp>
        <p:nvSpPr>
          <p:cNvPr id="849" name="Google Shape;849;p86"/>
          <p:cNvSpPr txBox="1"/>
          <p:nvPr/>
        </p:nvSpPr>
        <p:spPr>
          <a:xfrm>
            <a:off x="790475" y="4233925"/>
            <a:ext cx="62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61AFEF"/>
                </a:solidFill>
                <a:latin typeface="Anaheim"/>
                <a:ea typeface="Anaheim"/>
                <a:cs typeface="Anaheim"/>
                <a:sym typeface="Anaheim"/>
              </a:rPr>
              <a:t>Det finns en genväg med Jetpack Compose</a:t>
            </a:r>
            <a:endParaRPr sz="1800">
              <a:solidFill>
                <a:srgbClr val="61AFEF"/>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7"/>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repeatOnLifecycle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Jetpack Compose alternative</a:t>
            </a:r>
            <a:r>
              <a:rPr lang="en" sz="2300">
                <a:solidFill>
                  <a:schemeClr val="dk2"/>
                </a:solidFill>
              </a:rPr>
              <a:t>)</a:t>
            </a:r>
            <a:endParaRPr sz="2300">
              <a:solidFill>
                <a:schemeClr val="dk2"/>
              </a:solidFill>
            </a:endParaRPr>
          </a:p>
        </p:txBody>
      </p:sp>
      <p:sp>
        <p:nvSpPr>
          <p:cNvPr id="855" name="Google Shape;855;p87"/>
          <p:cNvSpPr txBox="1"/>
          <p:nvPr/>
        </p:nvSpPr>
        <p:spPr>
          <a:xfrm>
            <a:off x="790450" y="1998400"/>
            <a:ext cx="7179300" cy="18162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E5C07B"/>
                </a:solidFill>
                <a:latin typeface="Courier New"/>
                <a:ea typeface="Courier New"/>
                <a:cs typeface="Courier New"/>
                <a:sym typeface="Courier New"/>
              </a:rPr>
              <a:t>@Composable</a:t>
            </a:r>
            <a:endParaRPr sz="1300">
              <a:solidFill>
                <a:srgbClr val="E5C07B"/>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D55FDE"/>
                </a:solidFill>
                <a:latin typeface="Courier New"/>
                <a:ea typeface="Courier New"/>
                <a:cs typeface="Courier New"/>
                <a:sym typeface="Courier New"/>
              </a:rPr>
              <a:t>fun </a:t>
            </a:r>
            <a:r>
              <a:rPr lang="en" sz="1300">
                <a:solidFill>
                  <a:srgbClr val="61AFEF"/>
                </a:solidFill>
                <a:latin typeface="Courier New"/>
                <a:ea typeface="Courier New"/>
                <a:cs typeface="Courier New"/>
                <a:sym typeface="Courier New"/>
              </a:rPr>
              <a:t>DiceRollScreen</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D19A66"/>
                </a:solidFill>
                <a:latin typeface="Courier New"/>
                <a:ea typeface="Courier New"/>
                <a:cs typeface="Courier New"/>
                <a:sym typeface="Courier New"/>
              </a:rPr>
              <a:t>viewModel</a:t>
            </a:r>
            <a:r>
              <a:rPr lang="en" sz="1300">
                <a:solidFill>
                  <a:srgbClr val="BBBBBB"/>
                </a:solidFill>
                <a:latin typeface="Courier New"/>
                <a:ea typeface="Courier New"/>
                <a:cs typeface="Courier New"/>
                <a:sym typeface="Courier New"/>
              </a:rPr>
              <a:t>: DiceRollViewModel = viewModel</a:t>
            </a:r>
            <a:r>
              <a:rPr lang="en" sz="1300">
                <a:solidFill>
                  <a:srgbClr val="54A857"/>
                </a:solidFill>
                <a:latin typeface="Courier New"/>
                <a:ea typeface="Courier New"/>
                <a:cs typeface="Courier New"/>
                <a:sym typeface="Courier New"/>
              </a:rPr>
              <a:t>()</a:t>
            </a:r>
            <a:endParaRPr sz="1300">
              <a:solidFill>
                <a:srgbClr val="54A857"/>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D55FDE"/>
                </a:solidFill>
                <a:latin typeface="Courier New"/>
                <a:ea typeface="Courier New"/>
                <a:cs typeface="Courier New"/>
                <a:sym typeface="Courier New"/>
              </a:rPr>
              <a:t>val </a:t>
            </a:r>
            <a:r>
              <a:rPr lang="en" sz="1300">
                <a:solidFill>
                  <a:srgbClr val="BBBBBB"/>
                </a:solidFill>
                <a:latin typeface="Courier New"/>
                <a:ea typeface="Courier New"/>
                <a:cs typeface="Courier New"/>
                <a:sym typeface="Courier New"/>
              </a:rPr>
              <a:t>uiState </a:t>
            </a:r>
            <a:r>
              <a:rPr lang="en" sz="1300">
                <a:solidFill>
                  <a:srgbClr val="D55FDE"/>
                </a:solidFill>
                <a:latin typeface="Courier New"/>
                <a:ea typeface="Courier New"/>
                <a:cs typeface="Courier New"/>
                <a:sym typeface="Courier New"/>
              </a:rPr>
              <a:t>by </a:t>
            </a:r>
            <a:r>
              <a:rPr lang="en" sz="1300">
                <a:solidFill>
                  <a:srgbClr val="D19A66"/>
                </a:solidFill>
                <a:latin typeface="Courier New"/>
                <a:ea typeface="Courier New"/>
                <a:cs typeface="Courier New"/>
                <a:sym typeface="Courier New"/>
              </a:rPr>
              <a:t>viewModel</a:t>
            </a:r>
            <a:r>
              <a:rPr lang="en" sz="1300">
                <a:solidFill>
                  <a:srgbClr val="BBBBBB"/>
                </a:solidFill>
                <a:latin typeface="Courier New"/>
                <a:ea typeface="Courier New"/>
                <a:cs typeface="Courier New"/>
                <a:sym typeface="Courier New"/>
              </a:rPr>
              <a:t>.uiState.collectAsStateWithLifecycle</a:t>
            </a: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   </a:t>
            </a:r>
            <a:r>
              <a:rPr lang="en" sz="1300">
                <a:solidFill>
                  <a:srgbClr val="5C6370"/>
                </a:solidFill>
                <a:latin typeface="Courier New"/>
                <a:ea typeface="Courier New"/>
                <a:cs typeface="Courier New"/>
                <a:sym typeface="Courier New"/>
              </a:rPr>
              <a:t>// Update UI elements</a:t>
            </a:r>
            <a:endParaRPr sz="13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E8BA36"/>
                </a:solidFill>
                <a:latin typeface="Courier New"/>
                <a:ea typeface="Courier New"/>
                <a:cs typeface="Courier New"/>
                <a:sym typeface="Courier New"/>
              </a:rPr>
              <a:t>}</a:t>
            </a:r>
            <a:endParaRPr sz="13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500">
              <a:solidFill>
                <a:srgbClr val="61AFEF"/>
              </a:solidFill>
              <a:latin typeface="Courier New"/>
              <a:ea typeface="Courier New"/>
              <a:cs typeface="Courier New"/>
              <a:sym typeface="Courier New"/>
            </a:endParaRPr>
          </a:p>
        </p:txBody>
      </p:sp>
      <p:sp>
        <p:nvSpPr>
          <p:cNvPr id="856" name="Google Shape;856;p87"/>
          <p:cNvSpPr txBox="1"/>
          <p:nvPr/>
        </p:nvSpPr>
        <p:spPr>
          <a:xfrm>
            <a:off x="891475" y="1536700"/>
            <a:ext cx="62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För att hämta den säkert med ‘livscykel’ i åtanke, gör det med:</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8"/>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Countdown Example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Unique ViewModels</a:t>
            </a:r>
            <a:r>
              <a:rPr lang="en" sz="2300">
                <a:solidFill>
                  <a:schemeClr val="dk2"/>
                </a:solidFill>
              </a:rPr>
              <a:t>)</a:t>
            </a:r>
            <a:endParaRPr sz="2300">
              <a:solidFill>
                <a:schemeClr val="dk2"/>
              </a:solidFill>
            </a:endParaRPr>
          </a:p>
        </p:txBody>
      </p:sp>
      <p:sp>
        <p:nvSpPr>
          <p:cNvPr id="862" name="Google Shape;862;p88"/>
          <p:cNvSpPr txBox="1"/>
          <p:nvPr/>
        </p:nvSpPr>
        <p:spPr>
          <a:xfrm>
            <a:off x="790450" y="1803500"/>
            <a:ext cx="2707200" cy="30591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package </a:t>
            </a:r>
            <a:r>
              <a:rPr lang="en" sz="200">
                <a:solidFill>
                  <a:srgbClr val="BBBBBB"/>
                </a:solidFill>
                <a:highlight>
                  <a:srgbClr val="282C34"/>
                </a:highlight>
                <a:latin typeface="Courier New"/>
                <a:ea typeface="Courier New"/>
                <a:cs typeface="Courier New"/>
                <a:sym typeface="Courier New"/>
              </a:rPr>
              <a:t>com.krillinator.test_19</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android.os.</a:t>
            </a:r>
            <a:r>
              <a:rPr lang="en" sz="200">
                <a:solidFill>
                  <a:srgbClr val="E5C07B"/>
                </a:solidFill>
                <a:highlight>
                  <a:srgbClr val="282C34"/>
                </a:highlight>
                <a:latin typeface="Courier New"/>
                <a:ea typeface="Courier New"/>
                <a:cs typeface="Courier New"/>
                <a:sym typeface="Courier New"/>
              </a:rPr>
              <a:t>Bundle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android.os.</a:t>
            </a:r>
            <a:r>
              <a:rPr i="1" lang="en" sz="200">
                <a:solidFill>
                  <a:srgbClr val="E5C07B"/>
                </a:solidFill>
                <a:highlight>
                  <a:srgbClr val="282C34"/>
                </a:highlight>
                <a:latin typeface="Courier New"/>
                <a:ea typeface="Courier New"/>
                <a:cs typeface="Courier New"/>
                <a:sym typeface="Courier New"/>
              </a:rPr>
              <a:t>CountDownTimer</a:t>
            </a:r>
            <a:endParaRPr i="1"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androidx.activity.</a:t>
            </a:r>
            <a:r>
              <a:rPr lang="en" sz="200">
                <a:solidFill>
                  <a:srgbClr val="E5C07B"/>
                </a:solidFill>
                <a:highlight>
                  <a:srgbClr val="282C34"/>
                </a:highlight>
                <a:latin typeface="Courier New"/>
                <a:ea typeface="Courier New"/>
                <a:cs typeface="Courier New"/>
                <a:sym typeface="Courier New"/>
              </a:rPr>
              <a:t>ComponentActivity</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androidx.activity.compose.setContent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a:t>
            </a:r>
            <a:r>
              <a:rPr lang="en" sz="200">
                <a:solidFill>
                  <a:srgbClr val="E5C07B"/>
                </a:solidFill>
                <a:highlight>
                  <a:srgbClr val="282C34"/>
                </a:highlight>
                <a:latin typeface="Courier New"/>
                <a:ea typeface="Courier New"/>
                <a:cs typeface="Courier New"/>
                <a:sym typeface="Courier New"/>
              </a:rPr>
              <a:t>Arrangement</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androidx.compose.foundation.layout.Column</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androidx.compose.foundation.layout.fillMaxSize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androidx.compose.foundation.layout.size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androidx.compose.material3.MaterialTheme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androidx.compose.material3.Surface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androidx.compose.material3.Text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a:t>
            </a:r>
            <a:r>
              <a:rPr lang="en" sz="200">
                <a:solidFill>
                  <a:srgbClr val="E5C07B"/>
                </a:solidFill>
                <a:highlight>
                  <a:srgbClr val="282C34"/>
                </a:highlight>
                <a:latin typeface="Courier New"/>
                <a:ea typeface="Courier New"/>
                <a:cs typeface="Courier New"/>
                <a:sym typeface="Courier New"/>
              </a:rPr>
              <a:t>Composable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androidx.compose.runtime.LaunchedEffect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androidx.compose.runtime.collectAsState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androidx.compose.runtime.getValue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a:t>
            </a:r>
            <a:r>
              <a:rPr lang="en" sz="200">
                <a:solidFill>
                  <a:srgbClr val="E5C07B"/>
                </a:solidFill>
                <a:highlight>
                  <a:srgbClr val="282C34"/>
                </a:highlight>
                <a:latin typeface="Courier New"/>
                <a:ea typeface="Courier New"/>
                <a:cs typeface="Courier New"/>
                <a:sym typeface="Courier New"/>
              </a:rPr>
              <a:t>Alignment</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a:t>
            </a:r>
            <a:r>
              <a:rPr lang="en" sz="200">
                <a:solidFill>
                  <a:srgbClr val="E5C07B"/>
                </a:solidFill>
                <a:highlight>
                  <a:srgbClr val="282C34"/>
                </a:highlight>
                <a:latin typeface="Courier New"/>
                <a:ea typeface="Courier New"/>
                <a:cs typeface="Courier New"/>
                <a:sym typeface="Courier New"/>
              </a:rPr>
              <a:t>Modifier</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androidx.compose.ui.tooling.preview.</a:t>
            </a:r>
            <a:r>
              <a:rPr lang="en" sz="200">
                <a:solidFill>
                  <a:srgbClr val="E5C07B"/>
                </a:solidFill>
                <a:highlight>
                  <a:srgbClr val="282C34"/>
                </a:highlight>
                <a:latin typeface="Courier New"/>
                <a:ea typeface="Courier New"/>
                <a:cs typeface="Courier New"/>
                <a:sym typeface="Courier New"/>
              </a:rPr>
              <a:t>Preview</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androidx.compose.ui.unit.dp</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androidx.lifecycle.compose.collectAsStateWithLifecycle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androidx.lifecycle.viewmodel.compose.viewModel</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com.krillinator.test_19.ui.theme.Test_19Theme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com.krillinator.test_19.viewmodel.</a:t>
            </a:r>
            <a:r>
              <a:rPr lang="en" sz="200">
                <a:solidFill>
                  <a:srgbClr val="E5C07B"/>
                </a:solidFill>
                <a:highlight>
                  <a:srgbClr val="282C34"/>
                </a:highlight>
                <a:latin typeface="Courier New"/>
                <a:ea typeface="Courier New"/>
                <a:cs typeface="Courier New"/>
                <a:sym typeface="Courier New"/>
              </a:rPr>
              <a:t>CountdownVM</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kotlin.math.absoluteValue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class </a:t>
            </a:r>
            <a:r>
              <a:rPr lang="en" sz="200">
                <a:solidFill>
                  <a:srgbClr val="E5C07B"/>
                </a:solidFill>
                <a:highlight>
                  <a:srgbClr val="282C34"/>
                </a:highlight>
                <a:latin typeface="Courier New"/>
                <a:ea typeface="Courier New"/>
                <a:cs typeface="Courier New"/>
                <a:sym typeface="Courier New"/>
              </a:rPr>
              <a:t>MainActivity </a:t>
            </a:r>
            <a:r>
              <a:rPr lang="en" sz="200">
                <a:solidFill>
                  <a:srgbClr val="BBBBBB"/>
                </a:solidFill>
                <a:highlight>
                  <a:srgbClr val="282C34"/>
                </a:highlight>
                <a:latin typeface="Courier New"/>
                <a:ea typeface="Courier New"/>
                <a:cs typeface="Courier New"/>
                <a:sym typeface="Courier New"/>
              </a:rPr>
              <a:t>: </a:t>
            </a:r>
            <a:r>
              <a:rPr lang="en" sz="200">
                <a:solidFill>
                  <a:srgbClr val="61AFEF"/>
                </a:solidFill>
                <a:highlight>
                  <a:srgbClr val="282C34"/>
                </a:highlight>
                <a:latin typeface="Courier New"/>
                <a:ea typeface="Courier New"/>
                <a:cs typeface="Courier New"/>
                <a:sym typeface="Courier New"/>
              </a:rPr>
              <a:t>ComponentActivity</a:t>
            </a: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override fun </a:t>
            </a:r>
            <a:r>
              <a:rPr lang="en" sz="200">
                <a:solidFill>
                  <a:srgbClr val="61AFEF"/>
                </a:solidFill>
                <a:highlight>
                  <a:srgbClr val="282C34"/>
                </a:highlight>
                <a:latin typeface="Courier New"/>
                <a:ea typeface="Courier New"/>
                <a:cs typeface="Courier New"/>
                <a:sym typeface="Courier New"/>
              </a:rPr>
              <a:t>onCreate</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savedInstanceState</a:t>
            </a: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Bundle</a:t>
            </a:r>
            <a:r>
              <a:rPr lang="en" sz="200">
                <a:solidFill>
                  <a:srgbClr val="BBBBBB"/>
                </a:solidFill>
                <a:highlight>
                  <a:srgbClr val="282C34"/>
                </a:highlight>
                <a:latin typeface="Courier New"/>
                <a:ea typeface="Courier New"/>
                <a:cs typeface="Courier New"/>
                <a:sym typeface="Courier New"/>
              </a:rPr>
              <a:t>?</a:t>
            </a: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super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onCreate</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savedInstanceState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1AFEF"/>
                </a:solidFill>
                <a:highlight>
                  <a:srgbClr val="282C34"/>
                </a:highlight>
                <a:latin typeface="Courier New"/>
                <a:ea typeface="Courier New"/>
                <a:cs typeface="Courier New"/>
                <a:sym typeface="Courier New"/>
              </a:rPr>
              <a:t>setContent </a:t>
            </a:r>
            <a:r>
              <a:rPr lang="en" sz="200">
                <a:solidFill>
                  <a:srgbClr val="359FF4"/>
                </a:solidFill>
                <a:highlight>
                  <a:srgbClr val="282C34"/>
                </a:highlight>
                <a:latin typeface="Courier New"/>
                <a:ea typeface="Courier New"/>
                <a:cs typeface="Courier New"/>
                <a:sym typeface="Courier New"/>
              </a:rPr>
              <a:t>{</a:t>
            </a:r>
            <a:endParaRPr sz="200">
              <a:solidFill>
                <a:srgbClr val="359FF4"/>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359FF4"/>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Test_19Theme </a:t>
            </a:r>
            <a:r>
              <a:rPr lang="en" sz="200">
                <a:solidFill>
                  <a:srgbClr val="6E7ED9"/>
                </a:solidFill>
                <a:highlight>
                  <a:srgbClr val="282C34"/>
                </a:highlight>
                <a:latin typeface="Courier New"/>
                <a:ea typeface="Courier New"/>
                <a:cs typeface="Courier New"/>
                <a:sym typeface="Courier New"/>
              </a:rPr>
              <a:t>{</a:t>
            </a:r>
            <a:endParaRPr sz="200">
              <a:solidFill>
                <a:srgbClr val="6E7ED9"/>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6E7ED9"/>
                </a:solidFill>
                <a:highlight>
                  <a:srgbClr val="282C34"/>
                </a:highlight>
                <a:latin typeface="Courier New"/>
                <a:ea typeface="Courier New"/>
                <a:cs typeface="Courier New"/>
                <a:sym typeface="Courier New"/>
              </a:rPr>
              <a:t>               </a:t>
            </a:r>
            <a:r>
              <a:rPr lang="en" sz="200">
                <a:solidFill>
                  <a:srgbClr val="5C6370"/>
                </a:solidFill>
                <a:highlight>
                  <a:srgbClr val="282C34"/>
                </a:highlight>
                <a:latin typeface="Courier New"/>
                <a:ea typeface="Courier New"/>
                <a:cs typeface="Courier New"/>
                <a:sym typeface="Courier New"/>
              </a:rPr>
              <a:t>// A surface container using the 'background' color from the theme</a:t>
            </a:r>
            <a:endParaRPr sz="200">
              <a:solidFill>
                <a:srgbClr val="5C6370"/>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C6370"/>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Surface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modifier = </a:t>
            </a:r>
            <a:r>
              <a:rPr lang="en" sz="200">
                <a:solidFill>
                  <a:srgbClr val="E5C07B"/>
                </a:solidFill>
                <a:highlight>
                  <a:srgbClr val="282C34"/>
                </a:highlight>
                <a:latin typeface="Courier New"/>
                <a:ea typeface="Courier New"/>
                <a:cs typeface="Courier New"/>
                <a:sym typeface="Courier New"/>
              </a:rPr>
              <a:t>Modifier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fillMaxSize</a:t>
            </a:r>
            <a:r>
              <a:rPr lang="en" sz="200">
                <a:solidFill>
                  <a:srgbClr val="54A857"/>
                </a:solidFill>
                <a:highlight>
                  <a:srgbClr val="282C34"/>
                </a:highlight>
                <a:latin typeface="Courier New"/>
                <a:ea typeface="Courier New"/>
                <a:cs typeface="Courier New"/>
                <a:sym typeface="Courier New"/>
              </a:rPr>
              <a:t>()</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color = </a:t>
            </a:r>
            <a:r>
              <a:rPr lang="en" sz="200">
                <a:solidFill>
                  <a:srgbClr val="E5C07B"/>
                </a:solidFill>
                <a:highlight>
                  <a:srgbClr val="282C34"/>
                </a:highlight>
                <a:latin typeface="Courier New"/>
                <a:ea typeface="Courier New"/>
                <a:cs typeface="Courier New"/>
                <a:sym typeface="Courier New"/>
              </a:rPr>
              <a:t>MaterialTheme</a:t>
            </a:r>
            <a:r>
              <a:rPr lang="en" sz="200">
                <a:solidFill>
                  <a:srgbClr val="BBBBBB"/>
                </a:solidFill>
                <a:highlight>
                  <a:srgbClr val="282C34"/>
                </a:highlight>
                <a:latin typeface="Courier New"/>
                <a:ea typeface="Courier New"/>
                <a:cs typeface="Courier New"/>
                <a:sym typeface="Courier New"/>
              </a:rPr>
              <a:t>.</a:t>
            </a:r>
            <a:r>
              <a:rPr lang="en" sz="200">
                <a:solidFill>
                  <a:srgbClr val="6BB38A"/>
                </a:solidFill>
                <a:highlight>
                  <a:srgbClr val="282C34"/>
                </a:highlight>
                <a:latin typeface="Courier New"/>
                <a:ea typeface="Courier New"/>
                <a:cs typeface="Courier New"/>
                <a:sym typeface="Courier New"/>
              </a:rPr>
              <a:t>colorScheme</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background</a:t>
            </a:r>
            <a:endParaRPr sz="200">
              <a:solidFill>
                <a:srgbClr val="EF596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F596F"/>
                </a:solidFill>
                <a:highlight>
                  <a:srgbClr val="282C34"/>
                </a:highlight>
                <a:latin typeface="Courier New"/>
                <a:ea typeface="Courier New"/>
                <a:cs typeface="Courier New"/>
                <a:sym typeface="Courier New"/>
              </a:rPr>
              <a:t>               </a:t>
            </a:r>
            <a:r>
              <a:rPr lang="en" sz="200">
                <a:solidFill>
                  <a:srgbClr val="E8BA36"/>
                </a:solidFill>
                <a:highlight>
                  <a:srgbClr val="282C34"/>
                </a:highlight>
                <a:latin typeface="Courier New"/>
                <a:ea typeface="Courier New"/>
                <a:cs typeface="Courier New"/>
                <a:sym typeface="Courier New"/>
              </a:rPr>
              <a:t>) </a:t>
            </a:r>
            <a:r>
              <a:rPr lang="en" sz="200">
                <a:solidFill>
                  <a:srgbClr val="179387"/>
                </a:solidFill>
                <a:highlight>
                  <a:srgbClr val="282C34"/>
                </a:highlight>
                <a:latin typeface="Courier New"/>
                <a:ea typeface="Courier New"/>
                <a:cs typeface="Courier New"/>
                <a:sym typeface="Courier New"/>
              </a:rPr>
              <a:t>{</a:t>
            </a:r>
            <a:endParaRPr sz="200">
              <a:solidFill>
                <a:srgbClr val="17938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17938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Column </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LaunchCountdowns</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179387"/>
                </a:solidFill>
                <a:highlight>
                  <a:srgbClr val="282C34"/>
                </a:highlight>
                <a:latin typeface="Courier New"/>
                <a:ea typeface="Courier New"/>
                <a:cs typeface="Courier New"/>
                <a:sym typeface="Courier New"/>
              </a:rPr>
              <a:t>}</a:t>
            </a:r>
            <a:endParaRPr sz="200">
              <a:solidFill>
                <a:srgbClr val="17938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179387"/>
                </a:solidFill>
                <a:highlight>
                  <a:srgbClr val="282C34"/>
                </a:highlight>
                <a:latin typeface="Courier New"/>
                <a:ea typeface="Courier New"/>
                <a:cs typeface="Courier New"/>
                <a:sym typeface="Courier New"/>
              </a:rPr>
              <a:t>           </a:t>
            </a:r>
            <a:r>
              <a:rPr lang="en" sz="200">
                <a:solidFill>
                  <a:srgbClr val="6E7ED9"/>
                </a:solidFill>
                <a:highlight>
                  <a:srgbClr val="282C34"/>
                </a:highlight>
                <a:latin typeface="Courier New"/>
                <a:ea typeface="Courier New"/>
                <a:cs typeface="Courier New"/>
                <a:sym typeface="Courier New"/>
              </a:rPr>
              <a:t>}</a:t>
            </a:r>
            <a:endParaRPr sz="200">
              <a:solidFill>
                <a:srgbClr val="6E7ED9"/>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6E7ED9"/>
                </a:solidFill>
                <a:highlight>
                  <a:srgbClr val="282C34"/>
                </a:highlight>
                <a:latin typeface="Courier New"/>
                <a:ea typeface="Courier New"/>
                <a:cs typeface="Courier New"/>
                <a:sym typeface="Courier New"/>
              </a:rPr>
              <a:t>       </a:t>
            </a:r>
            <a:r>
              <a:rPr lang="en" sz="200">
                <a:solidFill>
                  <a:srgbClr val="359FF4"/>
                </a:solidFill>
                <a:highlight>
                  <a:srgbClr val="282C34"/>
                </a:highlight>
                <a:latin typeface="Courier New"/>
                <a:ea typeface="Courier New"/>
                <a:cs typeface="Courier New"/>
                <a:sym typeface="Courier New"/>
              </a:rPr>
              <a:t>}</a:t>
            </a:r>
            <a:endParaRPr sz="200">
              <a:solidFill>
                <a:srgbClr val="359FF4"/>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359FF4"/>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5C07B"/>
                </a:solidFill>
                <a:highlight>
                  <a:srgbClr val="282C34"/>
                </a:highlight>
                <a:latin typeface="Courier New"/>
                <a:ea typeface="Courier New"/>
                <a:cs typeface="Courier New"/>
                <a:sym typeface="Courier New"/>
              </a:rPr>
              <a:t>@Composable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fun </a:t>
            </a:r>
            <a:r>
              <a:rPr lang="en" sz="200">
                <a:solidFill>
                  <a:srgbClr val="61AFEF"/>
                </a:solidFill>
                <a:highlight>
                  <a:srgbClr val="282C34"/>
                </a:highlight>
                <a:latin typeface="Courier New"/>
                <a:ea typeface="Courier New"/>
                <a:cs typeface="Courier New"/>
                <a:sym typeface="Courier New"/>
              </a:rPr>
              <a:t>LaunchCountdowns</a:t>
            </a: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val </a:t>
            </a:r>
            <a:r>
              <a:rPr lang="en" sz="200">
                <a:solidFill>
                  <a:srgbClr val="BBBBBB"/>
                </a:solidFill>
                <a:highlight>
                  <a:srgbClr val="282C34"/>
                </a:highlight>
                <a:latin typeface="Courier New"/>
                <a:ea typeface="Courier New"/>
                <a:cs typeface="Courier New"/>
                <a:sym typeface="Courier New"/>
              </a:rPr>
              <a:t>countdownViewModelONE = </a:t>
            </a:r>
            <a:r>
              <a:rPr lang="en" sz="200">
                <a:solidFill>
                  <a:srgbClr val="61AFEF"/>
                </a:solidFill>
                <a:highlight>
                  <a:srgbClr val="282C34"/>
                </a:highlight>
                <a:latin typeface="Courier New"/>
                <a:ea typeface="Courier New"/>
                <a:cs typeface="Courier New"/>
                <a:sym typeface="Courier New"/>
              </a:rPr>
              <a:t>CountdownVM</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val </a:t>
            </a:r>
            <a:r>
              <a:rPr lang="en" sz="200">
                <a:solidFill>
                  <a:srgbClr val="BBBBBB"/>
                </a:solidFill>
                <a:highlight>
                  <a:srgbClr val="282C34"/>
                </a:highlight>
                <a:latin typeface="Courier New"/>
                <a:ea typeface="Courier New"/>
                <a:cs typeface="Courier New"/>
                <a:sym typeface="Courier New"/>
              </a:rPr>
              <a:t>countdownViewModelTWO = </a:t>
            </a:r>
            <a:r>
              <a:rPr lang="en" sz="200">
                <a:solidFill>
                  <a:srgbClr val="61AFEF"/>
                </a:solidFill>
                <a:highlight>
                  <a:srgbClr val="282C34"/>
                </a:highlight>
                <a:latin typeface="Courier New"/>
                <a:ea typeface="Courier New"/>
                <a:cs typeface="Courier New"/>
                <a:sym typeface="Courier New"/>
              </a:rPr>
              <a:t>CountdownVM</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Column</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horizontalAlignment = </a:t>
            </a:r>
            <a:r>
              <a:rPr lang="en" sz="200">
                <a:solidFill>
                  <a:srgbClr val="E5C07B"/>
                </a:solidFill>
                <a:highlight>
                  <a:srgbClr val="282C34"/>
                </a:highlight>
                <a:latin typeface="Courier New"/>
                <a:ea typeface="Courier New"/>
                <a:cs typeface="Courier New"/>
                <a:sym typeface="Courier New"/>
              </a:rPr>
              <a:t>Alignment</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CenterHorizontally</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verticalArrangement = </a:t>
            </a:r>
            <a:r>
              <a:rPr lang="en" sz="200">
                <a:solidFill>
                  <a:srgbClr val="E5C07B"/>
                </a:solidFill>
                <a:highlight>
                  <a:srgbClr val="282C34"/>
                </a:highlight>
                <a:latin typeface="Courier New"/>
                <a:ea typeface="Courier New"/>
                <a:cs typeface="Courier New"/>
                <a:sym typeface="Courier New"/>
              </a:rPr>
              <a:t>Arrangement</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Center</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modifier = </a:t>
            </a:r>
            <a:r>
              <a:rPr lang="en" sz="200">
                <a:solidFill>
                  <a:srgbClr val="E5C07B"/>
                </a:solidFill>
                <a:highlight>
                  <a:srgbClr val="282C34"/>
                </a:highlight>
                <a:latin typeface="Courier New"/>
                <a:ea typeface="Courier New"/>
                <a:cs typeface="Courier New"/>
                <a:sym typeface="Courier New"/>
              </a:rPr>
              <a:t>Modifier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fillMaxSize</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CountdownScreen</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seconds = 10</a:t>
            </a:r>
            <a:r>
              <a:rPr lang="en" sz="200">
                <a:solidFill>
                  <a:srgbClr val="BBBBBB"/>
                </a:solidFill>
                <a:highlight>
                  <a:srgbClr val="282C34"/>
                </a:highlight>
                <a:latin typeface="Courier New"/>
                <a:ea typeface="Courier New"/>
                <a:cs typeface="Courier New"/>
                <a:sym typeface="Courier New"/>
              </a:rPr>
              <a:t>, countdownViewModelONE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CountdownScreen</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seconds = 5</a:t>
            </a:r>
            <a:r>
              <a:rPr lang="en" sz="200">
                <a:solidFill>
                  <a:srgbClr val="BBBBBB"/>
                </a:solidFill>
                <a:highlight>
                  <a:srgbClr val="282C34"/>
                </a:highlight>
                <a:latin typeface="Courier New"/>
                <a:ea typeface="Courier New"/>
                <a:cs typeface="Courier New"/>
                <a:sym typeface="Courier New"/>
              </a:rPr>
              <a:t>, countdownViewModelTWO</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5C07B"/>
                </a:solidFill>
                <a:highlight>
                  <a:srgbClr val="282C34"/>
                </a:highlight>
                <a:latin typeface="Courier New"/>
                <a:ea typeface="Courier New"/>
                <a:cs typeface="Courier New"/>
                <a:sym typeface="Courier New"/>
              </a:rPr>
              <a:t>@Composable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fun </a:t>
            </a:r>
            <a:r>
              <a:rPr lang="en" sz="200">
                <a:solidFill>
                  <a:srgbClr val="61AFEF"/>
                </a:solidFill>
                <a:highlight>
                  <a:srgbClr val="282C34"/>
                </a:highlight>
                <a:latin typeface="Courier New"/>
                <a:ea typeface="Courier New"/>
                <a:cs typeface="Courier New"/>
                <a:sym typeface="Courier New"/>
              </a:rPr>
              <a:t>CountdownScreen</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seconds</a:t>
            </a: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Int</a:t>
            </a: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countdownViewModel</a:t>
            </a: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CountdownVM</a:t>
            </a: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val </a:t>
            </a:r>
            <a:r>
              <a:rPr lang="en" sz="200">
                <a:solidFill>
                  <a:srgbClr val="BBBBBB"/>
                </a:solidFill>
                <a:highlight>
                  <a:srgbClr val="282C34"/>
                </a:highlight>
                <a:latin typeface="Courier New"/>
                <a:ea typeface="Courier New"/>
                <a:cs typeface="Courier New"/>
                <a:sym typeface="Courier New"/>
              </a:rPr>
              <a:t>uiState </a:t>
            </a:r>
            <a:r>
              <a:rPr lang="en" sz="200">
                <a:solidFill>
                  <a:srgbClr val="D55FDE"/>
                </a:solidFill>
                <a:highlight>
                  <a:srgbClr val="282C34"/>
                </a:highlight>
                <a:latin typeface="Courier New"/>
                <a:ea typeface="Courier New"/>
                <a:cs typeface="Courier New"/>
                <a:sym typeface="Courier New"/>
              </a:rPr>
              <a:t>by </a:t>
            </a:r>
            <a:r>
              <a:rPr lang="en" sz="200">
                <a:solidFill>
                  <a:srgbClr val="E5C07B"/>
                </a:solidFill>
                <a:highlight>
                  <a:srgbClr val="282C34"/>
                </a:highlight>
                <a:latin typeface="Courier New"/>
                <a:ea typeface="Courier New"/>
                <a:cs typeface="Courier New"/>
                <a:sym typeface="Courier New"/>
              </a:rPr>
              <a:t>countdownViewModel</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remainingSeconds</a:t>
            </a:r>
            <a:r>
              <a:rPr lang="en" sz="200">
                <a:solidFill>
                  <a:srgbClr val="BBBBBB"/>
                </a:solidFill>
                <a:highlight>
                  <a:srgbClr val="282C34"/>
                </a:highlight>
                <a:latin typeface="Courier New"/>
                <a:ea typeface="Courier New"/>
                <a:cs typeface="Courier New"/>
                <a:sym typeface="Courier New"/>
              </a:rPr>
              <a:t>.</a:t>
            </a:r>
            <a:r>
              <a:rPr lang="en" sz="200">
                <a:solidFill>
                  <a:srgbClr val="6BB38A"/>
                </a:solidFill>
                <a:highlight>
                  <a:srgbClr val="282C34"/>
                </a:highlight>
                <a:latin typeface="Courier New"/>
                <a:ea typeface="Courier New"/>
                <a:cs typeface="Courier New"/>
                <a:sym typeface="Courier New"/>
              </a:rPr>
              <a:t>collectAsStateWithLifecycle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LaunchedEffect</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key1 = </a:t>
            </a:r>
            <a:r>
              <a:rPr lang="en" sz="200">
                <a:solidFill>
                  <a:srgbClr val="E5C07B"/>
                </a:solidFill>
                <a:highlight>
                  <a:srgbClr val="282C34"/>
                </a:highlight>
                <a:latin typeface="Courier New"/>
                <a:ea typeface="Courier New"/>
                <a:cs typeface="Courier New"/>
                <a:sym typeface="Courier New"/>
              </a:rPr>
              <a:t>seconds</a:t>
            </a: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countdownViewModel</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startCountdown</a:t>
            </a:r>
            <a:r>
              <a:rPr lang="en" sz="200">
                <a:solidFill>
                  <a:srgbClr val="E8BA36"/>
                </a:solidFill>
                <a:highlight>
                  <a:srgbClr val="282C34"/>
                </a:highlight>
                <a:latin typeface="Courier New"/>
                <a:ea typeface="Courier New"/>
                <a:cs typeface="Courier New"/>
                <a:sym typeface="Courier New"/>
              </a:rPr>
              <a:t>(</a:t>
            </a:r>
            <a:r>
              <a:rPr lang="en" sz="200">
                <a:solidFill>
                  <a:srgbClr val="E5C07B"/>
                </a:solidFill>
                <a:highlight>
                  <a:srgbClr val="282C34"/>
                </a:highlight>
                <a:latin typeface="Courier New"/>
                <a:ea typeface="Courier New"/>
                <a:cs typeface="Courier New"/>
                <a:sym typeface="Courier New"/>
              </a:rPr>
              <a:t>seconds</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Column</a:t>
            </a:r>
            <a:r>
              <a:rPr lang="en" sz="200">
                <a:solidFill>
                  <a:srgbClr val="7F8591"/>
                </a:solidFill>
                <a:highlight>
                  <a:srgbClr val="282C34"/>
                </a:highlight>
                <a:latin typeface="Courier New"/>
                <a:ea typeface="Courier New"/>
                <a:cs typeface="Courier New"/>
                <a:sym typeface="Courier New"/>
              </a:rPr>
              <a:t>(</a:t>
            </a:r>
            <a:endParaRPr sz="200">
              <a:solidFill>
                <a:srgbClr val="7F8591"/>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7F8591"/>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7F8591"/>
                </a:solidFill>
                <a:highlight>
                  <a:srgbClr val="282C34"/>
                </a:highlight>
                <a:latin typeface="Courier New"/>
                <a:ea typeface="Courier New"/>
                <a:cs typeface="Courier New"/>
                <a:sym typeface="Courier New"/>
              </a:rPr>
              <a:t>   )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Text</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text = </a:t>
            </a:r>
            <a:r>
              <a:rPr lang="en" sz="200">
                <a:solidFill>
                  <a:srgbClr val="89CA78"/>
                </a:solidFill>
                <a:highlight>
                  <a:srgbClr val="282C34"/>
                </a:highlight>
                <a:latin typeface="Courier New"/>
                <a:ea typeface="Courier New"/>
                <a:cs typeface="Courier New"/>
                <a:sym typeface="Courier New"/>
              </a:rPr>
              <a:t>"Hello </a:t>
            </a:r>
            <a:r>
              <a:rPr lang="en" sz="200">
                <a:solidFill>
                  <a:srgbClr val="E8BA36"/>
                </a:solidFill>
                <a:highlight>
                  <a:srgbClr val="282C34"/>
                </a:highlight>
                <a:latin typeface="Courier New"/>
                <a:ea typeface="Courier New"/>
                <a:cs typeface="Courier New"/>
                <a:sym typeface="Courier New"/>
              </a:rPr>
              <a:t>${</a:t>
            </a:r>
            <a:r>
              <a:rPr lang="en" sz="200">
                <a:solidFill>
                  <a:srgbClr val="BBBBBB"/>
                </a:solidFill>
                <a:highlight>
                  <a:srgbClr val="282C34"/>
                </a:highlight>
                <a:latin typeface="Courier New"/>
                <a:ea typeface="Courier New"/>
                <a:cs typeface="Courier New"/>
                <a:sym typeface="Courier New"/>
              </a:rPr>
              <a:t>uiState</a:t>
            </a:r>
            <a:r>
              <a:rPr lang="en" sz="200">
                <a:solidFill>
                  <a:srgbClr val="E8BA36"/>
                </a:solidFill>
                <a:highlight>
                  <a:srgbClr val="282C34"/>
                </a:highlight>
                <a:latin typeface="Courier New"/>
                <a:ea typeface="Courier New"/>
                <a:cs typeface="Courier New"/>
                <a:sym typeface="Courier New"/>
              </a:rPr>
              <a:t>}</a:t>
            </a:r>
            <a:r>
              <a:rPr lang="en" sz="200">
                <a:solidFill>
                  <a:srgbClr val="89CA78"/>
                </a:solidFill>
                <a:highlight>
                  <a:srgbClr val="282C34"/>
                </a:highlight>
                <a:latin typeface="Courier New"/>
                <a:ea typeface="Courier New"/>
                <a:cs typeface="Courier New"/>
                <a:sym typeface="Courier New"/>
              </a:rPr>
              <a:t>!"</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Modifier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size</a:t>
            </a:r>
            <a:r>
              <a:rPr lang="en" sz="200">
                <a:solidFill>
                  <a:srgbClr val="54A857"/>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44</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dp</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5C07B"/>
              </a:solidFill>
              <a:latin typeface="Courier New"/>
              <a:ea typeface="Courier New"/>
              <a:cs typeface="Courier New"/>
              <a:sym typeface="Courier New"/>
            </a:endParaRPr>
          </a:p>
        </p:txBody>
      </p:sp>
      <p:sp>
        <p:nvSpPr>
          <p:cNvPr id="863" name="Google Shape;863;p88"/>
          <p:cNvSpPr txBox="1"/>
          <p:nvPr/>
        </p:nvSpPr>
        <p:spPr>
          <a:xfrm>
            <a:off x="891475" y="1341800"/>
            <a:ext cx="623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COPY PASTE</a:t>
            </a:r>
            <a:endParaRPr sz="1800">
              <a:solidFill>
                <a:schemeClr val="lt1"/>
              </a:solidFill>
              <a:latin typeface="Anaheim"/>
              <a:ea typeface="Anaheim"/>
              <a:cs typeface="Anaheim"/>
              <a:sym typeface="Anaheim"/>
            </a:endParaRPr>
          </a:p>
        </p:txBody>
      </p:sp>
      <p:pic>
        <p:nvPicPr>
          <p:cNvPr id="864" name="Google Shape;864;p88"/>
          <p:cNvPicPr preferRelativeResize="0"/>
          <p:nvPr/>
        </p:nvPicPr>
        <p:blipFill>
          <a:blip r:embed="rId3">
            <a:alphaModFix/>
          </a:blip>
          <a:stretch>
            <a:fillRect/>
          </a:stretch>
        </p:blipFill>
        <p:spPr>
          <a:xfrm>
            <a:off x="6903594" y="0"/>
            <a:ext cx="2175561" cy="5143499"/>
          </a:xfrm>
          <a:prstGeom prst="rect">
            <a:avLst/>
          </a:prstGeom>
          <a:noFill/>
          <a:ln>
            <a:noFill/>
          </a:ln>
        </p:spPr>
      </p:pic>
      <p:sp>
        <p:nvSpPr>
          <p:cNvPr id="865" name="Google Shape;865;p88"/>
          <p:cNvSpPr txBox="1"/>
          <p:nvPr/>
        </p:nvSpPr>
        <p:spPr>
          <a:xfrm>
            <a:off x="4082325" y="2458050"/>
            <a:ext cx="2079000" cy="9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Två ‘countdowns’</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En Börjar på 10 sek</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Två börjar på 5 sek</a:t>
            </a:r>
            <a:endParaRPr sz="1800">
              <a:solidFill>
                <a:schemeClr val="lt1"/>
              </a:solidFill>
              <a:latin typeface="Anaheim"/>
              <a:ea typeface="Anaheim"/>
              <a:cs typeface="Anaheim"/>
              <a:sym typeface="Anaheim"/>
            </a:endParaRPr>
          </a:p>
        </p:txBody>
      </p:sp>
      <p:cxnSp>
        <p:nvCxnSpPr>
          <p:cNvPr id="866" name="Google Shape;866;p88"/>
          <p:cNvCxnSpPr/>
          <p:nvPr/>
        </p:nvCxnSpPr>
        <p:spPr>
          <a:xfrm>
            <a:off x="3627525" y="2988650"/>
            <a:ext cx="454800" cy="0"/>
          </a:xfrm>
          <a:prstGeom prst="straightConnector1">
            <a:avLst/>
          </a:prstGeom>
          <a:noFill/>
          <a:ln cap="flat" cmpd="sng" w="9525">
            <a:solidFill>
              <a:schemeClr val="dk2"/>
            </a:solidFill>
            <a:prstDash val="solid"/>
            <a:round/>
            <a:headEnd len="med" w="med" type="none"/>
            <a:tailEnd len="med" w="med" type="triangle"/>
          </a:ln>
        </p:spPr>
      </p:cxnSp>
      <p:cxnSp>
        <p:nvCxnSpPr>
          <p:cNvPr id="867" name="Google Shape;867;p88"/>
          <p:cNvCxnSpPr/>
          <p:nvPr/>
        </p:nvCxnSpPr>
        <p:spPr>
          <a:xfrm>
            <a:off x="6161325" y="2934450"/>
            <a:ext cx="454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89"/>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Countdown Example</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viewModel() = Share</a:t>
            </a:r>
            <a:r>
              <a:rPr lang="en" sz="2300">
                <a:solidFill>
                  <a:schemeClr val="dk2"/>
                </a:solidFill>
              </a:rPr>
              <a:t>)</a:t>
            </a:r>
            <a:endParaRPr sz="2300">
              <a:solidFill>
                <a:schemeClr val="dk2"/>
              </a:solidFill>
            </a:endParaRPr>
          </a:p>
        </p:txBody>
      </p:sp>
      <p:sp>
        <p:nvSpPr>
          <p:cNvPr id="873" name="Google Shape;873;p89"/>
          <p:cNvSpPr txBox="1"/>
          <p:nvPr/>
        </p:nvSpPr>
        <p:spPr>
          <a:xfrm>
            <a:off x="473350" y="1706050"/>
            <a:ext cx="2707200" cy="31977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package </a:t>
            </a:r>
            <a:r>
              <a:rPr lang="en" sz="200">
                <a:solidFill>
                  <a:srgbClr val="BBBBBB"/>
                </a:solidFill>
                <a:highlight>
                  <a:srgbClr val="282C34"/>
                </a:highlight>
                <a:latin typeface="Courier New"/>
                <a:ea typeface="Courier New"/>
                <a:cs typeface="Courier New"/>
                <a:sym typeface="Courier New"/>
              </a:rPr>
              <a:t>com.krillinator.test_19</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android.os.</a:t>
            </a:r>
            <a:r>
              <a:rPr lang="en" sz="200">
                <a:solidFill>
                  <a:srgbClr val="E5C07B"/>
                </a:solidFill>
                <a:highlight>
                  <a:srgbClr val="282C34"/>
                </a:highlight>
                <a:latin typeface="Courier New"/>
                <a:ea typeface="Courier New"/>
                <a:cs typeface="Courier New"/>
                <a:sym typeface="Courier New"/>
              </a:rPr>
              <a:t>Bundle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android.os.</a:t>
            </a:r>
            <a:r>
              <a:rPr i="1" lang="en" sz="200">
                <a:solidFill>
                  <a:srgbClr val="E5C07B"/>
                </a:solidFill>
                <a:highlight>
                  <a:srgbClr val="282C34"/>
                </a:highlight>
                <a:latin typeface="Courier New"/>
                <a:ea typeface="Courier New"/>
                <a:cs typeface="Courier New"/>
                <a:sym typeface="Courier New"/>
              </a:rPr>
              <a:t>CountDownTimer</a:t>
            </a:r>
            <a:endParaRPr i="1"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androidx.activity.</a:t>
            </a:r>
            <a:r>
              <a:rPr lang="en" sz="200">
                <a:solidFill>
                  <a:srgbClr val="E5C07B"/>
                </a:solidFill>
                <a:highlight>
                  <a:srgbClr val="282C34"/>
                </a:highlight>
                <a:latin typeface="Courier New"/>
                <a:ea typeface="Courier New"/>
                <a:cs typeface="Courier New"/>
                <a:sym typeface="Courier New"/>
              </a:rPr>
              <a:t>ComponentActivity</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androidx.activity.compose.setContent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a:t>
            </a:r>
            <a:r>
              <a:rPr lang="en" sz="200">
                <a:solidFill>
                  <a:srgbClr val="E5C07B"/>
                </a:solidFill>
                <a:highlight>
                  <a:srgbClr val="282C34"/>
                </a:highlight>
                <a:latin typeface="Courier New"/>
                <a:ea typeface="Courier New"/>
                <a:cs typeface="Courier New"/>
                <a:sym typeface="Courier New"/>
              </a:rPr>
              <a:t>Arrangement</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androidx.compose.foundation.layout.Column</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androidx.compose.foundation.layout.fillMaxSize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androidx.compose.foundation.layout.size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androidx.compose.material3.MaterialTheme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androidx.compose.material3.Surface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androidx.compose.material3.Text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a:t>
            </a:r>
            <a:r>
              <a:rPr lang="en" sz="200">
                <a:solidFill>
                  <a:srgbClr val="E5C07B"/>
                </a:solidFill>
                <a:highlight>
                  <a:srgbClr val="282C34"/>
                </a:highlight>
                <a:latin typeface="Courier New"/>
                <a:ea typeface="Courier New"/>
                <a:cs typeface="Courier New"/>
                <a:sym typeface="Courier New"/>
              </a:rPr>
              <a:t>Composable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androidx.compose.runtime.LaunchedEffect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androidx.compose.runtime.collectAsState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androidx.compose.runtime.getValue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a:t>
            </a:r>
            <a:r>
              <a:rPr lang="en" sz="200">
                <a:solidFill>
                  <a:srgbClr val="E5C07B"/>
                </a:solidFill>
                <a:highlight>
                  <a:srgbClr val="282C34"/>
                </a:highlight>
                <a:latin typeface="Courier New"/>
                <a:ea typeface="Courier New"/>
                <a:cs typeface="Courier New"/>
                <a:sym typeface="Courier New"/>
              </a:rPr>
              <a:t>Alignment</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a:t>
            </a:r>
            <a:r>
              <a:rPr lang="en" sz="200">
                <a:solidFill>
                  <a:srgbClr val="E5C07B"/>
                </a:solidFill>
                <a:highlight>
                  <a:srgbClr val="282C34"/>
                </a:highlight>
                <a:latin typeface="Courier New"/>
                <a:ea typeface="Courier New"/>
                <a:cs typeface="Courier New"/>
                <a:sym typeface="Courier New"/>
              </a:rPr>
              <a:t>Modifier</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androidx.compose.ui.tooling.preview.</a:t>
            </a:r>
            <a:r>
              <a:rPr lang="en" sz="200">
                <a:solidFill>
                  <a:srgbClr val="E5C07B"/>
                </a:solidFill>
                <a:highlight>
                  <a:srgbClr val="282C34"/>
                </a:highlight>
                <a:latin typeface="Courier New"/>
                <a:ea typeface="Courier New"/>
                <a:cs typeface="Courier New"/>
                <a:sym typeface="Courier New"/>
              </a:rPr>
              <a:t>Preview</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androidx.compose.ui.unit.dp</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androidx.lifecycle.compose.collectAsStateWithLifecycle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androidx.lifecycle.viewmodel.compose.viewModel</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com.krillinator.test_19.ui.theme.Test_19Theme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com.krillinator.test_19.viewmodel.</a:t>
            </a:r>
            <a:r>
              <a:rPr lang="en" sz="200">
                <a:solidFill>
                  <a:srgbClr val="E5C07B"/>
                </a:solidFill>
                <a:highlight>
                  <a:srgbClr val="282C34"/>
                </a:highlight>
                <a:latin typeface="Courier New"/>
                <a:ea typeface="Courier New"/>
                <a:cs typeface="Courier New"/>
                <a:sym typeface="Courier New"/>
              </a:rPr>
              <a:t>CountdownVM</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import </a:t>
            </a:r>
            <a:r>
              <a:rPr lang="en" sz="200">
                <a:solidFill>
                  <a:srgbClr val="BBBBBB"/>
                </a:solidFill>
                <a:highlight>
                  <a:srgbClr val="282C34"/>
                </a:highlight>
                <a:latin typeface="Courier New"/>
                <a:ea typeface="Courier New"/>
                <a:cs typeface="Courier New"/>
                <a:sym typeface="Courier New"/>
              </a:rPr>
              <a:t>kotlin.math.absoluteValue</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class </a:t>
            </a:r>
            <a:r>
              <a:rPr lang="en" sz="200">
                <a:solidFill>
                  <a:srgbClr val="E5C07B"/>
                </a:solidFill>
                <a:highlight>
                  <a:srgbClr val="282C34"/>
                </a:highlight>
                <a:latin typeface="Courier New"/>
                <a:ea typeface="Courier New"/>
                <a:cs typeface="Courier New"/>
                <a:sym typeface="Courier New"/>
              </a:rPr>
              <a:t>MainActivity </a:t>
            </a:r>
            <a:r>
              <a:rPr lang="en" sz="200">
                <a:solidFill>
                  <a:srgbClr val="BBBBBB"/>
                </a:solidFill>
                <a:highlight>
                  <a:srgbClr val="282C34"/>
                </a:highlight>
                <a:latin typeface="Courier New"/>
                <a:ea typeface="Courier New"/>
                <a:cs typeface="Courier New"/>
                <a:sym typeface="Courier New"/>
              </a:rPr>
              <a:t>: </a:t>
            </a:r>
            <a:r>
              <a:rPr lang="en" sz="200">
                <a:solidFill>
                  <a:srgbClr val="61AFEF"/>
                </a:solidFill>
                <a:highlight>
                  <a:srgbClr val="282C34"/>
                </a:highlight>
                <a:latin typeface="Courier New"/>
                <a:ea typeface="Courier New"/>
                <a:cs typeface="Courier New"/>
                <a:sym typeface="Courier New"/>
              </a:rPr>
              <a:t>ComponentActivity</a:t>
            </a: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override fun </a:t>
            </a:r>
            <a:r>
              <a:rPr lang="en" sz="200">
                <a:solidFill>
                  <a:srgbClr val="61AFEF"/>
                </a:solidFill>
                <a:highlight>
                  <a:srgbClr val="282C34"/>
                </a:highlight>
                <a:latin typeface="Courier New"/>
                <a:ea typeface="Courier New"/>
                <a:cs typeface="Courier New"/>
                <a:sym typeface="Courier New"/>
              </a:rPr>
              <a:t>onCreate</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savedInstanceState</a:t>
            </a: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Bundle</a:t>
            </a:r>
            <a:r>
              <a:rPr lang="en" sz="200">
                <a:solidFill>
                  <a:srgbClr val="BBBBBB"/>
                </a:solidFill>
                <a:highlight>
                  <a:srgbClr val="282C34"/>
                </a:highlight>
                <a:latin typeface="Courier New"/>
                <a:ea typeface="Courier New"/>
                <a:cs typeface="Courier New"/>
                <a:sym typeface="Courier New"/>
              </a:rPr>
              <a:t>?</a:t>
            </a: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super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onCreate</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savedInstanceState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1AFEF"/>
                </a:solidFill>
                <a:highlight>
                  <a:srgbClr val="282C34"/>
                </a:highlight>
                <a:latin typeface="Courier New"/>
                <a:ea typeface="Courier New"/>
                <a:cs typeface="Courier New"/>
                <a:sym typeface="Courier New"/>
              </a:rPr>
              <a:t>setContent </a:t>
            </a:r>
            <a:r>
              <a:rPr lang="en" sz="200">
                <a:solidFill>
                  <a:srgbClr val="359FF4"/>
                </a:solidFill>
                <a:highlight>
                  <a:srgbClr val="282C34"/>
                </a:highlight>
                <a:latin typeface="Courier New"/>
                <a:ea typeface="Courier New"/>
                <a:cs typeface="Courier New"/>
                <a:sym typeface="Courier New"/>
              </a:rPr>
              <a:t>{</a:t>
            </a:r>
            <a:endParaRPr sz="200">
              <a:solidFill>
                <a:srgbClr val="359FF4"/>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359FF4"/>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Test_19Theme </a:t>
            </a:r>
            <a:r>
              <a:rPr lang="en" sz="200">
                <a:solidFill>
                  <a:srgbClr val="6E7ED9"/>
                </a:solidFill>
                <a:highlight>
                  <a:srgbClr val="282C34"/>
                </a:highlight>
                <a:latin typeface="Courier New"/>
                <a:ea typeface="Courier New"/>
                <a:cs typeface="Courier New"/>
                <a:sym typeface="Courier New"/>
              </a:rPr>
              <a:t>{</a:t>
            </a:r>
            <a:endParaRPr sz="200">
              <a:solidFill>
                <a:srgbClr val="6E7ED9"/>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6E7ED9"/>
                </a:solidFill>
                <a:highlight>
                  <a:srgbClr val="282C34"/>
                </a:highlight>
                <a:latin typeface="Courier New"/>
                <a:ea typeface="Courier New"/>
                <a:cs typeface="Courier New"/>
                <a:sym typeface="Courier New"/>
              </a:rPr>
              <a:t>               </a:t>
            </a:r>
            <a:r>
              <a:rPr lang="en" sz="200">
                <a:solidFill>
                  <a:srgbClr val="5C6370"/>
                </a:solidFill>
                <a:highlight>
                  <a:srgbClr val="282C34"/>
                </a:highlight>
                <a:latin typeface="Courier New"/>
                <a:ea typeface="Courier New"/>
                <a:cs typeface="Courier New"/>
                <a:sym typeface="Courier New"/>
              </a:rPr>
              <a:t>// A surface container using the 'background' color from the theme</a:t>
            </a:r>
            <a:endParaRPr sz="200">
              <a:solidFill>
                <a:srgbClr val="5C6370"/>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C6370"/>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Surface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modifier = </a:t>
            </a:r>
            <a:r>
              <a:rPr lang="en" sz="200">
                <a:solidFill>
                  <a:srgbClr val="E5C07B"/>
                </a:solidFill>
                <a:highlight>
                  <a:srgbClr val="282C34"/>
                </a:highlight>
                <a:latin typeface="Courier New"/>
                <a:ea typeface="Courier New"/>
                <a:cs typeface="Courier New"/>
                <a:sym typeface="Courier New"/>
              </a:rPr>
              <a:t>Modifier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fillMaxSize</a:t>
            </a:r>
            <a:r>
              <a:rPr lang="en" sz="200">
                <a:solidFill>
                  <a:srgbClr val="54A857"/>
                </a:solidFill>
                <a:highlight>
                  <a:srgbClr val="282C34"/>
                </a:highlight>
                <a:latin typeface="Courier New"/>
                <a:ea typeface="Courier New"/>
                <a:cs typeface="Courier New"/>
                <a:sym typeface="Courier New"/>
              </a:rPr>
              <a:t>()</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color = </a:t>
            </a:r>
            <a:r>
              <a:rPr lang="en" sz="200">
                <a:solidFill>
                  <a:srgbClr val="E5C07B"/>
                </a:solidFill>
                <a:highlight>
                  <a:srgbClr val="282C34"/>
                </a:highlight>
                <a:latin typeface="Courier New"/>
                <a:ea typeface="Courier New"/>
                <a:cs typeface="Courier New"/>
                <a:sym typeface="Courier New"/>
              </a:rPr>
              <a:t>MaterialTheme</a:t>
            </a:r>
            <a:r>
              <a:rPr lang="en" sz="200">
                <a:solidFill>
                  <a:srgbClr val="BBBBBB"/>
                </a:solidFill>
                <a:highlight>
                  <a:srgbClr val="282C34"/>
                </a:highlight>
                <a:latin typeface="Courier New"/>
                <a:ea typeface="Courier New"/>
                <a:cs typeface="Courier New"/>
                <a:sym typeface="Courier New"/>
              </a:rPr>
              <a:t>.</a:t>
            </a:r>
            <a:r>
              <a:rPr lang="en" sz="200">
                <a:solidFill>
                  <a:srgbClr val="6BB38A"/>
                </a:solidFill>
                <a:highlight>
                  <a:srgbClr val="282C34"/>
                </a:highlight>
                <a:latin typeface="Courier New"/>
                <a:ea typeface="Courier New"/>
                <a:cs typeface="Courier New"/>
                <a:sym typeface="Courier New"/>
              </a:rPr>
              <a:t>colorScheme</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background</a:t>
            </a:r>
            <a:endParaRPr sz="200">
              <a:solidFill>
                <a:srgbClr val="EF596F"/>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F596F"/>
                </a:solidFill>
                <a:highlight>
                  <a:srgbClr val="282C34"/>
                </a:highlight>
                <a:latin typeface="Courier New"/>
                <a:ea typeface="Courier New"/>
                <a:cs typeface="Courier New"/>
                <a:sym typeface="Courier New"/>
              </a:rPr>
              <a:t>               </a:t>
            </a:r>
            <a:r>
              <a:rPr lang="en" sz="200">
                <a:solidFill>
                  <a:srgbClr val="E8BA36"/>
                </a:solidFill>
                <a:highlight>
                  <a:srgbClr val="282C34"/>
                </a:highlight>
                <a:latin typeface="Courier New"/>
                <a:ea typeface="Courier New"/>
                <a:cs typeface="Courier New"/>
                <a:sym typeface="Courier New"/>
              </a:rPr>
              <a:t>) </a:t>
            </a:r>
            <a:r>
              <a:rPr lang="en" sz="200">
                <a:solidFill>
                  <a:srgbClr val="179387"/>
                </a:solidFill>
                <a:highlight>
                  <a:srgbClr val="282C34"/>
                </a:highlight>
                <a:latin typeface="Courier New"/>
                <a:ea typeface="Courier New"/>
                <a:cs typeface="Courier New"/>
                <a:sym typeface="Courier New"/>
              </a:rPr>
              <a:t>{</a:t>
            </a:r>
            <a:endParaRPr sz="200">
              <a:solidFill>
                <a:srgbClr val="17938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17938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Column </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LaunchCountdowns</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179387"/>
                </a:solidFill>
                <a:highlight>
                  <a:srgbClr val="282C34"/>
                </a:highlight>
                <a:latin typeface="Courier New"/>
                <a:ea typeface="Courier New"/>
                <a:cs typeface="Courier New"/>
                <a:sym typeface="Courier New"/>
              </a:rPr>
              <a:t>}</a:t>
            </a:r>
            <a:endParaRPr sz="200">
              <a:solidFill>
                <a:srgbClr val="17938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179387"/>
                </a:solidFill>
                <a:highlight>
                  <a:srgbClr val="282C34"/>
                </a:highlight>
                <a:latin typeface="Courier New"/>
                <a:ea typeface="Courier New"/>
                <a:cs typeface="Courier New"/>
                <a:sym typeface="Courier New"/>
              </a:rPr>
              <a:t>           </a:t>
            </a:r>
            <a:r>
              <a:rPr lang="en" sz="200">
                <a:solidFill>
                  <a:srgbClr val="6E7ED9"/>
                </a:solidFill>
                <a:highlight>
                  <a:srgbClr val="282C34"/>
                </a:highlight>
                <a:latin typeface="Courier New"/>
                <a:ea typeface="Courier New"/>
                <a:cs typeface="Courier New"/>
                <a:sym typeface="Courier New"/>
              </a:rPr>
              <a:t>}</a:t>
            </a:r>
            <a:endParaRPr sz="200">
              <a:solidFill>
                <a:srgbClr val="6E7ED9"/>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6E7ED9"/>
                </a:solidFill>
                <a:highlight>
                  <a:srgbClr val="282C34"/>
                </a:highlight>
                <a:latin typeface="Courier New"/>
                <a:ea typeface="Courier New"/>
                <a:cs typeface="Courier New"/>
                <a:sym typeface="Courier New"/>
              </a:rPr>
              <a:t>       </a:t>
            </a:r>
            <a:r>
              <a:rPr lang="en" sz="200">
                <a:solidFill>
                  <a:srgbClr val="359FF4"/>
                </a:solidFill>
                <a:highlight>
                  <a:srgbClr val="282C34"/>
                </a:highlight>
                <a:latin typeface="Courier New"/>
                <a:ea typeface="Courier New"/>
                <a:cs typeface="Courier New"/>
                <a:sym typeface="Courier New"/>
              </a:rPr>
              <a:t>}</a:t>
            </a:r>
            <a:endParaRPr sz="200">
              <a:solidFill>
                <a:srgbClr val="359FF4"/>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359FF4"/>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5C07B"/>
                </a:solidFill>
                <a:highlight>
                  <a:srgbClr val="282C34"/>
                </a:highlight>
                <a:latin typeface="Courier New"/>
                <a:ea typeface="Courier New"/>
                <a:cs typeface="Courier New"/>
                <a:sym typeface="Courier New"/>
              </a:rPr>
              <a:t>@Composable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fun </a:t>
            </a:r>
            <a:r>
              <a:rPr lang="en" sz="200">
                <a:solidFill>
                  <a:srgbClr val="61AFEF"/>
                </a:solidFill>
                <a:highlight>
                  <a:srgbClr val="282C34"/>
                </a:highlight>
                <a:latin typeface="Courier New"/>
                <a:ea typeface="Courier New"/>
                <a:cs typeface="Courier New"/>
                <a:sym typeface="Courier New"/>
              </a:rPr>
              <a:t>LaunchCountdowns</a:t>
            </a: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val </a:t>
            </a:r>
            <a:r>
              <a:rPr lang="en" sz="200">
                <a:solidFill>
                  <a:srgbClr val="BBBBBB"/>
                </a:solidFill>
                <a:highlight>
                  <a:srgbClr val="282C34"/>
                </a:highlight>
                <a:latin typeface="Courier New"/>
                <a:ea typeface="Courier New"/>
                <a:cs typeface="Courier New"/>
                <a:sym typeface="Courier New"/>
              </a:rPr>
              <a:t>countdownViewModelONE : </a:t>
            </a:r>
            <a:r>
              <a:rPr lang="en" sz="200">
                <a:solidFill>
                  <a:srgbClr val="E5C07B"/>
                </a:solidFill>
                <a:highlight>
                  <a:srgbClr val="282C34"/>
                </a:highlight>
                <a:latin typeface="Courier New"/>
                <a:ea typeface="Courier New"/>
                <a:cs typeface="Courier New"/>
                <a:sym typeface="Courier New"/>
              </a:rPr>
              <a:t>CountdownVM </a:t>
            </a:r>
            <a:r>
              <a:rPr lang="en" sz="200">
                <a:solidFill>
                  <a:srgbClr val="BBBBBB"/>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viewModel</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val </a:t>
            </a:r>
            <a:r>
              <a:rPr lang="en" sz="200">
                <a:solidFill>
                  <a:srgbClr val="BBBBBB"/>
                </a:solidFill>
                <a:highlight>
                  <a:srgbClr val="282C34"/>
                </a:highlight>
                <a:latin typeface="Courier New"/>
                <a:ea typeface="Courier New"/>
                <a:cs typeface="Courier New"/>
                <a:sym typeface="Courier New"/>
              </a:rPr>
              <a:t>countdownViewModelTWO : </a:t>
            </a:r>
            <a:r>
              <a:rPr lang="en" sz="200">
                <a:solidFill>
                  <a:srgbClr val="E5C07B"/>
                </a:solidFill>
                <a:highlight>
                  <a:srgbClr val="282C34"/>
                </a:highlight>
                <a:latin typeface="Courier New"/>
                <a:ea typeface="Courier New"/>
                <a:cs typeface="Courier New"/>
                <a:sym typeface="Courier New"/>
              </a:rPr>
              <a:t>CountdownVM </a:t>
            </a:r>
            <a:r>
              <a:rPr lang="en" sz="200">
                <a:solidFill>
                  <a:srgbClr val="BBBBBB"/>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viewModel</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Column</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horizontalAlignment = </a:t>
            </a:r>
            <a:r>
              <a:rPr lang="en" sz="200">
                <a:solidFill>
                  <a:srgbClr val="E5C07B"/>
                </a:solidFill>
                <a:highlight>
                  <a:srgbClr val="282C34"/>
                </a:highlight>
                <a:latin typeface="Courier New"/>
                <a:ea typeface="Courier New"/>
                <a:cs typeface="Courier New"/>
                <a:sym typeface="Courier New"/>
              </a:rPr>
              <a:t>Alignment</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CenterHorizontally</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verticalArrangement = </a:t>
            </a:r>
            <a:r>
              <a:rPr lang="en" sz="200">
                <a:solidFill>
                  <a:srgbClr val="E5C07B"/>
                </a:solidFill>
                <a:highlight>
                  <a:srgbClr val="282C34"/>
                </a:highlight>
                <a:latin typeface="Courier New"/>
                <a:ea typeface="Courier New"/>
                <a:cs typeface="Courier New"/>
                <a:sym typeface="Courier New"/>
              </a:rPr>
              <a:t>Arrangement</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Center</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modifier = </a:t>
            </a:r>
            <a:r>
              <a:rPr lang="en" sz="200">
                <a:solidFill>
                  <a:srgbClr val="E5C07B"/>
                </a:solidFill>
                <a:highlight>
                  <a:srgbClr val="282C34"/>
                </a:highlight>
                <a:latin typeface="Courier New"/>
                <a:ea typeface="Courier New"/>
                <a:cs typeface="Courier New"/>
                <a:sym typeface="Courier New"/>
              </a:rPr>
              <a:t>Modifier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fillMaxSize</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CountdownScreen</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seconds = 10</a:t>
            </a:r>
            <a:r>
              <a:rPr lang="en" sz="200">
                <a:solidFill>
                  <a:srgbClr val="BBBBBB"/>
                </a:solidFill>
                <a:highlight>
                  <a:srgbClr val="282C34"/>
                </a:highlight>
                <a:latin typeface="Courier New"/>
                <a:ea typeface="Courier New"/>
                <a:cs typeface="Courier New"/>
                <a:sym typeface="Courier New"/>
              </a:rPr>
              <a:t>, countdownViewModelONE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CountdownScreen</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seconds = 5</a:t>
            </a:r>
            <a:r>
              <a:rPr lang="en" sz="200">
                <a:solidFill>
                  <a:srgbClr val="BBBBBB"/>
                </a:solidFill>
                <a:highlight>
                  <a:srgbClr val="282C34"/>
                </a:highlight>
                <a:latin typeface="Courier New"/>
                <a:ea typeface="Courier New"/>
                <a:cs typeface="Courier New"/>
                <a:sym typeface="Courier New"/>
              </a:rPr>
              <a:t>, countdownViewModelTWO</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5C07B"/>
                </a:solidFill>
                <a:highlight>
                  <a:srgbClr val="282C34"/>
                </a:highlight>
                <a:latin typeface="Courier New"/>
                <a:ea typeface="Courier New"/>
                <a:cs typeface="Courier New"/>
                <a:sym typeface="Courier New"/>
              </a:rPr>
              <a:t>@Composable</a:t>
            </a:r>
            <a:endParaRPr sz="200">
              <a:solidFill>
                <a:srgbClr val="E5C07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D55FDE"/>
                </a:solidFill>
                <a:highlight>
                  <a:srgbClr val="282C34"/>
                </a:highlight>
                <a:latin typeface="Courier New"/>
                <a:ea typeface="Courier New"/>
                <a:cs typeface="Courier New"/>
                <a:sym typeface="Courier New"/>
              </a:rPr>
              <a:t>fun </a:t>
            </a:r>
            <a:r>
              <a:rPr lang="en" sz="200">
                <a:solidFill>
                  <a:srgbClr val="61AFEF"/>
                </a:solidFill>
                <a:highlight>
                  <a:srgbClr val="282C34"/>
                </a:highlight>
                <a:latin typeface="Courier New"/>
                <a:ea typeface="Courier New"/>
                <a:cs typeface="Courier New"/>
                <a:sym typeface="Courier New"/>
              </a:rPr>
              <a:t>CountdownScreen</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seconds</a:t>
            </a: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Int</a:t>
            </a:r>
            <a:r>
              <a:rPr lang="en" sz="200">
                <a:solidFill>
                  <a:srgbClr val="BBBBBB"/>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countdownViewModel</a:t>
            </a: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CountdownVM</a:t>
            </a:r>
            <a:r>
              <a:rPr lang="en" sz="200">
                <a:solidFill>
                  <a:srgbClr val="E8BA36"/>
                </a:solidFill>
                <a:highlight>
                  <a:srgbClr val="282C34"/>
                </a:highlight>
                <a:latin typeface="Courier New"/>
                <a:ea typeface="Courier New"/>
                <a:cs typeface="Courier New"/>
                <a:sym typeface="Courier New"/>
              </a:rPr>
              <a:t>)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55FDE"/>
                </a:solidFill>
                <a:highlight>
                  <a:srgbClr val="282C34"/>
                </a:highlight>
                <a:latin typeface="Courier New"/>
                <a:ea typeface="Courier New"/>
                <a:cs typeface="Courier New"/>
                <a:sym typeface="Courier New"/>
              </a:rPr>
              <a:t>val </a:t>
            </a:r>
            <a:r>
              <a:rPr lang="en" sz="200">
                <a:solidFill>
                  <a:srgbClr val="BBBBBB"/>
                </a:solidFill>
                <a:highlight>
                  <a:srgbClr val="282C34"/>
                </a:highlight>
                <a:latin typeface="Courier New"/>
                <a:ea typeface="Courier New"/>
                <a:cs typeface="Courier New"/>
                <a:sym typeface="Courier New"/>
              </a:rPr>
              <a:t>uiState </a:t>
            </a:r>
            <a:r>
              <a:rPr lang="en" sz="200">
                <a:solidFill>
                  <a:srgbClr val="D55FDE"/>
                </a:solidFill>
                <a:highlight>
                  <a:srgbClr val="282C34"/>
                </a:highlight>
                <a:latin typeface="Courier New"/>
                <a:ea typeface="Courier New"/>
                <a:cs typeface="Courier New"/>
                <a:sym typeface="Courier New"/>
              </a:rPr>
              <a:t>by </a:t>
            </a:r>
            <a:r>
              <a:rPr lang="en" sz="200">
                <a:solidFill>
                  <a:srgbClr val="E5C07B"/>
                </a:solidFill>
                <a:highlight>
                  <a:srgbClr val="282C34"/>
                </a:highlight>
                <a:latin typeface="Courier New"/>
                <a:ea typeface="Courier New"/>
                <a:cs typeface="Courier New"/>
                <a:sym typeface="Courier New"/>
              </a:rPr>
              <a:t>countdownViewModel</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remainingSeconds</a:t>
            </a:r>
            <a:r>
              <a:rPr lang="en" sz="200">
                <a:solidFill>
                  <a:srgbClr val="BBBBBB"/>
                </a:solidFill>
                <a:highlight>
                  <a:srgbClr val="282C34"/>
                </a:highlight>
                <a:latin typeface="Courier New"/>
                <a:ea typeface="Courier New"/>
                <a:cs typeface="Courier New"/>
                <a:sym typeface="Courier New"/>
              </a:rPr>
              <a:t>.</a:t>
            </a:r>
            <a:r>
              <a:rPr lang="en" sz="200">
                <a:solidFill>
                  <a:srgbClr val="6BB38A"/>
                </a:solidFill>
                <a:highlight>
                  <a:srgbClr val="282C34"/>
                </a:highlight>
                <a:latin typeface="Courier New"/>
                <a:ea typeface="Courier New"/>
                <a:cs typeface="Courier New"/>
                <a:sym typeface="Courier New"/>
              </a:rPr>
              <a:t>collectAsStateWithLifecycle</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LaunchedEffect</a:t>
            </a:r>
            <a:r>
              <a:rPr lang="en" sz="200">
                <a:solidFill>
                  <a:srgbClr val="E8BA36"/>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key1 = </a:t>
            </a:r>
            <a:r>
              <a:rPr lang="en" sz="200">
                <a:solidFill>
                  <a:srgbClr val="E5C07B"/>
                </a:solidFill>
                <a:highlight>
                  <a:srgbClr val="282C34"/>
                </a:highlight>
                <a:latin typeface="Courier New"/>
                <a:ea typeface="Courier New"/>
                <a:cs typeface="Courier New"/>
                <a:sym typeface="Courier New"/>
              </a:rPr>
              <a:t>seconds</a:t>
            </a: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countdownViewModel</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startCountdown</a:t>
            </a:r>
            <a:r>
              <a:rPr lang="en" sz="200">
                <a:solidFill>
                  <a:srgbClr val="E8BA36"/>
                </a:solidFill>
                <a:highlight>
                  <a:srgbClr val="282C34"/>
                </a:highlight>
                <a:latin typeface="Courier New"/>
                <a:ea typeface="Courier New"/>
                <a:cs typeface="Courier New"/>
                <a:sym typeface="Courier New"/>
              </a:rPr>
              <a:t>(</a:t>
            </a:r>
            <a:r>
              <a:rPr lang="en" sz="200">
                <a:solidFill>
                  <a:srgbClr val="E5C07B"/>
                </a:solidFill>
                <a:highlight>
                  <a:srgbClr val="282C34"/>
                </a:highlight>
                <a:latin typeface="Courier New"/>
                <a:ea typeface="Courier New"/>
                <a:cs typeface="Courier New"/>
                <a:sym typeface="Courier New"/>
              </a:rPr>
              <a:t>seconds</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Column</a:t>
            </a:r>
            <a:r>
              <a:rPr lang="en" sz="200">
                <a:solidFill>
                  <a:srgbClr val="7F8591"/>
                </a:solidFill>
                <a:highlight>
                  <a:srgbClr val="282C34"/>
                </a:highlight>
                <a:latin typeface="Courier New"/>
                <a:ea typeface="Courier New"/>
                <a:cs typeface="Courier New"/>
                <a:sym typeface="Courier New"/>
              </a:rPr>
              <a:t>(</a:t>
            </a:r>
            <a:endParaRPr sz="200">
              <a:solidFill>
                <a:srgbClr val="7F8591"/>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7F8591"/>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7F8591"/>
                </a:solidFill>
                <a:highlight>
                  <a:srgbClr val="282C34"/>
                </a:highlight>
                <a:latin typeface="Courier New"/>
                <a:ea typeface="Courier New"/>
                <a:cs typeface="Courier New"/>
                <a:sym typeface="Courier New"/>
              </a:rPr>
              <a:t>   )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6BB38A"/>
                </a:solidFill>
                <a:highlight>
                  <a:srgbClr val="282C34"/>
                </a:highlight>
                <a:latin typeface="Courier New"/>
                <a:ea typeface="Courier New"/>
                <a:cs typeface="Courier New"/>
                <a:sym typeface="Courier New"/>
              </a:rPr>
              <a:t>Text</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D19A66"/>
                </a:solidFill>
                <a:highlight>
                  <a:srgbClr val="282C34"/>
                </a:highlight>
                <a:latin typeface="Courier New"/>
                <a:ea typeface="Courier New"/>
                <a:cs typeface="Courier New"/>
                <a:sym typeface="Courier New"/>
              </a:rPr>
              <a:t>text = </a:t>
            </a:r>
            <a:r>
              <a:rPr lang="en" sz="200">
                <a:solidFill>
                  <a:srgbClr val="89CA78"/>
                </a:solidFill>
                <a:highlight>
                  <a:srgbClr val="282C34"/>
                </a:highlight>
                <a:latin typeface="Courier New"/>
                <a:ea typeface="Courier New"/>
                <a:cs typeface="Courier New"/>
                <a:sym typeface="Courier New"/>
              </a:rPr>
              <a:t>"Hello </a:t>
            </a:r>
            <a:r>
              <a:rPr lang="en" sz="200">
                <a:solidFill>
                  <a:srgbClr val="E8BA36"/>
                </a:solidFill>
                <a:highlight>
                  <a:srgbClr val="282C34"/>
                </a:highlight>
                <a:latin typeface="Courier New"/>
                <a:ea typeface="Courier New"/>
                <a:cs typeface="Courier New"/>
                <a:sym typeface="Courier New"/>
              </a:rPr>
              <a:t>${</a:t>
            </a:r>
            <a:r>
              <a:rPr lang="en" sz="200">
                <a:solidFill>
                  <a:srgbClr val="BBBBBB"/>
                </a:solidFill>
                <a:highlight>
                  <a:srgbClr val="282C34"/>
                </a:highlight>
                <a:latin typeface="Courier New"/>
                <a:ea typeface="Courier New"/>
                <a:cs typeface="Courier New"/>
                <a:sym typeface="Courier New"/>
              </a:rPr>
              <a:t>uiState</a:t>
            </a:r>
            <a:r>
              <a:rPr lang="en" sz="200">
                <a:solidFill>
                  <a:srgbClr val="E8BA36"/>
                </a:solidFill>
                <a:highlight>
                  <a:srgbClr val="282C34"/>
                </a:highlight>
                <a:latin typeface="Courier New"/>
                <a:ea typeface="Courier New"/>
                <a:cs typeface="Courier New"/>
                <a:sym typeface="Courier New"/>
              </a:rPr>
              <a:t>}</a:t>
            </a:r>
            <a:r>
              <a:rPr lang="en" sz="200">
                <a:solidFill>
                  <a:srgbClr val="89CA78"/>
                </a:solidFill>
                <a:highlight>
                  <a:srgbClr val="282C34"/>
                </a:highlight>
                <a:latin typeface="Courier New"/>
                <a:ea typeface="Courier New"/>
                <a:cs typeface="Courier New"/>
                <a:sym typeface="Courier New"/>
              </a:rPr>
              <a:t>!"</a:t>
            </a:r>
            <a:r>
              <a:rPr lang="en" sz="200">
                <a:solidFill>
                  <a:srgbClr val="BBBBBB"/>
                </a:solidFill>
                <a:highlight>
                  <a:srgbClr val="282C34"/>
                </a:highlight>
                <a:latin typeface="Courier New"/>
                <a:ea typeface="Courier New"/>
                <a:cs typeface="Courier New"/>
                <a:sym typeface="Courier New"/>
              </a:rPr>
              <a:t>,</a:t>
            </a:r>
            <a:endParaRPr sz="200">
              <a:solidFill>
                <a:srgbClr val="BBBBBB"/>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BBBBBB"/>
                </a:solidFill>
                <a:highlight>
                  <a:srgbClr val="282C34"/>
                </a:highlight>
                <a:latin typeface="Courier New"/>
                <a:ea typeface="Courier New"/>
                <a:cs typeface="Courier New"/>
                <a:sym typeface="Courier New"/>
              </a:rPr>
              <a:t>           </a:t>
            </a:r>
            <a:r>
              <a:rPr lang="en" sz="200">
                <a:solidFill>
                  <a:srgbClr val="E5C07B"/>
                </a:solidFill>
                <a:highlight>
                  <a:srgbClr val="282C34"/>
                </a:highlight>
                <a:latin typeface="Courier New"/>
                <a:ea typeface="Courier New"/>
                <a:cs typeface="Courier New"/>
                <a:sym typeface="Courier New"/>
              </a:rPr>
              <a:t>Modifier</a:t>
            </a:r>
            <a:r>
              <a:rPr lang="en" sz="200">
                <a:solidFill>
                  <a:srgbClr val="BBBBBB"/>
                </a:solidFill>
                <a:highlight>
                  <a:srgbClr val="282C34"/>
                </a:highlight>
                <a:latin typeface="Courier New"/>
                <a:ea typeface="Courier New"/>
                <a:cs typeface="Courier New"/>
                <a:sym typeface="Courier New"/>
              </a:rPr>
              <a:t>.</a:t>
            </a:r>
            <a:r>
              <a:rPr lang="en" sz="200">
                <a:solidFill>
                  <a:srgbClr val="61AFEF"/>
                </a:solidFill>
                <a:highlight>
                  <a:srgbClr val="282C34"/>
                </a:highlight>
                <a:latin typeface="Courier New"/>
                <a:ea typeface="Courier New"/>
                <a:cs typeface="Courier New"/>
                <a:sym typeface="Courier New"/>
              </a:rPr>
              <a:t>size</a:t>
            </a:r>
            <a:r>
              <a:rPr lang="en" sz="200">
                <a:solidFill>
                  <a:srgbClr val="54A857"/>
                </a:solidFill>
                <a:highlight>
                  <a:srgbClr val="282C34"/>
                </a:highlight>
                <a:latin typeface="Courier New"/>
                <a:ea typeface="Courier New"/>
                <a:cs typeface="Courier New"/>
                <a:sym typeface="Courier New"/>
              </a:rPr>
              <a:t>(</a:t>
            </a:r>
            <a:r>
              <a:rPr lang="en" sz="200">
                <a:solidFill>
                  <a:srgbClr val="D19A66"/>
                </a:solidFill>
                <a:highlight>
                  <a:srgbClr val="282C34"/>
                </a:highlight>
                <a:latin typeface="Courier New"/>
                <a:ea typeface="Courier New"/>
                <a:cs typeface="Courier New"/>
                <a:sym typeface="Courier New"/>
              </a:rPr>
              <a:t>44</a:t>
            </a:r>
            <a:r>
              <a:rPr lang="en" sz="200">
                <a:solidFill>
                  <a:srgbClr val="BBBBBB"/>
                </a:solidFill>
                <a:highlight>
                  <a:srgbClr val="282C34"/>
                </a:highlight>
                <a:latin typeface="Courier New"/>
                <a:ea typeface="Courier New"/>
                <a:cs typeface="Courier New"/>
                <a:sym typeface="Courier New"/>
              </a:rPr>
              <a:t>.</a:t>
            </a:r>
            <a:r>
              <a:rPr lang="en" sz="200">
                <a:solidFill>
                  <a:srgbClr val="EF596F"/>
                </a:solidFill>
                <a:highlight>
                  <a:srgbClr val="282C34"/>
                </a:highlight>
                <a:latin typeface="Courier New"/>
                <a:ea typeface="Courier New"/>
                <a:cs typeface="Courier New"/>
                <a:sym typeface="Courier New"/>
              </a:rPr>
              <a:t>dp</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54A857"/>
                </a:solidFill>
                <a:highlight>
                  <a:srgbClr val="282C34"/>
                </a:highlight>
                <a:latin typeface="Courier New"/>
                <a:ea typeface="Courier New"/>
                <a:cs typeface="Courier New"/>
                <a:sym typeface="Courier New"/>
              </a:rPr>
              <a:t>       </a:t>
            </a: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   </a:t>
            </a:r>
            <a:r>
              <a:rPr lang="en" sz="200">
                <a:solidFill>
                  <a:srgbClr val="54A857"/>
                </a:solidFill>
                <a:highlight>
                  <a:srgbClr val="282C34"/>
                </a:highlight>
                <a:latin typeface="Courier New"/>
                <a:ea typeface="Courier New"/>
                <a:cs typeface="Courier New"/>
                <a:sym typeface="Courier New"/>
              </a:rPr>
              <a:t>}</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54A857"/>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200">
                <a:solidFill>
                  <a:srgbClr val="E8BA36"/>
                </a:solidFill>
                <a:highlight>
                  <a:srgbClr val="282C34"/>
                </a:highlight>
                <a:latin typeface="Courier New"/>
                <a:ea typeface="Courier New"/>
                <a:cs typeface="Courier New"/>
                <a:sym typeface="Courier New"/>
              </a:rPr>
              <a:t>}</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200">
              <a:solidFill>
                <a:srgbClr val="D55FDE"/>
              </a:solidFill>
              <a:highlight>
                <a:srgbClr val="282C34"/>
              </a:highlight>
              <a:latin typeface="Courier New"/>
              <a:ea typeface="Courier New"/>
              <a:cs typeface="Courier New"/>
              <a:sym typeface="Courier New"/>
            </a:endParaRPr>
          </a:p>
        </p:txBody>
      </p:sp>
      <p:sp>
        <p:nvSpPr>
          <p:cNvPr id="874" name="Google Shape;874;p89"/>
          <p:cNvSpPr txBox="1"/>
          <p:nvPr/>
        </p:nvSpPr>
        <p:spPr>
          <a:xfrm>
            <a:off x="473350" y="1244350"/>
            <a:ext cx="6237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COPY PASTE</a:t>
            </a:r>
            <a:endParaRPr sz="1600">
              <a:solidFill>
                <a:schemeClr val="lt1"/>
              </a:solidFill>
              <a:latin typeface="Anaheim"/>
              <a:ea typeface="Anaheim"/>
              <a:cs typeface="Anaheim"/>
              <a:sym typeface="Anaheim"/>
            </a:endParaRPr>
          </a:p>
        </p:txBody>
      </p:sp>
      <p:sp>
        <p:nvSpPr>
          <p:cNvPr id="875" name="Google Shape;875;p89"/>
          <p:cNvSpPr txBox="1"/>
          <p:nvPr/>
        </p:nvSpPr>
        <p:spPr>
          <a:xfrm>
            <a:off x="4003450" y="1840825"/>
            <a:ext cx="4667100" cy="8445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55FDE"/>
                </a:solidFill>
                <a:latin typeface="Courier New"/>
                <a:ea typeface="Courier New"/>
                <a:cs typeface="Courier New"/>
                <a:sym typeface="Courier New"/>
              </a:rPr>
              <a:t>val </a:t>
            </a:r>
            <a:r>
              <a:rPr lang="en" sz="1100">
                <a:solidFill>
                  <a:srgbClr val="BBBBBB"/>
                </a:solidFill>
                <a:latin typeface="Courier New"/>
                <a:ea typeface="Courier New"/>
                <a:cs typeface="Courier New"/>
                <a:sym typeface="Courier New"/>
              </a:rPr>
              <a:t>countdownViewModelONE : </a:t>
            </a:r>
            <a:r>
              <a:rPr lang="en" sz="1100">
                <a:solidFill>
                  <a:srgbClr val="E5C07B"/>
                </a:solidFill>
                <a:latin typeface="Courier New"/>
                <a:ea typeface="Courier New"/>
                <a:cs typeface="Courier New"/>
                <a:sym typeface="Courier New"/>
              </a:rPr>
              <a:t>CountdownVM </a:t>
            </a:r>
            <a:r>
              <a:rPr lang="en" sz="1100">
                <a:solidFill>
                  <a:srgbClr val="BBBBBB"/>
                </a:solidFill>
                <a:latin typeface="Courier New"/>
                <a:ea typeface="Courier New"/>
                <a:cs typeface="Courier New"/>
                <a:sym typeface="Courier New"/>
              </a:rPr>
              <a:t>= </a:t>
            </a:r>
            <a:r>
              <a:rPr lang="en" sz="1100">
                <a:solidFill>
                  <a:srgbClr val="6BB38A"/>
                </a:solidFill>
                <a:latin typeface="Courier New"/>
                <a:ea typeface="Courier New"/>
                <a:cs typeface="Courier New"/>
                <a:sym typeface="Courier New"/>
              </a:rPr>
              <a:t>viewModel</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D55FDE"/>
                </a:solidFill>
                <a:latin typeface="Courier New"/>
                <a:ea typeface="Courier New"/>
                <a:cs typeface="Courier New"/>
                <a:sym typeface="Courier New"/>
              </a:rPr>
              <a:t>val </a:t>
            </a:r>
            <a:r>
              <a:rPr lang="en" sz="1100">
                <a:solidFill>
                  <a:srgbClr val="BBBBBB"/>
                </a:solidFill>
                <a:latin typeface="Courier New"/>
                <a:ea typeface="Courier New"/>
                <a:cs typeface="Courier New"/>
                <a:sym typeface="Courier New"/>
              </a:rPr>
              <a:t>countdownViewModelTWO : </a:t>
            </a:r>
            <a:r>
              <a:rPr lang="en" sz="1100">
                <a:solidFill>
                  <a:srgbClr val="E5C07B"/>
                </a:solidFill>
                <a:latin typeface="Courier New"/>
                <a:ea typeface="Courier New"/>
                <a:cs typeface="Courier New"/>
                <a:sym typeface="Courier New"/>
              </a:rPr>
              <a:t>CountdownVM </a:t>
            </a:r>
            <a:r>
              <a:rPr lang="en" sz="1100">
                <a:solidFill>
                  <a:srgbClr val="BBBBBB"/>
                </a:solidFill>
                <a:latin typeface="Courier New"/>
                <a:ea typeface="Courier New"/>
                <a:cs typeface="Courier New"/>
                <a:sym typeface="Courier New"/>
              </a:rPr>
              <a:t>= </a:t>
            </a:r>
            <a:r>
              <a:rPr lang="en" sz="1100">
                <a:solidFill>
                  <a:srgbClr val="6BB38A"/>
                </a:solidFill>
                <a:latin typeface="Courier New"/>
                <a:ea typeface="Courier New"/>
                <a:cs typeface="Courier New"/>
                <a:sym typeface="Courier New"/>
              </a:rPr>
              <a:t>viewModel</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p:txBody>
      </p:sp>
      <p:cxnSp>
        <p:nvCxnSpPr>
          <p:cNvPr id="876" name="Google Shape;876;p89"/>
          <p:cNvCxnSpPr/>
          <p:nvPr/>
        </p:nvCxnSpPr>
        <p:spPr>
          <a:xfrm>
            <a:off x="3375400" y="2219825"/>
            <a:ext cx="433200" cy="0"/>
          </a:xfrm>
          <a:prstGeom prst="straightConnector1">
            <a:avLst/>
          </a:prstGeom>
          <a:noFill/>
          <a:ln cap="flat" cmpd="sng" w="28575">
            <a:solidFill>
              <a:schemeClr val="dk2"/>
            </a:solidFill>
            <a:prstDash val="solid"/>
            <a:round/>
            <a:headEnd len="med" w="med" type="none"/>
            <a:tailEnd len="med" w="med" type="triangle"/>
          </a:ln>
        </p:spPr>
      </p:cxnSp>
      <p:sp>
        <p:nvSpPr>
          <p:cNvPr id="877" name="Google Shape;877;p89"/>
          <p:cNvSpPr txBox="1"/>
          <p:nvPr/>
        </p:nvSpPr>
        <p:spPr>
          <a:xfrm>
            <a:off x="4046750" y="2761250"/>
            <a:ext cx="3562500" cy="7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naheim"/>
                <a:ea typeface="Anaheim"/>
                <a:cs typeface="Anaheim"/>
                <a:sym typeface="Anaheim"/>
              </a:rPr>
              <a:t>viewModel() hämtar EN instans</a:t>
            </a:r>
            <a:endParaRPr sz="1800">
              <a:solidFill>
                <a:schemeClr val="lt1"/>
              </a:solidFill>
              <a:latin typeface="Anaheim"/>
              <a:ea typeface="Anaheim"/>
              <a:cs typeface="Anaheim"/>
              <a:sym typeface="Anaheim"/>
            </a:endParaRPr>
          </a:p>
          <a:p>
            <a:pPr indent="0" lvl="0" marL="0" rtl="0" algn="l">
              <a:spcBef>
                <a:spcPts val="0"/>
              </a:spcBef>
              <a:spcAft>
                <a:spcPts val="0"/>
              </a:spcAft>
              <a:buNone/>
            </a:pPr>
            <a:r>
              <a:t/>
            </a:r>
            <a:endParaRPr sz="1800">
              <a:solidFill>
                <a:schemeClr val="lt1"/>
              </a:solidFill>
              <a:latin typeface="Anaheim"/>
              <a:ea typeface="Anaheim"/>
              <a:cs typeface="Anaheim"/>
              <a:sym typeface="Anaheim"/>
            </a:endParaRPr>
          </a:p>
          <a:p>
            <a:pPr indent="0" lvl="0" marL="0" rtl="0" algn="l">
              <a:spcBef>
                <a:spcPts val="0"/>
              </a:spcBef>
              <a:spcAft>
                <a:spcPts val="0"/>
              </a:spcAft>
              <a:buNone/>
            </a:pPr>
            <a:r>
              <a:rPr lang="en" sz="1800">
                <a:solidFill>
                  <a:schemeClr val="lt1"/>
                </a:solidFill>
                <a:latin typeface="Anaheim"/>
                <a:ea typeface="Anaheim"/>
                <a:cs typeface="Anaheim"/>
                <a:sym typeface="Anaheim"/>
              </a:rPr>
              <a:t>Dessa delar state!</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90"/>
          <p:cNvSpPr txBox="1"/>
          <p:nvPr>
            <p:ph idx="4294967295" type="title"/>
          </p:nvPr>
        </p:nvSpPr>
        <p:spPr>
          <a:xfrm>
            <a:off x="492100"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Shared Viewmodel</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State Hoisting is a must</a:t>
            </a:r>
            <a:r>
              <a:rPr lang="en" sz="2300">
                <a:solidFill>
                  <a:schemeClr val="dk2"/>
                </a:solidFill>
              </a:rPr>
              <a:t>)</a:t>
            </a:r>
            <a:endParaRPr sz="2300">
              <a:solidFill>
                <a:schemeClr val="dk2"/>
              </a:solidFill>
            </a:endParaRPr>
          </a:p>
        </p:txBody>
      </p:sp>
      <p:sp>
        <p:nvSpPr>
          <p:cNvPr id="883" name="Google Shape;883;p90"/>
          <p:cNvSpPr/>
          <p:nvPr/>
        </p:nvSpPr>
        <p:spPr>
          <a:xfrm>
            <a:off x="400625" y="2456650"/>
            <a:ext cx="1234500" cy="2122500"/>
          </a:xfrm>
          <a:prstGeom prst="roundRect">
            <a:avLst>
              <a:gd fmla="val 16667" name="adj"/>
            </a:avLst>
          </a:prstGeom>
          <a:solidFill>
            <a:srgbClr val="EFEFEF"/>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About</a:t>
            </a:r>
            <a:endParaRPr>
              <a:latin typeface="Anaheim"/>
              <a:ea typeface="Anaheim"/>
              <a:cs typeface="Anaheim"/>
              <a:sym typeface="Anaheim"/>
            </a:endParaRPr>
          </a:p>
        </p:txBody>
      </p:sp>
      <p:sp>
        <p:nvSpPr>
          <p:cNvPr id="884" name="Google Shape;884;p90"/>
          <p:cNvSpPr/>
          <p:nvPr/>
        </p:nvSpPr>
        <p:spPr>
          <a:xfrm>
            <a:off x="4754450" y="2456650"/>
            <a:ext cx="1234500" cy="2122500"/>
          </a:xfrm>
          <a:prstGeom prst="roundRect">
            <a:avLst>
              <a:gd fmla="val 16667" name="adj"/>
            </a:avLst>
          </a:prstGeom>
          <a:solidFill>
            <a:srgbClr val="EFEFEF"/>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Signup</a:t>
            </a:r>
            <a:endParaRPr>
              <a:latin typeface="Anaheim"/>
              <a:ea typeface="Anaheim"/>
              <a:cs typeface="Anaheim"/>
              <a:sym typeface="Anaheim"/>
            </a:endParaRPr>
          </a:p>
        </p:txBody>
      </p:sp>
      <p:sp>
        <p:nvSpPr>
          <p:cNvPr id="885" name="Google Shape;885;p90"/>
          <p:cNvSpPr/>
          <p:nvPr/>
        </p:nvSpPr>
        <p:spPr>
          <a:xfrm>
            <a:off x="2577538" y="1331300"/>
            <a:ext cx="1234500" cy="2122500"/>
          </a:xfrm>
          <a:prstGeom prst="roundRect">
            <a:avLst>
              <a:gd fmla="val 16667" name="adj"/>
            </a:avLst>
          </a:prstGeom>
          <a:solidFill>
            <a:srgbClr val="EFEFEF"/>
          </a:solidFill>
          <a:ln cap="flat" cmpd="sng" w="9525">
            <a:solidFill>
              <a:srgbClr val="BBBBB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naheim"/>
                <a:ea typeface="Anaheim"/>
                <a:cs typeface="Anaheim"/>
                <a:sym typeface="Anaheim"/>
              </a:rPr>
              <a:t>Home</a:t>
            </a:r>
            <a:endParaRPr>
              <a:latin typeface="Anaheim"/>
              <a:ea typeface="Anaheim"/>
              <a:cs typeface="Anaheim"/>
              <a:sym typeface="Anaheim"/>
            </a:endParaRPr>
          </a:p>
        </p:txBody>
      </p:sp>
      <p:sp>
        <p:nvSpPr>
          <p:cNvPr id="886" name="Google Shape;886;p90"/>
          <p:cNvSpPr txBox="1"/>
          <p:nvPr/>
        </p:nvSpPr>
        <p:spPr>
          <a:xfrm>
            <a:off x="6377925" y="2262400"/>
            <a:ext cx="2555400" cy="25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Om du vill att en </a:t>
            </a:r>
            <a:r>
              <a:rPr b="1" lang="en" sz="1600">
                <a:solidFill>
                  <a:schemeClr val="lt1"/>
                </a:solidFill>
                <a:latin typeface="Anaheim"/>
                <a:ea typeface="Anaheim"/>
                <a:cs typeface="Anaheim"/>
                <a:sym typeface="Anaheim"/>
              </a:rPr>
              <a:t>‘viewmodel’</a:t>
            </a:r>
            <a:r>
              <a:rPr lang="en" sz="1600">
                <a:solidFill>
                  <a:schemeClr val="lt1"/>
                </a:solidFill>
                <a:latin typeface="Anaheim"/>
                <a:ea typeface="Anaheim"/>
                <a:cs typeface="Anaheim"/>
                <a:sym typeface="Anaheim"/>
              </a:rPr>
              <a:t> ska dela data med flertal skärmar.. Definiera den högre upp inom hierarkin via </a:t>
            </a:r>
            <a:r>
              <a:rPr b="1" lang="en" sz="1600">
                <a:solidFill>
                  <a:schemeClr val="lt1"/>
                </a:solidFill>
                <a:latin typeface="Anaheim"/>
                <a:ea typeface="Anaheim"/>
                <a:cs typeface="Anaheim"/>
                <a:sym typeface="Anaheim"/>
              </a:rPr>
              <a:t>‘State Hoisting’</a:t>
            </a:r>
            <a:endParaRPr b="1" sz="1600">
              <a:solidFill>
                <a:schemeClr val="lt1"/>
              </a:solidFill>
              <a:latin typeface="Anaheim"/>
              <a:ea typeface="Anaheim"/>
              <a:cs typeface="Anaheim"/>
              <a:sym typeface="Anaheim"/>
            </a:endParaRPr>
          </a:p>
        </p:txBody>
      </p:sp>
      <p:sp>
        <p:nvSpPr>
          <p:cNvPr id="887" name="Google Shape;887;p90"/>
          <p:cNvSpPr txBox="1"/>
          <p:nvPr/>
        </p:nvSpPr>
        <p:spPr>
          <a:xfrm>
            <a:off x="411475" y="4612900"/>
            <a:ext cx="19815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1AFEF"/>
                </a:solidFill>
                <a:latin typeface="Anaheim"/>
                <a:ea typeface="Anaheim"/>
                <a:cs typeface="Anaheim"/>
                <a:sym typeface="Anaheim"/>
              </a:rPr>
              <a:t>Uses same Viewmodel</a:t>
            </a:r>
            <a:endParaRPr sz="1200">
              <a:solidFill>
                <a:srgbClr val="61AFEF"/>
              </a:solidFill>
              <a:latin typeface="Anaheim"/>
              <a:ea typeface="Anaheim"/>
              <a:cs typeface="Anaheim"/>
              <a:sym typeface="Anaheim"/>
            </a:endParaRPr>
          </a:p>
        </p:txBody>
      </p:sp>
      <p:sp>
        <p:nvSpPr>
          <p:cNvPr id="888" name="Google Shape;888;p90"/>
          <p:cNvSpPr txBox="1"/>
          <p:nvPr/>
        </p:nvSpPr>
        <p:spPr>
          <a:xfrm>
            <a:off x="4558875" y="4612900"/>
            <a:ext cx="19815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1AFEF"/>
                </a:solidFill>
                <a:latin typeface="Anaheim"/>
                <a:ea typeface="Anaheim"/>
                <a:cs typeface="Anaheim"/>
                <a:sym typeface="Anaheim"/>
              </a:rPr>
              <a:t>Uses same Viewmodel</a:t>
            </a:r>
            <a:endParaRPr sz="1200">
              <a:solidFill>
                <a:srgbClr val="61AFEF"/>
              </a:solidFill>
              <a:latin typeface="Anaheim"/>
              <a:ea typeface="Anaheim"/>
              <a:cs typeface="Anaheim"/>
              <a:sym typeface="Anaheim"/>
            </a:endParaRPr>
          </a:p>
        </p:txBody>
      </p:sp>
      <p:sp>
        <p:nvSpPr>
          <p:cNvPr id="889" name="Google Shape;889;p90"/>
          <p:cNvSpPr/>
          <p:nvPr/>
        </p:nvSpPr>
        <p:spPr>
          <a:xfrm>
            <a:off x="2756196" y="2590400"/>
            <a:ext cx="877200" cy="669000"/>
          </a:xfrm>
          <a:prstGeom prst="diamond">
            <a:avLst/>
          </a:prstGeom>
          <a:solidFill>
            <a:srgbClr val="E8BA3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Anaheim"/>
                <a:ea typeface="Anaheim"/>
                <a:cs typeface="Anaheim"/>
                <a:sym typeface="Anaheim"/>
              </a:rPr>
              <a:t>VM</a:t>
            </a:r>
            <a:endParaRPr sz="1500">
              <a:latin typeface="Anaheim"/>
              <a:ea typeface="Anaheim"/>
              <a:cs typeface="Anaheim"/>
              <a:sym typeface="Anaheim"/>
            </a:endParaRPr>
          </a:p>
        </p:txBody>
      </p:sp>
      <p:cxnSp>
        <p:nvCxnSpPr>
          <p:cNvPr id="890" name="Google Shape;890;p90"/>
          <p:cNvCxnSpPr>
            <a:stCxn id="889" idx="3"/>
            <a:endCxn id="884" idx="0"/>
          </p:cNvCxnSpPr>
          <p:nvPr/>
        </p:nvCxnSpPr>
        <p:spPr>
          <a:xfrm flipH="1" rot="10800000">
            <a:off x="3633396" y="2456600"/>
            <a:ext cx="1738200" cy="468300"/>
          </a:xfrm>
          <a:prstGeom prst="curvedConnector4">
            <a:avLst>
              <a:gd fmla="val 32248" name="adj1"/>
              <a:gd fmla="val 150838" name="adj2"/>
            </a:avLst>
          </a:prstGeom>
          <a:noFill/>
          <a:ln cap="flat" cmpd="sng" w="28575">
            <a:solidFill>
              <a:srgbClr val="E5C07B"/>
            </a:solidFill>
            <a:prstDash val="solid"/>
            <a:round/>
            <a:headEnd len="med" w="med" type="none"/>
            <a:tailEnd len="med" w="med" type="triangle"/>
          </a:ln>
        </p:spPr>
      </p:cxnSp>
      <p:cxnSp>
        <p:nvCxnSpPr>
          <p:cNvPr id="891" name="Google Shape;891;p90"/>
          <p:cNvCxnSpPr>
            <a:stCxn id="889" idx="1"/>
            <a:endCxn id="883" idx="0"/>
          </p:cNvCxnSpPr>
          <p:nvPr/>
        </p:nvCxnSpPr>
        <p:spPr>
          <a:xfrm rot="10800000">
            <a:off x="1017996" y="2456600"/>
            <a:ext cx="1738200" cy="468300"/>
          </a:xfrm>
          <a:prstGeom prst="curvedConnector4">
            <a:avLst>
              <a:gd fmla="val 32248" name="adj1"/>
              <a:gd fmla="val 150838" name="adj2"/>
            </a:avLst>
          </a:prstGeom>
          <a:noFill/>
          <a:ln cap="flat" cmpd="sng" w="28575">
            <a:solidFill>
              <a:srgbClr val="E5C07B"/>
            </a:solidFill>
            <a:prstDash val="solid"/>
            <a:round/>
            <a:headEnd len="med" w="med" type="none"/>
            <a:tailEnd len="med" w="med" type="triangle"/>
          </a:ln>
        </p:spPr>
      </p:cxnSp>
      <p:sp>
        <p:nvSpPr>
          <p:cNvPr id="892" name="Google Shape;892;p90"/>
          <p:cNvSpPr txBox="1"/>
          <p:nvPr/>
        </p:nvSpPr>
        <p:spPr>
          <a:xfrm>
            <a:off x="1992925" y="3508400"/>
            <a:ext cx="26742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D55FDE"/>
                </a:solidFill>
                <a:latin typeface="Courier New"/>
                <a:ea typeface="Courier New"/>
                <a:cs typeface="Courier New"/>
                <a:sym typeface="Courier New"/>
              </a:rPr>
              <a:t>val </a:t>
            </a:r>
            <a:r>
              <a:rPr lang="en" sz="1100">
                <a:solidFill>
                  <a:srgbClr val="BBBBBB"/>
                </a:solidFill>
                <a:latin typeface="Courier New"/>
                <a:ea typeface="Courier New"/>
                <a:cs typeface="Courier New"/>
                <a:sym typeface="Courier New"/>
              </a:rPr>
              <a:t>countdownViewModelTWO : </a:t>
            </a:r>
            <a:r>
              <a:rPr lang="en" sz="1100">
                <a:solidFill>
                  <a:srgbClr val="E5C07B"/>
                </a:solidFill>
                <a:latin typeface="Courier New"/>
                <a:ea typeface="Courier New"/>
                <a:cs typeface="Courier New"/>
                <a:sym typeface="Courier New"/>
              </a:rPr>
              <a:t>CountdownVM </a:t>
            </a:r>
            <a:r>
              <a:rPr lang="en" sz="1100">
                <a:solidFill>
                  <a:srgbClr val="BBBBBB"/>
                </a:solidFill>
                <a:latin typeface="Courier New"/>
                <a:ea typeface="Courier New"/>
                <a:cs typeface="Courier New"/>
                <a:sym typeface="Courier New"/>
              </a:rPr>
              <a:t>= </a:t>
            </a:r>
            <a:r>
              <a:rPr lang="en" sz="1100">
                <a:solidFill>
                  <a:srgbClr val="6BB38A"/>
                </a:solidFill>
                <a:latin typeface="Courier New"/>
                <a:ea typeface="Courier New"/>
                <a:cs typeface="Courier New"/>
                <a:sym typeface="Courier New"/>
              </a:rPr>
              <a:t>viewModel</a:t>
            </a:r>
            <a:r>
              <a:rPr lang="en" sz="1100">
                <a:solidFill>
                  <a:srgbClr val="E8BA36"/>
                </a:solidFill>
                <a:latin typeface="Courier New"/>
                <a:ea typeface="Courier New"/>
                <a:cs typeface="Courier New"/>
                <a:sym typeface="Courier New"/>
              </a:rPr>
              <a:t>()</a:t>
            </a:r>
            <a:endParaRPr sz="18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91"/>
          <p:cNvSpPr txBox="1"/>
          <p:nvPr>
            <p:ph idx="4294967295" type="title"/>
          </p:nvPr>
        </p:nvSpPr>
        <p:spPr>
          <a:xfrm>
            <a:off x="1878125" y="86400"/>
            <a:ext cx="8159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Shared Viewmodel</a:t>
            </a:r>
            <a:endParaRPr>
              <a:solidFill>
                <a:schemeClr val="dk2"/>
              </a:solidFill>
            </a:endParaRPr>
          </a:p>
          <a:p>
            <a:pPr indent="0" lvl="0" marL="0" rtl="0" algn="ctr">
              <a:spcBef>
                <a:spcPts val="0"/>
              </a:spcBef>
              <a:spcAft>
                <a:spcPts val="0"/>
              </a:spcAft>
              <a:buNone/>
            </a:pPr>
            <a:r>
              <a:rPr lang="en" sz="2300">
                <a:solidFill>
                  <a:schemeClr val="dk2"/>
                </a:solidFill>
              </a:rPr>
              <a:t>(</a:t>
            </a:r>
            <a:r>
              <a:rPr lang="en" sz="2300">
                <a:solidFill>
                  <a:srgbClr val="61AFEF"/>
                </a:solidFill>
              </a:rPr>
              <a:t>Result is strange</a:t>
            </a:r>
            <a:r>
              <a:rPr lang="en" sz="2300">
                <a:solidFill>
                  <a:schemeClr val="dk2"/>
                </a:solidFill>
              </a:rPr>
              <a:t>)</a:t>
            </a:r>
            <a:endParaRPr sz="2300">
              <a:solidFill>
                <a:schemeClr val="dk2"/>
              </a:solidFill>
            </a:endParaRPr>
          </a:p>
        </p:txBody>
      </p:sp>
      <p:pic>
        <p:nvPicPr>
          <p:cNvPr id="898" name="Google Shape;898;p91" title="Bonus #6 - shared viewmodel example.mov">
            <a:hlinkClick r:id="rId3"/>
          </p:cNvPr>
          <p:cNvPicPr preferRelativeResize="0"/>
          <p:nvPr/>
        </p:nvPicPr>
        <p:blipFill>
          <a:blip r:embed="rId4">
            <a:alphaModFix/>
          </a:blip>
          <a:stretch>
            <a:fillRect/>
          </a:stretch>
        </p:blipFill>
        <p:spPr>
          <a:xfrm>
            <a:off x="-3" y="0"/>
            <a:ext cx="2213305" cy="5143499"/>
          </a:xfrm>
          <a:prstGeom prst="rect">
            <a:avLst/>
          </a:prstGeom>
          <a:noFill/>
          <a:ln>
            <a:noFill/>
          </a:ln>
        </p:spPr>
      </p:pic>
      <p:sp>
        <p:nvSpPr>
          <p:cNvPr id="899" name="Google Shape;899;p91"/>
          <p:cNvSpPr txBox="1"/>
          <p:nvPr/>
        </p:nvSpPr>
        <p:spPr>
          <a:xfrm>
            <a:off x="2707100" y="1786700"/>
            <a:ext cx="6204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6BB38A"/>
                </a:solidFill>
                <a:highlight>
                  <a:srgbClr val="282C34"/>
                </a:highlight>
                <a:latin typeface="Courier New"/>
                <a:ea typeface="Courier New"/>
                <a:cs typeface="Courier New"/>
                <a:sym typeface="Courier New"/>
              </a:rPr>
              <a:t>CountdownScreen</a:t>
            </a:r>
            <a:r>
              <a:rPr lang="en" sz="1500">
                <a:solidFill>
                  <a:srgbClr val="E8BA36"/>
                </a:solidFill>
                <a:highlight>
                  <a:srgbClr val="282C34"/>
                </a:highlight>
                <a:latin typeface="Courier New"/>
                <a:ea typeface="Courier New"/>
                <a:cs typeface="Courier New"/>
                <a:sym typeface="Courier New"/>
              </a:rPr>
              <a:t>(</a:t>
            </a:r>
            <a:r>
              <a:rPr lang="en" sz="1500">
                <a:solidFill>
                  <a:srgbClr val="D19A66"/>
                </a:solidFill>
                <a:highlight>
                  <a:srgbClr val="282C34"/>
                </a:highlight>
                <a:latin typeface="Courier New"/>
                <a:ea typeface="Courier New"/>
                <a:cs typeface="Courier New"/>
                <a:sym typeface="Courier New"/>
              </a:rPr>
              <a:t>seconds = 10</a:t>
            </a:r>
            <a:r>
              <a:rPr lang="en" sz="1500">
                <a:solidFill>
                  <a:srgbClr val="BBBBBB"/>
                </a:solidFill>
                <a:highlight>
                  <a:srgbClr val="282C34"/>
                </a:highlight>
                <a:latin typeface="Courier New"/>
                <a:ea typeface="Courier New"/>
                <a:cs typeface="Courier New"/>
                <a:sym typeface="Courier New"/>
              </a:rPr>
              <a:t>, countdownViewModelONE</a:t>
            </a:r>
            <a:r>
              <a:rPr lang="en" sz="1500">
                <a:solidFill>
                  <a:srgbClr val="E8BA36"/>
                </a:solidFill>
                <a:highlight>
                  <a:srgbClr val="282C34"/>
                </a:highlight>
                <a:latin typeface="Courier New"/>
                <a:ea typeface="Courier New"/>
                <a:cs typeface="Courier New"/>
                <a:sym typeface="Courier New"/>
              </a:rPr>
              <a:t>)</a:t>
            </a:r>
            <a:endParaRPr sz="15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1500">
                <a:solidFill>
                  <a:srgbClr val="6BB38A"/>
                </a:solidFill>
                <a:highlight>
                  <a:srgbClr val="282C34"/>
                </a:highlight>
                <a:latin typeface="Courier New"/>
                <a:ea typeface="Courier New"/>
                <a:cs typeface="Courier New"/>
                <a:sym typeface="Courier New"/>
              </a:rPr>
              <a:t>CountdownScreen</a:t>
            </a:r>
            <a:r>
              <a:rPr lang="en" sz="1500">
                <a:solidFill>
                  <a:srgbClr val="E8BA36"/>
                </a:solidFill>
                <a:highlight>
                  <a:srgbClr val="282C34"/>
                </a:highlight>
                <a:latin typeface="Courier New"/>
                <a:ea typeface="Courier New"/>
                <a:cs typeface="Courier New"/>
                <a:sym typeface="Courier New"/>
              </a:rPr>
              <a:t>(</a:t>
            </a:r>
            <a:r>
              <a:rPr lang="en" sz="1500">
                <a:solidFill>
                  <a:srgbClr val="D19A66"/>
                </a:solidFill>
                <a:highlight>
                  <a:srgbClr val="282C34"/>
                </a:highlight>
                <a:latin typeface="Courier New"/>
                <a:ea typeface="Courier New"/>
                <a:cs typeface="Courier New"/>
                <a:sym typeface="Courier New"/>
              </a:rPr>
              <a:t>seconds = 5</a:t>
            </a:r>
            <a:r>
              <a:rPr lang="en" sz="1500">
                <a:solidFill>
                  <a:srgbClr val="BBBBBB"/>
                </a:solidFill>
                <a:highlight>
                  <a:srgbClr val="282C34"/>
                </a:highlight>
                <a:latin typeface="Courier New"/>
                <a:ea typeface="Courier New"/>
                <a:cs typeface="Courier New"/>
                <a:sym typeface="Courier New"/>
              </a:rPr>
              <a:t>, countdownViewModelTWO</a:t>
            </a:r>
            <a:r>
              <a:rPr lang="en" sz="1500">
                <a:solidFill>
                  <a:srgbClr val="E8BA36"/>
                </a:solidFill>
                <a:highlight>
                  <a:srgbClr val="282C34"/>
                </a:highlight>
                <a:latin typeface="Courier New"/>
                <a:ea typeface="Courier New"/>
                <a:cs typeface="Courier New"/>
                <a:sym typeface="Courier New"/>
              </a:rPr>
              <a:t>)</a:t>
            </a:r>
            <a:endParaRPr sz="1500">
              <a:solidFill>
                <a:srgbClr val="E8BA36"/>
              </a:solidFill>
              <a:highlight>
                <a:srgbClr val="282C34"/>
              </a:highlight>
              <a:latin typeface="Courier New"/>
              <a:ea typeface="Courier New"/>
              <a:cs typeface="Courier New"/>
              <a:sym typeface="Courier New"/>
            </a:endParaRPr>
          </a:p>
        </p:txBody>
      </p:sp>
      <p:sp>
        <p:nvSpPr>
          <p:cNvPr id="900" name="Google Shape;900;p91"/>
          <p:cNvSpPr txBox="1"/>
          <p:nvPr/>
        </p:nvSpPr>
        <p:spPr>
          <a:xfrm>
            <a:off x="2620475" y="2544675"/>
            <a:ext cx="6237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chemeClr val="lt1"/>
                </a:solidFill>
                <a:latin typeface="Anaheim"/>
                <a:ea typeface="Anaheim"/>
                <a:cs typeface="Anaheim"/>
                <a:sym typeface="Anaheim"/>
              </a:rPr>
              <a:t>Eftersom att detta körs asynkront, så börjar 10 sekunder,</a:t>
            </a:r>
            <a:endParaRPr i="1" sz="1500">
              <a:solidFill>
                <a:schemeClr val="lt1"/>
              </a:solidFill>
              <a:latin typeface="Anaheim"/>
              <a:ea typeface="Anaheim"/>
              <a:cs typeface="Anaheim"/>
              <a:sym typeface="Anaheim"/>
            </a:endParaRPr>
          </a:p>
          <a:p>
            <a:pPr indent="0" lvl="0" marL="0" rtl="0" algn="l">
              <a:spcBef>
                <a:spcPts val="0"/>
              </a:spcBef>
              <a:spcAft>
                <a:spcPts val="0"/>
              </a:spcAft>
              <a:buNone/>
            </a:pPr>
            <a:r>
              <a:rPr i="1" lang="en" sz="1500">
                <a:solidFill>
                  <a:schemeClr val="lt1"/>
                </a:solidFill>
                <a:latin typeface="Anaheim"/>
                <a:ea typeface="Anaheim"/>
                <a:cs typeface="Anaheim"/>
                <a:sym typeface="Anaheim"/>
              </a:rPr>
              <a:t>Men eftersom ‘viewmodel’n hämtar från SAMMA instans,</a:t>
            </a:r>
            <a:endParaRPr i="1" sz="1500">
              <a:solidFill>
                <a:schemeClr val="lt1"/>
              </a:solidFill>
              <a:latin typeface="Anaheim"/>
              <a:ea typeface="Anaheim"/>
              <a:cs typeface="Anaheim"/>
              <a:sym typeface="Anaheim"/>
            </a:endParaRPr>
          </a:p>
          <a:p>
            <a:pPr indent="0" lvl="0" marL="0" rtl="0" algn="l">
              <a:spcBef>
                <a:spcPts val="0"/>
              </a:spcBef>
              <a:spcAft>
                <a:spcPts val="0"/>
              </a:spcAft>
              <a:buNone/>
            </a:pPr>
            <a:r>
              <a:rPr i="1" lang="en" sz="1500">
                <a:solidFill>
                  <a:schemeClr val="lt1"/>
                </a:solidFill>
                <a:latin typeface="Anaheim"/>
                <a:ea typeface="Anaheim"/>
                <a:cs typeface="Anaheim"/>
                <a:sym typeface="Anaheim"/>
              </a:rPr>
              <a:t>Så ersätts 10:an med en 5:a </a:t>
            </a:r>
            <a:endParaRPr i="1" sz="1500">
              <a:solidFill>
                <a:schemeClr val="lt1"/>
              </a:solidFill>
              <a:latin typeface="Anaheim"/>
              <a:ea typeface="Anaheim"/>
              <a:cs typeface="Anaheim"/>
              <a:sym typeface="Anaheim"/>
            </a:endParaRPr>
          </a:p>
          <a:p>
            <a:pPr indent="0" lvl="0" marL="0" rtl="0" algn="l">
              <a:spcBef>
                <a:spcPts val="0"/>
              </a:spcBef>
              <a:spcAft>
                <a:spcPts val="0"/>
              </a:spcAft>
              <a:buNone/>
            </a:pPr>
            <a:r>
              <a:t/>
            </a:r>
            <a:endParaRPr i="1" sz="1500">
              <a:solidFill>
                <a:schemeClr val="lt1"/>
              </a:solidFill>
              <a:latin typeface="Anaheim"/>
              <a:ea typeface="Anaheim"/>
              <a:cs typeface="Anaheim"/>
              <a:sym typeface="Anaheim"/>
            </a:endParaRPr>
          </a:p>
          <a:p>
            <a:pPr indent="0" lvl="0" marL="0" rtl="0" algn="l">
              <a:spcBef>
                <a:spcPts val="0"/>
              </a:spcBef>
              <a:spcAft>
                <a:spcPts val="0"/>
              </a:spcAft>
              <a:buNone/>
            </a:pPr>
            <a:r>
              <a:rPr i="1" lang="en" sz="1500">
                <a:solidFill>
                  <a:schemeClr val="lt1"/>
                </a:solidFill>
                <a:latin typeface="Anaheim"/>
                <a:ea typeface="Anaheim"/>
                <a:cs typeface="Anaheim"/>
                <a:sym typeface="Anaheim"/>
              </a:rPr>
              <a:t>När 5:an har räknat ner så har 10:an räknat ner till 5, och därmed fortsätter den istället.</a:t>
            </a:r>
            <a:endParaRPr i="1" sz="1500">
              <a:solidFill>
                <a:schemeClr val="lt1"/>
              </a:solidFill>
              <a:latin typeface="Anaheim"/>
              <a:ea typeface="Anaheim"/>
              <a:cs typeface="Anaheim"/>
              <a:sym typeface="Anaheim"/>
            </a:endParaRPr>
          </a:p>
        </p:txBody>
      </p:sp>
    </p:spTree>
  </p:cSld>
  <p:clrMapOvr>
    <a:masterClrMapping/>
  </p:clrMapOvr>
  <mc:AlternateContent>
    <mc:Choice Requires="p14">
      <p:transition spd="slow" p14:dur="10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92"/>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906" name="Google Shape;906;p92"/>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a:t>kristoffer.johansson@sti.se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sti.learning.nu/</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07" name="Google Shape;907;p92"/>
          <p:cNvSpPr txBox="1"/>
          <p:nvPr/>
        </p:nvSpPr>
        <p:spPr>
          <a:xfrm>
            <a:off x="374075" y="4530425"/>
            <a:ext cx="598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Anaheim"/>
                <a:ea typeface="Anaheim"/>
                <a:cs typeface="Anaheim"/>
                <a:sym typeface="Anaheim"/>
              </a:rPr>
              <a:t>You can also contact me VIA Teams (quicker response)</a:t>
            </a:r>
            <a:br>
              <a:rPr i="1" lang="en">
                <a:latin typeface="Anaheim"/>
                <a:ea typeface="Anaheim"/>
                <a:cs typeface="Anaheim"/>
                <a:sym typeface="Anaheim"/>
              </a:rPr>
            </a:br>
            <a:r>
              <a:rPr i="1" lang="en">
                <a:latin typeface="Anaheim"/>
                <a:ea typeface="Anaheim"/>
                <a:cs typeface="Anaheim"/>
                <a:sym typeface="Anaheim"/>
              </a:rPr>
              <a:t>Du kan också kontakta mig VIA Teams (Snabbare svar)</a:t>
            </a:r>
            <a:endParaRPr i="1">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Flow?</a:t>
            </a:r>
            <a:endParaRPr>
              <a:solidFill>
                <a:schemeClr val="dk2"/>
              </a:solidFill>
            </a:endParaRPr>
          </a:p>
          <a:p>
            <a:pPr indent="0" lvl="0" marL="0" rtl="0" algn="ctr">
              <a:spcBef>
                <a:spcPts val="0"/>
              </a:spcBef>
              <a:spcAft>
                <a:spcPts val="0"/>
              </a:spcAft>
              <a:buNone/>
            </a:pPr>
            <a:r>
              <a:rPr lang="en">
                <a:solidFill>
                  <a:schemeClr val="dk2"/>
                </a:solidFill>
              </a:rPr>
              <a:t>(Downsides)</a:t>
            </a:r>
            <a:endParaRPr>
              <a:solidFill>
                <a:schemeClr val="dk2"/>
              </a:solidFill>
            </a:endParaRPr>
          </a:p>
        </p:txBody>
      </p:sp>
      <p:sp>
        <p:nvSpPr>
          <p:cNvPr id="406" name="Google Shape;406;p31"/>
          <p:cNvSpPr txBox="1"/>
          <p:nvPr/>
        </p:nvSpPr>
        <p:spPr>
          <a:xfrm>
            <a:off x="563075" y="1245275"/>
            <a:ext cx="6107100" cy="301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8C00"/>
              </a:buClr>
              <a:buSzPts val="1800"/>
              <a:buFont typeface="Anaheim"/>
              <a:buChar char="●"/>
            </a:pPr>
            <a:r>
              <a:rPr lang="en" sz="1800">
                <a:solidFill>
                  <a:schemeClr val="lt1"/>
                </a:solidFill>
                <a:latin typeface="Anaheim"/>
                <a:ea typeface="Anaheim"/>
                <a:cs typeface="Anaheim"/>
                <a:sym typeface="Anaheim"/>
              </a:rPr>
              <a:t>Introduces overhead</a:t>
            </a:r>
            <a:endParaRPr sz="1800">
              <a:solidFill>
                <a:schemeClr val="lt1"/>
              </a:solidFill>
              <a:latin typeface="Anaheim"/>
              <a:ea typeface="Anaheim"/>
              <a:cs typeface="Anaheim"/>
              <a:sym typeface="Anaheim"/>
            </a:endParaRPr>
          </a:p>
          <a:p>
            <a:pPr indent="-342900" lvl="0" marL="457200" rtl="0" algn="l">
              <a:spcBef>
                <a:spcPts val="0"/>
              </a:spcBef>
              <a:spcAft>
                <a:spcPts val="0"/>
              </a:spcAft>
              <a:buClr>
                <a:srgbClr val="FF8C00"/>
              </a:buClr>
              <a:buSzPts val="1800"/>
              <a:buFont typeface="Anaheim"/>
              <a:buChar char="●"/>
            </a:pPr>
            <a:r>
              <a:rPr lang="en" sz="1800">
                <a:solidFill>
                  <a:schemeClr val="lt1"/>
                </a:solidFill>
                <a:latin typeface="Anaheim"/>
                <a:ea typeface="Anaheim"/>
                <a:cs typeface="Anaheim"/>
                <a:sym typeface="Anaheim"/>
              </a:rPr>
              <a:t>More boilerplate code</a:t>
            </a:r>
            <a:endParaRPr sz="1800">
              <a:solidFill>
                <a:schemeClr val="lt1"/>
              </a:solidFill>
              <a:latin typeface="Anaheim"/>
              <a:ea typeface="Anaheim"/>
              <a:cs typeface="Anaheim"/>
              <a:sym typeface="Anaheim"/>
            </a:endParaRPr>
          </a:p>
          <a:p>
            <a:pPr indent="-342900" lvl="0" marL="457200" rtl="0" algn="l">
              <a:spcBef>
                <a:spcPts val="0"/>
              </a:spcBef>
              <a:spcAft>
                <a:spcPts val="0"/>
              </a:spcAft>
              <a:buClr>
                <a:srgbClr val="FF8C00"/>
              </a:buClr>
              <a:buSzPts val="1800"/>
              <a:buFont typeface="Anaheim"/>
              <a:buChar char="●"/>
            </a:pPr>
            <a:r>
              <a:rPr lang="en" sz="1800">
                <a:solidFill>
                  <a:schemeClr val="lt1"/>
                </a:solidFill>
                <a:latin typeface="Anaheim"/>
                <a:ea typeface="Anaheim"/>
                <a:cs typeface="Anaheim"/>
                <a:sym typeface="Anaheim"/>
              </a:rPr>
              <a:t>Faster but more Error Prone</a:t>
            </a:r>
            <a:endParaRPr sz="1800">
              <a:solidFill>
                <a:schemeClr val="lt1"/>
              </a:solidFill>
              <a:latin typeface="Anaheim"/>
              <a:ea typeface="Anaheim"/>
              <a:cs typeface="Anaheim"/>
              <a:sym typeface="Anaheim"/>
            </a:endParaRPr>
          </a:p>
          <a:p>
            <a:pPr indent="-342900" lvl="0" marL="457200" rtl="0" algn="l">
              <a:spcBef>
                <a:spcPts val="0"/>
              </a:spcBef>
              <a:spcAft>
                <a:spcPts val="0"/>
              </a:spcAft>
              <a:buClr>
                <a:srgbClr val="FF8C00"/>
              </a:buClr>
              <a:buSzPts val="1800"/>
              <a:buFont typeface="Anaheim"/>
              <a:buChar char="●"/>
            </a:pPr>
            <a:r>
              <a:rPr lang="en" sz="1800">
                <a:solidFill>
                  <a:schemeClr val="lt1"/>
                </a:solidFill>
                <a:latin typeface="Anaheim"/>
                <a:ea typeface="Anaheim"/>
                <a:cs typeface="Anaheim"/>
                <a:sym typeface="Anaheim"/>
              </a:rPr>
              <a:t>Simple UI updates, Flow becomes unnecessary</a:t>
            </a:r>
            <a:endParaRPr sz="1800">
              <a:solidFill>
                <a:schemeClr val="lt1"/>
              </a:solidFill>
              <a:latin typeface="Anaheim"/>
              <a:ea typeface="Anaheim"/>
              <a:cs typeface="Anaheim"/>
              <a:sym typeface="Anaheim"/>
            </a:endParaRPr>
          </a:p>
          <a:p>
            <a:pPr indent="-342900" lvl="0" marL="457200" rtl="0" algn="l">
              <a:spcBef>
                <a:spcPts val="0"/>
              </a:spcBef>
              <a:spcAft>
                <a:spcPts val="0"/>
              </a:spcAft>
              <a:buClr>
                <a:srgbClr val="FF8C00"/>
              </a:buClr>
              <a:buSzPts val="1800"/>
              <a:buFont typeface="Anaheim"/>
              <a:buChar char="●"/>
            </a:pPr>
            <a:r>
              <a:rPr lang="en" sz="1800">
                <a:solidFill>
                  <a:schemeClr val="lt1"/>
                </a:solidFill>
                <a:latin typeface="Anaheim"/>
                <a:ea typeface="Anaheim"/>
                <a:cs typeface="Anaheim"/>
                <a:sym typeface="Anaheim"/>
              </a:rPr>
              <a:t>Single Values, Flow becomes unnecessary</a:t>
            </a:r>
            <a:endParaRPr sz="1800">
              <a:solidFill>
                <a:schemeClr val="lt1"/>
              </a:solidFill>
              <a:latin typeface="Anaheim"/>
              <a:ea typeface="Anaheim"/>
              <a:cs typeface="Anaheim"/>
              <a:sym typeface="Anaheim"/>
            </a:endParaRPr>
          </a:p>
        </p:txBody>
      </p:sp>
      <p:pic>
        <p:nvPicPr>
          <p:cNvPr id="407" name="Google Shape;407;p31"/>
          <p:cNvPicPr preferRelativeResize="0"/>
          <p:nvPr/>
        </p:nvPicPr>
        <p:blipFill>
          <a:blip r:embed="rId3">
            <a:alphaModFix/>
          </a:blip>
          <a:stretch>
            <a:fillRect/>
          </a:stretch>
        </p:blipFill>
        <p:spPr>
          <a:xfrm>
            <a:off x="5464375" y="1290875"/>
            <a:ext cx="3385625" cy="2459701"/>
          </a:xfrm>
          <a:prstGeom prst="rect">
            <a:avLst/>
          </a:prstGeom>
          <a:noFill/>
          <a:ln>
            <a:noFill/>
          </a:ln>
        </p:spPr>
      </p:pic>
      <p:cxnSp>
        <p:nvCxnSpPr>
          <p:cNvPr id="408" name="Google Shape;408;p31"/>
          <p:cNvCxnSpPr/>
          <p:nvPr/>
        </p:nvCxnSpPr>
        <p:spPr>
          <a:xfrm>
            <a:off x="8418450" y="2820325"/>
            <a:ext cx="11100" cy="1057500"/>
          </a:xfrm>
          <a:prstGeom prst="straightConnector1">
            <a:avLst/>
          </a:prstGeom>
          <a:noFill/>
          <a:ln cap="flat" cmpd="sng" w="76200">
            <a:solidFill>
              <a:srgbClr val="EF596F"/>
            </a:solidFill>
            <a:prstDash val="solid"/>
            <a:round/>
            <a:headEnd len="med" w="med" type="none"/>
            <a:tailEnd len="med" w="med" type="triangl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type="title"/>
          </p:nvPr>
        </p:nvSpPr>
        <p:spPr>
          <a:xfrm>
            <a:off x="454800" y="270395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Flow &amp; RepeatOnLicycle</a:t>
            </a:r>
            <a:endParaRPr/>
          </a:p>
        </p:txBody>
      </p:sp>
      <p:sp>
        <p:nvSpPr>
          <p:cNvPr id="414" name="Google Shape;414;p32"/>
          <p:cNvSpPr txBox="1"/>
          <p:nvPr>
            <p:ph idx="2" type="title"/>
          </p:nvPr>
        </p:nvSpPr>
        <p:spPr>
          <a:xfrm>
            <a:off x="454800" y="2163725"/>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idx="4294967295" type="title"/>
          </p:nvPr>
        </p:nvSpPr>
        <p:spPr>
          <a:xfrm>
            <a:off x="2452500" y="194675"/>
            <a:ext cx="369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Dependencies</a:t>
            </a:r>
            <a:endParaRPr>
              <a:solidFill>
                <a:schemeClr val="dk2"/>
              </a:solidFill>
            </a:endParaRPr>
          </a:p>
        </p:txBody>
      </p:sp>
      <p:sp>
        <p:nvSpPr>
          <p:cNvPr id="420" name="Google Shape;420;p33"/>
          <p:cNvSpPr txBox="1"/>
          <p:nvPr/>
        </p:nvSpPr>
        <p:spPr>
          <a:xfrm>
            <a:off x="259525" y="1614150"/>
            <a:ext cx="6345600" cy="2770500"/>
          </a:xfrm>
          <a:prstGeom prst="rect">
            <a:avLst/>
          </a:prstGeom>
          <a:solidFill>
            <a:srgbClr val="2B2B2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6E7ED9"/>
                </a:solidFill>
                <a:latin typeface="Overpass Mono Light"/>
                <a:ea typeface="Overpass Mono Light"/>
                <a:cs typeface="Overpass Mono Light"/>
                <a:sym typeface="Overpass Mono Light"/>
              </a:rPr>
              <a:t>Dependencies used for this example:</a:t>
            </a:r>
            <a:endParaRPr sz="1200">
              <a:solidFill>
                <a:srgbClr val="6E7ED9"/>
              </a:solidFill>
              <a:latin typeface="Overpass Mono Light"/>
              <a:ea typeface="Overpass Mono Light"/>
              <a:cs typeface="Overpass Mono Light"/>
              <a:sym typeface="Overpass Mono Light"/>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Retrofit</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1AFEF"/>
                </a:solidFill>
                <a:latin typeface="Courier New"/>
                <a:ea typeface="Courier New"/>
                <a:cs typeface="Courier New"/>
                <a:sym typeface="Courier New"/>
              </a:rPr>
              <a:t>implementation </a:t>
            </a:r>
            <a:r>
              <a:rPr lang="en" sz="1100">
                <a:solidFill>
                  <a:srgbClr val="E8BA36"/>
                </a:solidFill>
                <a:latin typeface="Courier New"/>
                <a:ea typeface="Courier New"/>
                <a:cs typeface="Courier New"/>
                <a:sym typeface="Courier New"/>
              </a:rPr>
              <a:t>(</a:t>
            </a:r>
            <a:r>
              <a:rPr lang="en" sz="1100">
                <a:solidFill>
                  <a:srgbClr val="89CA78"/>
                </a:solidFill>
                <a:latin typeface="Courier New"/>
                <a:ea typeface="Courier New"/>
                <a:cs typeface="Courier New"/>
                <a:sym typeface="Courier New"/>
              </a:rPr>
              <a:t>"com.squareup.retrofit2:retrofit:2.9.0"</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GSON</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1AFEF"/>
                </a:solidFill>
                <a:latin typeface="Courier New"/>
                <a:ea typeface="Courier New"/>
                <a:cs typeface="Courier New"/>
                <a:sym typeface="Courier New"/>
              </a:rPr>
              <a:t>implementation </a:t>
            </a:r>
            <a:r>
              <a:rPr lang="en" sz="1100">
                <a:solidFill>
                  <a:srgbClr val="E8BA36"/>
                </a:solidFill>
                <a:latin typeface="Courier New"/>
                <a:ea typeface="Courier New"/>
                <a:cs typeface="Courier New"/>
                <a:sym typeface="Courier New"/>
              </a:rPr>
              <a:t>(</a:t>
            </a:r>
            <a:r>
              <a:rPr lang="en" sz="1100">
                <a:solidFill>
                  <a:srgbClr val="89CA78"/>
                </a:solidFill>
                <a:latin typeface="Courier New"/>
                <a:ea typeface="Courier New"/>
                <a:cs typeface="Courier New"/>
                <a:sym typeface="Courier New"/>
              </a:rPr>
              <a:t>"com.squareup.retrofit2:converter-gson:2.9.0"</a:t>
            </a:r>
            <a:r>
              <a:rPr lang="en" sz="1100">
                <a:solidFill>
                  <a:srgbClr val="E8BA36"/>
                </a:solidFill>
                <a:latin typeface="Courier New"/>
                <a:ea typeface="Courier New"/>
                <a:cs typeface="Courier New"/>
                <a:sym typeface="Courier New"/>
              </a:rPr>
              <a:t>)</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E8BA36"/>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latin typeface="Courier New"/>
                <a:ea typeface="Courier New"/>
                <a:cs typeface="Courier New"/>
                <a:sym typeface="Courier New"/>
              </a:rPr>
              <a:t>// ViewModel Scope</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61AFEF"/>
                </a:solidFill>
                <a:highlight>
                  <a:srgbClr val="282C34"/>
                </a:highlight>
                <a:latin typeface="Courier New"/>
                <a:ea typeface="Courier New"/>
                <a:cs typeface="Courier New"/>
                <a:sym typeface="Courier New"/>
              </a:rPr>
              <a:t>implementation</a:t>
            </a:r>
            <a:r>
              <a:rPr lang="en" sz="1100">
                <a:solidFill>
                  <a:srgbClr val="E8BA36"/>
                </a:solidFill>
                <a:highlight>
                  <a:srgbClr val="282C34"/>
                </a:highlight>
                <a:latin typeface="Courier New"/>
                <a:ea typeface="Courier New"/>
                <a:cs typeface="Courier New"/>
                <a:sym typeface="Courier New"/>
              </a:rPr>
              <a:t>(</a:t>
            </a:r>
            <a:r>
              <a:rPr lang="en" sz="1100">
                <a:solidFill>
                  <a:srgbClr val="89CA78"/>
                </a:solidFill>
                <a:highlight>
                  <a:srgbClr val="282C34"/>
                </a:highlight>
                <a:latin typeface="Courier New"/>
                <a:ea typeface="Courier New"/>
                <a:cs typeface="Courier New"/>
                <a:sym typeface="Courier New"/>
              </a:rPr>
              <a:t>"androidx.lifecycle:lifecycle-viewmodel-compose:2.7.0"</a:t>
            </a:r>
            <a:r>
              <a:rPr lang="en" sz="1100">
                <a:solidFill>
                  <a:srgbClr val="E8BA36"/>
                </a:solidFill>
                <a:highlight>
                  <a:srgbClr val="282C34"/>
                </a:highlight>
                <a:latin typeface="Courier New"/>
                <a:ea typeface="Courier New"/>
                <a:cs typeface="Courier New"/>
                <a:sym typeface="Courier New"/>
              </a:rPr>
              <a:t>)</a:t>
            </a:r>
            <a:endParaRPr sz="1100">
              <a:solidFill>
                <a:srgbClr val="61AFEF"/>
              </a:solidFill>
              <a:latin typeface="Courier New"/>
              <a:ea typeface="Courier New"/>
              <a:cs typeface="Courier New"/>
              <a:sym typeface="Courier New"/>
            </a:endParaRPr>
          </a:p>
          <a:p>
            <a:pPr indent="0" lvl="0" marL="0" rtl="0" algn="l">
              <a:spcBef>
                <a:spcPts val="0"/>
              </a:spcBef>
              <a:spcAft>
                <a:spcPts val="0"/>
              </a:spcAft>
              <a:buNone/>
            </a:pPr>
            <a:r>
              <a:t/>
            </a:r>
            <a:endParaRPr sz="1100">
              <a:solidFill>
                <a:srgbClr val="5C6370"/>
              </a:solidFill>
              <a:latin typeface="Courier New"/>
              <a:ea typeface="Courier New"/>
              <a:cs typeface="Courier New"/>
              <a:sym typeface="Courier New"/>
            </a:endParaRPr>
          </a:p>
          <a:p>
            <a:pPr indent="0" lvl="0" marL="0" rtl="0" algn="l">
              <a:spcBef>
                <a:spcPts val="0"/>
              </a:spcBef>
              <a:spcAft>
                <a:spcPts val="0"/>
              </a:spcAft>
              <a:buNone/>
            </a:pPr>
            <a:r>
              <a:rPr lang="en" sz="1100">
                <a:solidFill>
                  <a:srgbClr val="5C6370"/>
                </a:solidFill>
                <a:highlight>
                  <a:srgbClr val="282C34"/>
                </a:highlight>
                <a:latin typeface="Courier New"/>
                <a:ea typeface="Courier New"/>
                <a:cs typeface="Courier New"/>
                <a:sym typeface="Courier New"/>
              </a:rPr>
              <a:t>// coil - Image Loader</a:t>
            </a:r>
            <a:endParaRPr sz="1100">
              <a:solidFill>
                <a:srgbClr val="5C6370"/>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rPr lang="en" sz="1100">
                <a:solidFill>
                  <a:srgbClr val="61AFEF"/>
                </a:solidFill>
                <a:highlight>
                  <a:srgbClr val="282C34"/>
                </a:highlight>
                <a:latin typeface="Courier New"/>
                <a:ea typeface="Courier New"/>
                <a:cs typeface="Courier New"/>
                <a:sym typeface="Courier New"/>
              </a:rPr>
              <a:t>implementation</a:t>
            </a:r>
            <a:r>
              <a:rPr lang="en" sz="1100">
                <a:solidFill>
                  <a:srgbClr val="E8BA36"/>
                </a:solidFill>
                <a:highlight>
                  <a:srgbClr val="282C34"/>
                </a:highlight>
                <a:latin typeface="Courier New"/>
                <a:ea typeface="Courier New"/>
                <a:cs typeface="Courier New"/>
                <a:sym typeface="Courier New"/>
              </a:rPr>
              <a:t>(</a:t>
            </a:r>
            <a:r>
              <a:rPr lang="en" sz="1100">
                <a:solidFill>
                  <a:srgbClr val="89CA78"/>
                </a:solidFill>
                <a:highlight>
                  <a:srgbClr val="282C34"/>
                </a:highlight>
                <a:latin typeface="Courier New"/>
                <a:ea typeface="Courier New"/>
                <a:cs typeface="Courier New"/>
                <a:sym typeface="Courier New"/>
              </a:rPr>
              <a:t>"io.coil-kt:coil-compose:2.6.0"</a:t>
            </a:r>
            <a:r>
              <a:rPr lang="en" sz="1100">
                <a:solidFill>
                  <a:srgbClr val="E8BA36"/>
                </a:solidFill>
                <a:highlight>
                  <a:srgbClr val="282C34"/>
                </a:highlight>
                <a:latin typeface="Courier New"/>
                <a:ea typeface="Courier New"/>
                <a:cs typeface="Courier New"/>
                <a:sym typeface="Courier New"/>
              </a:rPr>
              <a:t>)</a:t>
            </a:r>
            <a:endParaRPr sz="1100">
              <a:solidFill>
                <a:srgbClr val="E8BA36"/>
              </a:solidFill>
              <a:highlight>
                <a:srgbClr val="282C34"/>
              </a:highlight>
              <a:latin typeface="Courier New"/>
              <a:ea typeface="Courier New"/>
              <a:cs typeface="Courier New"/>
              <a:sym typeface="Courier New"/>
            </a:endParaRPr>
          </a:p>
          <a:p>
            <a:pPr indent="0" lvl="0" marL="0" rtl="0" algn="l">
              <a:spcBef>
                <a:spcPts val="0"/>
              </a:spcBef>
              <a:spcAft>
                <a:spcPts val="0"/>
              </a:spcAft>
              <a:buNone/>
            </a:pPr>
            <a:r>
              <a:t/>
            </a:r>
            <a:endParaRPr sz="1100">
              <a:solidFill>
                <a:srgbClr val="61AFEF"/>
              </a:solidFill>
              <a:latin typeface="Courier New"/>
              <a:ea typeface="Courier New"/>
              <a:cs typeface="Courier New"/>
              <a:sym typeface="Courier New"/>
            </a:endParaRPr>
          </a:p>
          <a:p>
            <a:pPr indent="0" lvl="0" marL="0" rtl="0" algn="l">
              <a:spcBef>
                <a:spcPts val="0"/>
              </a:spcBef>
              <a:spcAft>
                <a:spcPts val="0"/>
              </a:spcAft>
              <a:buNone/>
            </a:pPr>
            <a:r>
              <a:t/>
            </a:r>
            <a:endParaRPr b="1" sz="1200">
              <a:solidFill>
                <a:schemeClr val="lt1"/>
              </a:solidFill>
            </a:endParaRPr>
          </a:p>
        </p:txBody>
      </p:sp>
      <p:pic>
        <p:nvPicPr>
          <p:cNvPr id="421" name="Google Shape;421;p33"/>
          <p:cNvPicPr preferRelativeResize="0"/>
          <p:nvPr/>
        </p:nvPicPr>
        <p:blipFill>
          <a:blip r:embed="rId3">
            <a:alphaModFix/>
          </a:blip>
          <a:stretch>
            <a:fillRect/>
          </a:stretch>
        </p:blipFill>
        <p:spPr>
          <a:xfrm>
            <a:off x="6548025" y="1771875"/>
            <a:ext cx="2443575" cy="24435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