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naheim"/>
      <p:regular r:id="rId15"/>
    </p:embeddedFont>
    <p:embeddedFont>
      <p:font typeface="Barlow Condensed ExtraBold"/>
      <p:bold r:id="rId16"/>
      <p:boldItalic r:id="rId17"/>
    </p:embeddedFont>
    <p:embeddedFont>
      <p:font typeface="Overpass Mono"/>
      <p:regular r:id="rId18"/>
      <p:bold r:id="rId19"/>
    </p:embeddedFont>
    <p:embeddedFont>
      <p:font typeface="Fira Code"/>
      <p:regular r:id="rId20"/>
      <p:bold r:id="rId21"/>
    </p:embeddedFont>
    <p:embeddedFont>
      <p:font typeface="Barlow"/>
      <p:regular r:id="rId22"/>
      <p:bold r:id="rId23"/>
      <p:italic r:id="rId24"/>
      <p:boldItalic r:id="rId25"/>
    </p:embeddedFont>
    <p:embeddedFont>
      <p:font typeface="Overpass Mono Medium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Code-regular.fntdata"/><Relationship Id="rId22" Type="http://schemas.openxmlformats.org/officeDocument/2006/relationships/font" Target="fonts/Barlow-regular.fntdata"/><Relationship Id="rId21" Type="http://schemas.openxmlformats.org/officeDocument/2006/relationships/font" Target="fonts/FiraCode-bold.fntdata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MonoMedium-regular.fntdata"/><Relationship Id="rId25" Type="http://schemas.openxmlformats.org/officeDocument/2006/relationships/font" Target="fonts/Barlow-boldItalic.fntdata"/><Relationship Id="rId27" Type="http://schemas.openxmlformats.org/officeDocument/2006/relationships/font" Target="fonts/OverpassMono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naheim-regular.fntdata"/><Relationship Id="rId14" Type="http://schemas.openxmlformats.org/officeDocument/2006/relationships/slide" Target="slides/slide10.xml"/><Relationship Id="rId17" Type="http://schemas.openxmlformats.org/officeDocument/2006/relationships/font" Target="fonts/BarlowCondensedExtraBold-boldItalic.fntdata"/><Relationship Id="rId16" Type="http://schemas.openxmlformats.org/officeDocument/2006/relationships/font" Target="fonts/BarlowCondensedExtraBold-bold.fntdata"/><Relationship Id="rId19" Type="http://schemas.openxmlformats.org/officeDocument/2006/relationships/font" Target="fonts/OverpassMono-bold.fntdata"/><Relationship Id="rId18" Type="http://schemas.openxmlformats.org/officeDocument/2006/relationships/font" Target="fonts/Overpass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42b6052efb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42b6052efb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078aa2d6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078aa2d6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0e1f179529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0e1f179529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0e1f179529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0e1f179529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0e1f179529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0e1f179529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0e1f179529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0e1f179529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0e1f179529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0e1f179529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0e1f179529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0e1f179529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0e1f179529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0e1f179529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/>
          <p:nvPr/>
        </p:nvSpPr>
        <p:spPr>
          <a:xfrm>
            <a:off x="8110250" y="87725"/>
            <a:ext cx="1876200" cy="16068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7267750" y="-161750"/>
            <a:ext cx="2436900" cy="2124600"/>
          </a:xfrm>
          <a:prstGeom prst="diagStrip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 rot="10800000">
            <a:off x="7735275" y="228650"/>
            <a:ext cx="2115300" cy="1734000"/>
          </a:xfrm>
          <a:prstGeom prst="diagStripe">
            <a:avLst>
              <a:gd fmla="val 50000" name="adj"/>
            </a:avLst>
          </a:prstGeom>
          <a:solidFill>
            <a:srgbClr val="1B1464">
              <a:alpha val="439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“ </a:t>
            </a:r>
            <a:r>
              <a:rPr lang="en">
                <a:solidFill>
                  <a:schemeClr val="dk2"/>
                </a:solidFill>
              </a:rPr>
              <a:t>Preparation</a:t>
            </a:r>
            <a:r>
              <a:rPr lang="en">
                <a:solidFill>
                  <a:schemeClr val="dk2"/>
                </a:solidFill>
              </a:rPr>
              <a:t> of blackjack game ”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1843525" y="0"/>
            <a:ext cx="23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Android Studio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852700" y="0"/>
            <a:ext cx="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#1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pic>
        <p:nvPicPr>
          <p:cNvPr id="337" name="Google Shape;337;p25"/>
          <p:cNvPicPr preferRelativeResize="0"/>
          <p:nvPr/>
        </p:nvPicPr>
        <p:blipFill rotWithShape="1">
          <a:blip r:embed="rId3">
            <a:alphaModFix/>
          </a:blip>
          <a:srcRect b="0" l="72164" r="0" t="0"/>
          <a:stretch/>
        </p:blipFill>
        <p:spPr>
          <a:xfrm>
            <a:off x="7157603" y="637050"/>
            <a:ext cx="1373734" cy="15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4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83" name="Google Shape;583;p34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kristoffer.johansson@sti.se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sti.learning.nu/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4"/>
          <p:cNvSpPr txBox="1"/>
          <p:nvPr/>
        </p:nvSpPr>
        <p:spPr>
          <a:xfrm>
            <a:off x="374075" y="4530425"/>
            <a:ext cx="59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naheim"/>
                <a:ea typeface="Anaheim"/>
                <a:cs typeface="Anaheim"/>
                <a:sym typeface="Anaheim"/>
              </a:rPr>
              <a:t>You can also contact me VIA Teams (quicker response)</a:t>
            </a:r>
            <a:br>
              <a:rPr i="1" lang="en">
                <a:latin typeface="Anaheim"/>
                <a:ea typeface="Anaheim"/>
                <a:cs typeface="Anaheim"/>
                <a:sym typeface="Anaheim"/>
              </a:rPr>
            </a:br>
            <a:r>
              <a:rPr i="1" lang="en">
                <a:latin typeface="Anaheim"/>
                <a:ea typeface="Anaheim"/>
                <a:cs typeface="Anaheim"/>
                <a:sym typeface="Anaheim"/>
              </a:rPr>
              <a:t>Du kan också kontakta mig VIA Teams (Snabbare svar)</a:t>
            </a:r>
            <a:endParaRPr i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6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343" name="Google Shape;343;p26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44" name="Google Shape;344;p26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45" name="Google Shape;345;p26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46" name="Google Shape;346;p26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347" name="Google Shape;347;p26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48" name="Google Shape;348;p26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49" name="Google Shape;349;p26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350" name="Google Shape;350;p26"/>
          <p:cNvSpPr/>
          <p:nvPr/>
        </p:nvSpPr>
        <p:spPr>
          <a:xfrm>
            <a:off x="236600" y="236600"/>
            <a:ext cx="5246400" cy="47526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 txBox="1"/>
          <p:nvPr/>
        </p:nvSpPr>
        <p:spPr>
          <a:xfrm>
            <a:off x="802375" y="246950"/>
            <a:ext cx="46806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–Uppgift #1– //</a:t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/* INSTRUCTIONS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Skapa ett nytt 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projekt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!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Döp 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projektet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 till: </a:t>
            </a:r>
            <a:r>
              <a:rPr lang="en" sz="1200">
                <a:solidFill>
                  <a:srgbClr val="61AFEF"/>
                </a:solidFill>
                <a:latin typeface="Fira Code"/>
                <a:ea typeface="Fira Code"/>
                <a:cs typeface="Fira Code"/>
                <a:sym typeface="Fira Code"/>
              </a:rPr>
              <a:t>Lektion_4_Bonus_0</a:t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1AFEF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Skapa 5 olika 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klasser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 t.ex: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89CA78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Monster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89CA78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Player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89CA78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Game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89CA78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Cat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89CA78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Dog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*/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</a:t>
            </a:r>
            <a:r>
              <a:rPr i="1"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HINT &amp; Examples</a:t>
            </a:r>
            <a:endParaRPr i="1" sz="1200">
              <a:solidFill>
                <a:srgbClr val="359FF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hint(</a:t>
            </a: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” Skapandet av klasser är viktigt. Tänk på namnkonventioner. Prova gärna instansiera dessa klasser när du är klar. ”</a:t>
            </a: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66D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352" name="Google Shape;352;p26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353" name="Google Shape;353;p26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4" name="Google Shape;354;p26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5" name="Google Shape;355;p26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56" name="Google Shape;356;p26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357" name="Google Shape;357;p26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" name="Google Shape;358;p26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9" name="Google Shape;359;p26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60" name="Google Shape;360;p26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361" name="Google Shape;361;p26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Uppgift #1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236600" y="246950"/>
            <a:ext cx="7305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366" name="Google Shape;366;p26"/>
          <p:cNvCxnSpPr/>
          <p:nvPr/>
        </p:nvCxnSpPr>
        <p:spPr>
          <a:xfrm flipH="1">
            <a:off x="709800" y="246950"/>
            <a:ext cx="41100" cy="47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26"/>
          <p:cNvSpPr txBox="1"/>
          <p:nvPr/>
        </p:nvSpPr>
        <p:spPr>
          <a:xfrm>
            <a:off x="5942875" y="3310375"/>
            <a:ext cx="28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Kom igång enkelt med uppgift #1</a:t>
            </a:r>
            <a:endParaRPr i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7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373" name="Google Shape;373;p27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4" name="Google Shape;374;p27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" name="Google Shape;375;p27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76" name="Google Shape;376;p27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377" name="Google Shape;377;p27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" name="Google Shape;378;p27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9" name="Google Shape;379;p27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380" name="Google Shape;380;p27"/>
          <p:cNvSpPr/>
          <p:nvPr/>
        </p:nvSpPr>
        <p:spPr>
          <a:xfrm>
            <a:off x="236600" y="236600"/>
            <a:ext cx="5246400" cy="47526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 txBox="1"/>
          <p:nvPr/>
        </p:nvSpPr>
        <p:spPr>
          <a:xfrm>
            <a:off x="802375" y="246950"/>
            <a:ext cx="4680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–Uppgift #2– //</a:t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/* INSTRUCTIONS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Skapa en 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‘primär’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 konstruktor.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Varje klass har åtminstone 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3 variabler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*/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</a:t>
            </a:r>
            <a:r>
              <a:rPr i="1"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HINT &amp; Examples</a:t>
            </a:r>
            <a:endParaRPr i="1" sz="1200">
              <a:solidFill>
                <a:srgbClr val="359FF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hint(</a:t>
            </a: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” När vi arbetar inom OOP så är det väldigt viktigt att vi har relevanta attribut till vår klass. </a:t>
            </a:r>
            <a:endParaRPr sz="1200">
              <a:solidFill>
                <a:srgbClr val="54A8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4A8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Fråga dig själv.. Vad är en ‘Spelare’, vad kan dem göra? </a:t>
            </a:r>
            <a:endParaRPr sz="1200">
              <a:solidFill>
                <a:srgbClr val="54A8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4A8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Hur hade du beskrivit en ‘katt’? “</a:t>
            </a: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66D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382" name="Google Shape;382;p27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383" name="Google Shape;383;p27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84" name="Google Shape;384;p27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85" name="Google Shape;385;p27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86" name="Google Shape;386;p27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387" name="Google Shape;387;p27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88" name="Google Shape;388;p27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89" name="Google Shape;389;p27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90" name="Google Shape;390;p27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391" name="Google Shape;391;p27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7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7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Uppgift #2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5" name="Google Shape;395;p27"/>
          <p:cNvSpPr txBox="1"/>
          <p:nvPr/>
        </p:nvSpPr>
        <p:spPr>
          <a:xfrm>
            <a:off x="236600" y="246950"/>
            <a:ext cx="7305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396" name="Google Shape;396;p27"/>
          <p:cNvCxnSpPr/>
          <p:nvPr/>
        </p:nvCxnSpPr>
        <p:spPr>
          <a:xfrm flipH="1">
            <a:off x="709800" y="246950"/>
            <a:ext cx="41100" cy="47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27"/>
          <p:cNvSpPr txBox="1"/>
          <p:nvPr/>
        </p:nvSpPr>
        <p:spPr>
          <a:xfrm>
            <a:off x="5942875" y="3310375"/>
            <a:ext cx="282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Ett enkelt men intressant steg, här är variabler viktiga. </a:t>
            </a:r>
            <a:b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Om du vill arbeta med konstruktor parametrar längre ner, skriv ‘val’!</a:t>
            </a:r>
            <a:endParaRPr i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8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403" name="Google Shape;403;p28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04" name="Google Shape;404;p28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05" name="Google Shape;405;p28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06" name="Google Shape;406;p28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407" name="Google Shape;407;p28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08" name="Google Shape;408;p28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09" name="Google Shape;409;p28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410" name="Google Shape;410;p28"/>
          <p:cNvSpPr/>
          <p:nvPr/>
        </p:nvSpPr>
        <p:spPr>
          <a:xfrm>
            <a:off x="236600" y="236600"/>
            <a:ext cx="5246400" cy="47526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8"/>
          <p:cNvSpPr txBox="1"/>
          <p:nvPr/>
        </p:nvSpPr>
        <p:spPr>
          <a:xfrm>
            <a:off x="802375" y="246950"/>
            <a:ext cx="4680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–Uppgift #3– //</a:t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/* INSTRUCTIONS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19A66"/>
                </a:solidFill>
                <a:latin typeface="Fira Code"/>
                <a:ea typeface="Fira Code"/>
                <a:cs typeface="Fira Code"/>
                <a:sym typeface="Fira Code"/>
              </a:rPr>
              <a:t>	Skapa en relevant funktion till alla dina klasser. Kom ihåg, du bestämmer själv vad funktionen ska göra! </a:t>
            </a:r>
            <a:endParaRPr sz="1200">
              <a:solidFill>
                <a:srgbClr val="D19A6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Funktionen ska åtminstone: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89CA78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Ta in ett argument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89CA78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Returnera ett värde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*/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</a:t>
            </a:r>
            <a:r>
              <a:rPr i="1"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HINT &amp; Examples</a:t>
            </a:r>
            <a:endParaRPr i="1" sz="1200">
              <a:solidFill>
                <a:srgbClr val="359FF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hint(</a:t>
            </a: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” Argument AKA parentes. Kom ihåg att när vi arbetade med en ‘kalkylator’ så tillämpade vi x som en Int. T.ex</a:t>
            </a:r>
            <a:endParaRPr sz="1200">
              <a:solidFill>
                <a:srgbClr val="54A8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4A8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fun addition(x: int) “</a:t>
            </a: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66D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413" name="Google Shape;413;p28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14" name="Google Shape;414;p28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15" name="Google Shape;415;p28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417" name="Google Shape;417;p28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18" name="Google Shape;418;p28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19" name="Google Shape;419;p28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20" name="Google Shape;420;p28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421" name="Google Shape;421;p28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8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Uppgift #3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5" name="Google Shape;425;p28"/>
          <p:cNvSpPr txBox="1"/>
          <p:nvPr/>
        </p:nvSpPr>
        <p:spPr>
          <a:xfrm>
            <a:off x="236600" y="246950"/>
            <a:ext cx="7305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26" name="Google Shape;426;p28"/>
          <p:cNvCxnSpPr/>
          <p:nvPr/>
        </p:nvCxnSpPr>
        <p:spPr>
          <a:xfrm flipH="1">
            <a:off x="709800" y="246950"/>
            <a:ext cx="41100" cy="47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8"/>
          <p:cNvSpPr txBox="1"/>
          <p:nvPr/>
        </p:nvSpPr>
        <p:spPr>
          <a:xfrm>
            <a:off x="5942875" y="3310375"/>
            <a:ext cx="282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Det viktiga här är att förstå konceptet bakom argument och parametrar.</a:t>
            </a:r>
            <a:endParaRPr i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9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433" name="Google Shape;433;p29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34" name="Google Shape;434;p29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35" name="Google Shape;435;p29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36" name="Google Shape;436;p29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437" name="Google Shape;437;p29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38" name="Google Shape;438;p29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39" name="Google Shape;439;p29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440" name="Google Shape;440;p29"/>
          <p:cNvSpPr/>
          <p:nvPr/>
        </p:nvSpPr>
        <p:spPr>
          <a:xfrm>
            <a:off x="236600" y="236600"/>
            <a:ext cx="5246400" cy="47526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/>
          <p:cNvSpPr txBox="1"/>
          <p:nvPr/>
        </p:nvSpPr>
        <p:spPr>
          <a:xfrm>
            <a:off x="802375" y="246950"/>
            <a:ext cx="4680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–Uppgift #4– //</a:t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/* INSTRUCTIONS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Skapa en array som innehåller 3 av dina klasser. T.ex en </a:t>
            </a: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mutableListOf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Cat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()</a:t>
            </a:r>
            <a:endParaRPr sz="1200">
              <a:solidFill>
                <a:srgbClr val="FFC66D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*/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</a:t>
            </a:r>
            <a:r>
              <a:rPr i="1"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HINT &amp; Examples</a:t>
            </a:r>
            <a:endParaRPr i="1" sz="1200">
              <a:solidFill>
                <a:srgbClr val="359FF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hint(</a:t>
            </a: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“ Prova att lägga till, ta bort, redigera och hämta data från denna array. Märker du något konstigt?</a:t>
            </a: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 “</a:t>
            </a: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66D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442" name="Google Shape;442;p29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443" name="Google Shape;443;p29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4" name="Google Shape;444;p29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5" name="Google Shape;445;p29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46" name="Google Shape;446;p29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447" name="Google Shape;447;p29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8" name="Google Shape;448;p29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9" name="Google Shape;449;p29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50" name="Google Shape;450;p29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451" name="Google Shape;451;p29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Uppgift #4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5" name="Google Shape;455;p29"/>
          <p:cNvSpPr txBox="1"/>
          <p:nvPr/>
        </p:nvSpPr>
        <p:spPr>
          <a:xfrm>
            <a:off x="236600" y="246950"/>
            <a:ext cx="7305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56" name="Google Shape;456;p29"/>
          <p:cNvCxnSpPr/>
          <p:nvPr/>
        </p:nvCxnSpPr>
        <p:spPr>
          <a:xfrm flipH="1">
            <a:off x="709800" y="246950"/>
            <a:ext cx="41100" cy="47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29"/>
          <p:cNvSpPr txBox="1"/>
          <p:nvPr/>
        </p:nvSpPr>
        <p:spPr>
          <a:xfrm>
            <a:off x="5942875" y="3310375"/>
            <a:ext cx="282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När en skriver ut ett objekt, så kan det ibland gå snett, toString() som en ‘override’ kan lösa problem.</a:t>
            </a:r>
            <a:endParaRPr i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0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463" name="Google Shape;463;p30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64" name="Google Shape;464;p30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65" name="Google Shape;465;p30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66" name="Google Shape;466;p30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467" name="Google Shape;467;p30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68" name="Google Shape;468;p30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69" name="Google Shape;469;p30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470" name="Google Shape;470;p30"/>
          <p:cNvSpPr/>
          <p:nvPr/>
        </p:nvSpPr>
        <p:spPr>
          <a:xfrm>
            <a:off x="236600" y="236600"/>
            <a:ext cx="5246400" cy="47526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0"/>
          <p:cNvSpPr txBox="1"/>
          <p:nvPr/>
        </p:nvSpPr>
        <p:spPr>
          <a:xfrm>
            <a:off x="802375" y="246950"/>
            <a:ext cx="4680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–Uppgift #5– //</a:t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		  </a:t>
            </a:r>
            <a:r>
              <a:rPr lang="en" sz="1200">
                <a:solidFill>
                  <a:srgbClr val="2BBAC5"/>
                </a:solidFill>
                <a:latin typeface="Fira Code"/>
                <a:ea typeface="Fira Code"/>
                <a:cs typeface="Fira Code"/>
                <a:sym typeface="Fira Code"/>
              </a:rPr>
              <a:t>Android Studio</a:t>
            </a:r>
            <a:endParaRPr sz="1200">
              <a:solidFill>
                <a:srgbClr val="2BBAC5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BBAC5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/* INSTRUCTIONS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Inom 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Main Activity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, skapa nu en ny komponent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som är av typen :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Button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. 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När du trycker på detta ‘button’ så skapar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d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u ett nytt objekt, och lägger in det inom en array.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Arrayen visas upp inom en 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‘TextView’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*/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</a:t>
            </a:r>
            <a:r>
              <a:rPr i="1"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HINT &amp; Examples</a:t>
            </a:r>
            <a:endParaRPr i="1" sz="1200">
              <a:solidFill>
                <a:srgbClr val="359FF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hint(</a:t>
            </a: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” Nu tar vi kunskaperna vi lärt oss och applicerar detta inom en Android Studio aktivitet “</a:t>
            </a: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66D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472" name="Google Shape;472;p30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473" name="Google Shape;473;p30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74" name="Google Shape;474;p30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75" name="Google Shape;475;p30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76" name="Google Shape;476;p30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477" name="Google Shape;477;p30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78" name="Google Shape;478;p30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79" name="Google Shape;479;p30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80" name="Google Shape;480;p30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481" name="Google Shape;481;p30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0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0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Uppgift #5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5" name="Google Shape;485;p30"/>
          <p:cNvSpPr txBox="1"/>
          <p:nvPr/>
        </p:nvSpPr>
        <p:spPr>
          <a:xfrm>
            <a:off x="236600" y="246950"/>
            <a:ext cx="7305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86" name="Google Shape;486;p30"/>
          <p:cNvCxnSpPr/>
          <p:nvPr/>
        </p:nvCxnSpPr>
        <p:spPr>
          <a:xfrm flipH="1">
            <a:off x="709800" y="246950"/>
            <a:ext cx="41100" cy="47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30"/>
          <p:cNvSpPr txBox="1"/>
          <p:nvPr/>
        </p:nvSpPr>
        <p:spPr>
          <a:xfrm>
            <a:off x="5942875" y="3310375"/>
            <a:ext cx="28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Övning ger färdighet. Lycka till!</a:t>
            </a:r>
            <a:endParaRPr i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31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493" name="Google Shape;493;p31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94" name="Google Shape;494;p31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95" name="Google Shape;495;p31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96" name="Google Shape;496;p31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497" name="Google Shape;497;p31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98" name="Google Shape;498;p31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99" name="Google Shape;499;p31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500" name="Google Shape;500;p31"/>
          <p:cNvSpPr/>
          <p:nvPr/>
        </p:nvSpPr>
        <p:spPr>
          <a:xfrm>
            <a:off x="236600" y="236600"/>
            <a:ext cx="5246400" cy="47526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1"/>
          <p:cNvSpPr txBox="1"/>
          <p:nvPr/>
        </p:nvSpPr>
        <p:spPr>
          <a:xfrm>
            <a:off x="802375" y="246950"/>
            <a:ext cx="46806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–Uppgift #6– //</a:t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BAC5"/>
                </a:solidFill>
                <a:latin typeface="Fira Code"/>
                <a:ea typeface="Fira Code"/>
                <a:cs typeface="Fira Code"/>
                <a:sym typeface="Fira Code"/>
              </a:rPr>
              <a:t>  Android Studio</a:t>
            </a:r>
            <a:endParaRPr sz="1200">
              <a:solidFill>
                <a:srgbClr val="2BBAC5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BAC5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lang="en" sz="1200">
                <a:solidFill>
                  <a:srgbClr val="EF596F"/>
                </a:solidFill>
                <a:latin typeface="Fira Code"/>
                <a:ea typeface="Fira Code"/>
                <a:cs typeface="Fira Code"/>
                <a:sym typeface="Fira Code"/>
              </a:rPr>
              <a:t>Tough Nut</a:t>
            </a:r>
            <a:endParaRPr sz="1200">
              <a:solidFill>
                <a:srgbClr val="EF596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/* INSTRUCTIONS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Inom detta spel ska spelaren få trycka på en knapp som heter ‘throw dice’ för att kasta tärningar.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Innan spelet börjar får spelaren valet att specificera hur många tärningar som ska kastas.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Spelaren med mest poäng vinner.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*/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</a:t>
            </a:r>
            <a:r>
              <a:rPr i="1"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HINT &amp; Examples</a:t>
            </a:r>
            <a:endParaRPr i="1" sz="1200">
              <a:solidFill>
                <a:srgbClr val="359FF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hint(</a:t>
            </a: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” Svårigheten kan basera sig på hur många spelare som ska spela. </a:t>
            </a:r>
            <a:endParaRPr sz="1200">
              <a:solidFill>
                <a:srgbClr val="54A8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T.ex är detta enbart för en spelare? Hur hade vi gjort för flertal spelare?</a:t>
            </a:r>
            <a:endParaRPr sz="1200">
              <a:solidFill>
                <a:srgbClr val="54A8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“</a:t>
            </a: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66D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502" name="Google Shape;502;p31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503" name="Google Shape;503;p31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04" name="Google Shape;504;p31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05" name="Google Shape;505;p31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506" name="Google Shape;506;p31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507" name="Google Shape;507;p31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08" name="Google Shape;508;p31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09" name="Google Shape;509;p31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10" name="Google Shape;510;p31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511" name="Google Shape;511;p31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1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1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1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Uppgift #6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15" name="Google Shape;515;p31"/>
          <p:cNvSpPr txBox="1"/>
          <p:nvPr/>
        </p:nvSpPr>
        <p:spPr>
          <a:xfrm>
            <a:off x="236600" y="246950"/>
            <a:ext cx="7305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16" name="Google Shape;516;p31"/>
          <p:cNvCxnSpPr/>
          <p:nvPr/>
        </p:nvCxnSpPr>
        <p:spPr>
          <a:xfrm flipH="1">
            <a:off x="709800" y="246950"/>
            <a:ext cx="41100" cy="47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31"/>
          <p:cNvSpPr txBox="1"/>
          <p:nvPr/>
        </p:nvSpPr>
        <p:spPr>
          <a:xfrm>
            <a:off x="5942875" y="3310375"/>
            <a:ext cx="282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Att få ett slumpmässigt tal mellan 1-6 kan vara nyttigt inom detta spel.</a:t>
            </a:r>
            <a:endParaRPr i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32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523" name="Google Shape;523;p32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24" name="Google Shape;524;p32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25" name="Google Shape;525;p32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526" name="Google Shape;526;p32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527" name="Google Shape;527;p32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28" name="Google Shape;528;p32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29" name="Google Shape;529;p32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530" name="Google Shape;530;p32"/>
          <p:cNvSpPr/>
          <p:nvPr/>
        </p:nvSpPr>
        <p:spPr>
          <a:xfrm>
            <a:off x="236600" y="236600"/>
            <a:ext cx="5246400" cy="47526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2"/>
          <p:cNvSpPr txBox="1"/>
          <p:nvPr/>
        </p:nvSpPr>
        <p:spPr>
          <a:xfrm>
            <a:off x="802375" y="246950"/>
            <a:ext cx="46806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–Uppgift #7– //</a:t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BAC5"/>
                </a:solidFill>
                <a:latin typeface="Fira Code"/>
                <a:ea typeface="Fira Code"/>
                <a:cs typeface="Fira Code"/>
                <a:sym typeface="Fira Code"/>
              </a:rPr>
              <a:t>  Android Studio</a:t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			</a:t>
            </a:r>
            <a:r>
              <a:rPr lang="en" sz="1200">
                <a:solidFill>
                  <a:srgbClr val="EF596F"/>
                </a:solidFill>
                <a:latin typeface="Fira Code"/>
                <a:ea typeface="Fira Code"/>
                <a:cs typeface="Fira Code"/>
                <a:sym typeface="Fira Code"/>
              </a:rPr>
              <a:t>Tough Nut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/* INSTRUCTIONS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Skapa följande klasser: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89CA78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Shop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89CA78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Product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När användaren trycker på en knapp för en produkt, så läggs detta till inom en varukorg.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Pris regler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EF596F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Frakt kostar </a:t>
            </a:r>
            <a:r>
              <a:rPr lang="en" sz="1200">
                <a:solidFill>
                  <a:srgbClr val="61AFEF"/>
                </a:solidFill>
                <a:latin typeface="Fira Code"/>
                <a:ea typeface="Fira Code"/>
                <a:cs typeface="Fira Code"/>
                <a:sym typeface="Fira Code"/>
              </a:rPr>
              <a:t>X </a:t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EF596F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Om summan överstiger </a:t>
            </a:r>
            <a:r>
              <a:rPr lang="en" sz="1200">
                <a:solidFill>
                  <a:srgbClr val="61AFEF"/>
                </a:solidFill>
                <a:latin typeface="Fira Code"/>
                <a:ea typeface="Fira Code"/>
                <a:cs typeface="Fira Code"/>
                <a:sym typeface="Fira Code"/>
              </a:rPr>
              <a:t>Y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 = fri frakt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EF596F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Om användaren löser in en kod får de 10% billigare pris.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EF596F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När vi handlat klart, får användaren ett 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kvitto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 på alla produkter samt pris på det som köpts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*/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66D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532" name="Google Shape;532;p32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533" name="Google Shape;533;p32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34" name="Google Shape;534;p32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35" name="Google Shape;535;p32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536" name="Google Shape;536;p32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537" name="Google Shape;537;p32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38" name="Google Shape;538;p32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39" name="Google Shape;539;p32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40" name="Google Shape;540;p32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541" name="Google Shape;541;p32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2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2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2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Uppgift #7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5" name="Google Shape;545;p32"/>
          <p:cNvSpPr txBox="1"/>
          <p:nvPr/>
        </p:nvSpPr>
        <p:spPr>
          <a:xfrm>
            <a:off x="236600" y="246950"/>
            <a:ext cx="7305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46" name="Google Shape;546;p32"/>
          <p:cNvCxnSpPr/>
          <p:nvPr/>
        </p:nvCxnSpPr>
        <p:spPr>
          <a:xfrm flipH="1">
            <a:off x="709800" y="246950"/>
            <a:ext cx="41100" cy="47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7" name="Google Shape;547;p32"/>
          <p:cNvSpPr txBox="1"/>
          <p:nvPr/>
        </p:nvSpPr>
        <p:spPr>
          <a:xfrm>
            <a:off x="5942875" y="3310375"/>
            <a:ext cx="28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Tillämpa dina kunskaper, lycka till!</a:t>
            </a:r>
            <a:endParaRPr i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33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553" name="Google Shape;553;p33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54" name="Google Shape;554;p33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55" name="Google Shape;555;p33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556" name="Google Shape;556;p33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557" name="Google Shape;557;p33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58" name="Google Shape;558;p33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59" name="Google Shape;559;p33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560" name="Google Shape;560;p33"/>
          <p:cNvSpPr/>
          <p:nvPr/>
        </p:nvSpPr>
        <p:spPr>
          <a:xfrm>
            <a:off x="236600" y="236600"/>
            <a:ext cx="5246400" cy="47526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3"/>
          <p:cNvSpPr txBox="1"/>
          <p:nvPr/>
        </p:nvSpPr>
        <p:spPr>
          <a:xfrm>
            <a:off x="802375" y="246950"/>
            <a:ext cx="4680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–Uppgift #8– //</a:t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 </a:t>
            </a:r>
            <a:r>
              <a:rPr lang="en" sz="1200">
                <a:solidFill>
                  <a:srgbClr val="2BBAC5"/>
                </a:solidFill>
                <a:latin typeface="Fira Code"/>
                <a:ea typeface="Fira Code"/>
                <a:cs typeface="Fira Code"/>
                <a:sym typeface="Fira Code"/>
              </a:rPr>
              <a:t>Android Studio</a:t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			</a:t>
            </a:r>
            <a:r>
              <a:rPr lang="en" sz="1200">
                <a:solidFill>
                  <a:srgbClr val="EF596F"/>
                </a:solidFill>
                <a:latin typeface="Fira Code"/>
                <a:ea typeface="Fira Code"/>
                <a:cs typeface="Fira Code"/>
                <a:sym typeface="Fira Code"/>
              </a:rPr>
              <a:t>Tough Nut</a:t>
            </a:r>
            <a:endParaRPr sz="1200">
              <a:solidFill>
                <a:srgbClr val="EF596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/* INSTRUCTIONS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Försök förbättra din kodstruktur med: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Enum 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Interface/Abstrakt klass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Förbättrad namngivning (funktioner + variabler)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*/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66D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562" name="Google Shape;562;p33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563" name="Google Shape;563;p33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64" name="Google Shape;564;p33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65" name="Google Shape;565;p33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566" name="Google Shape;566;p33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567" name="Google Shape;567;p33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68" name="Google Shape;568;p33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69" name="Google Shape;569;p33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70" name="Google Shape;570;p33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571" name="Google Shape;571;p33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3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3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3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Uppgift #8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5" name="Google Shape;575;p33"/>
          <p:cNvSpPr txBox="1"/>
          <p:nvPr/>
        </p:nvSpPr>
        <p:spPr>
          <a:xfrm>
            <a:off x="236600" y="246950"/>
            <a:ext cx="7305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76" name="Google Shape;576;p33"/>
          <p:cNvCxnSpPr/>
          <p:nvPr/>
        </p:nvCxnSpPr>
        <p:spPr>
          <a:xfrm flipH="1">
            <a:off x="709800" y="246950"/>
            <a:ext cx="41100" cy="47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33"/>
          <p:cNvSpPr txBox="1"/>
          <p:nvPr/>
        </p:nvSpPr>
        <p:spPr>
          <a:xfrm>
            <a:off x="5942875" y="3137225"/>
            <a:ext cx="282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 fördel med underhåll av kod är att kritiskt granska i efterhand, eventuella förbättringar inom kodstruktur. Detta gör underhållning av kodbas enklare.</a:t>
            </a:r>
            <a:endParaRPr i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