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Anaheim"/>
      <p:regular r:id="rId36"/>
    </p:embeddedFont>
    <p:embeddedFont>
      <p:font typeface="Barlow Condensed ExtraBold"/>
      <p:bold r:id="rId37"/>
      <p:boldItalic r:id="rId38"/>
    </p:embeddedFont>
    <p:embeddedFont>
      <p:font typeface="Overpass Mono"/>
      <p:regular r:id="rId39"/>
      <p:bold r:id="rId40"/>
    </p:embeddedFont>
    <p:embeddedFont>
      <p:font typeface="Barlow"/>
      <p:regular r:id="rId41"/>
      <p:bold r:id="rId42"/>
      <p:italic r:id="rId43"/>
      <p:boldItalic r:id="rId44"/>
    </p:embeddedFont>
    <p:embeddedFont>
      <p:font typeface="Overpass Mono Medium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Mono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8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7.xml"/><Relationship Id="rId43" Type="http://schemas.openxmlformats.org/officeDocument/2006/relationships/font" Target="fonts/Barlow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MonoMedium-bold.fntdata"/><Relationship Id="rId23" Type="http://schemas.openxmlformats.org/officeDocument/2006/relationships/slide" Target="slides/slide19.xml"/><Relationship Id="rId45" Type="http://schemas.openxmlformats.org/officeDocument/2006/relationships/font" Target="fonts/OverpassMon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BarlowCondensedExtraBold-bold.fntdata"/><Relationship Id="rId14" Type="http://schemas.openxmlformats.org/officeDocument/2006/relationships/slide" Target="slides/slide10.xml"/><Relationship Id="rId36" Type="http://schemas.openxmlformats.org/officeDocument/2006/relationships/font" Target="fonts/Anaheim-regular.fntdata"/><Relationship Id="rId17" Type="http://schemas.openxmlformats.org/officeDocument/2006/relationships/slide" Target="slides/slide13.xml"/><Relationship Id="rId39" Type="http://schemas.openxmlformats.org/officeDocument/2006/relationships/font" Target="fonts/OverpassMono-regular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Extra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f5707f01a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f5707f01a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5707f01a5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f5707f01a5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5707f01a5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5707f01a5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f5707f01a5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f5707f01a5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5707f01a5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5707f01a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5707f01a5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f5707f01a5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f5707f01a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f5707f01a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f5707f01a5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f5707f01a5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5707f01a5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5707f01a5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f5707f01a5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f5707f01a5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5707f0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5707f0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5707f01a5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f5707f01a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f5707f01a5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f5707f01a5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f5707f01a5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f5707f01a5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5707f01a5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5707f01a5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f5707f01a5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f5707f01a5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5707f01a5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f5707f01a5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5707f01a5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5707f01a5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f5707f01a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f5707f01a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f5707f01a5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f5707f01a5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5707f01a5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5707f01a5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5707f01a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5707f01a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5707f01a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f5707f01a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076d69f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c076d69f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5707f01a5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5707f01a5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5707f01a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f5707f01a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5707f01a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f5707f01a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5707f01a5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5707f01a5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Learning by Doing - The fun way! 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#1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idx="4294967295" type="title"/>
          </p:nvPr>
        </p:nvSpPr>
        <p:spPr>
          <a:xfrm>
            <a:off x="2844150" y="21801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READY?!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/>
        </p:nvSpPr>
        <p:spPr>
          <a:xfrm>
            <a:off x="76800" y="673975"/>
            <a:ext cx="8990400" cy="45561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ProblemONE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the actual Column layout</a:t>
            </a:r>
            <a:endParaRPr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spacedBy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endParaRPr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"Text 1"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"Text 2"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5"/>
          <p:cNvSpPr txBox="1"/>
          <p:nvPr>
            <p:ph idx="4294967295" type="title"/>
          </p:nvPr>
        </p:nvSpPr>
        <p:spPr>
          <a:xfrm>
            <a:off x="2607650" y="8725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#1 -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900"/>
            <a:ext cx="8711150" cy="18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/>
        </p:nvSpPr>
        <p:spPr>
          <a:xfrm>
            <a:off x="76800" y="0"/>
            <a:ext cx="8990400" cy="5017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ProblemTWO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3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SpaceEvenly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1"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2"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"Item 3"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7"/>
          <p:cNvSpPr txBox="1"/>
          <p:nvPr>
            <p:ph idx="4294967295" type="title"/>
          </p:nvPr>
        </p:nvSpPr>
        <p:spPr>
          <a:xfrm>
            <a:off x="5563700" y="13455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#2 -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70" y="1499850"/>
            <a:ext cx="8462275" cy="26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/>
        </p:nvSpPr>
        <p:spPr>
          <a:xfrm>
            <a:off x="76800" y="0"/>
            <a:ext cx="8990400" cy="51411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ProblemTHREE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3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spacedBy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SpaceBetween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"Hey"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"Footer"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DarkGray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top = 16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9"/>
          <p:cNvSpPr txBox="1"/>
          <p:nvPr>
            <p:ph idx="4294967295" type="title"/>
          </p:nvPr>
        </p:nvSpPr>
        <p:spPr>
          <a:xfrm>
            <a:off x="5563700" y="13455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#3 -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44" name="Google Shape;4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2537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0"/>
          <p:cNvPicPr preferRelativeResize="0"/>
          <p:nvPr/>
        </p:nvPicPr>
        <p:blipFill rotWithShape="1">
          <a:blip r:embed="rId3">
            <a:alphaModFix/>
          </a:blip>
          <a:srcRect b="68735" l="0" r="0" t="0"/>
          <a:stretch/>
        </p:blipFill>
        <p:spPr>
          <a:xfrm>
            <a:off x="4237725" y="2033725"/>
            <a:ext cx="4906275" cy="31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/>
        </p:nvSpPr>
        <p:spPr>
          <a:xfrm>
            <a:off x="76800" y="156350"/>
            <a:ext cx="8990400" cy="4925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ProblemFOUR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"Hello, Compose!"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bottom = 8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shape =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CircleShape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contentAlignment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"Avatar"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style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typography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bodyLarge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1" name="Google Shape;451;p4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#4 -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57" name="Google Shape;4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952500"/>
            <a:ext cx="59626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/>
        </p:nvSpPr>
        <p:spPr>
          <a:xfrm>
            <a:off x="76800" y="629325"/>
            <a:ext cx="8990400" cy="44331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2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ProblemFIVE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2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fillMaxSize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endParaRPr sz="12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"Centered Text"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style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typography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headlineMedium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endParaRPr sz="12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Spacer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2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"This text is centered vertically and horizontally."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style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MaterialTheme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typography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bodyMedium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endParaRPr sz="12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3"/>
          <p:cNvSpPr txBox="1"/>
          <p:nvPr>
            <p:ph idx="4294967295" type="title"/>
          </p:nvPr>
        </p:nvSpPr>
        <p:spPr>
          <a:xfrm>
            <a:off x="2844150" y="5177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591776"/>
            <a:ext cx="2163900" cy="497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6" type="ctrTitle"/>
          </p:nvPr>
        </p:nvSpPr>
        <p:spPr>
          <a:xfrm flipH="1">
            <a:off x="2189800" y="2923759"/>
            <a:ext cx="216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6" name="Google Shape;346;p26"/>
          <p:cNvSpPr txBox="1"/>
          <p:nvPr>
            <p:ph idx="7" type="subTitle"/>
          </p:nvPr>
        </p:nvSpPr>
        <p:spPr>
          <a:xfrm flipH="1">
            <a:off x="2189750" y="3572250"/>
            <a:ext cx="2043300" cy="84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CodeCanvas Challenge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6"/>
          <p:cNvSpPr txBox="1"/>
          <p:nvPr>
            <p:ph idx="6" type="ctrTitle"/>
          </p:nvPr>
        </p:nvSpPr>
        <p:spPr>
          <a:xfrm flipH="1">
            <a:off x="6547075" y="1513925"/>
            <a:ext cx="78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6" name="Google Shape;356;p26"/>
          <p:cNvSpPr txBox="1"/>
          <p:nvPr>
            <p:ph idx="7" type="subTitle"/>
          </p:nvPr>
        </p:nvSpPr>
        <p:spPr>
          <a:xfrm flipH="1">
            <a:off x="4850575" y="2162325"/>
            <a:ext cx="24804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Coding SHOWDOWN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#5 -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69" name="Google Shape;4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65025"/>
            <a:ext cx="24157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/>
          <p:nvPr/>
        </p:nvSpPr>
        <p:spPr>
          <a:xfrm>
            <a:off x="0" y="0"/>
            <a:ext cx="8990400" cy="5279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ProblemSIX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spacedBy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SpaceBetween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Spacer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verticalArrangement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spacedBy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45"/>
          <p:cNvSpPr txBox="1"/>
          <p:nvPr>
            <p:ph idx="4294967295" type="title"/>
          </p:nvPr>
        </p:nvSpPr>
        <p:spPr>
          <a:xfrm>
            <a:off x="2844150" y="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#6 -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81" name="Google Shape;4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00" y="1026900"/>
            <a:ext cx="7095800" cy="38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/>
        </p:nvSpPr>
        <p:spPr>
          <a:xfrm>
            <a:off x="76800" y="1418900"/>
            <a:ext cx="8990400" cy="36327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ComplexLayoutWithAlignmentsExample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contentAlignment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7"/>
          <p:cNvSpPr txBox="1"/>
          <p:nvPr>
            <p:ph idx="4294967295" type="title"/>
          </p:nvPr>
        </p:nvSpPr>
        <p:spPr>
          <a:xfrm>
            <a:off x="2844150" y="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8" name="Google Shape;488;p47"/>
          <p:cNvSpPr txBox="1"/>
          <p:nvPr/>
        </p:nvSpPr>
        <p:spPr>
          <a:xfrm>
            <a:off x="662150" y="1052350"/>
            <a:ext cx="68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#7 -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94" name="Google Shape;4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175" y="1322500"/>
            <a:ext cx="55435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/>
          <p:nvPr/>
        </p:nvSpPr>
        <p:spPr>
          <a:xfrm>
            <a:off x="76800" y="629325"/>
            <a:ext cx="8990400" cy="44022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ProblemEIGHT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3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horizontalArrangement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Arrangement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SpaceEvenly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verticalAlignment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CenterVertically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"Outer Text"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BB38A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"Inner Text"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300"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146</a:t>
            </a:r>
            <a:r>
              <a:rPr lang="en" sz="13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49"/>
          <p:cNvSpPr txBox="1"/>
          <p:nvPr>
            <p:ph idx="4294967295" type="title"/>
          </p:nvPr>
        </p:nvSpPr>
        <p:spPr>
          <a:xfrm>
            <a:off x="2844150" y="5177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#8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#8 - Answer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06" name="Google Shape;5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50" y="1807300"/>
            <a:ext cx="5067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SHOWDOWN</a:t>
            </a:r>
            <a:endParaRPr/>
          </a:p>
        </p:txBody>
      </p:sp>
      <p:sp>
        <p:nvSpPr>
          <p:cNvPr id="512" name="Google Shape;512;p51"/>
          <p:cNvSpPr txBox="1"/>
          <p:nvPr>
            <p:ph idx="2" type="title"/>
          </p:nvPr>
        </p:nvSpPr>
        <p:spPr>
          <a:xfrm>
            <a:off x="454800" y="19390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Instruktioner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/>
        </p:nvSpPr>
        <p:spPr>
          <a:xfrm>
            <a:off x="720000" y="1430950"/>
            <a:ext cx="454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Varje Grupp får chansen att rita upp ett exempel på whiteboard…</a:t>
            </a: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Resterande grupper ska försöka efterlikna exemplet inom </a:t>
            </a: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Jetpack Compose</a:t>
            </a: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Får ej använda sig av CHAT GPT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Får lov att google:a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3" name="Google Shape;523;p53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Hur Spelar Vi?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4" name="Google Shape;5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00" y="1595963"/>
            <a:ext cx="3571200" cy="234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362" name="Google Shape;362;p27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>
            <p:ph idx="4294967295" type="title"/>
          </p:nvPr>
        </p:nvSpPr>
        <p:spPr>
          <a:xfrm>
            <a:off x="2844150" y="2917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RULES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0" name="Google Shape;530;p54"/>
          <p:cNvSpPr txBox="1"/>
          <p:nvPr/>
        </p:nvSpPr>
        <p:spPr>
          <a:xfrm>
            <a:off x="530825" y="1222950"/>
            <a:ext cx="3915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Max 8 Composables</a:t>
            </a: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Exempel på composables: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Text()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Button()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EditText()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Column() {}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Row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() {}</a:t>
            </a:r>
            <a:b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 tydliga med hur ni ritar upp.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Hur bred ska det vara?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Storlek?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Kanter?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5616475" y="1209000"/>
            <a:ext cx="3166500" cy="35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2" name="Google Shape;532;p54"/>
          <p:cNvSpPr txBox="1"/>
          <p:nvPr/>
        </p:nvSpPr>
        <p:spPr>
          <a:xfrm>
            <a:off x="5931938" y="1513500"/>
            <a:ext cx="827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Hej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7639813" y="1513500"/>
            <a:ext cx="827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Hej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4" name="Google Shape;534;p54"/>
          <p:cNvSpPr txBox="1"/>
          <p:nvPr/>
        </p:nvSpPr>
        <p:spPr>
          <a:xfrm>
            <a:off x="5931925" y="2233450"/>
            <a:ext cx="827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Hej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7639800" y="2233450"/>
            <a:ext cx="827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Hej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6666475" y="2953400"/>
            <a:ext cx="1066500" cy="5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SUBMIT</a:t>
            </a:r>
            <a:endParaRPr b="1"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5616475" y="780450"/>
            <a:ext cx="2873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Exempel på whiteboard: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5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43" name="Google Shape;543;p55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5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Läran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/>
        </p:nvSpPr>
        <p:spPr>
          <a:xfrm>
            <a:off x="720000" y="1818225"/>
            <a:ext cx="454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Ni har gjort er röst hörd!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Gemenskap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Diskussion &amp; Variation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Bonus = Mer Tid!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3" name="Google Shape;373;p29"/>
          <p:cNvSpPr txBox="1"/>
          <p:nvPr>
            <p:ph idx="4294967295" type="title"/>
          </p:nvPr>
        </p:nvSpPr>
        <p:spPr>
          <a:xfrm>
            <a:off x="2378450" y="249025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Philosophy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300" y="1501913"/>
            <a:ext cx="3420692" cy="2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950" y="249025"/>
            <a:ext cx="1919728" cy="17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900" y="3004825"/>
            <a:ext cx="1736966" cy="17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CodeCanvas Challenge</a:t>
            </a:r>
            <a:endParaRPr/>
          </a:p>
        </p:txBody>
      </p:sp>
      <p:sp>
        <p:nvSpPr>
          <p:cNvPr id="382" name="Google Shape;382;p30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Instruktioner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/>
        </p:nvSpPr>
        <p:spPr>
          <a:xfrm>
            <a:off x="720000" y="1430950"/>
            <a:ext cx="4548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Dela in Grupper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När Läraren säger </a:t>
            </a: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‘diskutera’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så börjar ni prata om koden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När Läraren säger </a:t>
            </a: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‘rita’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så börjar ni TILLSAMMANS skissa design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Sen när ni kommit överens om ritningen, ska ni senare rita upp resultatet.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 COMPUTERS / PHONES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Gruppen som är närmast slutresultatet vinner.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Kan finnas flera vinnare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3" name="Google Shape;393;p32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Hur Spelar Vi?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25" y="1430950"/>
            <a:ext cx="3420692" cy="22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Totalt 8 Frågor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1170600" y="1844575"/>
            <a:ext cx="6999900" cy="28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1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1" name="Google Shape;401;p33"/>
          <p:cNvCxnSpPr>
            <a:stCxn id="400" idx="0"/>
            <a:endCxn id="400" idx="2"/>
          </p:cNvCxnSpPr>
          <p:nvPr/>
        </p:nvCxnSpPr>
        <p:spPr>
          <a:xfrm>
            <a:off x="4670550" y="1844575"/>
            <a:ext cx="0" cy="2873400"/>
          </a:xfrm>
          <a:prstGeom prst="straightConnector1">
            <a:avLst/>
          </a:prstGeom>
          <a:noFill/>
          <a:ln cap="flat" cmpd="sng" w="28575">
            <a:solidFill>
              <a:srgbClr val="BBBB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3"/>
          <p:cNvCxnSpPr>
            <a:stCxn id="400" idx="1"/>
            <a:endCxn id="400" idx="3"/>
          </p:cNvCxnSpPr>
          <p:nvPr/>
        </p:nvCxnSpPr>
        <p:spPr>
          <a:xfrm>
            <a:off x="1170600" y="3281275"/>
            <a:ext cx="6999900" cy="0"/>
          </a:xfrm>
          <a:prstGeom prst="straightConnector1">
            <a:avLst/>
          </a:prstGeom>
          <a:noFill/>
          <a:ln cap="flat" cmpd="sng" w="28575">
            <a:solidFill>
              <a:srgbClr val="BBBB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3"/>
          <p:cNvSpPr txBox="1"/>
          <p:nvPr/>
        </p:nvSpPr>
        <p:spPr>
          <a:xfrm>
            <a:off x="1194250" y="1241525"/>
            <a:ext cx="68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Rita linjer så att ni får ett fönster per fråga (BAK &amp; FRAMSIDA)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