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30267275" cy="42794238"/>
  <p:notesSz cx="6858000" cy="9144000"/>
  <p:defaultTextStyle>
    <a:defPPr>
      <a:defRPr lang="en-US"/>
    </a:defPPr>
    <a:lvl1pPr algn="l" rtl="0" fontAlgn="base">
      <a:spcBef>
        <a:spcPct val="0"/>
      </a:spcBef>
      <a:spcAft>
        <a:spcPct val="0"/>
      </a:spcAft>
      <a:defRPr sz="10000" kern="1200">
        <a:solidFill>
          <a:schemeClr val="tx1"/>
        </a:solidFill>
        <a:latin typeface="Times New Roman" charset="0"/>
        <a:ea typeface="+mn-ea"/>
        <a:cs typeface="+mn-cs"/>
      </a:defRPr>
    </a:lvl1pPr>
    <a:lvl2pPr marL="457200" algn="l" rtl="0" fontAlgn="base">
      <a:spcBef>
        <a:spcPct val="0"/>
      </a:spcBef>
      <a:spcAft>
        <a:spcPct val="0"/>
      </a:spcAft>
      <a:defRPr sz="10000" kern="1200">
        <a:solidFill>
          <a:schemeClr val="tx1"/>
        </a:solidFill>
        <a:latin typeface="Times New Roman" charset="0"/>
        <a:ea typeface="+mn-ea"/>
        <a:cs typeface="+mn-cs"/>
      </a:defRPr>
    </a:lvl2pPr>
    <a:lvl3pPr marL="914400" algn="l" rtl="0" fontAlgn="base">
      <a:spcBef>
        <a:spcPct val="0"/>
      </a:spcBef>
      <a:spcAft>
        <a:spcPct val="0"/>
      </a:spcAft>
      <a:defRPr sz="10000" kern="1200">
        <a:solidFill>
          <a:schemeClr val="tx1"/>
        </a:solidFill>
        <a:latin typeface="Times New Roman" charset="0"/>
        <a:ea typeface="+mn-ea"/>
        <a:cs typeface="+mn-cs"/>
      </a:defRPr>
    </a:lvl3pPr>
    <a:lvl4pPr marL="1371600" algn="l" rtl="0" fontAlgn="base">
      <a:spcBef>
        <a:spcPct val="0"/>
      </a:spcBef>
      <a:spcAft>
        <a:spcPct val="0"/>
      </a:spcAft>
      <a:defRPr sz="10000" kern="1200">
        <a:solidFill>
          <a:schemeClr val="tx1"/>
        </a:solidFill>
        <a:latin typeface="Times New Roman" charset="0"/>
        <a:ea typeface="+mn-ea"/>
        <a:cs typeface="+mn-cs"/>
      </a:defRPr>
    </a:lvl4pPr>
    <a:lvl5pPr marL="1828800" algn="l" rtl="0" fontAlgn="base">
      <a:spcBef>
        <a:spcPct val="0"/>
      </a:spcBef>
      <a:spcAft>
        <a:spcPct val="0"/>
      </a:spcAft>
      <a:defRPr sz="10000" kern="1200">
        <a:solidFill>
          <a:schemeClr val="tx1"/>
        </a:solidFill>
        <a:latin typeface="Times New Roman" charset="0"/>
        <a:ea typeface="+mn-ea"/>
        <a:cs typeface="+mn-cs"/>
      </a:defRPr>
    </a:lvl5pPr>
    <a:lvl6pPr marL="2286000" algn="l" defTabSz="914400" rtl="0" eaLnBrk="1" latinLnBrk="0" hangingPunct="1">
      <a:defRPr sz="10000" kern="1200">
        <a:solidFill>
          <a:schemeClr val="tx1"/>
        </a:solidFill>
        <a:latin typeface="Times New Roman" charset="0"/>
        <a:ea typeface="+mn-ea"/>
        <a:cs typeface="+mn-cs"/>
      </a:defRPr>
    </a:lvl6pPr>
    <a:lvl7pPr marL="2743200" algn="l" defTabSz="914400" rtl="0" eaLnBrk="1" latinLnBrk="0" hangingPunct="1">
      <a:defRPr sz="10000" kern="1200">
        <a:solidFill>
          <a:schemeClr val="tx1"/>
        </a:solidFill>
        <a:latin typeface="Times New Roman" charset="0"/>
        <a:ea typeface="+mn-ea"/>
        <a:cs typeface="+mn-cs"/>
      </a:defRPr>
    </a:lvl7pPr>
    <a:lvl8pPr marL="3200400" algn="l" defTabSz="914400" rtl="0" eaLnBrk="1" latinLnBrk="0" hangingPunct="1">
      <a:defRPr sz="10000" kern="1200">
        <a:solidFill>
          <a:schemeClr val="tx1"/>
        </a:solidFill>
        <a:latin typeface="Times New Roman" charset="0"/>
        <a:ea typeface="+mn-ea"/>
        <a:cs typeface="+mn-cs"/>
      </a:defRPr>
    </a:lvl8pPr>
    <a:lvl9pPr marL="3657600" algn="l" defTabSz="914400" rtl="0" eaLnBrk="1" latinLnBrk="0" hangingPunct="1">
      <a:defRPr sz="100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226DEA"/>
    <a:srgbClr val="64BCE3"/>
    <a:srgbClr val="8CADE6"/>
    <a:srgbClr val="627CE2"/>
    <a:srgbClr val="0000FF"/>
    <a:srgbClr val="990033"/>
    <a:srgbClr val="339933"/>
    <a:srgbClr val="FF00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9792" autoAdjust="0"/>
    <p:restoredTop sz="99824" autoAdjust="0"/>
  </p:normalViewPr>
  <p:slideViewPr>
    <p:cSldViewPr>
      <p:cViewPr>
        <p:scale>
          <a:sx n="59" d="100"/>
          <a:sy n="59" d="100"/>
        </p:scale>
        <p:origin x="272" y="-80"/>
      </p:cViewPr>
      <p:guideLst>
        <p:guide orient="horz" pos="13479"/>
        <p:guide pos="953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E4CA33-B1E1-435B-8EBA-AEFB2B9C3290}" type="datetimeFigureOut">
              <a:rPr lang="en-US" smtClean="0"/>
              <a:pPr/>
              <a:t>10/12/15</a:t>
            </a:fld>
            <a:endParaRPr lang="en-US"/>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91FFCD-0E2E-4783-96C9-E9A2AA0A9ADB}" type="slidenum">
              <a:rPr lang="en-US" smtClean="0"/>
              <a:pPr/>
              <a:t>‹#›</a:t>
            </a:fld>
            <a:endParaRPr lang="en-US"/>
          </a:p>
        </p:txBody>
      </p:sp>
    </p:spTree>
    <p:extLst>
      <p:ext uri="{BB962C8B-B14F-4D97-AF65-F5344CB8AC3E}">
        <p14:creationId xmlns:p14="http://schemas.microsoft.com/office/powerpoint/2010/main" val="1194503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16150" y="685800"/>
            <a:ext cx="24257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291FFCD-0E2E-4783-96C9-E9A2AA0A9ADB}"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9545" y="13294111"/>
            <a:ext cx="25728185" cy="9171905"/>
          </a:xfrm>
        </p:spPr>
        <p:txBody>
          <a:bodyPr/>
          <a:lstStyle/>
          <a:p>
            <a:r>
              <a:rPr lang="en-US" smtClean="0"/>
              <a:t>Click to edit Master title style</a:t>
            </a:r>
            <a:endParaRPr lang="en-US"/>
          </a:p>
        </p:txBody>
      </p:sp>
      <p:sp>
        <p:nvSpPr>
          <p:cNvPr id="3" name="Subtitle 2"/>
          <p:cNvSpPr>
            <a:spLocks noGrp="1"/>
          </p:cNvSpPr>
          <p:nvPr>
            <p:ph type="subTitle" idx="1"/>
          </p:nvPr>
        </p:nvSpPr>
        <p:spPr>
          <a:xfrm>
            <a:off x="4540342" y="24249110"/>
            <a:ext cx="21186592" cy="1093822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AD47CEC-A31A-44FE-98EB-77DB8027DB3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6BD712A-B63B-49BA-9062-36F8ADCDE41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65685" y="3803455"/>
            <a:ext cx="6432046" cy="3423586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69545" y="3803455"/>
            <a:ext cx="19176031" cy="3423586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93ECEA4-19EE-44A7-A9FE-39824E381DB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321EB48-236C-477F-8F2C-39ACC086AB1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905" y="27498942"/>
            <a:ext cx="25726934" cy="85008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390905" y="18137702"/>
            <a:ext cx="25726934" cy="93612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9A74F51-D0D3-4B48-B2A1-02CFAEE0AE02}"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69546" y="12361823"/>
            <a:ext cx="12804038" cy="256775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5193692" y="12361823"/>
            <a:ext cx="12804038" cy="256775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67303C4-A72A-4085-8D61-57395161C26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864" y="1713591"/>
            <a:ext cx="27239547" cy="713237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3864" y="9579335"/>
            <a:ext cx="13373302" cy="3992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3864" y="13572121"/>
            <a:ext cx="13373302" cy="246565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75106" y="9579335"/>
            <a:ext cx="13378306" cy="3992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75106" y="13572121"/>
            <a:ext cx="13378306" cy="246565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CBDEC22-6EBF-4EF4-A306-151FC30A9F0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D27ED1F8-B7B2-4CDC-AD12-DD354C1DC86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679A52E-FA6F-4BD1-937A-B4B17B477EA7}"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865" y="1704006"/>
            <a:ext cx="9957724" cy="7252204"/>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1833164" y="1704005"/>
            <a:ext cx="16920247" cy="365246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3865" y="8956210"/>
            <a:ext cx="9957724" cy="292724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189C86B-56E3-4E71-B2F1-9FAC9CF6FC8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2847" y="29955488"/>
            <a:ext cx="18160115" cy="353742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5932847" y="3822628"/>
            <a:ext cx="18160115" cy="2567750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5932847" y="33492916"/>
            <a:ext cx="18160115" cy="502094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DAF820C-B8A4-4675-859F-037A85DEFEE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69545" y="3803454"/>
            <a:ext cx="25728185" cy="7132373"/>
          </a:xfrm>
          <a:prstGeom prst="rect">
            <a:avLst/>
          </a:prstGeom>
          <a:noFill/>
          <a:ln w="9525">
            <a:noFill/>
            <a:miter lim="800000"/>
            <a:headEnd/>
            <a:tailEnd/>
          </a:ln>
          <a:effectLst/>
        </p:spPr>
        <p:txBody>
          <a:bodyPr vert="horz" wrap="square" lIns="381433" tIns="190716" rIns="381433" bIns="190716"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69545" y="12361823"/>
            <a:ext cx="25728185" cy="25677501"/>
          </a:xfrm>
          <a:prstGeom prst="rect">
            <a:avLst/>
          </a:prstGeom>
          <a:noFill/>
          <a:ln w="9525">
            <a:noFill/>
            <a:miter lim="800000"/>
            <a:headEnd/>
            <a:tailEnd/>
          </a:ln>
          <a:effectLst/>
        </p:spPr>
        <p:txBody>
          <a:bodyPr vert="horz" wrap="square" lIns="381433" tIns="190716" rIns="381433" bIns="19071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269545" y="38990786"/>
            <a:ext cx="6305682" cy="2851991"/>
          </a:xfrm>
          <a:prstGeom prst="rect">
            <a:avLst/>
          </a:prstGeom>
          <a:noFill/>
          <a:ln w="9525">
            <a:noFill/>
            <a:miter lim="800000"/>
            <a:headEnd/>
            <a:tailEnd/>
          </a:ln>
          <a:effectLst/>
        </p:spPr>
        <p:txBody>
          <a:bodyPr vert="horz" wrap="square" lIns="381433" tIns="190716" rIns="381433" bIns="190716" numCol="1" anchor="t" anchorCtr="0" compatLnSpc="1">
            <a:prstTxWarp prst="textNoShape">
              <a:avLst/>
            </a:prstTxWarp>
          </a:bodyPr>
          <a:lstStyle>
            <a:lvl1pPr defTabSz="3814763">
              <a:defRPr sz="5800"/>
            </a:lvl1pPr>
          </a:lstStyle>
          <a:p>
            <a:endParaRPr lang="en-US"/>
          </a:p>
        </p:txBody>
      </p:sp>
      <p:sp>
        <p:nvSpPr>
          <p:cNvPr id="1029" name="Rectangle 5"/>
          <p:cNvSpPr>
            <a:spLocks noGrp="1" noChangeArrowheads="1"/>
          </p:cNvSpPr>
          <p:nvPr>
            <p:ph type="ftr" sz="quarter" idx="3"/>
          </p:nvPr>
        </p:nvSpPr>
        <p:spPr bwMode="auto">
          <a:xfrm>
            <a:off x="10341820" y="38990786"/>
            <a:ext cx="9583636" cy="2851991"/>
          </a:xfrm>
          <a:prstGeom prst="rect">
            <a:avLst/>
          </a:prstGeom>
          <a:noFill/>
          <a:ln w="9525">
            <a:noFill/>
            <a:miter lim="800000"/>
            <a:headEnd/>
            <a:tailEnd/>
          </a:ln>
          <a:effectLst/>
        </p:spPr>
        <p:txBody>
          <a:bodyPr vert="horz" wrap="square" lIns="381433" tIns="190716" rIns="381433" bIns="190716" numCol="1" anchor="t" anchorCtr="0" compatLnSpc="1">
            <a:prstTxWarp prst="textNoShape">
              <a:avLst/>
            </a:prstTxWarp>
          </a:bodyPr>
          <a:lstStyle>
            <a:lvl1pPr algn="ctr" defTabSz="3814763">
              <a:defRPr sz="5800"/>
            </a:lvl1pPr>
          </a:lstStyle>
          <a:p>
            <a:endParaRPr lang="en-US"/>
          </a:p>
        </p:txBody>
      </p:sp>
      <p:sp>
        <p:nvSpPr>
          <p:cNvPr id="1030" name="Rectangle 6"/>
          <p:cNvSpPr>
            <a:spLocks noGrp="1" noChangeArrowheads="1"/>
          </p:cNvSpPr>
          <p:nvPr>
            <p:ph type="sldNum" sz="quarter" idx="4"/>
          </p:nvPr>
        </p:nvSpPr>
        <p:spPr bwMode="auto">
          <a:xfrm>
            <a:off x="21692048" y="38990786"/>
            <a:ext cx="6305682" cy="2851991"/>
          </a:xfrm>
          <a:prstGeom prst="rect">
            <a:avLst/>
          </a:prstGeom>
          <a:noFill/>
          <a:ln w="9525">
            <a:noFill/>
            <a:miter lim="800000"/>
            <a:headEnd/>
            <a:tailEnd/>
          </a:ln>
          <a:effectLst/>
        </p:spPr>
        <p:txBody>
          <a:bodyPr vert="horz" wrap="square" lIns="381433" tIns="190716" rIns="381433" bIns="190716" numCol="1" anchor="t" anchorCtr="0" compatLnSpc="1">
            <a:prstTxWarp prst="textNoShape">
              <a:avLst/>
            </a:prstTxWarp>
          </a:bodyPr>
          <a:lstStyle>
            <a:lvl1pPr algn="r" defTabSz="3814763">
              <a:defRPr sz="5800"/>
            </a:lvl1pPr>
          </a:lstStyle>
          <a:p>
            <a:fld id="{A26B2162-77ED-49DB-83E4-15F39E9932C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814763" rtl="0" fontAlgn="base">
        <a:spcBef>
          <a:spcPct val="0"/>
        </a:spcBef>
        <a:spcAft>
          <a:spcPct val="0"/>
        </a:spcAft>
        <a:defRPr sz="18400">
          <a:solidFill>
            <a:schemeClr val="tx2"/>
          </a:solidFill>
          <a:latin typeface="+mj-lt"/>
          <a:ea typeface="+mj-ea"/>
          <a:cs typeface="+mj-cs"/>
        </a:defRPr>
      </a:lvl1pPr>
      <a:lvl2pPr algn="ctr" defTabSz="3814763" rtl="0" fontAlgn="base">
        <a:spcBef>
          <a:spcPct val="0"/>
        </a:spcBef>
        <a:spcAft>
          <a:spcPct val="0"/>
        </a:spcAft>
        <a:defRPr sz="18400">
          <a:solidFill>
            <a:schemeClr val="tx2"/>
          </a:solidFill>
          <a:latin typeface="Times New Roman" charset="0"/>
        </a:defRPr>
      </a:lvl2pPr>
      <a:lvl3pPr algn="ctr" defTabSz="3814763" rtl="0" fontAlgn="base">
        <a:spcBef>
          <a:spcPct val="0"/>
        </a:spcBef>
        <a:spcAft>
          <a:spcPct val="0"/>
        </a:spcAft>
        <a:defRPr sz="18400">
          <a:solidFill>
            <a:schemeClr val="tx2"/>
          </a:solidFill>
          <a:latin typeface="Times New Roman" charset="0"/>
        </a:defRPr>
      </a:lvl3pPr>
      <a:lvl4pPr algn="ctr" defTabSz="3814763" rtl="0" fontAlgn="base">
        <a:spcBef>
          <a:spcPct val="0"/>
        </a:spcBef>
        <a:spcAft>
          <a:spcPct val="0"/>
        </a:spcAft>
        <a:defRPr sz="18400">
          <a:solidFill>
            <a:schemeClr val="tx2"/>
          </a:solidFill>
          <a:latin typeface="Times New Roman" charset="0"/>
        </a:defRPr>
      </a:lvl4pPr>
      <a:lvl5pPr algn="ctr" defTabSz="3814763" rtl="0" fontAlgn="base">
        <a:spcBef>
          <a:spcPct val="0"/>
        </a:spcBef>
        <a:spcAft>
          <a:spcPct val="0"/>
        </a:spcAft>
        <a:defRPr sz="18400">
          <a:solidFill>
            <a:schemeClr val="tx2"/>
          </a:solidFill>
          <a:latin typeface="Times New Roman" charset="0"/>
        </a:defRPr>
      </a:lvl5pPr>
      <a:lvl6pPr marL="457200" algn="ctr" defTabSz="3814763" rtl="0" fontAlgn="base">
        <a:spcBef>
          <a:spcPct val="0"/>
        </a:spcBef>
        <a:spcAft>
          <a:spcPct val="0"/>
        </a:spcAft>
        <a:defRPr sz="18400">
          <a:solidFill>
            <a:schemeClr val="tx2"/>
          </a:solidFill>
          <a:latin typeface="Times New Roman" charset="0"/>
        </a:defRPr>
      </a:lvl6pPr>
      <a:lvl7pPr marL="914400" algn="ctr" defTabSz="3814763" rtl="0" fontAlgn="base">
        <a:spcBef>
          <a:spcPct val="0"/>
        </a:spcBef>
        <a:spcAft>
          <a:spcPct val="0"/>
        </a:spcAft>
        <a:defRPr sz="18400">
          <a:solidFill>
            <a:schemeClr val="tx2"/>
          </a:solidFill>
          <a:latin typeface="Times New Roman" charset="0"/>
        </a:defRPr>
      </a:lvl7pPr>
      <a:lvl8pPr marL="1371600" algn="ctr" defTabSz="3814763" rtl="0" fontAlgn="base">
        <a:spcBef>
          <a:spcPct val="0"/>
        </a:spcBef>
        <a:spcAft>
          <a:spcPct val="0"/>
        </a:spcAft>
        <a:defRPr sz="18400">
          <a:solidFill>
            <a:schemeClr val="tx2"/>
          </a:solidFill>
          <a:latin typeface="Times New Roman" charset="0"/>
        </a:defRPr>
      </a:lvl8pPr>
      <a:lvl9pPr marL="1828800" algn="ctr" defTabSz="3814763" rtl="0" fontAlgn="base">
        <a:spcBef>
          <a:spcPct val="0"/>
        </a:spcBef>
        <a:spcAft>
          <a:spcPct val="0"/>
        </a:spcAft>
        <a:defRPr sz="18400">
          <a:solidFill>
            <a:schemeClr val="tx2"/>
          </a:solidFill>
          <a:latin typeface="Times New Roman" charset="0"/>
        </a:defRPr>
      </a:lvl9pPr>
    </p:titleStyle>
    <p:bodyStyle>
      <a:lvl1pPr marL="1430338" indent="-1430338" algn="l" defTabSz="3814763" rtl="0" fontAlgn="base">
        <a:spcBef>
          <a:spcPct val="20000"/>
        </a:spcBef>
        <a:spcAft>
          <a:spcPct val="0"/>
        </a:spcAft>
        <a:buChar char="•"/>
        <a:defRPr sz="13300">
          <a:solidFill>
            <a:schemeClr val="tx1"/>
          </a:solidFill>
          <a:latin typeface="+mn-lt"/>
          <a:ea typeface="+mn-ea"/>
          <a:cs typeface="+mn-cs"/>
        </a:defRPr>
      </a:lvl1pPr>
      <a:lvl2pPr marL="3098800" indent="-1192213" algn="l" defTabSz="3814763" rtl="0" fontAlgn="base">
        <a:spcBef>
          <a:spcPct val="20000"/>
        </a:spcBef>
        <a:spcAft>
          <a:spcPct val="0"/>
        </a:spcAft>
        <a:buChar char="–"/>
        <a:defRPr sz="11700">
          <a:solidFill>
            <a:schemeClr val="tx1"/>
          </a:solidFill>
          <a:latin typeface="+mn-lt"/>
        </a:defRPr>
      </a:lvl2pPr>
      <a:lvl3pPr marL="4767263" indent="-952500" algn="l" defTabSz="3814763" rtl="0" fontAlgn="base">
        <a:spcBef>
          <a:spcPct val="20000"/>
        </a:spcBef>
        <a:spcAft>
          <a:spcPct val="0"/>
        </a:spcAft>
        <a:buChar char="•"/>
        <a:defRPr sz="10000">
          <a:solidFill>
            <a:schemeClr val="tx1"/>
          </a:solidFill>
          <a:latin typeface="+mn-lt"/>
        </a:defRPr>
      </a:lvl3pPr>
      <a:lvl4pPr marL="6675438" indent="-954088" algn="l" defTabSz="3814763" rtl="0" fontAlgn="base">
        <a:spcBef>
          <a:spcPct val="20000"/>
        </a:spcBef>
        <a:spcAft>
          <a:spcPct val="0"/>
        </a:spcAft>
        <a:buChar char="–"/>
        <a:defRPr sz="8300">
          <a:solidFill>
            <a:schemeClr val="tx1"/>
          </a:solidFill>
          <a:latin typeface="+mn-lt"/>
        </a:defRPr>
      </a:lvl4pPr>
      <a:lvl5pPr marL="8582025" indent="-954088" algn="l" defTabSz="3814763" rtl="0" fontAlgn="base">
        <a:spcBef>
          <a:spcPct val="20000"/>
        </a:spcBef>
        <a:spcAft>
          <a:spcPct val="0"/>
        </a:spcAft>
        <a:buChar char="»"/>
        <a:defRPr sz="8300">
          <a:solidFill>
            <a:schemeClr val="tx1"/>
          </a:solidFill>
          <a:latin typeface="+mn-lt"/>
        </a:defRPr>
      </a:lvl5pPr>
      <a:lvl6pPr marL="9039225" indent="-954088" algn="l" defTabSz="3814763" rtl="0" fontAlgn="base">
        <a:spcBef>
          <a:spcPct val="20000"/>
        </a:spcBef>
        <a:spcAft>
          <a:spcPct val="0"/>
        </a:spcAft>
        <a:buChar char="»"/>
        <a:defRPr sz="8300">
          <a:solidFill>
            <a:schemeClr val="tx1"/>
          </a:solidFill>
          <a:latin typeface="+mn-lt"/>
        </a:defRPr>
      </a:lvl6pPr>
      <a:lvl7pPr marL="9496425" indent="-954088" algn="l" defTabSz="3814763" rtl="0" fontAlgn="base">
        <a:spcBef>
          <a:spcPct val="20000"/>
        </a:spcBef>
        <a:spcAft>
          <a:spcPct val="0"/>
        </a:spcAft>
        <a:buChar char="»"/>
        <a:defRPr sz="8300">
          <a:solidFill>
            <a:schemeClr val="tx1"/>
          </a:solidFill>
          <a:latin typeface="+mn-lt"/>
        </a:defRPr>
      </a:lvl7pPr>
      <a:lvl8pPr marL="9953625" indent="-954088" algn="l" defTabSz="3814763" rtl="0" fontAlgn="base">
        <a:spcBef>
          <a:spcPct val="20000"/>
        </a:spcBef>
        <a:spcAft>
          <a:spcPct val="0"/>
        </a:spcAft>
        <a:buChar char="»"/>
        <a:defRPr sz="8300">
          <a:solidFill>
            <a:schemeClr val="tx1"/>
          </a:solidFill>
          <a:latin typeface="+mn-lt"/>
        </a:defRPr>
      </a:lvl8pPr>
      <a:lvl9pPr marL="10410825" indent="-954088" algn="l" defTabSz="3814763" rtl="0" fontAlgn="base">
        <a:spcBef>
          <a:spcPct val="20000"/>
        </a:spcBef>
        <a:spcAft>
          <a:spcPct val="0"/>
        </a:spcAft>
        <a:buChar char="»"/>
        <a:defRPr sz="8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6" descr="158064_138483227619_2126546364_n"/>
          <p:cNvPicPr>
            <a:picLocks noChangeAspect="1" noChangeArrowheads="1"/>
          </p:cNvPicPr>
          <p:nvPr/>
        </p:nvPicPr>
        <p:blipFill>
          <a:blip r:embed="rId3" cstate="print"/>
          <a:srcRect/>
          <a:stretch>
            <a:fillRect/>
          </a:stretch>
        </p:blipFill>
        <p:spPr bwMode="auto">
          <a:xfrm>
            <a:off x="1874837" y="1966119"/>
            <a:ext cx="2133600" cy="2172779"/>
          </a:xfrm>
          <a:prstGeom prst="rect">
            <a:avLst/>
          </a:prstGeom>
          <a:noFill/>
        </p:spPr>
      </p:pic>
      <p:sp>
        <p:nvSpPr>
          <p:cNvPr id="77" name="Rectangle 76"/>
          <p:cNvSpPr/>
          <p:nvPr/>
        </p:nvSpPr>
        <p:spPr bwMode="auto">
          <a:xfrm>
            <a:off x="29786843" y="8972986"/>
            <a:ext cx="120108" cy="4371454"/>
          </a:xfrm>
          <a:prstGeom prst="rect">
            <a:avLst/>
          </a:prstGeom>
          <a:solidFill>
            <a:schemeClr val="bg1"/>
          </a:solidFill>
          <a:ln w="9525"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814763" rtl="0" eaLnBrk="1" fontAlgn="base" latinLnBrk="0" hangingPunct="1">
              <a:lnSpc>
                <a:spcPct val="100000"/>
              </a:lnSpc>
              <a:spcBef>
                <a:spcPct val="0"/>
              </a:spcBef>
              <a:spcAft>
                <a:spcPct val="0"/>
              </a:spcAft>
              <a:buClrTx/>
              <a:buSzTx/>
              <a:buFontTx/>
              <a:buNone/>
              <a:tabLst/>
            </a:pPr>
            <a:endParaRPr kumimoji="0" lang="en-US" sz="10000" b="0" i="0" u="none" strike="noStrike" cap="none" normalizeH="0" baseline="0" smtClean="0">
              <a:ln>
                <a:noFill/>
              </a:ln>
              <a:solidFill>
                <a:schemeClr val="tx1"/>
              </a:solidFill>
              <a:effectLst/>
              <a:latin typeface="Times New Roman" charset="0"/>
            </a:endParaRPr>
          </a:p>
        </p:txBody>
      </p:sp>
      <p:sp>
        <p:nvSpPr>
          <p:cNvPr id="70" name="Rectangle 69"/>
          <p:cNvSpPr/>
          <p:nvPr/>
        </p:nvSpPr>
        <p:spPr bwMode="auto">
          <a:xfrm>
            <a:off x="16274665" y="22547503"/>
            <a:ext cx="60054" cy="69022"/>
          </a:xfrm>
          <a:prstGeom prst="rect">
            <a:avLst/>
          </a:prstGeom>
          <a:solidFill>
            <a:schemeClr val="accent3"/>
          </a:solidFill>
          <a:ln w="9525"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814763" rtl="0" eaLnBrk="1" fontAlgn="base" latinLnBrk="0" hangingPunct="1">
              <a:lnSpc>
                <a:spcPct val="100000"/>
              </a:lnSpc>
              <a:spcBef>
                <a:spcPct val="0"/>
              </a:spcBef>
              <a:spcAft>
                <a:spcPct val="0"/>
              </a:spcAft>
              <a:buClrTx/>
              <a:buSzTx/>
              <a:buFontTx/>
              <a:buNone/>
              <a:tabLst/>
            </a:pPr>
            <a:endParaRPr kumimoji="0" lang="en-US" sz="10000" b="0" i="0" u="none" strike="noStrike" cap="none" normalizeH="0" baseline="0" smtClean="0">
              <a:ln>
                <a:noFill/>
              </a:ln>
              <a:solidFill>
                <a:schemeClr val="tx1"/>
              </a:solidFill>
              <a:effectLst/>
              <a:latin typeface="Times New Roman" charset="0"/>
            </a:endParaRPr>
          </a:p>
        </p:txBody>
      </p:sp>
      <p:sp>
        <p:nvSpPr>
          <p:cNvPr id="79" name="Rectangle 78"/>
          <p:cNvSpPr/>
          <p:nvPr/>
        </p:nvSpPr>
        <p:spPr bwMode="auto">
          <a:xfrm>
            <a:off x="15914342" y="22547503"/>
            <a:ext cx="120108" cy="69022"/>
          </a:xfrm>
          <a:prstGeom prst="rect">
            <a:avLst/>
          </a:prstGeom>
          <a:solidFill>
            <a:schemeClr val="accent3"/>
          </a:solidFill>
          <a:ln w="9525"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814763" rtl="0" eaLnBrk="1" fontAlgn="base" latinLnBrk="0" hangingPunct="1">
              <a:lnSpc>
                <a:spcPct val="100000"/>
              </a:lnSpc>
              <a:spcBef>
                <a:spcPct val="0"/>
              </a:spcBef>
              <a:spcAft>
                <a:spcPct val="0"/>
              </a:spcAft>
              <a:buClrTx/>
              <a:buSzTx/>
              <a:buFontTx/>
              <a:buNone/>
              <a:tabLst/>
            </a:pPr>
            <a:endParaRPr kumimoji="0" lang="en-US" sz="10000" b="0" i="0" u="none" strike="noStrike" cap="none" normalizeH="0" baseline="0" smtClean="0">
              <a:ln>
                <a:noFill/>
              </a:ln>
              <a:solidFill>
                <a:schemeClr val="tx1"/>
              </a:solidFill>
              <a:effectLst/>
              <a:latin typeface="Times New Roman" charset="0"/>
            </a:endParaRPr>
          </a:p>
        </p:txBody>
      </p:sp>
      <p:sp>
        <p:nvSpPr>
          <p:cNvPr id="7" name="TextBox 6"/>
          <p:cNvSpPr txBox="1"/>
          <p:nvPr/>
        </p:nvSpPr>
        <p:spPr>
          <a:xfrm>
            <a:off x="17419637" y="12176919"/>
            <a:ext cx="10822876" cy="707886"/>
          </a:xfrm>
          <a:prstGeom prst="rect">
            <a:avLst/>
          </a:prstGeom>
          <a:noFill/>
        </p:spPr>
        <p:txBody>
          <a:bodyPr wrap="square" rtlCol="0">
            <a:spAutoFit/>
          </a:bodyPr>
          <a:lstStyle/>
          <a:p>
            <a:r>
              <a:rPr lang="en-US" sz="4000" b="1" dirty="0" smtClean="0">
                <a:solidFill>
                  <a:srgbClr val="2D83F4"/>
                </a:solidFill>
                <a:latin typeface="Times New Roman"/>
                <a:cs typeface="Times New Roman"/>
              </a:rPr>
              <a:t>Motivation  </a:t>
            </a:r>
          </a:p>
        </p:txBody>
      </p:sp>
      <p:sp>
        <p:nvSpPr>
          <p:cNvPr id="11" name="Rectangle 10"/>
          <p:cNvSpPr/>
          <p:nvPr/>
        </p:nvSpPr>
        <p:spPr>
          <a:xfrm>
            <a:off x="2103437" y="32293719"/>
            <a:ext cx="14020870" cy="4801314"/>
          </a:xfrm>
          <a:prstGeom prst="rect">
            <a:avLst/>
          </a:prstGeom>
        </p:spPr>
        <p:txBody>
          <a:bodyPr wrap="square">
            <a:spAutoFit/>
          </a:bodyPr>
          <a:lstStyle/>
          <a:p>
            <a:pPr algn="just"/>
            <a:r>
              <a:rPr lang="en-US" sz="3400" b="1" dirty="0" smtClean="0">
                <a:solidFill>
                  <a:srgbClr val="2D83F4"/>
                </a:solidFill>
                <a:latin typeface="Times New Roman"/>
                <a:cs typeface="Times New Roman"/>
              </a:rPr>
              <a:t>IMPLICATION &amp; PRECONDITIONS:</a:t>
            </a:r>
            <a:endParaRPr lang="en-US" sz="3400" dirty="0" smtClean="0">
              <a:latin typeface="Times New Roman"/>
              <a:cs typeface="Times New Roman"/>
            </a:endParaRPr>
          </a:p>
          <a:p>
            <a:pPr marL="457200" indent="-457200">
              <a:buFont typeface="Arial"/>
              <a:buChar char="•"/>
            </a:pPr>
            <a:r>
              <a:rPr lang="en-US" sz="3400" dirty="0" smtClean="0"/>
              <a:t>The </a:t>
            </a:r>
            <a:r>
              <a:rPr lang="en-US" sz="3400" dirty="0"/>
              <a:t>conversion must be semantics-preserving. That </a:t>
            </a:r>
            <a:r>
              <a:rPr lang="en-US" sz="3400" dirty="0" smtClean="0"/>
              <a:t>is the </a:t>
            </a:r>
            <a:r>
              <a:rPr lang="en-US" sz="3400" dirty="0"/>
              <a:t>behavior of the </a:t>
            </a:r>
            <a:r>
              <a:rPr lang="en-US" sz="3400" dirty="0" smtClean="0"/>
              <a:t>  program </a:t>
            </a:r>
            <a:r>
              <a:rPr lang="en-US" sz="3400" dirty="0"/>
              <a:t>prior to the refactoring </a:t>
            </a:r>
            <a:r>
              <a:rPr lang="en-US" sz="3400" dirty="0" smtClean="0"/>
              <a:t>must match </a:t>
            </a:r>
            <a:r>
              <a:rPr lang="en-US" sz="3400" dirty="0"/>
              <a:t>that of after the refactoring.</a:t>
            </a:r>
          </a:p>
          <a:p>
            <a:pPr marL="457200" indent="-457200">
              <a:buFont typeface="Arial"/>
              <a:buChar char="•"/>
            </a:pPr>
            <a:r>
              <a:rPr lang="en-US" sz="3400" dirty="0" smtClean="0"/>
              <a:t>The </a:t>
            </a:r>
            <a:r>
              <a:rPr lang="en-US" sz="3400" b="1" dirty="0"/>
              <a:t>for</a:t>
            </a:r>
            <a:r>
              <a:rPr lang="en-US" sz="3400" dirty="0"/>
              <a:t>  loop must iterate over an instance of an </a:t>
            </a:r>
            <a:r>
              <a:rPr lang="en-US" sz="3400" dirty="0" smtClean="0"/>
              <a:t>Collection.</a:t>
            </a:r>
            <a:endParaRPr lang="en-US" sz="3400" dirty="0"/>
          </a:p>
          <a:p>
            <a:pPr marL="457200" indent="-457200">
              <a:buFont typeface="Arial"/>
              <a:buChar char="•"/>
            </a:pPr>
            <a:r>
              <a:rPr lang="en-US" sz="3400" dirty="0" smtClean="0"/>
              <a:t>The </a:t>
            </a:r>
            <a:r>
              <a:rPr lang="en-US" sz="3400" dirty="0"/>
              <a:t>body of the initial </a:t>
            </a:r>
            <a:r>
              <a:rPr lang="en-US" sz="3400" b="1" dirty="0"/>
              <a:t>for</a:t>
            </a:r>
            <a:r>
              <a:rPr lang="en-US" sz="3400" dirty="0"/>
              <a:t>  loop must not throw a </a:t>
            </a:r>
            <a:r>
              <a:rPr lang="en-US" sz="3400" dirty="0" smtClean="0"/>
              <a:t>checked exception</a:t>
            </a:r>
            <a:r>
              <a:rPr lang="en-US" sz="3400" dirty="0"/>
              <a:t>.</a:t>
            </a:r>
          </a:p>
          <a:p>
            <a:pPr marL="457200" indent="-457200">
              <a:buFont typeface="Arial"/>
              <a:buChar char="•"/>
            </a:pPr>
            <a:r>
              <a:rPr lang="en-US" sz="3400" dirty="0" smtClean="0"/>
              <a:t>The </a:t>
            </a:r>
            <a:r>
              <a:rPr lang="en-US" sz="3400" dirty="0"/>
              <a:t>body of the initial </a:t>
            </a:r>
            <a:r>
              <a:rPr lang="en-US" sz="3400" b="1" dirty="0"/>
              <a:t>for</a:t>
            </a:r>
            <a:r>
              <a:rPr lang="en-US" sz="3400" dirty="0"/>
              <a:t>  loop must not have more </a:t>
            </a:r>
            <a:r>
              <a:rPr lang="en-US" sz="3400" dirty="0" smtClean="0"/>
              <a:t>than one </a:t>
            </a:r>
            <a:r>
              <a:rPr lang="en-US" sz="3400" dirty="0"/>
              <a:t>reference to a  </a:t>
            </a:r>
            <a:r>
              <a:rPr lang="en-US" sz="3400" dirty="0" smtClean="0"/>
              <a:t>   local</a:t>
            </a:r>
            <a:r>
              <a:rPr lang="en-US" sz="3400" dirty="0"/>
              <a:t>, non-effectively final </a:t>
            </a:r>
            <a:r>
              <a:rPr lang="en-US" sz="3400" dirty="0" smtClean="0"/>
              <a:t>variable defined </a:t>
            </a:r>
            <a:r>
              <a:rPr lang="en-US" sz="3400" dirty="0"/>
              <a:t>outside the loop.</a:t>
            </a:r>
          </a:p>
          <a:p>
            <a:pPr marL="457200" indent="-457200">
              <a:buFont typeface="Arial"/>
              <a:buChar char="•"/>
            </a:pPr>
            <a:r>
              <a:rPr lang="en-US" sz="3400" dirty="0" smtClean="0"/>
              <a:t>The </a:t>
            </a:r>
            <a:r>
              <a:rPr lang="en-US" sz="3400" b="1" dirty="0" smtClean="0"/>
              <a:t>for</a:t>
            </a:r>
            <a:r>
              <a:rPr lang="en-US" sz="3400" dirty="0" smtClean="0"/>
              <a:t> loop </a:t>
            </a:r>
            <a:r>
              <a:rPr lang="en-US" sz="3400" dirty="0"/>
              <a:t>body must not contain a break , continue  </a:t>
            </a:r>
            <a:r>
              <a:rPr lang="en-US" sz="3400" dirty="0" smtClean="0"/>
              <a:t>statement</a:t>
            </a:r>
            <a:r>
              <a:rPr lang="en-US" sz="3400" dirty="0"/>
              <a:t> </a:t>
            </a:r>
            <a:r>
              <a:rPr lang="en-US" sz="3400" dirty="0" smtClean="0"/>
              <a:t>as </a:t>
            </a:r>
            <a:r>
              <a:rPr lang="en-US" sz="3400" dirty="0"/>
              <a:t>these semantics cannot be expressed via a </a:t>
            </a:r>
            <a:r>
              <a:rPr lang="en-US" sz="3400" dirty="0" smtClean="0"/>
              <a:t>lambda expression</a:t>
            </a:r>
            <a:r>
              <a:rPr lang="en-US" sz="3400" dirty="0"/>
              <a:t>.</a:t>
            </a:r>
            <a:endParaRPr lang="en-US" sz="3400" dirty="0">
              <a:latin typeface="Times New Roman"/>
              <a:cs typeface="Times New Roman"/>
            </a:endParaRPr>
          </a:p>
        </p:txBody>
      </p:sp>
      <p:sp>
        <p:nvSpPr>
          <p:cNvPr id="12" name="Rectangle 11"/>
          <p:cNvSpPr/>
          <p:nvPr/>
        </p:nvSpPr>
        <p:spPr>
          <a:xfrm>
            <a:off x="2027237" y="37322919"/>
            <a:ext cx="14020800" cy="2354491"/>
          </a:xfrm>
          <a:prstGeom prst="rect">
            <a:avLst/>
          </a:prstGeom>
        </p:spPr>
        <p:txBody>
          <a:bodyPr wrap="square">
            <a:spAutoFit/>
          </a:bodyPr>
          <a:lstStyle/>
          <a:p>
            <a:r>
              <a:rPr lang="en-US" sz="3500" b="1" dirty="0" smtClean="0">
                <a:solidFill>
                  <a:srgbClr val="2D83F4"/>
                </a:solidFill>
                <a:latin typeface="Times New Roman"/>
                <a:cs typeface="Times New Roman"/>
              </a:rPr>
              <a:t>ACKNOWLEDGMENT:</a:t>
            </a:r>
          </a:p>
          <a:p>
            <a:endParaRPr lang="en-US" sz="1000" b="1" dirty="0" smtClean="0">
              <a:solidFill>
                <a:srgbClr val="2D83F4"/>
              </a:solidFill>
              <a:latin typeface="Times New Roman"/>
              <a:cs typeface="Times New Roman"/>
            </a:endParaRPr>
          </a:p>
          <a:p>
            <a:pPr marL="457200" indent="-457200">
              <a:buFont typeface="Arial"/>
              <a:buChar char="•"/>
            </a:pPr>
            <a:r>
              <a:rPr lang="en-US" sz="3400" dirty="0" smtClean="0"/>
              <a:t>We </a:t>
            </a:r>
            <a:r>
              <a:rPr lang="en-US" sz="3400" dirty="0"/>
              <a:t>would like to thank Google Summer of Code, as well as the Eclipse Foundation, for their funding towards this project</a:t>
            </a:r>
          </a:p>
          <a:p>
            <a:pPr marL="457200" indent="-457200">
              <a:buFont typeface="Arial"/>
              <a:buChar char="•"/>
            </a:pPr>
            <a:endParaRPr lang="en-US" sz="3400" dirty="0"/>
          </a:p>
        </p:txBody>
      </p:sp>
      <p:sp>
        <p:nvSpPr>
          <p:cNvPr id="19" name="TextBox 18"/>
          <p:cNvSpPr txBox="1"/>
          <p:nvPr/>
        </p:nvSpPr>
        <p:spPr>
          <a:xfrm>
            <a:off x="11590445" y="26228727"/>
            <a:ext cx="229550" cy="1107996"/>
          </a:xfrm>
          <a:prstGeom prst="rect">
            <a:avLst/>
          </a:prstGeom>
          <a:noFill/>
        </p:spPr>
        <p:txBody>
          <a:bodyPr wrap="none" rtlCol="0">
            <a:spAutoFit/>
          </a:bodyPr>
          <a:lstStyle/>
          <a:p>
            <a:endParaRPr lang="en-US" sz="4000" dirty="0"/>
          </a:p>
          <a:p>
            <a:endParaRPr lang="en-US" sz="2600" dirty="0"/>
          </a:p>
        </p:txBody>
      </p:sp>
      <p:sp>
        <p:nvSpPr>
          <p:cNvPr id="9" name="TextBox 8"/>
          <p:cNvSpPr txBox="1"/>
          <p:nvPr/>
        </p:nvSpPr>
        <p:spPr>
          <a:xfrm>
            <a:off x="17419637" y="19949319"/>
            <a:ext cx="7007948" cy="707886"/>
          </a:xfrm>
          <a:prstGeom prst="rect">
            <a:avLst/>
          </a:prstGeom>
          <a:noFill/>
        </p:spPr>
        <p:txBody>
          <a:bodyPr wrap="none" rtlCol="0">
            <a:spAutoFit/>
          </a:bodyPr>
          <a:lstStyle/>
          <a:p>
            <a:r>
              <a:rPr lang="en-US" sz="4000" b="1" dirty="0">
                <a:solidFill>
                  <a:srgbClr val="2D83F4"/>
                </a:solidFill>
                <a:latin typeface="Times New Roman"/>
                <a:cs typeface="Times New Roman"/>
              </a:rPr>
              <a:t>Eclipse Refactoring </a:t>
            </a:r>
            <a:r>
              <a:rPr lang="en-US" sz="4000" b="1" dirty="0" smtClean="0">
                <a:solidFill>
                  <a:srgbClr val="2D83F4"/>
                </a:solidFill>
                <a:latin typeface="Times New Roman"/>
                <a:cs typeface="Times New Roman"/>
              </a:rPr>
              <a:t> Life-Cycle</a:t>
            </a:r>
            <a:endParaRPr lang="en-US" sz="4000" b="1" dirty="0">
              <a:solidFill>
                <a:srgbClr val="2D83F4"/>
              </a:solidFill>
              <a:latin typeface="Times New Roman"/>
              <a:cs typeface="Times New Roman"/>
            </a:endParaRPr>
          </a:p>
        </p:txBody>
      </p:sp>
      <p:sp>
        <p:nvSpPr>
          <p:cNvPr id="50" name="TextBox 49"/>
          <p:cNvSpPr txBox="1"/>
          <p:nvPr/>
        </p:nvSpPr>
        <p:spPr>
          <a:xfrm>
            <a:off x="2027237" y="12253119"/>
            <a:ext cx="2322170" cy="707886"/>
          </a:xfrm>
          <a:prstGeom prst="rect">
            <a:avLst/>
          </a:prstGeom>
          <a:noFill/>
        </p:spPr>
        <p:txBody>
          <a:bodyPr wrap="none" rtlCol="0">
            <a:spAutoFit/>
          </a:bodyPr>
          <a:lstStyle/>
          <a:p>
            <a:pPr algn="ctr"/>
            <a:r>
              <a:rPr lang="en-US" sz="4000" b="1" dirty="0" smtClean="0">
                <a:solidFill>
                  <a:srgbClr val="2D83F4"/>
                </a:solidFill>
                <a:latin typeface="Times New Roman"/>
                <a:cs typeface="Times New Roman"/>
              </a:rPr>
              <a:t>Examples</a:t>
            </a:r>
            <a:endParaRPr lang="en-US" sz="4000" b="1" dirty="0">
              <a:solidFill>
                <a:srgbClr val="2D83F4"/>
              </a:solidFill>
              <a:latin typeface="Times New Roman"/>
              <a:cs typeface="Times New Roman"/>
            </a:endParaRPr>
          </a:p>
        </p:txBody>
      </p:sp>
      <p:sp>
        <p:nvSpPr>
          <p:cNvPr id="57" name="TextBox 56"/>
          <p:cNvSpPr txBox="1"/>
          <p:nvPr/>
        </p:nvSpPr>
        <p:spPr>
          <a:xfrm>
            <a:off x="2103437" y="20025519"/>
            <a:ext cx="11869519" cy="707886"/>
          </a:xfrm>
          <a:prstGeom prst="rect">
            <a:avLst/>
          </a:prstGeom>
          <a:noFill/>
        </p:spPr>
        <p:txBody>
          <a:bodyPr wrap="square" rtlCol="0">
            <a:spAutoFit/>
          </a:bodyPr>
          <a:lstStyle/>
          <a:p>
            <a:r>
              <a:rPr lang="en-US" sz="4000" b="1" dirty="0" smtClean="0">
                <a:solidFill>
                  <a:srgbClr val="2D83F4"/>
                </a:solidFill>
                <a:latin typeface="Times New Roman"/>
                <a:cs typeface="Times New Roman"/>
              </a:rPr>
              <a:t>Eclipse Refactoring Model: </a:t>
            </a:r>
          </a:p>
        </p:txBody>
      </p:sp>
      <p:sp>
        <p:nvSpPr>
          <p:cNvPr id="22" name="TextBox 21"/>
          <p:cNvSpPr txBox="1"/>
          <p:nvPr/>
        </p:nvSpPr>
        <p:spPr>
          <a:xfrm>
            <a:off x="2077166" y="6792736"/>
            <a:ext cx="26558050" cy="5555848"/>
          </a:xfrm>
          <a:prstGeom prst="rect">
            <a:avLst/>
          </a:prstGeom>
          <a:noFill/>
        </p:spPr>
        <p:txBody>
          <a:bodyPr wrap="square" rtlCol="0">
            <a:spAutoFit/>
          </a:bodyPr>
          <a:lstStyle/>
          <a:p>
            <a:pPr algn="ctr"/>
            <a:r>
              <a:rPr lang="en-US" sz="4000" b="1" dirty="0" smtClean="0">
                <a:solidFill>
                  <a:srgbClr val="2D83F4"/>
                </a:solidFill>
                <a:latin typeface="Times New Roman"/>
                <a:cs typeface="Times New Roman"/>
              </a:rPr>
              <a:t>Abstract:</a:t>
            </a:r>
          </a:p>
          <a:p>
            <a:pPr algn="ctr"/>
            <a:endParaRPr lang="en-US" sz="4000" b="1" dirty="0" smtClean="0">
              <a:solidFill>
                <a:srgbClr val="2D83F4"/>
              </a:solidFill>
              <a:latin typeface="Times New Roman"/>
              <a:cs typeface="Times New Roman"/>
            </a:endParaRPr>
          </a:p>
          <a:p>
            <a:pPr algn="just"/>
            <a:r>
              <a:rPr lang="en-US" sz="3400" dirty="0"/>
              <a:t>Java 8 is one of the most significant upgrades to Java programming language and framework. This upgrade provided supports for functional programming, a new JavaScript engine, a new APIs for date time manipulation, a new streaming API and so on. There are several new key features of Java 8 that can help make programs easier to read, write, and maintain. Among the new Java 8 features, lambda expressions are touted to be most significant. Lambda expression simplify the development process by facilitating functional programming. Eclipse is one of the most popular IDEs for Java. While JDT UI has incorporated several Java 8 quick-fixes and </a:t>
            </a:r>
            <a:r>
              <a:rPr lang="en-US" sz="3400" dirty="0" smtClean="0"/>
              <a:t>refactoring's, </a:t>
            </a:r>
            <a:r>
              <a:rPr lang="en-US" sz="3400" dirty="0"/>
              <a:t>there are still many features left to be done. For example, </a:t>
            </a:r>
            <a:r>
              <a:rPr lang="en-US" sz="3400" dirty="0" err="1"/>
              <a:t>NetBeans</a:t>
            </a:r>
            <a:r>
              <a:rPr lang="en-US" sz="3400" dirty="0"/>
              <a:t> has a refactoring that converts loops to Lambda expressions. This project is for exploring the porting of such conversion mechanisms in </a:t>
            </a:r>
            <a:r>
              <a:rPr lang="en-US" sz="3400" dirty="0" err="1"/>
              <a:t>NetBeans</a:t>
            </a:r>
            <a:r>
              <a:rPr lang="en-US" sz="3400" dirty="0"/>
              <a:t> to Eclipse. These may be manifested as refactoring and/or quick-fixes. In this project we are working on the Convert to a lambda expression Java 8 refactoring/ quick-</a:t>
            </a:r>
            <a:r>
              <a:rPr lang="en-US" sz="3400" dirty="0" smtClean="0"/>
              <a:t>fixes.</a:t>
            </a:r>
            <a:endParaRPr lang="en-US" sz="3400" dirty="0"/>
          </a:p>
        </p:txBody>
      </p:sp>
      <p:pic>
        <p:nvPicPr>
          <p:cNvPr id="3" name="Picture 2" descr="download.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93932" y="2717095"/>
            <a:ext cx="5325084" cy="4055893"/>
          </a:xfrm>
          <a:prstGeom prst="rect">
            <a:avLst/>
          </a:prstGeom>
        </p:spPr>
      </p:pic>
      <p:sp>
        <p:nvSpPr>
          <p:cNvPr id="25" name="Rectangle 2"/>
          <p:cNvSpPr txBox="1">
            <a:spLocks noChangeArrowheads="1"/>
          </p:cNvSpPr>
          <p:nvPr/>
        </p:nvSpPr>
        <p:spPr bwMode="auto">
          <a:xfrm>
            <a:off x="3412487" y="1613275"/>
            <a:ext cx="25742020" cy="3566187"/>
          </a:xfrm>
          <a:prstGeom prst="rect">
            <a:avLst/>
          </a:prstGeom>
          <a:noFill/>
          <a:ln w="9525">
            <a:noFill/>
            <a:miter lim="800000"/>
            <a:headEnd/>
            <a:tailEnd/>
          </a:ln>
          <a:effectLst/>
        </p:spPr>
        <p:txBody>
          <a:bodyPr vert="horz" wrap="square" lIns="381433" tIns="190716" rIns="381433" bIns="190716" numCol="1" anchor="ctr" anchorCtr="0" compatLnSpc="1">
            <a:prstTxWarp prst="textNoShape">
              <a:avLst/>
            </a:prstTxWarp>
          </a:bodyPr>
          <a:lstStyle>
            <a:lvl1pPr algn="ctr" defTabSz="3814763" rtl="0" fontAlgn="base">
              <a:spcBef>
                <a:spcPct val="0"/>
              </a:spcBef>
              <a:spcAft>
                <a:spcPct val="0"/>
              </a:spcAft>
              <a:defRPr sz="18400">
                <a:solidFill>
                  <a:schemeClr val="tx2"/>
                </a:solidFill>
                <a:latin typeface="+mj-lt"/>
                <a:ea typeface="+mj-ea"/>
                <a:cs typeface="+mj-cs"/>
              </a:defRPr>
            </a:lvl1pPr>
            <a:lvl2pPr algn="ctr" defTabSz="3814763" rtl="0" fontAlgn="base">
              <a:spcBef>
                <a:spcPct val="0"/>
              </a:spcBef>
              <a:spcAft>
                <a:spcPct val="0"/>
              </a:spcAft>
              <a:defRPr sz="18400">
                <a:solidFill>
                  <a:schemeClr val="tx2"/>
                </a:solidFill>
                <a:latin typeface="Times New Roman" charset="0"/>
              </a:defRPr>
            </a:lvl2pPr>
            <a:lvl3pPr algn="ctr" defTabSz="3814763" rtl="0" fontAlgn="base">
              <a:spcBef>
                <a:spcPct val="0"/>
              </a:spcBef>
              <a:spcAft>
                <a:spcPct val="0"/>
              </a:spcAft>
              <a:defRPr sz="18400">
                <a:solidFill>
                  <a:schemeClr val="tx2"/>
                </a:solidFill>
                <a:latin typeface="Times New Roman" charset="0"/>
              </a:defRPr>
            </a:lvl3pPr>
            <a:lvl4pPr algn="ctr" defTabSz="3814763" rtl="0" fontAlgn="base">
              <a:spcBef>
                <a:spcPct val="0"/>
              </a:spcBef>
              <a:spcAft>
                <a:spcPct val="0"/>
              </a:spcAft>
              <a:defRPr sz="18400">
                <a:solidFill>
                  <a:schemeClr val="tx2"/>
                </a:solidFill>
                <a:latin typeface="Times New Roman" charset="0"/>
              </a:defRPr>
            </a:lvl4pPr>
            <a:lvl5pPr algn="ctr" defTabSz="3814763" rtl="0" fontAlgn="base">
              <a:spcBef>
                <a:spcPct val="0"/>
              </a:spcBef>
              <a:spcAft>
                <a:spcPct val="0"/>
              </a:spcAft>
              <a:defRPr sz="18400">
                <a:solidFill>
                  <a:schemeClr val="tx2"/>
                </a:solidFill>
                <a:latin typeface="Times New Roman" charset="0"/>
              </a:defRPr>
            </a:lvl5pPr>
            <a:lvl6pPr marL="457200" algn="ctr" defTabSz="3814763" rtl="0" fontAlgn="base">
              <a:spcBef>
                <a:spcPct val="0"/>
              </a:spcBef>
              <a:spcAft>
                <a:spcPct val="0"/>
              </a:spcAft>
              <a:defRPr sz="18400">
                <a:solidFill>
                  <a:schemeClr val="tx2"/>
                </a:solidFill>
                <a:latin typeface="Times New Roman" charset="0"/>
              </a:defRPr>
            </a:lvl6pPr>
            <a:lvl7pPr marL="914400" algn="ctr" defTabSz="3814763" rtl="0" fontAlgn="base">
              <a:spcBef>
                <a:spcPct val="0"/>
              </a:spcBef>
              <a:spcAft>
                <a:spcPct val="0"/>
              </a:spcAft>
              <a:defRPr sz="18400">
                <a:solidFill>
                  <a:schemeClr val="tx2"/>
                </a:solidFill>
                <a:latin typeface="Times New Roman" charset="0"/>
              </a:defRPr>
            </a:lvl7pPr>
            <a:lvl8pPr marL="1371600" algn="ctr" defTabSz="3814763" rtl="0" fontAlgn="base">
              <a:spcBef>
                <a:spcPct val="0"/>
              </a:spcBef>
              <a:spcAft>
                <a:spcPct val="0"/>
              </a:spcAft>
              <a:defRPr sz="18400">
                <a:solidFill>
                  <a:schemeClr val="tx2"/>
                </a:solidFill>
                <a:latin typeface="Times New Roman" charset="0"/>
              </a:defRPr>
            </a:lvl8pPr>
            <a:lvl9pPr marL="1828800" algn="ctr" defTabSz="3814763" rtl="0" fontAlgn="base">
              <a:spcBef>
                <a:spcPct val="0"/>
              </a:spcBef>
              <a:spcAft>
                <a:spcPct val="0"/>
              </a:spcAft>
              <a:defRPr sz="18400">
                <a:solidFill>
                  <a:schemeClr val="tx2"/>
                </a:solidFill>
                <a:latin typeface="Times New Roman" charset="0"/>
              </a:defRPr>
            </a:lvl9pPr>
          </a:lstStyle>
          <a:p>
            <a:r>
              <a:rPr lang="en-US" sz="10000" b="1" dirty="0" smtClean="0">
                <a:solidFill>
                  <a:srgbClr val="800000"/>
                </a:solidFill>
              </a:rPr>
              <a:t/>
            </a:r>
            <a:br>
              <a:rPr lang="en-US" sz="10000" b="1" dirty="0" smtClean="0">
                <a:solidFill>
                  <a:srgbClr val="800000"/>
                </a:solidFill>
              </a:rPr>
            </a:br>
            <a:r>
              <a:rPr lang="en-US" sz="8000" dirty="0" smtClean="0">
                <a:solidFill>
                  <a:srgbClr val="800000"/>
                </a:solidFill>
              </a:rPr>
              <a:t>Porting the </a:t>
            </a:r>
            <a:r>
              <a:rPr lang="en-US" sz="8000" dirty="0" err="1" smtClean="0">
                <a:solidFill>
                  <a:srgbClr val="800000"/>
                </a:solidFill>
              </a:rPr>
              <a:t>NetBeans</a:t>
            </a:r>
            <a:r>
              <a:rPr lang="en-US" sz="8000" dirty="0" smtClean="0">
                <a:solidFill>
                  <a:srgbClr val="800000"/>
                </a:solidFill>
              </a:rPr>
              <a:t> Java 8 Enhanced For Loop Lambda Expression Refactoring to Eclipse</a:t>
            </a:r>
            <a:r>
              <a:rPr lang="en-US" sz="8000" b="1" dirty="0" smtClean="0">
                <a:solidFill>
                  <a:schemeClr val="tx2">
                    <a:lumMod val="50000"/>
                  </a:schemeClr>
                </a:solidFill>
              </a:rPr>
              <a:t/>
            </a:r>
            <a:br>
              <a:rPr lang="en-US" sz="8000" b="1" dirty="0" smtClean="0">
                <a:solidFill>
                  <a:schemeClr val="tx2">
                    <a:lumMod val="50000"/>
                  </a:schemeClr>
                </a:solidFill>
              </a:rPr>
            </a:br>
            <a:r>
              <a:rPr lang="en-US" sz="6600" b="1" dirty="0" err="1" smtClean="0">
                <a:solidFill>
                  <a:schemeClr val="accent2">
                    <a:lumMod val="75000"/>
                  </a:schemeClr>
                </a:solidFill>
              </a:rPr>
              <a:t>Md</a:t>
            </a:r>
            <a:r>
              <a:rPr lang="en-US" sz="6600" b="1" dirty="0" smtClean="0">
                <a:solidFill>
                  <a:schemeClr val="accent2">
                    <a:lumMod val="75000"/>
                  </a:schemeClr>
                </a:solidFill>
              </a:rPr>
              <a:t> Arefin </a:t>
            </a:r>
            <a:r>
              <a:rPr lang="en-US" sz="4500" b="1" dirty="0" smtClean="0">
                <a:solidFill>
                  <a:schemeClr val="tx1"/>
                </a:solidFill>
              </a:rPr>
              <a:t/>
            </a:r>
            <a:br>
              <a:rPr lang="en-US" sz="4500" b="1" dirty="0" smtClean="0">
                <a:solidFill>
                  <a:schemeClr val="tx1"/>
                </a:solidFill>
              </a:rPr>
            </a:br>
            <a:r>
              <a:rPr lang="en-US" sz="4500" b="1" i="1" dirty="0" smtClean="0">
                <a:solidFill>
                  <a:schemeClr val="tx1"/>
                </a:solidFill>
              </a:rPr>
              <a:t>Mentor:</a:t>
            </a:r>
            <a:r>
              <a:rPr lang="en-US" sz="4500" b="1" dirty="0" smtClean="0">
                <a:solidFill>
                  <a:schemeClr val="tx1"/>
                </a:solidFill>
              </a:rPr>
              <a:t> Dr. </a:t>
            </a:r>
            <a:r>
              <a:rPr lang="en-US" sz="4500" b="1" dirty="0" err="1" smtClean="0">
                <a:solidFill>
                  <a:schemeClr val="tx1"/>
                </a:solidFill>
              </a:rPr>
              <a:t>Raffi</a:t>
            </a:r>
            <a:r>
              <a:rPr lang="en-US" sz="4500" b="1" dirty="0" smtClean="0">
                <a:solidFill>
                  <a:schemeClr val="tx1"/>
                </a:solidFill>
              </a:rPr>
              <a:t> </a:t>
            </a:r>
            <a:r>
              <a:rPr lang="en-US" sz="4500" b="1" dirty="0" err="1" smtClean="0">
                <a:solidFill>
                  <a:schemeClr val="tx1"/>
                </a:solidFill>
              </a:rPr>
              <a:t>Khatchadourian</a:t>
            </a:r>
            <a:r>
              <a:rPr lang="en-US" sz="4500" b="1" dirty="0" smtClean="0">
                <a:solidFill>
                  <a:schemeClr val="tx1"/>
                </a:solidFill>
              </a:rPr>
              <a:t/>
            </a:r>
            <a:br>
              <a:rPr lang="en-US" sz="4500" b="1" dirty="0" smtClean="0">
                <a:solidFill>
                  <a:schemeClr val="tx1"/>
                </a:solidFill>
              </a:rPr>
            </a:br>
            <a:r>
              <a:rPr lang="en-US" sz="4500" b="1" i="1" dirty="0" smtClean="0">
                <a:solidFill>
                  <a:srgbClr val="008000"/>
                </a:solidFill>
              </a:rPr>
              <a:t>Computer System Technology, City University of New York</a:t>
            </a:r>
            <a:r>
              <a:rPr lang="en-US" sz="4000" b="1" dirty="0" smtClean="0">
                <a:solidFill>
                  <a:schemeClr val="tx1"/>
                </a:solidFill>
              </a:rPr>
              <a:t>  </a:t>
            </a:r>
            <a:endParaRPr lang="en-US" sz="12000" b="1" dirty="0">
              <a:solidFill>
                <a:schemeClr val="accent2"/>
              </a:solidFill>
            </a:endParaRPr>
          </a:p>
        </p:txBody>
      </p:sp>
      <p:sp>
        <p:nvSpPr>
          <p:cNvPr id="26" name="Line 4"/>
          <p:cNvSpPr>
            <a:spLocks noChangeShapeType="1"/>
          </p:cNvSpPr>
          <p:nvPr/>
        </p:nvSpPr>
        <p:spPr bwMode="auto">
          <a:xfrm>
            <a:off x="1928797" y="6622918"/>
            <a:ext cx="26784137" cy="0"/>
          </a:xfrm>
          <a:prstGeom prst="line">
            <a:avLst/>
          </a:prstGeom>
          <a:noFill/>
          <a:ln w="57150">
            <a:solidFill>
              <a:schemeClr val="tx1"/>
            </a:solidFill>
            <a:round/>
            <a:headEnd/>
            <a:tailEnd/>
          </a:ln>
          <a:effectLst/>
        </p:spPr>
        <p:txBody>
          <a:bodyPr/>
          <a:lstStyle/>
          <a:p>
            <a:endParaRPr lang="en-US"/>
          </a:p>
        </p:txBody>
      </p:sp>
      <p:pic>
        <p:nvPicPr>
          <p:cNvPr id="8" name="Picture 7" descr="eclips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65637" y="4099719"/>
            <a:ext cx="6454051" cy="1735969"/>
          </a:xfrm>
          <a:prstGeom prst="rect">
            <a:avLst/>
          </a:prstGeom>
        </p:spPr>
      </p:pic>
      <p:sp>
        <p:nvSpPr>
          <p:cNvPr id="2" name="TextBox 1"/>
          <p:cNvSpPr txBox="1"/>
          <p:nvPr/>
        </p:nvSpPr>
        <p:spPr>
          <a:xfrm>
            <a:off x="2789237" y="12938919"/>
            <a:ext cx="12496800" cy="7417415"/>
          </a:xfrm>
          <a:prstGeom prst="rect">
            <a:avLst/>
          </a:prstGeom>
          <a:noFill/>
        </p:spPr>
        <p:txBody>
          <a:bodyPr wrap="square" rtlCol="0">
            <a:spAutoFit/>
          </a:bodyPr>
          <a:lstStyle/>
          <a:p>
            <a:r>
              <a:rPr lang="x-none" sz="3400" dirty="0" smtClean="0">
                <a:latin typeface="Rockwell"/>
                <a:cs typeface="Rockwell"/>
              </a:rPr>
              <a:t>List&lt;String&gt; list = Arrays.asList({"Moe", "Larry", "Curly"});</a:t>
            </a:r>
          </a:p>
          <a:p>
            <a:endParaRPr lang="en-US" sz="3400" dirty="0" smtClean="0"/>
          </a:p>
          <a:p>
            <a:r>
              <a:rPr lang="x-none" sz="3400" dirty="0" smtClean="0"/>
              <a:t>Regular </a:t>
            </a:r>
            <a:r>
              <a:rPr lang="en-US" sz="3400" dirty="0" smtClean="0"/>
              <a:t>Enhance For Loop Conversion</a:t>
            </a:r>
            <a:r>
              <a:rPr lang="x-none" sz="3400" dirty="0" smtClean="0"/>
              <a:t>:</a:t>
            </a:r>
          </a:p>
          <a:p>
            <a:r>
              <a:rPr lang="x-none" sz="3400" dirty="0" smtClean="0">
                <a:latin typeface="Rockwell"/>
                <a:cs typeface="Rockwell"/>
              </a:rPr>
              <a:t>for (String s : list) System.out.println(s); </a:t>
            </a:r>
            <a:endParaRPr lang="en-US" sz="3400" dirty="0" smtClean="0">
              <a:latin typeface="Rockwell"/>
              <a:cs typeface="Rockwell"/>
            </a:endParaRPr>
          </a:p>
          <a:p>
            <a:endParaRPr lang="en-US" sz="3400" dirty="0" smtClean="0">
              <a:latin typeface="Rockwell"/>
              <a:cs typeface="Rockwell"/>
            </a:endParaRPr>
          </a:p>
          <a:p>
            <a:r>
              <a:rPr lang="x-none" sz="3400" dirty="0" smtClean="0"/>
              <a:t> Suggested Java </a:t>
            </a:r>
            <a:r>
              <a:rPr lang="x-none" sz="3400" dirty="0"/>
              <a:t>8Lambda </a:t>
            </a:r>
            <a:r>
              <a:rPr lang="x-none" sz="3400" dirty="0" smtClean="0"/>
              <a:t>expression:</a:t>
            </a:r>
          </a:p>
          <a:p>
            <a:r>
              <a:rPr lang="x-none" sz="3400" dirty="0" smtClean="0"/>
              <a:t>//</a:t>
            </a:r>
            <a:r>
              <a:rPr lang="x-none" sz="3400" dirty="0" smtClean="0">
                <a:latin typeface="Rockwell"/>
                <a:cs typeface="Rockwell"/>
              </a:rPr>
              <a:t>list.forEach(s -&gt; System.out.println(s)); </a:t>
            </a:r>
            <a:r>
              <a:rPr lang="x-none" sz="3400" dirty="0" smtClean="0"/>
              <a:t> </a:t>
            </a:r>
          </a:p>
          <a:p>
            <a:endParaRPr lang="en-US" sz="3400" dirty="0" smtClean="0"/>
          </a:p>
          <a:p>
            <a:r>
              <a:rPr lang="x-none" sz="3400" dirty="0" smtClean="0"/>
              <a:t>//or better yet: </a:t>
            </a:r>
          </a:p>
          <a:p>
            <a:r>
              <a:rPr lang="x-none" sz="3400" dirty="0" smtClean="0">
                <a:latin typeface="Rockwell"/>
                <a:cs typeface="Rockwell"/>
              </a:rPr>
              <a:t>list.forEach(System.out::println); </a:t>
            </a:r>
            <a:r>
              <a:rPr lang="x-none" sz="3400" dirty="0" smtClean="0"/>
              <a:t> </a:t>
            </a:r>
            <a:endParaRPr lang="en-US" sz="3400" dirty="0" smtClean="0"/>
          </a:p>
          <a:p>
            <a:endParaRPr lang="x-none" sz="3400" dirty="0" smtClean="0"/>
          </a:p>
          <a:p>
            <a:r>
              <a:rPr lang="x-none" sz="3400" dirty="0" smtClean="0"/>
              <a:t>//and it also should work with streams:  </a:t>
            </a:r>
          </a:p>
          <a:p>
            <a:r>
              <a:rPr lang="x-none" sz="3400" dirty="0" smtClean="0">
                <a:latin typeface="Rockwell"/>
                <a:cs typeface="Rockwell"/>
              </a:rPr>
              <a:t>list.stream.forEach(System.out::println);</a:t>
            </a:r>
          </a:p>
          <a:p>
            <a:endParaRPr lang="en-US" sz="3400" dirty="0"/>
          </a:p>
        </p:txBody>
      </p:sp>
      <p:pic>
        <p:nvPicPr>
          <p:cNvPr id="4" name="Picture 3" descr="Screen Shot 2015-07-04 at 1.52.59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57874" y="22331120"/>
            <a:ext cx="14560207" cy="9764558"/>
          </a:xfrm>
          <a:prstGeom prst="rect">
            <a:avLst/>
          </a:prstGeom>
        </p:spPr>
      </p:pic>
      <p:pic>
        <p:nvPicPr>
          <p:cNvPr id="5" name="Picture 4" descr="Screen Shot 2015-07-04 at 1.53.10 A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875483" y="25812397"/>
            <a:ext cx="14010275" cy="5264371"/>
          </a:xfrm>
          <a:prstGeom prst="rect">
            <a:avLst/>
          </a:prstGeom>
        </p:spPr>
      </p:pic>
      <p:sp>
        <p:nvSpPr>
          <p:cNvPr id="6" name="TextBox 5"/>
          <p:cNvSpPr txBox="1"/>
          <p:nvPr/>
        </p:nvSpPr>
        <p:spPr>
          <a:xfrm>
            <a:off x="2255837" y="20863719"/>
            <a:ext cx="13716000" cy="2708434"/>
          </a:xfrm>
          <a:prstGeom prst="rect">
            <a:avLst/>
          </a:prstGeom>
          <a:noFill/>
        </p:spPr>
        <p:txBody>
          <a:bodyPr wrap="square" rtlCol="0">
            <a:spAutoFit/>
          </a:bodyPr>
          <a:lstStyle/>
          <a:p>
            <a:pPr marL="457200" indent="-457200" algn="just">
              <a:buFont typeface="Arial"/>
              <a:buChar char="•"/>
            </a:pPr>
            <a:r>
              <a:rPr lang="en-US" sz="3400" dirty="0"/>
              <a:t>The API for refactoring provides a process-level abstraction upon which specific </a:t>
            </a:r>
            <a:r>
              <a:rPr lang="en-US" sz="3400" dirty="0" err="1"/>
              <a:t>refactorings</a:t>
            </a:r>
            <a:r>
              <a:rPr lang="en-US" sz="3400" dirty="0"/>
              <a:t> may be built. </a:t>
            </a:r>
            <a:endParaRPr lang="en-US" sz="3400" dirty="0" smtClean="0"/>
          </a:p>
          <a:p>
            <a:pPr marL="457200" indent="-457200" algn="just">
              <a:buFont typeface="Arial"/>
              <a:buChar char="•"/>
            </a:pPr>
            <a:r>
              <a:rPr lang="en-US" sz="3400" dirty="0" smtClean="0"/>
              <a:t>Figure </a:t>
            </a:r>
            <a:r>
              <a:rPr lang="en-US" sz="3400" dirty="0"/>
              <a:t>1 shows the elements of this abstraction at a very high level. Here, arrows between elements represent dependencies </a:t>
            </a:r>
          </a:p>
          <a:p>
            <a:endParaRPr lang="en-US" sz="3400" dirty="0"/>
          </a:p>
        </p:txBody>
      </p:sp>
      <p:sp>
        <p:nvSpPr>
          <p:cNvPr id="10" name="TextBox 9"/>
          <p:cNvSpPr txBox="1"/>
          <p:nvPr/>
        </p:nvSpPr>
        <p:spPr>
          <a:xfrm>
            <a:off x="17433357" y="20632936"/>
            <a:ext cx="11127675" cy="4801314"/>
          </a:xfrm>
          <a:prstGeom prst="rect">
            <a:avLst/>
          </a:prstGeom>
          <a:noFill/>
        </p:spPr>
        <p:txBody>
          <a:bodyPr wrap="square" rtlCol="0">
            <a:spAutoFit/>
          </a:bodyPr>
          <a:lstStyle/>
          <a:p>
            <a:pPr marL="457200" indent="-457200" algn="just">
              <a:buFont typeface="Arial"/>
              <a:buChar char="•"/>
            </a:pPr>
            <a:r>
              <a:rPr lang="en-US" sz="3400" dirty="0"/>
              <a:t>Once a refactoring has been initiated, an implementer of that refactoring is used to coordinate condition checking, gathering details about the refactoring, and ultimately producing a series of changes that may be applied to the Eclipse workspace to accomplish the </a:t>
            </a:r>
            <a:r>
              <a:rPr lang="en-US" sz="3400" dirty="0" smtClean="0"/>
              <a:t>refactoring. </a:t>
            </a:r>
          </a:p>
          <a:p>
            <a:pPr marL="457200" indent="-457200" algn="just">
              <a:buFont typeface="Arial"/>
              <a:buChar char="•"/>
            </a:pPr>
            <a:r>
              <a:rPr lang="en-US" sz="3400" dirty="0" smtClean="0"/>
              <a:t>This </a:t>
            </a:r>
            <a:r>
              <a:rPr lang="en-US" sz="3400" dirty="0"/>
              <a:t>implementer must extend the abstract class </a:t>
            </a:r>
            <a:r>
              <a:rPr lang="en-US" sz="3400" i="1" dirty="0" err="1"/>
              <a:t>org.eclipse.ltk.core.refactoring.Refactoring</a:t>
            </a:r>
            <a:r>
              <a:rPr lang="en-US" sz="3400" dirty="0"/>
              <a:t>. The life-cycle for this class is shown in Figure 2. </a:t>
            </a:r>
          </a:p>
          <a:p>
            <a:endParaRPr lang="en-US" sz="3400" dirty="0"/>
          </a:p>
        </p:txBody>
      </p:sp>
      <p:pic>
        <p:nvPicPr>
          <p:cNvPr id="14" name="Picture 13" descr="Screen Shot 2015-07-04 at 2.02.53 A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098036" y="32010770"/>
            <a:ext cx="13279025" cy="5823614"/>
          </a:xfrm>
          <a:prstGeom prst="rect">
            <a:avLst/>
          </a:prstGeom>
        </p:spPr>
      </p:pic>
      <p:sp>
        <p:nvSpPr>
          <p:cNvPr id="28" name="Rectangle 27"/>
          <p:cNvSpPr/>
          <p:nvPr/>
        </p:nvSpPr>
        <p:spPr>
          <a:xfrm>
            <a:off x="15430376" y="31501315"/>
            <a:ext cx="14020870" cy="1661993"/>
          </a:xfrm>
          <a:prstGeom prst="rect">
            <a:avLst/>
          </a:prstGeom>
        </p:spPr>
        <p:txBody>
          <a:bodyPr wrap="square">
            <a:spAutoFit/>
          </a:bodyPr>
          <a:lstStyle/>
          <a:p>
            <a:pPr algn="ctr"/>
            <a:r>
              <a:rPr lang="en-US" sz="3400" b="1" dirty="0" smtClean="0">
                <a:solidFill>
                  <a:srgbClr val="2D83F4"/>
                </a:solidFill>
                <a:latin typeface="Times New Roman"/>
                <a:cs typeface="Times New Roman"/>
              </a:rPr>
              <a:t>JDT Type Hierarchy </a:t>
            </a:r>
            <a:endParaRPr lang="en-US" sz="3400" dirty="0" smtClean="0">
              <a:latin typeface="Times New Roman"/>
              <a:cs typeface="Times New Roman"/>
            </a:endParaRPr>
          </a:p>
          <a:p>
            <a:pPr marL="457200" indent="-457200" algn="just">
              <a:buFont typeface="Arial"/>
              <a:buChar char="•"/>
            </a:pPr>
            <a:endParaRPr lang="en-US" sz="3400" dirty="0">
              <a:latin typeface="Times New Roman"/>
              <a:cs typeface="Times New Roman"/>
            </a:endParaRPr>
          </a:p>
          <a:p>
            <a:pPr marL="457200" indent="-457200" algn="just">
              <a:buFont typeface="Arial"/>
              <a:buChar char="•"/>
            </a:pPr>
            <a:endParaRPr lang="en-US" sz="3400" dirty="0" smtClean="0">
              <a:latin typeface="Times New Roman"/>
              <a:cs typeface="Times New Roman"/>
            </a:endParaRPr>
          </a:p>
        </p:txBody>
      </p:sp>
      <p:sp>
        <p:nvSpPr>
          <p:cNvPr id="29" name="Rectangle 28"/>
          <p:cNvSpPr/>
          <p:nvPr/>
        </p:nvSpPr>
        <p:spPr>
          <a:xfrm>
            <a:off x="2255837" y="39304119"/>
            <a:ext cx="14169239" cy="1969770"/>
          </a:xfrm>
          <a:prstGeom prst="rect">
            <a:avLst/>
          </a:prstGeom>
        </p:spPr>
        <p:txBody>
          <a:bodyPr wrap="square">
            <a:spAutoFit/>
          </a:bodyPr>
          <a:lstStyle/>
          <a:p>
            <a:r>
              <a:rPr lang="en-US" sz="4000" b="1" dirty="0" smtClean="0">
                <a:solidFill>
                  <a:srgbClr val="2D83F4"/>
                </a:solidFill>
                <a:latin typeface="Times New Roman"/>
                <a:cs typeface="Times New Roman"/>
              </a:rPr>
              <a:t>References:</a:t>
            </a:r>
          </a:p>
          <a:p>
            <a:endParaRPr lang="en-US" sz="1000" b="1" dirty="0" smtClean="0">
              <a:solidFill>
                <a:srgbClr val="2D83F4"/>
              </a:solidFill>
              <a:latin typeface="Times New Roman"/>
              <a:cs typeface="Times New Roman"/>
            </a:endParaRPr>
          </a:p>
          <a:p>
            <a:r>
              <a:rPr lang="en-US" sz="2400" dirty="0" smtClean="0"/>
              <a:t>[1] Alex </a:t>
            </a:r>
            <a:r>
              <a:rPr lang="en-US" sz="2400" dirty="0" err="1"/>
              <a:t>Gyori</a:t>
            </a:r>
            <a:r>
              <a:rPr lang="en-US" sz="2400" dirty="0"/>
              <a:t>, Lyle Franklin, Danny Dig “Crossing the Gap from Imperative to Functional Programming through Refactoring” (2013).</a:t>
            </a:r>
            <a:r>
              <a:rPr lang="x-none" sz="2400" dirty="0"/>
              <a:t> </a:t>
            </a:r>
            <a:endParaRPr lang="en-US" sz="3500" dirty="0" smtClean="0">
              <a:solidFill>
                <a:srgbClr val="000000"/>
              </a:solidFill>
              <a:latin typeface="Times New Roman"/>
              <a:cs typeface="Times New Roman"/>
            </a:endParaRPr>
          </a:p>
          <a:p>
            <a:r>
              <a:rPr lang="en-US" sz="2400" dirty="0" smtClean="0"/>
              <a:t>[2] </a:t>
            </a:r>
            <a:r>
              <a:rPr lang="en-US" sz="2400" dirty="0" err="1" smtClean="0"/>
              <a:t>Petito</a:t>
            </a:r>
            <a:r>
              <a:rPr lang="en-US" sz="2400" dirty="0" smtClean="0"/>
              <a:t>, Michael “Eclipse Refactoring”, Clarkson University, EE564 Spring 2007.</a:t>
            </a:r>
            <a:endParaRPr lang="en-US" sz="2400" dirty="0"/>
          </a:p>
        </p:txBody>
      </p:sp>
      <p:sp>
        <p:nvSpPr>
          <p:cNvPr id="15" name="TextBox 14"/>
          <p:cNvSpPr txBox="1"/>
          <p:nvPr/>
        </p:nvSpPr>
        <p:spPr>
          <a:xfrm>
            <a:off x="17495837" y="12938919"/>
            <a:ext cx="10744200" cy="6894194"/>
          </a:xfrm>
          <a:prstGeom prst="rect">
            <a:avLst/>
          </a:prstGeom>
          <a:noFill/>
        </p:spPr>
        <p:txBody>
          <a:bodyPr wrap="square" rtlCol="0">
            <a:spAutoFit/>
          </a:bodyPr>
          <a:lstStyle/>
          <a:p>
            <a:pPr marL="457200" indent="-457200" algn="just">
              <a:buFont typeface="Arial"/>
              <a:buChar char="•"/>
            </a:pPr>
            <a:r>
              <a:rPr lang="en-US" sz="3400" dirty="0" smtClean="0"/>
              <a:t>Lambda </a:t>
            </a:r>
            <a:r>
              <a:rPr lang="en-US" sz="3400" dirty="0"/>
              <a:t>expression simplify the development process by facilitating functional programming</a:t>
            </a:r>
            <a:r>
              <a:rPr lang="en-US" sz="3400" dirty="0" smtClean="0"/>
              <a:t>.</a:t>
            </a:r>
          </a:p>
          <a:p>
            <a:pPr marL="457200" indent="-457200" algn="just">
              <a:buFont typeface="Arial"/>
              <a:buChar char="•"/>
            </a:pPr>
            <a:r>
              <a:rPr lang="en-US" sz="3400" dirty="0" smtClean="0"/>
              <a:t>Lambda </a:t>
            </a:r>
            <a:r>
              <a:rPr lang="en-US" sz="3400" dirty="0"/>
              <a:t>expression provide concise way to represent method interface and also make i</a:t>
            </a:r>
            <a:r>
              <a:rPr lang="en-US" sz="3400" dirty="0" smtClean="0"/>
              <a:t>t </a:t>
            </a:r>
            <a:r>
              <a:rPr lang="en-US" sz="3400" dirty="0"/>
              <a:t>easier to iterate through, filter, and </a:t>
            </a:r>
            <a:r>
              <a:rPr lang="en-US" sz="3400" dirty="0" smtClean="0"/>
              <a:t>extract </a:t>
            </a:r>
            <a:r>
              <a:rPr lang="en-US" sz="3400" dirty="0"/>
              <a:t>data from </a:t>
            </a:r>
            <a:r>
              <a:rPr lang="en-US" sz="3400" dirty="0" smtClean="0"/>
              <a:t>Collection.</a:t>
            </a:r>
          </a:p>
          <a:p>
            <a:pPr marL="457200" indent="-457200" algn="just">
              <a:buFont typeface="Arial"/>
              <a:buChar char="•"/>
            </a:pPr>
            <a:r>
              <a:rPr lang="en-US" sz="3400" dirty="0" smtClean="0"/>
              <a:t>Due to java 8 upgrade some programming platform like tomcat, glassfish, groovy base on java need to be upgraded. According </a:t>
            </a:r>
            <a:r>
              <a:rPr lang="en-US" sz="3400" dirty="0"/>
              <a:t>to </a:t>
            </a:r>
            <a:r>
              <a:rPr lang="en-US" sz="3400" dirty="0" err="1"/>
              <a:t>Gyori</a:t>
            </a:r>
            <a:r>
              <a:rPr lang="en-US" sz="3400" dirty="0"/>
              <a:t> et al. </a:t>
            </a:r>
            <a:r>
              <a:rPr lang="en-US" sz="3400" dirty="0" smtClean="0"/>
              <a:t>[1]</a:t>
            </a:r>
            <a:r>
              <a:rPr lang="en-US" sz="3400" dirty="0"/>
              <a:t>, making such changes manually would require changing approx. 1,700 line of </a:t>
            </a:r>
            <a:r>
              <a:rPr lang="en-US" sz="3400" dirty="0" smtClean="0"/>
              <a:t>no-commented, </a:t>
            </a:r>
            <a:r>
              <a:rPr lang="en-US" sz="3400" dirty="0"/>
              <a:t>non-blank lines of code across approx. 100 files per project, on average. With our plug-in, Eclipse developers would not need to make these changes </a:t>
            </a:r>
            <a:r>
              <a:rPr lang="en-US" sz="3400" dirty="0" smtClean="0"/>
              <a:t>manually.</a:t>
            </a:r>
          </a:p>
        </p:txBody>
      </p:sp>
      <p:sp>
        <p:nvSpPr>
          <p:cNvPr id="30" name="Rectangle 29"/>
          <p:cNvSpPr/>
          <p:nvPr/>
        </p:nvSpPr>
        <p:spPr>
          <a:xfrm>
            <a:off x="16691512" y="38161119"/>
            <a:ext cx="13575763" cy="3293209"/>
          </a:xfrm>
          <a:prstGeom prst="rect">
            <a:avLst/>
          </a:prstGeom>
        </p:spPr>
        <p:txBody>
          <a:bodyPr wrap="square">
            <a:spAutoFit/>
          </a:bodyPr>
          <a:lstStyle/>
          <a:p>
            <a:r>
              <a:rPr lang="en-US" sz="3500" b="1" dirty="0" smtClean="0">
                <a:solidFill>
                  <a:srgbClr val="2D83F4"/>
                </a:solidFill>
                <a:latin typeface="Times New Roman"/>
                <a:cs typeface="Times New Roman"/>
              </a:rPr>
              <a:t>FUTURE RESEARCH:</a:t>
            </a:r>
          </a:p>
          <a:p>
            <a:endParaRPr lang="en-US" sz="3500" b="1" dirty="0" smtClean="0">
              <a:solidFill>
                <a:srgbClr val="2D83F4"/>
              </a:solidFill>
              <a:latin typeface="Times New Roman"/>
              <a:cs typeface="Times New Roman"/>
            </a:endParaRPr>
          </a:p>
          <a:p>
            <a:pPr marL="457200" indent="-457200">
              <a:buFont typeface="Arial"/>
              <a:buChar char="•"/>
            </a:pPr>
            <a:r>
              <a:rPr lang="en-US" sz="3500" dirty="0" smtClean="0">
                <a:solidFill>
                  <a:srgbClr val="000000"/>
                </a:solidFill>
                <a:latin typeface="Times New Roman"/>
                <a:cs typeface="Times New Roman"/>
              </a:rPr>
              <a:t>This is a on-going projects and we will be working on it through out the fall session;</a:t>
            </a:r>
          </a:p>
          <a:p>
            <a:pPr marL="457200" indent="-457200">
              <a:buFont typeface="Arial"/>
              <a:buChar char="•"/>
            </a:pPr>
            <a:r>
              <a:rPr lang="en-US" sz="3400" dirty="0" smtClean="0">
                <a:solidFill>
                  <a:srgbClr val="000000"/>
                </a:solidFill>
                <a:latin typeface="Times New Roman"/>
                <a:cs typeface="Times New Roman"/>
              </a:rPr>
              <a:t>We </a:t>
            </a:r>
            <a:r>
              <a:rPr lang="en-US" sz="3400" dirty="0">
                <a:solidFill>
                  <a:srgbClr val="000000"/>
                </a:solidFill>
                <a:latin typeface="Times New Roman"/>
                <a:cs typeface="Times New Roman"/>
              </a:rPr>
              <a:t>plan to develop </a:t>
            </a:r>
            <a:r>
              <a:rPr lang="en-US" sz="3400" dirty="0" err="1">
                <a:solidFill>
                  <a:srgbClr val="000000"/>
                </a:solidFill>
                <a:latin typeface="Times New Roman"/>
                <a:cs typeface="Times New Roman"/>
              </a:rPr>
              <a:t>refactorings</a:t>
            </a:r>
            <a:r>
              <a:rPr lang="en-US" sz="3400" dirty="0">
                <a:solidFill>
                  <a:srgbClr val="000000"/>
                </a:solidFill>
                <a:latin typeface="Times New Roman"/>
                <a:cs typeface="Times New Roman"/>
              </a:rPr>
              <a:t> for Java 8 that do not currently exist in any </a:t>
            </a:r>
            <a:r>
              <a:rPr lang="en-US" sz="3400" dirty="0" smtClean="0">
                <a:solidFill>
                  <a:srgbClr val="000000"/>
                </a:solidFill>
                <a:latin typeface="Times New Roman"/>
                <a:cs typeface="Times New Roman"/>
              </a:rPr>
              <a:t>IDE.</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814763" rtl="0" eaLnBrk="1" fontAlgn="base" latinLnBrk="0" hangingPunct="1">
          <a:lnSpc>
            <a:spcPct val="100000"/>
          </a:lnSpc>
          <a:spcBef>
            <a:spcPct val="0"/>
          </a:spcBef>
          <a:spcAft>
            <a:spcPct val="0"/>
          </a:spcAft>
          <a:buClrTx/>
          <a:buSzTx/>
          <a:buFontTx/>
          <a:buNone/>
          <a:tabLst/>
          <a:defRPr kumimoji="0" lang="en-US" sz="100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814763" rtl="0" eaLnBrk="1" fontAlgn="base" latinLnBrk="0" hangingPunct="1">
          <a:lnSpc>
            <a:spcPct val="100000"/>
          </a:lnSpc>
          <a:spcBef>
            <a:spcPct val="0"/>
          </a:spcBef>
          <a:spcAft>
            <a:spcPct val="0"/>
          </a:spcAft>
          <a:buClrTx/>
          <a:buSzTx/>
          <a:buFontTx/>
          <a:buNone/>
          <a:tabLst/>
          <a:defRPr kumimoji="0" lang="en-US" sz="10000" b="0" i="0" u="none" strike="noStrike" cap="none" normalizeH="0" baseline="0" smtClean="0">
            <a:ln>
              <a:noFill/>
            </a:ln>
            <a:solidFill>
              <a:schemeClr val="tx1"/>
            </a:solidFill>
            <a:effectLst/>
            <a:latin typeface="Times New Roman"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2338</TotalTime>
  <Words>685</Words>
  <Application>Microsoft Macintosh PowerPoint</Application>
  <PresentationFormat>Custom</PresentationFormat>
  <Paragraphs>47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Office User</cp:lastModifiedBy>
  <cp:revision>210</cp:revision>
  <dcterms:created xsi:type="dcterms:W3CDTF">1601-01-01T00:00:00Z</dcterms:created>
  <dcterms:modified xsi:type="dcterms:W3CDTF">2015-10-12T15:49:06Z</dcterms:modified>
</cp:coreProperties>
</file>