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7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DE554-5513-46D4-BCAE-2E826300750B}" type="datetimeFigureOut">
              <a:rPr lang="en-CA" smtClean="0"/>
              <a:t>2018-09-26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00F97-DC72-4305-B355-809A84F8B9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1187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DE554-5513-46D4-BCAE-2E826300750B}" type="datetimeFigureOut">
              <a:rPr lang="en-CA" smtClean="0"/>
              <a:t>2018-09-26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00F97-DC72-4305-B355-809A84F8B9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2933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DE554-5513-46D4-BCAE-2E826300750B}" type="datetimeFigureOut">
              <a:rPr lang="en-CA" smtClean="0"/>
              <a:t>2018-09-26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00F97-DC72-4305-B355-809A84F8B9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0762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DE554-5513-46D4-BCAE-2E826300750B}" type="datetimeFigureOut">
              <a:rPr lang="en-CA" smtClean="0"/>
              <a:t>2018-09-26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00F97-DC72-4305-B355-809A84F8B9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431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DE554-5513-46D4-BCAE-2E826300750B}" type="datetimeFigureOut">
              <a:rPr lang="en-CA" smtClean="0"/>
              <a:t>2018-09-26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00F97-DC72-4305-B355-809A84F8B9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0099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DE554-5513-46D4-BCAE-2E826300750B}" type="datetimeFigureOut">
              <a:rPr lang="en-CA" smtClean="0"/>
              <a:t>2018-09-26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00F97-DC72-4305-B355-809A84F8B9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1062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DE554-5513-46D4-BCAE-2E826300750B}" type="datetimeFigureOut">
              <a:rPr lang="en-CA" smtClean="0"/>
              <a:t>2018-09-26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00F97-DC72-4305-B355-809A84F8B9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1053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DE554-5513-46D4-BCAE-2E826300750B}" type="datetimeFigureOut">
              <a:rPr lang="en-CA" smtClean="0"/>
              <a:t>2018-09-26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00F97-DC72-4305-B355-809A84F8B9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7043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DE554-5513-46D4-BCAE-2E826300750B}" type="datetimeFigureOut">
              <a:rPr lang="en-CA" smtClean="0"/>
              <a:t>2018-09-26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00F97-DC72-4305-B355-809A84F8B9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8482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DE554-5513-46D4-BCAE-2E826300750B}" type="datetimeFigureOut">
              <a:rPr lang="en-CA" smtClean="0"/>
              <a:t>2018-09-26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00F97-DC72-4305-B355-809A84F8B9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2897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DE554-5513-46D4-BCAE-2E826300750B}" type="datetimeFigureOut">
              <a:rPr lang="en-CA" smtClean="0"/>
              <a:t>2018-09-26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00F97-DC72-4305-B355-809A84F8B9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0590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DE554-5513-46D4-BCAE-2E826300750B}" type="datetimeFigureOut">
              <a:rPr lang="en-CA" smtClean="0"/>
              <a:t>2018-09-26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00F97-DC72-4305-B355-809A84F8B9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9613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InstanceAndClassVariable.jav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A3EDCE9-23A0-40C8-98D1-2C6D647E7B1A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40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219200"/>
          </a:xfrm>
        </p:spPr>
        <p:txBody>
          <a:bodyPr>
            <a:normAutofit fontScale="90000"/>
          </a:bodyPr>
          <a:lstStyle/>
          <a:p>
            <a:r>
              <a:rPr lang="en-US" altLang="en-US" smtClean="0"/>
              <a:t>Instance </a:t>
            </a:r>
            <a:br>
              <a:rPr lang="en-US" altLang="en-US" smtClean="0"/>
            </a:br>
            <a:r>
              <a:rPr lang="en-US" altLang="en-US" smtClean="0"/>
              <a:t> Variables, and Methods </a:t>
            </a:r>
            <a:br>
              <a:rPr lang="en-US" altLang="en-US" smtClean="0"/>
            </a:br>
            <a:endParaRPr lang="en-US" altLang="en-US" smtClean="0"/>
          </a:p>
        </p:txBody>
      </p:sp>
      <p:sp>
        <p:nvSpPr>
          <p:cNvPr id="41988" name="Rectangle 8"/>
          <p:cNvSpPr>
            <a:spLocks noChangeArrowheads="1"/>
          </p:cNvSpPr>
          <p:nvPr/>
        </p:nvSpPr>
        <p:spPr bwMode="auto">
          <a:xfrm>
            <a:off x="685800" y="1828800"/>
            <a:ext cx="79248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000" dirty="0"/>
              <a:t>Instance variables belong to a specific instance.</a:t>
            </a:r>
            <a:br>
              <a:rPr lang="en-US" altLang="en-US" sz="3000" dirty="0"/>
            </a:br>
            <a:r>
              <a:rPr lang="en-US" altLang="en-US" sz="3000" dirty="0"/>
              <a:t/>
            </a:r>
            <a:br>
              <a:rPr lang="en-US" altLang="en-US" sz="3000" dirty="0"/>
            </a:br>
            <a:r>
              <a:rPr lang="en-US" altLang="en-US" sz="3000" dirty="0"/>
              <a:t>Instance methods are invoked by an instance of the class.</a:t>
            </a:r>
          </a:p>
        </p:txBody>
      </p:sp>
    </p:spTree>
    <p:extLst>
      <p:ext uri="{BB962C8B-B14F-4D97-AF65-F5344CB8AC3E}">
        <p14:creationId xmlns:p14="http://schemas.microsoft.com/office/powerpoint/2010/main" val="362788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A7D8BE8-8DA8-475F-B823-D6B9D3D09A55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400"/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</p:spPr>
        <p:txBody>
          <a:bodyPr>
            <a:normAutofit fontScale="90000"/>
          </a:bodyPr>
          <a:lstStyle/>
          <a:p>
            <a:r>
              <a:rPr lang="en-US" altLang="en-US" smtClean="0"/>
              <a:t>Why Data Fields Should Be private?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7848600" cy="1600200"/>
          </a:xfrm>
        </p:spPr>
        <p:txBody>
          <a:bodyPr/>
          <a:lstStyle/>
          <a:p>
            <a:pPr marL="0" indent="0">
              <a:lnSpc>
                <a:spcPct val="90000"/>
              </a:lnSpc>
              <a:spcBef>
                <a:spcPct val="100000"/>
              </a:spcBef>
              <a:buFont typeface="Symbol" pitchFamily="18" charset="2"/>
              <a:buNone/>
            </a:pPr>
            <a:r>
              <a:rPr lang="en-US" altLang="en-US" sz="3400" smtClean="0"/>
              <a:t>To protect data.</a:t>
            </a:r>
          </a:p>
          <a:p>
            <a:pPr marL="0" indent="0">
              <a:lnSpc>
                <a:spcPct val="90000"/>
              </a:lnSpc>
              <a:spcBef>
                <a:spcPct val="100000"/>
              </a:spcBef>
              <a:buFont typeface="Symbol" pitchFamily="18" charset="2"/>
              <a:buNone/>
            </a:pPr>
            <a:r>
              <a:rPr lang="en-US" altLang="en-US" sz="3400" smtClean="0"/>
              <a:t>To make code easy to maintain.</a:t>
            </a:r>
            <a:r>
              <a:rPr lang="en-US" altLang="en-US" smtClean="0"/>
              <a:t> </a:t>
            </a:r>
            <a:endParaRPr lang="en-US" altLang="en-US" sz="3000" smtClean="0"/>
          </a:p>
        </p:txBody>
      </p:sp>
    </p:spTree>
    <p:extLst>
      <p:ext uri="{BB962C8B-B14F-4D97-AF65-F5344CB8AC3E}">
        <p14:creationId xmlns:p14="http://schemas.microsoft.com/office/powerpoint/2010/main" val="631387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D9BA555-90CD-4C44-9E0D-6C8B71F9E4F4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400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>
          <a:xfrm>
            <a:off x="615950" y="165100"/>
            <a:ext cx="7950200" cy="1190625"/>
          </a:xfrm>
        </p:spPr>
        <p:txBody>
          <a:bodyPr>
            <a:normAutofit fontScale="90000"/>
          </a:bodyPr>
          <a:lstStyle/>
          <a:p>
            <a:r>
              <a:rPr lang="en-US" altLang="en-US" smtClean="0"/>
              <a:t>Example of</a:t>
            </a:r>
            <a:br>
              <a:rPr lang="en-US" altLang="en-US" smtClean="0"/>
            </a:br>
            <a:r>
              <a:rPr lang="en-US" altLang="en-US" smtClean="0"/>
              <a:t>Data Field Encapsulation</a:t>
            </a:r>
            <a:endParaRPr lang="en-US" altLang="en-US" b="1" smtClean="0">
              <a:latin typeface="Book Antiqua" pitchFamily="18" charset="0"/>
            </a:endParaRPr>
          </a:p>
        </p:txBody>
      </p:sp>
      <p:sp>
        <p:nvSpPr>
          <p:cNvPr id="52228" name="Rectangle 11"/>
          <p:cNvSpPr>
            <a:spLocks noChangeArrowheads="1"/>
          </p:cNvSpPr>
          <p:nvPr/>
        </p:nvSpPr>
        <p:spPr bwMode="auto">
          <a:xfrm>
            <a:off x="0" y="25638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52229" name="Object 10"/>
          <p:cNvGraphicFramePr>
            <a:graphicFrameLocks noChangeAspect="1"/>
          </p:cNvGraphicFramePr>
          <p:nvPr/>
        </p:nvGraphicFramePr>
        <p:xfrm>
          <a:off x="11113" y="1892300"/>
          <a:ext cx="8924925" cy="317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Picture" r:id="rId3" imgW="4877309" imgH="1734154" progId="Word.Picture.8">
                  <p:embed/>
                </p:oleObj>
              </mc:Choice>
              <mc:Fallback>
                <p:oleObj name="Picture" r:id="rId3" imgW="4877309" imgH="1734154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13" y="1892300"/>
                        <a:ext cx="8924925" cy="317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0621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322AB65-6B89-4535-AE66-6432CE8B9B37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400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</p:spPr>
        <p:txBody>
          <a:bodyPr>
            <a:normAutofit fontScale="90000"/>
          </a:bodyPr>
          <a:lstStyle/>
          <a:p>
            <a:r>
              <a:rPr lang="en-US" altLang="en-US" smtClean="0"/>
              <a:t>Static Variables, Constants, </a:t>
            </a:r>
            <a:br>
              <a:rPr lang="en-US" altLang="en-US" smtClean="0"/>
            </a:br>
            <a:r>
              <a:rPr lang="en-US" altLang="en-US" smtClean="0"/>
              <a:t>and Methods</a:t>
            </a:r>
            <a:endParaRPr lang="en-US" altLang="en-US" b="1" smtClean="0">
              <a:latin typeface="Courier" charset="0"/>
            </a:endParaRPr>
          </a:p>
        </p:txBody>
      </p:sp>
      <p:sp>
        <p:nvSpPr>
          <p:cNvPr id="43012" name="Text Box 6"/>
          <p:cNvSpPr txBox="1">
            <a:spLocks noChangeArrowheads="1"/>
          </p:cNvSpPr>
          <p:nvPr/>
        </p:nvSpPr>
        <p:spPr bwMode="auto">
          <a:xfrm>
            <a:off x="381000" y="1828800"/>
            <a:ext cx="8382000" cy="306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3000"/>
              <a:t>Static variables are shared by all the instances of the class.</a:t>
            </a:r>
            <a:br>
              <a:rPr lang="en-US" altLang="en-US" sz="3000"/>
            </a:br>
            <a:r>
              <a:rPr lang="en-US" altLang="en-US" sz="3000"/>
              <a:t/>
            </a:r>
            <a:br>
              <a:rPr lang="en-US" altLang="en-US" sz="3000"/>
            </a:br>
            <a:r>
              <a:rPr lang="en-US" altLang="en-US" sz="3000"/>
              <a:t>Static methods are not tied to a specific object. 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3000"/>
              <a:t>Static constants are final variables shared by all the instances of the class.</a:t>
            </a:r>
          </a:p>
        </p:txBody>
      </p:sp>
    </p:spTree>
    <p:extLst>
      <p:ext uri="{BB962C8B-B14F-4D97-AF65-F5344CB8AC3E}">
        <p14:creationId xmlns:p14="http://schemas.microsoft.com/office/powerpoint/2010/main" val="426804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94ADD3A-FF80-48D9-8472-395FDF27E4B9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400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</p:spPr>
        <p:txBody>
          <a:bodyPr>
            <a:normAutofit fontScale="90000"/>
          </a:bodyPr>
          <a:lstStyle/>
          <a:p>
            <a:r>
              <a:rPr lang="en-US" altLang="en-US" smtClean="0"/>
              <a:t>Static Variables, Constants, </a:t>
            </a:r>
            <a:br>
              <a:rPr lang="en-US" altLang="en-US" smtClean="0"/>
            </a:br>
            <a:r>
              <a:rPr lang="en-US" altLang="en-US" smtClean="0"/>
              <a:t>and Methods, cont.</a:t>
            </a:r>
            <a:endParaRPr lang="en-US" altLang="en-US" b="1" smtClean="0">
              <a:latin typeface="Courier" charset="0"/>
            </a:endParaRPr>
          </a:p>
        </p:txBody>
      </p:sp>
      <p:sp>
        <p:nvSpPr>
          <p:cNvPr id="44036" name="Text Box 3"/>
          <p:cNvSpPr txBox="1">
            <a:spLocks noChangeArrowheads="1"/>
          </p:cNvSpPr>
          <p:nvPr/>
        </p:nvSpPr>
        <p:spPr bwMode="auto">
          <a:xfrm>
            <a:off x="381000" y="2209800"/>
            <a:ext cx="83820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3000"/>
              <a:t>To declare static variables, constants, and methods, use the static modifier.</a:t>
            </a:r>
          </a:p>
        </p:txBody>
      </p:sp>
    </p:spTree>
    <p:extLst>
      <p:ext uri="{BB962C8B-B14F-4D97-AF65-F5344CB8AC3E}">
        <p14:creationId xmlns:p14="http://schemas.microsoft.com/office/powerpoint/2010/main" val="83437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E3A32C8-EA25-4DE5-B21F-9F2F1F5649C2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400"/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</p:spPr>
        <p:txBody>
          <a:bodyPr>
            <a:normAutofit fontScale="90000"/>
          </a:bodyPr>
          <a:lstStyle/>
          <a:p>
            <a:r>
              <a:rPr lang="en-US" altLang="en-US" smtClean="0"/>
              <a:t>Static Variables, Constants, </a:t>
            </a:r>
            <a:br>
              <a:rPr lang="en-US" altLang="en-US" smtClean="0"/>
            </a:br>
            <a:r>
              <a:rPr lang="en-US" altLang="en-US" smtClean="0"/>
              <a:t>and Methods, cont.</a:t>
            </a:r>
            <a:endParaRPr lang="en-US" altLang="en-US" b="1" smtClean="0">
              <a:latin typeface="Courier" charset="0"/>
            </a:endParaRPr>
          </a:p>
        </p:txBody>
      </p:sp>
      <p:sp>
        <p:nvSpPr>
          <p:cNvPr id="45060" name="Rectangle 5"/>
          <p:cNvSpPr>
            <a:spLocks noChangeArrowheads="1"/>
          </p:cNvSpPr>
          <p:nvPr/>
        </p:nvSpPr>
        <p:spPr bwMode="auto">
          <a:xfrm>
            <a:off x="2000250" y="22288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5061" name="Rectangle 7"/>
          <p:cNvSpPr>
            <a:spLocks noChangeArrowheads="1"/>
          </p:cNvSpPr>
          <p:nvPr/>
        </p:nvSpPr>
        <p:spPr bwMode="auto">
          <a:xfrm>
            <a:off x="2000250" y="2286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5062" name="Rectangle 9"/>
          <p:cNvSpPr>
            <a:spLocks noChangeArrowheads="1"/>
          </p:cNvSpPr>
          <p:nvPr/>
        </p:nvSpPr>
        <p:spPr bwMode="auto">
          <a:xfrm>
            <a:off x="0" y="2400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5063" name="Rectangle 11"/>
          <p:cNvSpPr>
            <a:spLocks noChangeArrowheads="1"/>
          </p:cNvSpPr>
          <p:nvPr/>
        </p:nvSpPr>
        <p:spPr bwMode="auto">
          <a:xfrm>
            <a:off x="0" y="2400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5064" name="Rectangle 13"/>
          <p:cNvSpPr>
            <a:spLocks noChangeArrowheads="1"/>
          </p:cNvSpPr>
          <p:nvPr/>
        </p:nvSpPr>
        <p:spPr bwMode="auto">
          <a:xfrm>
            <a:off x="0" y="2476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pic>
        <p:nvPicPr>
          <p:cNvPr id="45065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08175"/>
            <a:ext cx="9144000" cy="266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124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8F628A3-748D-4BC0-BBBB-A570F0AE76D2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400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458200" cy="1600200"/>
          </a:xfrm>
        </p:spPr>
        <p:txBody>
          <a:bodyPr>
            <a:normAutofit fontScale="90000"/>
          </a:bodyPr>
          <a:lstStyle/>
          <a:p>
            <a:r>
              <a:rPr lang="en-US" altLang="en-US" smtClean="0"/>
              <a:t>Example of</a:t>
            </a:r>
            <a:br>
              <a:rPr lang="en-US" altLang="en-US" smtClean="0"/>
            </a:br>
            <a:r>
              <a:rPr lang="en-US" altLang="en-US" smtClean="0"/>
              <a:t>Using Instance and Class Variables and Method</a:t>
            </a:r>
            <a:endParaRPr lang="en-US" altLang="en-US" smtClean="0">
              <a:latin typeface="Book Antiqua" pitchFamily="18" charset="0"/>
              <a:hlinkClick r:id="rId2" action="ppaction://program"/>
            </a:endParaRP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209800"/>
            <a:ext cx="8077200" cy="27432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3600" smtClean="0"/>
              <a:t>   Objective: Demonstrate the roles of instance and class variables and their uses. This example adds a class variable numberOfObjects to track the number of Circle objects created.</a:t>
            </a:r>
            <a:r>
              <a:rPr lang="en-US" altLang="en-US" sz="300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2310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E7AAC5F-CEBD-4C68-8E3F-9C7A7CCE290D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400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</p:spPr>
        <p:txBody>
          <a:bodyPr>
            <a:normAutofit fontScale="90000"/>
          </a:bodyPr>
          <a:lstStyle/>
          <a:p>
            <a:r>
              <a:rPr lang="en-US" altLang="en-US" smtClean="0"/>
              <a:t>Visibility Modifiers and </a:t>
            </a:r>
            <a:br>
              <a:rPr lang="en-US" altLang="en-US" smtClean="0"/>
            </a:br>
            <a:r>
              <a:rPr lang="en-US" altLang="en-US" smtClean="0"/>
              <a:t>Accessor/Mutator Methods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848600" cy="1143000"/>
          </a:xfrm>
        </p:spPr>
        <p:txBody>
          <a:bodyPr/>
          <a:lstStyle/>
          <a:p>
            <a:pPr marL="0" indent="0">
              <a:spcBef>
                <a:spcPct val="100000"/>
              </a:spcBef>
              <a:buFont typeface="Symbol" pitchFamily="18" charset="2"/>
              <a:buNone/>
            </a:pPr>
            <a:r>
              <a:rPr lang="en-US" altLang="en-US" sz="3000" smtClean="0"/>
              <a:t>By default, the class, variable, or method can be</a:t>
            </a:r>
            <a:br>
              <a:rPr lang="en-US" altLang="en-US" sz="3000" smtClean="0"/>
            </a:br>
            <a:r>
              <a:rPr lang="en-US" altLang="en-US" sz="3000" smtClean="0"/>
              <a:t>accessed by any class in the same package.</a:t>
            </a:r>
            <a:r>
              <a:rPr lang="en-US" altLang="en-US" sz="2800" smtClean="0"/>
              <a:t> </a:t>
            </a:r>
            <a:endParaRPr lang="en-US" altLang="en-US" sz="2600" smtClean="0"/>
          </a:p>
        </p:txBody>
      </p:sp>
      <p:sp>
        <p:nvSpPr>
          <p:cNvPr id="47109" name="Rectangle 9"/>
          <p:cNvSpPr>
            <a:spLocks noChangeArrowheads="1"/>
          </p:cNvSpPr>
          <p:nvPr/>
        </p:nvSpPr>
        <p:spPr bwMode="auto">
          <a:xfrm>
            <a:off x="304800" y="2514600"/>
            <a:ext cx="8686800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457200" indent="-4572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Font typeface="Wingdings" pitchFamily="2" charset="2"/>
              <a:buChar char="q"/>
            </a:pPr>
            <a:r>
              <a:rPr lang="en-US" altLang="en-US" sz="2800">
                <a:latin typeface="Courier New" pitchFamily="49" charset="0"/>
              </a:rPr>
              <a:t>public</a:t>
            </a:r>
            <a:endParaRPr lang="en-US" altLang="en-US" sz="3000"/>
          </a:p>
          <a:p>
            <a:pPr>
              <a:buFont typeface="Symbol" pitchFamily="18" charset="2"/>
              <a:buNone/>
            </a:pPr>
            <a:r>
              <a:rPr lang="en-US" altLang="en-US" sz="2600"/>
              <a:t>	The class, data, or method is visible to any class in any package. </a:t>
            </a:r>
          </a:p>
          <a:p>
            <a:pPr>
              <a:spcBef>
                <a:spcPct val="50000"/>
              </a:spcBef>
              <a:buFont typeface="Wingdings" pitchFamily="2" charset="2"/>
              <a:buChar char="q"/>
            </a:pPr>
            <a:r>
              <a:rPr lang="en-US" altLang="en-US" sz="2800">
                <a:latin typeface="Courier New" pitchFamily="49" charset="0"/>
              </a:rPr>
              <a:t>private</a:t>
            </a:r>
            <a:r>
              <a:rPr lang="en-US" altLang="en-US"/>
              <a:t> </a:t>
            </a:r>
            <a:endParaRPr lang="en-US" altLang="en-US" sz="2400"/>
          </a:p>
          <a:p>
            <a:pPr>
              <a:buFont typeface="Symbol" pitchFamily="18" charset="2"/>
              <a:buNone/>
            </a:pPr>
            <a:r>
              <a:rPr lang="en-US" altLang="en-US" sz="2400"/>
              <a:t>	</a:t>
            </a:r>
            <a:r>
              <a:rPr lang="en-US" altLang="en-US" sz="2600"/>
              <a:t>The data or methods can be accessed only by the declaring class.</a:t>
            </a:r>
          </a:p>
          <a:p>
            <a:pPr>
              <a:buFont typeface="Symbol" pitchFamily="18" charset="2"/>
              <a:buNone/>
            </a:pPr>
            <a:r>
              <a:rPr lang="en-US" altLang="en-US" sz="2600"/>
              <a:t>The get and set methods are used to read and modify private properties.	</a:t>
            </a:r>
          </a:p>
        </p:txBody>
      </p:sp>
    </p:spTree>
    <p:extLst>
      <p:ext uri="{BB962C8B-B14F-4D97-AF65-F5344CB8AC3E}">
        <p14:creationId xmlns:p14="http://schemas.microsoft.com/office/powerpoint/2010/main" val="152735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55F9D38-F215-4987-9A9A-198A5CF8810D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400"/>
          </a:p>
        </p:txBody>
      </p:sp>
      <p:sp>
        <p:nvSpPr>
          <p:cNvPr id="48131" name="Rectangle 6"/>
          <p:cNvSpPr>
            <a:spLocks noChangeArrowheads="1"/>
          </p:cNvSpPr>
          <p:nvPr/>
        </p:nvSpPr>
        <p:spPr bwMode="auto">
          <a:xfrm>
            <a:off x="2286000" y="2084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8132" name="Rectangle 9"/>
          <p:cNvSpPr>
            <a:spLocks noChangeArrowheads="1"/>
          </p:cNvSpPr>
          <p:nvPr/>
        </p:nvSpPr>
        <p:spPr bwMode="auto">
          <a:xfrm>
            <a:off x="1971675" y="2486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8133" name="Text Box 10"/>
          <p:cNvSpPr txBox="1">
            <a:spLocks noChangeArrowheads="1"/>
          </p:cNvSpPr>
          <p:nvPr/>
        </p:nvSpPr>
        <p:spPr bwMode="auto">
          <a:xfrm>
            <a:off x="357188" y="4197350"/>
            <a:ext cx="8415337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dirty="0">
                <a:cs typeface="Courier New" pitchFamily="49" charset="0"/>
              </a:rPr>
              <a:t>The private modifier restricts access to within a class, the default modifier restricts access to within a package, and the public modifier enables unrestricted access.</a:t>
            </a:r>
            <a:r>
              <a:rPr lang="en-US" altLang="en-US" sz="2400" dirty="0"/>
              <a:t> </a:t>
            </a:r>
          </a:p>
        </p:txBody>
      </p:sp>
      <p:sp>
        <p:nvSpPr>
          <p:cNvPr id="48134" name="Rectangle 12"/>
          <p:cNvSpPr>
            <a:spLocks noChangeArrowheads="1"/>
          </p:cNvSpPr>
          <p:nvPr/>
        </p:nvSpPr>
        <p:spPr bwMode="auto">
          <a:xfrm>
            <a:off x="0" y="2486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8135" name="Rectangle 14"/>
          <p:cNvSpPr>
            <a:spLocks noChangeArrowheads="1"/>
          </p:cNvSpPr>
          <p:nvPr/>
        </p:nvSpPr>
        <p:spPr bwMode="auto">
          <a:xfrm>
            <a:off x="0" y="30289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pic>
        <p:nvPicPr>
          <p:cNvPr id="48136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5475"/>
            <a:ext cx="9129713" cy="318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971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C5A7BDB-C42A-4528-84D3-94BE07E708A9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400"/>
          </a:p>
        </p:txBody>
      </p:sp>
      <p:sp>
        <p:nvSpPr>
          <p:cNvPr id="49155" name="Rectangle 6"/>
          <p:cNvSpPr>
            <a:spLocks noChangeArrowheads="1"/>
          </p:cNvSpPr>
          <p:nvPr/>
        </p:nvSpPr>
        <p:spPr bwMode="auto">
          <a:xfrm>
            <a:off x="2286000" y="2084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9156" name="Rectangle 9"/>
          <p:cNvSpPr>
            <a:spLocks noChangeArrowheads="1"/>
          </p:cNvSpPr>
          <p:nvPr/>
        </p:nvSpPr>
        <p:spPr bwMode="auto">
          <a:xfrm>
            <a:off x="1971675" y="2486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9157" name="Text Box 10"/>
          <p:cNvSpPr txBox="1">
            <a:spLocks noChangeArrowheads="1"/>
          </p:cNvSpPr>
          <p:nvPr/>
        </p:nvSpPr>
        <p:spPr bwMode="auto">
          <a:xfrm>
            <a:off x="363538" y="3659188"/>
            <a:ext cx="8415337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cs typeface="Courier New" pitchFamily="49" charset="0"/>
              </a:rPr>
              <a:t>The default modifier on a class restricts access to within a package, and the public modifier enables unrestricted access.</a:t>
            </a:r>
            <a:r>
              <a:rPr lang="en-US" altLang="en-US" sz="2400"/>
              <a:t> </a:t>
            </a:r>
          </a:p>
        </p:txBody>
      </p:sp>
      <p:sp>
        <p:nvSpPr>
          <p:cNvPr id="49158" name="Rectangle 12"/>
          <p:cNvSpPr>
            <a:spLocks noChangeArrowheads="1"/>
          </p:cNvSpPr>
          <p:nvPr/>
        </p:nvSpPr>
        <p:spPr bwMode="auto">
          <a:xfrm>
            <a:off x="0" y="2486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9159" name="Rectangle 14"/>
          <p:cNvSpPr>
            <a:spLocks noChangeArrowheads="1"/>
          </p:cNvSpPr>
          <p:nvPr/>
        </p:nvSpPr>
        <p:spPr bwMode="auto">
          <a:xfrm>
            <a:off x="0" y="30289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pic>
        <p:nvPicPr>
          <p:cNvPr id="4916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13" y="1585913"/>
            <a:ext cx="8766175" cy="161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73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CC6579A-09C0-4855-B60F-92096C250478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400"/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altLang="en-US" smtClean="0"/>
              <a:t>NOTE</a:t>
            </a:r>
            <a:endParaRPr lang="en-US" altLang="en-US" b="1" smtClean="0">
              <a:latin typeface="Book Antiqua" pitchFamily="18" charset="0"/>
            </a:endParaRPr>
          </a:p>
        </p:txBody>
      </p:sp>
      <p:sp>
        <p:nvSpPr>
          <p:cNvPr id="50180" name="Rectangle 3"/>
          <p:cNvSpPr>
            <a:spLocks noChangeArrowheads="1"/>
          </p:cNvSpPr>
          <p:nvPr/>
        </p:nvSpPr>
        <p:spPr bwMode="auto">
          <a:xfrm>
            <a:off x="304800" y="1066800"/>
            <a:ext cx="853440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600" dirty="0">
                <a:cs typeface="Courier New" pitchFamily="49" charset="0"/>
              </a:rPr>
              <a:t>An object cannot access its private members, as shown in (b). It is OK, however, if the object is declared in its own class, as shown in (a).</a:t>
            </a:r>
            <a:r>
              <a:rPr lang="en-US" altLang="en-US" sz="4400" dirty="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50181" name="Rectangle 5"/>
          <p:cNvSpPr>
            <a:spLocks noChangeArrowheads="1"/>
          </p:cNvSpPr>
          <p:nvPr/>
        </p:nvSpPr>
        <p:spPr bwMode="auto">
          <a:xfrm>
            <a:off x="0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pic>
        <p:nvPicPr>
          <p:cNvPr id="50182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51200"/>
            <a:ext cx="9144000" cy="294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256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217</Words>
  <Application>Microsoft Office PowerPoint</Application>
  <PresentationFormat>On-screen Show (4:3)</PresentationFormat>
  <Paragraphs>36</Paragraphs>
  <Slides>11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Office Theme</vt:lpstr>
      <vt:lpstr>Picture</vt:lpstr>
      <vt:lpstr>Instance   Variables, and Methods  </vt:lpstr>
      <vt:lpstr>Static Variables, Constants,  and Methods</vt:lpstr>
      <vt:lpstr>Static Variables, Constants,  and Methods, cont.</vt:lpstr>
      <vt:lpstr>Static Variables, Constants,  and Methods, cont.</vt:lpstr>
      <vt:lpstr>Example of Using Instance and Class Variables and Method</vt:lpstr>
      <vt:lpstr>Visibility Modifiers and  Accessor/Mutator Methods</vt:lpstr>
      <vt:lpstr>PowerPoint Presentation</vt:lpstr>
      <vt:lpstr>PowerPoint Presentation</vt:lpstr>
      <vt:lpstr>NOTE</vt:lpstr>
      <vt:lpstr>Why Data Fields Should Be private?</vt:lpstr>
      <vt:lpstr>Example of Data Field Encapsulation</vt:lpstr>
    </vt:vector>
  </TitlesOfParts>
  <Company>Toronto District School Board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Instance   Variables, and Methods</dc:title>
  <dc:creator>Navabi, Simin</dc:creator>
  <cp:lastModifiedBy>Navabi, Simin</cp:lastModifiedBy>
  <cp:revision>2</cp:revision>
  <dcterms:created xsi:type="dcterms:W3CDTF">2018-09-26T15:44:34Z</dcterms:created>
  <dcterms:modified xsi:type="dcterms:W3CDTF">2018-09-26T16:11:39Z</dcterms:modified>
</cp:coreProperties>
</file>