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humika\Documents\Algos\AlgoProject\Algo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humika\Documents\Algos\AlgoProject\Algo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Epoch</a:t>
            </a:r>
            <a:r>
              <a:rPr lang="en-US" baseline="0"/>
              <a:t> 500</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Sheet1!$A$1:$A$40</c:f>
              <c:numCache>
                <c:formatCode>General</c:formatCode>
                <c:ptCount val="40"/>
                <c:pt idx="0">
                  <c:v>455.18063205902502</c:v>
                </c:pt>
                <c:pt idx="1">
                  <c:v>455.76532379626798</c:v>
                </c:pt>
                <c:pt idx="2">
                  <c:v>448.77805216603298</c:v>
                </c:pt>
                <c:pt idx="3">
                  <c:v>458.77542168290199</c:v>
                </c:pt>
                <c:pt idx="4">
                  <c:v>455.66988048675699</c:v>
                </c:pt>
                <c:pt idx="5">
                  <c:v>451.98961183126301</c:v>
                </c:pt>
                <c:pt idx="6">
                  <c:v>451.7188040639</c:v>
                </c:pt>
                <c:pt idx="7">
                  <c:v>449.98904370054998</c:v>
                </c:pt>
                <c:pt idx="8">
                  <c:v>449.35227031531002</c:v>
                </c:pt>
                <c:pt idx="9">
                  <c:v>454.333437610744</c:v>
                </c:pt>
                <c:pt idx="10">
                  <c:v>454.43261780918101</c:v>
                </c:pt>
                <c:pt idx="11">
                  <c:v>459.20257615846799</c:v>
                </c:pt>
                <c:pt idx="12">
                  <c:v>493.529027528543</c:v>
                </c:pt>
                <c:pt idx="13">
                  <c:v>447.45308519804598</c:v>
                </c:pt>
                <c:pt idx="14">
                  <c:v>452.06741203788999</c:v>
                </c:pt>
                <c:pt idx="15">
                  <c:v>447.86973497435503</c:v>
                </c:pt>
                <c:pt idx="16">
                  <c:v>451.81866612781999</c:v>
                </c:pt>
                <c:pt idx="17">
                  <c:v>468.34164454629899</c:v>
                </c:pt>
                <c:pt idx="18">
                  <c:v>445.78529891485101</c:v>
                </c:pt>
                <c:pt idx="19">
                  <c:v>456.99181218981403</c:v>
                </c:pt>
                <c:pt idx="20">
                  <c:v>449.042427801629</c:v>
                </c:pt>
                <c:pt idx="21">
                  <c:v>445.57363270518999</c:v>
                </c:pt>
                <c:pt idx="22">
                  <c:v>449.49061173785299</c:v>
                </c:pt>
                <c:pt idx="23">
                  <c:v>457.91173607312697</c:v>
                </c:pt>
                <c:pt idx="24">
                  <c:v>446.89929951395499</c:v>
                </c:pt>
                <c:pt idx="25">
                  <c:v>452.43816764969102</c:v>
                </c:pt>
                <c:pt idx="26">
                  <c:v>458.89281538340498</c:v>
                </c:pt>
                <c:pt idx="27">
                  <c:v>448.18399747180098</c:v>
                </c:pt>
                <c:pt idx="28">
                  <c:v>454.14456122635698</c:v>
                </c:pt>
                <c:pt idx="29">
                  <c:v>448.63390286565698</c:v>
                </c:pt>
                <c:pt idx="30">
                  <c:v>450.81052898089899</c:v>
                </c:pt>
                <c:pt idx="31">
                  <c:v>449.24426167590002</c:v>
                </c:pt>
                <c:pt idx="32">
                  <c:v>463.97026869359797</c:v>
                </c:pt>
                <c:pt idx="33">
                  <c:v>448.31134112873798</c:v>
                </c:pt>
                <c:pt idx="34">
                  <c:v>450.38816093334901</c:v>
                </c:pt>
                <c:pt idx="35">
                  <c:v>453.78472052149999</c:v>
                </c:pt>
                <c:pt idx="36">
                  <c:v>456.24376222849003</c:v>
                </c:pt>
                <c:pt idx="37">
                  <c:v>450.08089851763799</c:v>
                </c:pt>
                <c:pt idx="38">
                  <c:v>458.27605240216599</c:v>
                </c:pt>
                <c:pt idx="39">
                  <c:v>449.78941663062301</c:v>
                </c:pt>
              </c:numCache>
            </c:numRef>
          </c:xVal>
          <c:yVal>
            <c:numRef>
              <c:f>Sheet1!$B$1:$B$40</c:f>
              <c:numCache>
                <c:formatCode>General</c:formatCode>
                <c:ptCount val="40"/>
                <c:pt idx="0">
                  <c:v>465.96805743101697</c:v>
                </c:pt>
                <c:pt idx="1">
                  <c:v>462.32260044255702</c:v>
                </c:pt>
                <c:pt idx="2">
                  <c:v>464.83142968601402</c:v>
                </c:pt>
                <c:pt idx="3">
                  <c:v>458.45600185154098</c:v>
                </c:pt>
                <c:pt idx="4">
                  <c:v>462.47006672375102</c:v>
                </c:pt>
                <c:pt idx="5">
                  <c:v>459.28862555649499</c:v>
                </c:pt>
                <c:pt idx="6">
                  <c:v>466.81976490402701</c:v>
                </c:pt>
                <c:pt idx="7">
                  <c:v>464.866430608565</c:v>
                </c:pt>
                <c:pt idx="8">
                  <c:v>463.128131604815</c:v>
                </c:pt>
                <c:pt idx="9">
                  <c:v>463.51769164517998</c:v>
                </c:pt>
                <c:pt idx="10">
                  <c:v>457.08186244320802</c:v>
                </c:pt>
                <c:pt idx="11">
                  <c:v>464.67052726838602</c:v>
                </c:pt>
                <c:pt idx="12">
                  <c:v>459.36156027921697</c:v>
                </c:pt>
                <c:pt idx="13">
                  <c:v>453.405822643367</c:v>
                </c:pt>
                <c:pt idx="14">
                  <c:v>465.38335702270598</c:v>
                </c:pt>
                <c:pt idx="15">
                  <c:v>462.86019701540602</c:v>
                </c:pt>
                <c:pt idx="16">
                  <c:v>461.24101289215702</c:v>
                </c:pt>
                <c:pt idx="17">
                  <c:v>459.51638218297398</c:v>
                </c:pt>
                <c:pt idx="18">
                  <c:v>462.34762908918498</c:v>
                </c:pt>
                <c:pt idx="19">
                  <c:v>466.91871765585802</c:v>
                </c:pt>
                <c:pt idx="20">
                  <c:v>463.29401594681502</c:v>
                </c:pt>
                <c:pt idx="21">
                  <c:v>459.29440500323699</c:v>
                </c:pt>
                <c:pt idx="22">
                  <c:v>469.57306797626597</c:v>
                </c:pt>
                <c:pt idx="23">
                  <c:v>459.00199005162699</c:v>
                </c:pt>
                <c:pt idx="24">
                  <c:v>462.29996903999302</c:v>
                </c:pt>
                <c:pt idx="25">
                  <c:v>464.12991272456202</c:v>
                </c:pt>
                <c:pt idx="26">
                  <c:v>462.999314592399</c:v>
                </c:pt>
                <c:pt idx="27">
                  <c:v>460.32249788446802</c:v>
                </c:pt>
                <c:pt idx="28">
                  <c:v>465.580426854861</c:v>
                </c:pt>
                <c:pt idx="29">
                  <c:v>461.46213847203899</c:v>
                </c:pt>
                <c:pt idx="30">
                  <c:v>463.31057661741602</c:v>
                </c:pt>
                <c:pt idx="31">
                  <c:v>460.24919472506599</c:v>
                </c:pt>
                <c:pt idx="32">
                  <c:v>458.83918079153801</c:v>
                </c:pt>
                <c:pt idx="33">
                  <c:v>460.93204485196298</c:v>
                </c:pt>
                <c:pt idx="34">
                  <c:v>459.41481963837498</c:v>
                </c:pt>
                <c:pt idx="35">
                  <c:v>466.283740842763</c:v>
                </c:pt>
                <c:pt idx="36">
                  <c:v>465.29382340124101</c:v>
                </c:pt>
                <c:pt idx="37">
                  <c:v>478.08952540486399</c:v>
                </c:pt>
                <c:pt idx="38">
                  <c:v>462.741644596963</c:v>
                </c:pt>
                <c:pt idx="39">
                  <c:v>463.48858987716</c:v>
                </c:pt>
              </c:numCache>
            </c:numRef>
          </c:yVal>
          <c:smooth val="0"/>
          <c:extLst>
            <c:ext xmlns:c16="http://schemas.microsoft.com/office/drawing/2014/chart" uri="{C3380CC4-5D6E-409C-BE32-E72D297353CC}">
              <c16:uniqueId val="{00000000-97F1-4C08-83C8-492FAC5FC320}"/>
            </c:ext>
          </c:extLst>
        </c:ser>
        <c:dLbls>
          <c:showLegendKey val="0"/>
          <c:showVal val="0"/>
          <c:showCatName val="0"/>
          <c:showSerName val="0"/>
          <c:showPercent val="0"/>
          <c:showBubbleSize val="0"/>
        </c:dLbls>
        <c:axId val="228065208"/>
        <c:axId val="228065536"/>
      </c:scatterChart>
      <c:valAx>
        <c:axId val="228065208"/>
        <c:scaling>
          <c:orientation val="minMax"/>
          <c:min val="100"/>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28065536"/>
        <c:crosses val="autoZero"/>
        <c:crossBetween val="midCat"/>
      </c:valAx>
      <c:valAx>
        <c:axId val="228065536"/>
        <c:scaling>
          <c:orientation val="minMax"/>
          <c:min val="100"/>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2806520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Epoch</a:t>
            </a:r>
            <a:r>
              <a:rPr lang="en-US" baseline="0"/>
              <a:t> 1000</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Sheet5!$A$1:$A$40</c:f>
              <c:numCache>
                <c:formatCode>General</c:formatCode>
                <c:ptCount val="40"/>
                <c:pt idx="0">
                  <c:v>464.14332089180903</c:v>
                </c:pt>
                <c:pt idx="1">
                  <c:v>457.05294673934799</c:v>
                </c:pt>
                <c:pt idx="2">
                  <c:v>459.32042524295002</c:v>
                </c:pt>
                <c:pt idx="3">
                  <c:v>457.57157543582099</c:v>
                </c:pt>
                <c:pt idx="4">
                  <c:v>459.75258487605203</c:v>
                </c:pt>
                <c:pt idx="5">
                  <c:v>457.14135528461998</c:v>
                </c:pt>
                <c:pt idx="6">
                  <c:v>461.72625372052198</c:v>
                </c:pt>
                <c:pt idx="7">
                  <c:v>459.199895469414</c:v>
                </c:pt>
                <c:pt idx="8">
                  <c:v>458.39705325139698</c:v>
                </c:pt>
                <c:pt idx="9">
                  <c:v>457.44475393717499</c:v>
                </c:pt>
                <c:pt idx="10">
                  <c:v>457.75005891911798</c:v>
                </c:pt>
                <c:pt idx="11">
                  <c:v>457.31025560969999</c:v>
                </c:pt>
                <c:pt idx="12">
                  <c:v>458.77921466284101</c:v>
                </c:pt>
                <c:pt idx="13">
                  <c:v>457.776938475995</c:v>
                </c:pt>
                <c:pt idx="14">
                  <c:v>459.21255450043202</c:v>
                </c:pt>
                <c:pt idx="15">
                  <c:v>457.14196259769398</c:v>
                </c:pt>
                <c:pt idx="16">
                  <c:v>459.45309564313902</c:v>
                </c:pt>
                <c:pt idx="17">
                  <c:v>458.97334895831301</c:v>
                </c:pt>
                <c:pt idx="18">
                  <c:v>458.03098549290399</c:v>
                </c:pt>
                <c:pt idx="19">
                  <c:v>458.45458490002</c:v>
                </c:pt>
                <c:pt idx="20">
                  <c:v>457.57420235620498</c:v>
                </c:pt>
                <c:pt idx="21">
                  <c:v>457.22846591263198</c:v>
                </c:pt>
                <c:pt idx="22">
                  <c:v>457.17197690360501</c:v>
                </c:pt>
                <c:pt idx="23">
                  <c:v>457.22635086940102</c:v>
                </c:pt>
                <c:pt idx="24">
                  <c:v>462.264118785302</c:v>
                </c:pt>
                <c:pt idx="25">
                  <c:v>457.36240611424898</c:v>
                </c:pt>
                <c:pt idx="26">
                  <c:v>456.887511532796</c:v>
                </c:pt>
                <c:pt idx="27">
                  <c:v>457.15005017068597</c:v>
                </c:pt>
                <c:pt idx="28">
                  <c:v>461.685447336805</c:v>
                </c:pt>
                <c:pt idx="29">
                  <c:v>460.29239303202399</c:v>
                </c:pt>
                <c:pt idx="30">
                  <c:v>457.83214845073701</c:v>
                </c:pt>
                <c:pt idx="31">
                  <c:v>470.619724552403</c:v>
                </c:pt>
                <c:pt idx="32">
                  <c:v>458.72142914838201</c:v>
                </c:pt>
                <c:pt idx="33">
                  <c:v>458.94113285977897</c:v>
                </c:pt>
                <c:pt idx="34">
                  <c:v>457.96332790462998</c:v>
                </c:pt>
                <c:pt idx="35">
                  <c:v>457.15251043378498</c:v>
                </c:pt>
                <c:pt idx="36">
                  <c:v>457.38557516157499</c:v>
                </c:pt>
                <c:pt idx="37">
                  <c:v>457.13963513793499</c:v>
                </c:pt>
                <c:pt idx="38">
                  <c:v>457.12969470226301</c:v>
                </c:pt>
                <c:pt idx="39">
                  <c:v>462.009132807073</c:v>
                </c:pt>
              </c:numCache>
            </c:numRef>
          </c:xVal>
          <c:yVal>
            <c:numRef>
              <c:f>Sheet5!$B$1:$B$40</c:f>
              <c:numCache>
                <c:formatCode>General</c:formatCode>
                <c:ptCount val="40"/>
                <c:pt idx="0">
                  <c:v>459.69661504304901</c:v>
                </c:pt>
                <c:pt idx="1">
                  <c:v>459.90038829882002</c:v>
                </c:pt>
                <c:pt idx="2">
                  <c:v>460.334178292454</c:v>
                </c:pt>
                <c:pt idx="3">
                  <c:v>467.24170087038999</c:v>
                </c:pt>
                <c:pt idx="4">
                  <c:v>466.28603537566698</c:v>
                </c:pt>
                <c:pt idx="5">
                  <c:v>459.26230070501799</c:v>
                </c:pt>
                <c:pt idx="6">
                  <c:v>460.65918759744898</c:v>
                </c:pt>
                <c:pt idx="7">
                  <c:v>459.660485125599</c:v>
                </c:pt>
                <c:pt idx="8">
                  <c:v>459.70373922552398</c:v>
                </c:pt>
                <c:pt idx="9">
                  <c:v>468.06110235740999</c:v>
                </c:pt>
                <c:pt idx="10">
                  <c:v>460.51056904234503</c:v>
                </c:pt>
                <c:pt idx="11">
                  <c:v>460.84761627519299</c:v>
                </c:pt>
                <c:pt idx="12">
                  <c:v>460.84257580105202</c:v>
                </c:pt>
                <c:pt idx="13">
                  <c:v>459.73005721034002</c:v>
                </c:pt>
                <c:pt idx="14">
                  <c:v>461.69295729105602</c:v>
                </c:pt>
                <c:pt idx="15">
                  <c:v>463.31031707172502</c:v>
                </c:pt>
                <c:pt idx="16">
                  <c:v>460.698930342469</c:v>
                </c:pt>
                <c:pt idx="17">
                  <c:v>482.53246971706398</c:v>
                </c:pt>
                <c:pt idx="18">
                  <c:v>484.46846805854199</c:v>
                </c:pt>
                <c:pt idx="19">
                  <c:v>459.65348254401999</c:v>
                </c:pt>
                <c:pt idx="20">
                  <c:v>461.29483087497402</c:v>
                </c:pt>
                <c:pt idx="21">
                  <c:v>471.73926862388601</c:v>
                </c:pt>
                <c:pt idx="22">
                  <c:v>459.81173034006099</c:v>
                </c:pt>
                <c:pt idx="23">
                  <c:v>460.43151413686201</c:v>
                </c:pt>
                <c:pt idx="24">
                  <c:v>461.83817635973099</c:v>
                </c:pt>
                <c:pt idx="25">
                  <c:v>486.68499959767598</c:v>
                </c:pt>
                <c:pt idx="26">
                  <c:v>455.59526315115602</c:v>
                </c:pt>
                <c:pt idx="27">
                  <c:v>464.23065750538802</c:v>
                </c:pt>
                <c:pt idx="28">
                  <c:v>459.85173669797098</c:v>
                </c:pt>
                <c:pt idx="29">
                  <c:v>472.05502073949702</c:v>
                </c:pt>
                <c:pt idx="30">
                  <c:v>460.891766699985</c:v>
                </c:pt>
                <c:pt idx="31">
                  <c:v>460.34572717750899</c:v>
                </c:pt>
                <c:pt idx="32">
                  <c:v>460.37644065703103</c:v>
                </c:pt>
                <c:pt idx="33">
                  <c:v>461.35596130209302</c:v>
                </c:pt>
                <c:pt idx="34">
                  <c:v>459.61881351291203</c:v>
                </c:pt>
                <c:pt idx="35">
                  <c:v>473.04677049356701</c:v>
                </c:pt>
                <c:pt idx="36">
                  <c:v>459.97958135831499</c:v>
                </c:pt>
                <c:pt idx="37">
                  <c:v>459.65118001271202</c:v>
                </c:pt>
                <c:pt idx="38">
                  <c:v>460.212993863875</c:v>
                </c:pt>
                <c:pt idx="39">
                  <c:v>463.77015523475899</c:v>
                </c:pt>
              </c:numCache>
            </c:numRef>
          </c:yVal>
          <c:smooth val="0"/>
          <c:extLst>
            <c:ext xmlns:c16="http://schemas.microsoft.com/office/drawing/2014/chart" uri="{C3380CC4-5D6E-409C-BE32-E72D297353CC}">
              <c16:uniqueId val="{00000000-34E2-43EF-8AB5-21DF4711CFCB}"/>
            </c:ext>
          </c:extLst>
        </c:ser>
        <c:dLbls>
          <c:showLegendKey val="0"/>
          <c:showVal val="0"/>
          <c:showCatName val="0"/>
          <c:showSerName val="0"/>
          <c:showPercent val="0"/>
          <c:showBubbleSize val="0"/>
        </c:dLbls>
        <c:axId val="423318992"/>
        <c:axId val="423308824"/>
      </c:scatterChart>
      <c:valAx>
        <c:axId val="423318992"/>
        <c:scaling>
          <c:orientation val="minMax"/>
          <c:min val="100"/>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23308824"/>
        <c:crosses val="autoZero"/>
        <c:crossBetween val="midCat"/>
      </c:valAx>
      <c:valAx>
        <c:axId val="423308824"/>
        <c:scaling>
          <c:orientation val="minMax"/>
          <c:max val="500"/>
          <c:min val="100"/>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23318992"/>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7F3C7-8B6D-43F5-BA61-C015E7FD1612}" type="datetimeFigureOut">
              <a:rPr lang="en-US" smtClean="0"/>
              <a:t>4/28/2017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402C19-241E-42A0-B4D3-FE060265E51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2102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7F3C7-8B6D-43F5-BA61-C015E7FD161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02C19-241E-42A0-B4D3-FE060265E51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04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7F3C7-8B6D-43F5-BA61-C015E7FD161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02C19-241E-42A0-B4D3-FE060265E51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353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7F3C7-8B6D-43F5-BA61-C015E7FD161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02C19-241E-42A0-B4D3-FE060265E51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57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7F3C7-8B6D-43F5-BA61-C015E7FD161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02C19-241E-42A0-B4D3-FE060265E51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94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7F3C7-8B6D-43F5-BA61-C015E7FD1612}"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02C19-241E-42A0-B4D3-FE060265E51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17317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7F3C7-8B6D-43F5-BA61-C015E7FD1612}"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02C19-241E-42A0-B4D3-FE060265E51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1539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7F3C7-8B6D-43F5-BA61-C015E7FD1612}"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02C19-241E-42A0-B4D3-FE060265E51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98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7F3C7-8B6D-43F5-BA61-C015E7FD1612}"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02C19-241E-42A0-B4D3-FE060265E51B}" type="slidenum">
              <a:rPr lang="en-US" smtClean="0"/>
              <a:t>‹#›</a:t>
            </a:fld>
            <a:endParaRPr lang="en-US"/>
          </a:p>
        </p:txBody>
      </p:sp>
    </p:spTree>
    <p:extLst>
      <p:ext uri="{BB962C8B-B14F-4D97-AF65-F5344CB8AC3E}">
        <p14:creationId xmlns:p14="http://schemas.microsoft.com/office/powerpoint/2010/main" val="23256667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7F3C7-8B6D-43F5-BA61-C015E7FD1612}"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02C19-241E-42A0-B4D3-FE060265E51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19006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17F3C7-8B6D-43F5-BA61-C015E7FD1612}" type="datetimeFigureOut">
              <a:rPr lang="en-US" smtClean="0"/>
              <a:t>4/28/2017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402C19-241E-42A0-B4D3-FE060265E51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738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17F3C7-8B6D-43F5-BA61-C015E7FD1612}" type="datetimeFigureOut">
              <a:rPr lang="en-US" smtClean="0"/>
              <a:t>4/28/2017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402C19-241E-42A0-B4D3-FE060265E51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99981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Forest Fire Prediction Using PSO</a:t>
            </a:r>
          </a:p>
        </p:txBody>
      </p:sp>
      <p:sp>
        <p:nvSpPr>
          <p:cNvPr id="3" name="Subtitle 2"/>
          <p:cNvSpPr>
            <a:spLocks noGrp="1"/>
          </p:cNvSpPr>
          <p:nvPr>
            <p:ph type="subTitle" idx="1"/>
          </p:nvPr>
        </p:nvSpPr>
        <p:spPr>
          <a:xfrm>
            <a:off x="7145518" y="4553146"/>
            <a:ext cx="3909334" cy="1093509"/>
          </a:xfrm>
        </p:spPr>
        <p:txBody>
          <a:bodyPr>
            <a:normAutofit/>
          </a:bodyPr>
          <a:lstStyle/>
          <a:p>
            <a:r>
              <a:rPr lang="en-US" dirty="0"/>
              <a:t>By: 	Bhumika Khatri</a:t>
            </a:r>
          </a:p>
          <a:p>
            <a:r>
              <a:rPr lang="en-US" dirty="0"/>
              <a:t>	NU ID: 001284560	</a:t>
            </a:r>
          </a:p>
        </p:txBody>
      </p:sp>
    </p:spTree>
    <p:extLst>
      <p:ext uri="{BB962C8B-B14F-4D97-AF65-F5344CB8AC3E}">
        <p14:creationId xmlns:p14="http://schemas.microsoft.com/office/powerpoint/2010/main" val="114914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816891"/>
          </a:xfrm>
        </p:spPr>
        <p:txBody>
          <a:bodyPr/>
          <a:lstStyle/>
          <a:p>
            <a:r>
              <a:rPr lang="en-US" dirty="0"/>
              <a:t>Problem</a:t>
            </a:r>
          </a:p>
        </p:txBody>
      </p:sp>
      <p:sp>
        <p:nvSpPr>
          <p:cNvPr id="3" name="Content Placeholder 2"/>
          <p:cNvSpPr>
            <a:spLocks noGrp="1"/>
          </p:cNvSpPr>
          <p:nvPr>
            <p:ph idx="1"/>
          </p:nvPr>
        </p:nvSpPr>
        <p:spPr>
          <a:xfrm>
            <a:off x="1451579" y="1979629"/>
            <a:ext cx="9603275" cy="3486716"/>
          </a:xfrm>
        </p:spPr>
        <p:txBody>
          <a:bodyPr/>
          <a:lstStyle/>
          <a:p>
            <a:r>
              <a:rPr lang="en-US" dirty="0"/>
              <a:t>Forest fires are unpredictable and highly destructive forces of nature. They cause a lot of ecological and environmental imbalance in nature. It is very important to determine the effects of forest fires from the past occurrences. </a:t>
            </a:r>
          </a:p>
          <a:p>
            <a:r>
              <a:rPr lang="en-US" dirty="0"/>
              <a:t>One approach to this problem is to learn from the past events and try to predict the future events to reduce the catastrophic effect of the problem and try to mitigate the impact of the forest fires.</a:t>
            </a:r>
          </a:p>
          <a:p>
            <a:endParaRPr lang="en-US" dirty="0"/>
          </a:p>
        </p:txBody>
      </p:sp>
    </p:spTree>
    <p:extLst>
      <p:ext uri="{BB962C8B-B14F-4D97-AF65-F5344CB8AC3E}">
        <p14:creationId xmlns:p14="http://schemas.microsoft.com/office/powerpoint/2010/main" val="221296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1451579" y="2015732"/>
            <a:ext cx="9603275" cy="4055130"/>
          </a:xfrm>
        </p:spPr>
        <p:txBody>
          <a:bodyPr>
            <a:normAutofit lnSpcReduction="10000"/>
          </a:bodyPr>
          <a:lstStyle/>
          <a:p>
            <a:r>
              <a:rPr lang="en-US" sz="2400" dirty="0"/>
              <a:t>Data set of an area (</a:t>
            </a:r>
            <a:r>
              <a:rPr lang="en-US" sz="2400" dirty="0" err="1"/>
              <a:t>Montesinho</a:t>
            </a:r>
            <a:r>
              <a:rPr lang="en-US" sz="2400" dirty="0"/>
              <a:t> Natural Park) where forest fire has occurred is analyzed and based on this an artificial intelligent algorithm named particle swarm optimization is used. The main attributes that are taken into consideration for forest fires are as follows:</a:t>
            </a:r>
          </a:p>
          <a:p>
            <a:pPr lvl="0"/>
            <a:r>
              <a:rPr lang="en-US" sz="2400" dirty="0"/>
              <a:t>Humidity</a:t>
            </a:r>
          </a:p>
          <a:p>
            <a:pPr lvl="0"/>
            <a:r>
              <a:rPr lang="en-US" sz="2400" dirty="0"/>
              <a:t>Rainfall</a:t>
            </a:r>
          </a:p>
          <a:p>
            <a:pPr lvl="0"/>
            <a:r>
              <a:rPr lang="en-US" sz="2400" dirty="0"/>
              <a:t>Wind Speed</a:t>
            </a:r>
          </a:p>
          <a:p>
            <a:pPr lvl="0"/>
            <a:r>
              <a:rPr lang="en-US" sz="2400" dirty="0"/>
              <a:t>Thundering</a:t>
            </a:r>
          </a:p>
          <a:p>
            <a:pPr marL="0" indent="0">
              <a:buNone/>
            </a:pPr>
            <a:endParaRPr lang="en-US" dirty="0"/>
          </a:p>
        </p:txBody>
      </p:sp>
    </p:spTree>
    <p:extLst>
      <p:ext uri="{BB962C8B-B14F-4D97-AF65-F5344CB8AC3E}">
        <p14:creationId xmlns:p14="http://schemas.microsoft.com/office/powerpoint/2010/main" val="37317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79184"/>
          </a:xfrm>
        </p:spPr>
        <p:txBody>
          <a:bodyPr/>
          <a:lstStyle/>
          <a:p>
            <a:r>
              <a:rPr lang="en-US" dirty="0"/>
              <a:t>COST FUNCTION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6086541"/>
              </p:ext>
            </p:extLst>
          </p:nvPr>
        </p:nvGraphicFramePr>
        <p:xfrm>
          <a:off x="1272617" y="1932497"/>
          <a:ext cx="9681328" cy="2696065"/>
        </p:xfrm>
        <a:graphic>
          <a:graphicData uri="http://schemas.openxmlformats.org/drawingml/2006/table">
            <a:tbl>
              <a:tblPr firstRow="1" firstCol="1" bandRow="1">
                <a:tableStyleId>{5C22544A-7EE6-4342-B048-85BDC9FD1C3A}</a:tableStyleId>
              </a:tblPr>
              <a:tblGrid>
                <a:gridCol w="4840664">
                  <a:extLst>
                    <a:ext uri="{9D8B030D-6E8A-4147-A177-3AD203B41FA5}">
                      <a16:colId xmlns:a16="http://schemas.microsoft.com/office/drawing/2014/main" val="1106832789"/>
                    </a:ext>
                  </a:extLst>
                </a:gridCol>
                <a:gridCol w="4840664">
                  <a:extLst>
                    <a:ext uri="{9D8B030D-6E8A-4147-A177-3AD203B41FA5}">
                      <a16:colId xmlns:a16="http://schemas.microsoft.com/office/drawing/2014/main" val="3613415623"/>
                    </a:ext>
                  </a:extLst>
                </a:gridCol>
              </a:tblGrid>
              <a:tr h="539213">
                <a:tc>
                  <a:txBody>
                    <a:bodyPr/>
                    <a:lstStyle/>
                    <a:p>
                      <a:pPr marL="0" marR="0">
                        <a:lnSpc>
                          <a:spcPct val="107000"/>
                        </a:lnSpc>
                        <a:spcBef>
                          <a:spcPts val="0"/>
                        </a:spcBef>
                        <a:spcAft>
                          <a:spcPts val="0"/>
                        </a:spcAft>
                      </a:pPr>
                      <a:r>
                        <a:rPr lang="en-US" sz="1200">
                          <a:effectLst/>
                        </a:rPr>
                        <a:t>Attributes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Values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034723"/>
                  </a:ext>
                </a:extLst>
              </a:tr>
              <a:tr h="539213">
                <a:tc>
                  <a:txBody>
                    <a:bodyPr/>
                    <a:lstStyle/>
                    <a:p>
                      <a:pPr marL="0" marR="0">
                        <a:lnSpc>
                          <a:spcPct val="107000"/>
                        </a:lnSpc>
                        <a:spcBef>
                          <a:spcPts val="0"/>
                        </a:spcBef>
                        <a:spcAft>
                          <a:spcPts val="0"/>
                        </a:spcAft>
                      </a:pPr>
                      <a:r>
                        <a:rPr lang="en-US" sz="1200">
                          <a:effectLst/>
                        </a:rPr>
                        <a:t>Humidity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15.0 – 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635993"/>
                  </a:ext>
                </a:extLst>
              </a:tr>
              <a:tr h="539213">
                <a:tc>
                  <a:txBody>
                    <a:bodyPr/>
                    <a:lstStyle/>
                    <a:p>
                      <a:pPr marL="0" marR="0">
                        <a:lnSpc>
                          <a:spcPct val="107000"/>
                        </a:lnSpc>
                        <a:spcBef>
                          <a:spcPts val="0"/>
                        </a:spcBef>
                        <a:spcAft>
                          <a:spcPts val="0"/>
                        </a:spcAft>
                      </a:pPr>
                      <a:r>
                        <a:rPr lang="en-US" sz="1200">
                          <a:effectLst/>
                        </a:rPr>
                        <a:t>Rainfall(mm/m</a:t>
                      </a:r>
                      <a:r>
                        <a:rPr lang="en-US" sz="1200" baseline="30000">
                          <a:effectLst/>
                        </a:rPr>
                        <a:t>2</a:t>
                      </a: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2.0-6.4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9692255"/>
                  </a:ext>
                </a:extLst>
              </a:tr>
              <a:tr h="539213">
                <a:tc>
                  <a:txBody>
                    <a:bodyPr/>
                    <a:lstStyle/>
                    <a:p>
                      <a:pPr marL="0" marR="0">
                        <a:lnSpc>
                          <a:spcPct val="107000"/>
                        </a:lnSpc>
                        <a:spcBef>
                          <a:spcPts val="0"/>
                        </a:spcBef>
                        <a:spcAft>
                          <a:spcPts val="0"/>
                        </a:spcAft>
                      </a:pPr>
                      <a:r>
                        <a:rPr lang="en-US" sz="1200">
                          <a:effectLst/>
                        </a:rPr>
                        <a:t>Wind Speed(km/hr)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1.4-9.4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4447523"/>
                  </a:ext>
                </a:extLst>
              </a:tr>
              <a:tr h="539213">
                <a:tc>
                  <a:txBody>
                    <a:bodyPr/>
                    <a:lstStyle/>
                    <a:p>
                      <a:pPr marL="0" marR="0">
                        <a:lnSpc>
                          <a:spcPct val="107000"/>
                        </a:lnSpc>
                        <a:spcBef>
                          <a:spcPts val="0"/>
                        </a:spcBef>
                        <a:spcAft>
                          <a:spcPts val="0"/>
                        </a:spcAft>
                      </a:pPr>
                      <a:r>
                        <a:rPr lang="en-US" sz="1200">
                          <a:effectLst/>
                        </a:rPr>
                        <a:t>Thundering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30-150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095181"/>
                  </a:ext>
                </a:extLst>
              </a:tr>
            </a:tbl>
          </a:graphicData>
        </a:graphic>
      </p:graphicFrame>
      <p:sp>
        <p:nvSpPr>
          <p:cNvPr id="6" name="Rectangle 1"/>
          <p:cNvSpPr>
            <a:spLocks noChangeArrowheads="1"/>
          </p:cNvSpPr>
          <p:nvPr/>
        </p:nvSpPr>
        <p:spPr bwMode="auto">
          <a:xfrm>
            <a:off x="1272617" y="4760240"/>
            <a:ext cx="96813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400" dirty="0"/>
              <a:t>Cost= 0.2* Rainfall+0.2*Humidity+0.3*Wind Speed+0.3*Thundering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751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62500" lnSpcReduction="20000"/>
          </a:bodyPr>
          <a:lstStyle/>
          <a:p>
            <a:r>
              <a:rPr lang="en-US" sz="2900" dirty="0"/>
              <a:t>Initialize the particle’s velocity, initial position, </a:t>
            </a:r>
            <a:r>
              <a:rPr lang="en-US" sz="2900" dirty="0" err="1"/>
              <a:t>pBest</a:t>
            </a:r>
            <a:r>
              <a:rPr lang="en-US" sz="2900" dirty="0"/>
              <a:t>, and the best position till date.</a:t>
            </a:r>
          </a:p>
          <a:p>
            <a:pPr lvl="0"/>
            <a:r>
              <a:rPr lang="en-US" sz="2900" dirty="0"/>
              <a:t>Cost function is calculated based on the above attributes.</a:t>
            </a:r>
          </a:p>
          <a:p>
            <a:pPr lvl="0"/>
            <a:r>
              <a:rPr lang="en-US" sz="2900" dirty="0"/>
              <a:t>Once the initialization is done, calculate </a:t>
            </a:r>
            <a:r>
              <a:rPr lang="en-US" sz="2900" dirty="0" err="1"/>
              <a:t>localbest</a:t>
            </a:r>
            <a:r>
              <a:rPr lang="en-US" sz="2900" dirty="0"/>
              <a:t> of the particles.</a:t>
            </a:r>
          </a:p>
          <a:p>
            <a:pPr lvl="0"/>
            <a:r>
              <a:rPr lang="en-US" sz="2900" dirty="0"/>
              <a:t>If </a:t>
            </a:r>
            <a:r>
              <a:rPr lang="en-US" sz="2900" dirty="0" err="1"/>
              <a:t>localbest</a:t>
            </a:r>
            <a:r>
              <a:rPr lang="en-US" sz="2900" dirty="0"/>
              <a:t> &gt; </a:t>
            </a:r>
            <a:r>
              <a:rPr lang="en-US" sz="2900" dirty="0" err="1"/>
              <a:t>globalbest</a:t>
            </a:r>
            <a:r>
              <a:rPr lang="en-US" sz="2900" dirty="0"/>
              <a:t> then replace the global best</a:t>
            </a:r>
          </a:p>
          <a:p>
            <a:pPr lvl="0"/>
            <a:r>
              <a:rPr lang="en-US" sz="2900" dirty="0"/>
              <a:t>Velocity of the particle is calculated based on the following formula:</a:t>
            </a:r>
          </a:p>
          <a:p>
            <a:r>
              <a:rPr lang="en-US" sz="2900" dirty="0" err="1"/>
              <a:t>newVel</a:t>
            </a:r>
            <a:r>
              <a:rPr lang="en-US" sz="2900" dirty="0"/>
              <a:t>=w*</a:t>
            </a:r>
            <a:r>
              <a:rPr lang="en-US" sz="2900" dirty="0" err="1"/>
              <a:t>currVel</a:t>
            </a:r>
            <a:r>
              <a:rPr lang="en-US" sz="2900" dirty="0"/>
              <a:t>+(r1*c1)*(Particle’s best position-Current position)+(r2*c2)*(Best position of </a:t>
            </a:r>
            <a:r>
              <a:rPr lang="en-US" sz="2900" dirty="0" err="1"/>
              <a:t>Gbest</a:t>
            </a:r>
            <a:r>
              <a:rPr lang="en-US" sz="2900" dirty="0"/>
              <a:t>-current position</a:t>
            </a:r>
          </a:p>
          <a:p>
            <a:pPr lvl="0"/>
            <a:r>
              <a:rPr lang="en-US" sz="2900" dirty="0"/>
              <a:t>Update location of the particle</a:t>
            </a:r>
          </a:p>
          <a:p>
            <a:r>
              <a:rPr lang="en-US" sz="2900" dirty="0" err="1"/>
              <a:t>newLocation</a:t>
            </a:r>
            <a:r>
              <a:rPr lang="en-US" sz="2900" dirty="0"/>
              <a:t>=</a:t>
            </a:r>
            <a:r>
              <a:rPr lang="en-US" sz="2900" dirty="0" err="1"/>
              <a:t>currLoc</a:t>
            </a:r>
            <a:r>
              <a:rPr lang="en-US" sz="2900" dirty="0"/>
              <a:t>*</a:t>
            </a:r>
            <a:r>
              <a:rPr lang="en-US" sz="2900" dirty="0" err="1"/>
              <a:t>curVel</a:t>
            </a:r>
            <a:endParaRPr lang="en-US" sz="2900" dirty="0"/>
          </a:p>
          <a:p>
            <a:endParaRPr lang="en-US" dirty="0"/>
          </a:p>
        </p:txBody>
      </p:sp>
    </p:spTree>
    <p:extLst>
      <p:ext uri="{BB962C8B-B14F-4D97-AF65-F5344CB8AC3E}">
        <p14:creationId xmlns:p14="http://schemas.microsoft.com/office/powerpoint/2010/main" val="268240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F3D85EB-FEAF-4A06-A62B-9082FD1E1FF7}"/>
              </a:ext>
            </a:extLst>
          </p:cNvPr>
          <p:cNvGraphicFramePr/>
          <p:nvPr>
            <p:extLst>
              <p:ext uri="{D42A27DB-BD31-4B8C-83A1-F6EECF244321}">
                <p14:modId xmlns:p14="http://schemas.microsoft.com/office/powerpoint/2010/main" val="1772716714"/>
              </p:ext>
            </p:extLst>
          </p:nvPr>
        </p:nvGraphicFramePr>
        <p:xfrm>
          <a:off x="622169" y="782425"/>
          <a:ext cx="10746557" cy="49584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190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52CEC14-0BFD-4858-9C00-52A1B4DF13A0}"/>
              </a:ext>
            </a:extLst>
          </p:cNvPr>
          <p:cNvGraphicFramePr/>
          <p:nvPr>
            <p:extLst>
              <p:ext uri="{D42A27DB-BD31-4B8C-83A1-F6EECF244321}">
                <p14:modId xmlns:p14="http://schemas.microsoft.com/office/powerpoint/2010/main" val="3814963709"/>
              </p:ext>
            </p:extLst>
          </p:nvPr>
        </p:nvGraphicFramePr>
        <p:xfrm>
          <a:off x="584462" y="414779"/>
          <a:ext cx="11208470" cy="52413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57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841" y="2944403"/>
            <a:ext cx="9603275" cy="1049235"/>
          </a:xfrm>
        </p:spPr>
        <p:txBody>
          <a:bodyPr/>
          <a:lstStyle/>
          <a:p>
            <a:r>
              <a:rPr lang="en-US" dirty="0"/>
              <a:t>THANK YOU</a:t>
            </a:r>
          </a:p>
        </p:txBody>
      </p:sp>
    </p:spTree>
    <p:extLst>
      <p:ext uri="{BB962C8B-B14F-4D97-AF65-F5344CB8AC3E}">
        <p14:creationId xmlns:p14="http://schemas.microsoft.com/office/powerpoint/2010/main" val="31282095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TotalTime>
  <Words>251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Times New Roman</vt:lpstr>
      <vt:lpstr>Gallery</vt:lpstr>
      <vt:lpstr>Forest Fire Prediction Using PSO</vt:lpstr>
      <vt:lpstr>Problem</vt:lpstr>
      <vt:lpstr>PROPOSED SOLUTION</vt:lpstr>
      <vt:lpstr>COST FUNCTION</vt:lpstr>
      <vt:lpstr>ALGORITHM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 Using PSO</dc:title>
  <dc:creator>Bhumika</dc:creator>
  <cp:lastModifiedBy>Bhumika</cp:lastModifiedBy>
  <cp:revision>4</cp:revision>
  <dcterms:created xsi:type="dcterms:W3CDTF">2017-04-29T03:05:52Z</dcterms:created>
  <dcterms:modified xsi:type="dcterms:W3CDTF">2017-04-29T03:23:01Z</dcterms:modified>
</cp:coreProperties>
</file>