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58" r:id="rId4"/>
    <p:sldId id="275" r:id="rId5"/>
    <p:sldId id="276" r:id="rId6"/>
    <p:sldId id="277" r:id="rId7"/>
    <p:sldId id="278" r:id="rId8"/>
    <p:sldId id="279" r:id="rId9"/>
    <p:sldId id="280" r:id="rId10"/>
    <p:sldId id="281" r:id="rId11"/>
    <p:sldId id="282" r:id="rId12"/>
    <p:sldId id="283" r:id="rId13"/>
    <p:sldId id="284"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A2C4-66D3-4AAB-A14A-395366ACA2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AE27D3-0E47-462E-9794-9251F552C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B0574F-B4AC-4ADC-B2C6-BF32D583CFDE}"/>
              </a:ext>
            </a:extLst>
          </p:cNvPr>
          <p:cNvSpPr>
            <a:spLocks noGrp="1"/>
          </p:cNvSpPr>
          <p:nvPr>
            <p:ph type="dt" sz="half" idx="10"/>
          </p:nvPr>
        </p:nvSpPr>
        <p:spPr/>
        <p:txBody>
          <a:bodyPr/>
          <a:lstStyle/>
          <a:p>
            <a:fld id="{BC432DA2-2A2C-45AA-AB8F-A118206B0FBF}" type="datetimeFigureOut">
              <a:rPr lang="en-US" smtClean="0"/>
              <a:t>11/11/2020</a:t>
            </a:fld>
            <a:endParaRPr lang="en-US"/>
          </a:p>
        </p:txBody>
      </p:sp>
      <p:sp>
        <p:nvSpPr>
          <p:cNvPr id="5" name="Footer Placeholder 4">
            <a:extLst>
              <a:ext uri="{FF2B5EF4-FFF2-40B4-BE49-F238E27FC236}">
                <a16:creationId xmlns:a16="http://schemas.microsoft.com/office/drawing/2014/main" id="{57651DF4-9F44-4549-BB03-93EB8B816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CD75C-95BE-4E4B-9D0A-45B157B050C4}"/>
              </a:ext>
            </a:extLst>
          </p:cNvPr>
          <p:cNvSpPr>
            <a:spLocks noGrp="1"/>
          </p:cNvSpPr>
          <p:nvPr>
            <p:ph type="sldNum" sz="quarter" idx="12"/>
          </p:nvPr>
        </p:nvSpPr>
        <p:spPr/>
        <p:txBody>
          <a:bodyPr/>
          <a:lstStyle/>
          <a:p>
            <a:fld id="{E671A0DD-8567-40AD-A31F-0C6EFDE71A75}" type="slidenum">
              <a:rPr lang="en-US" smtClean="0"/>
              <a:t>‹#›</a:t>
            </a:fld>
            <a:endParaRPr lang="en-US"/>
          </a:p>
        </p:txBody>
      </p:sp>
    </p:spTree>
    <p:extLst>
      <p:ext uri="{BB962C8B-B14F-4D97-AF65-F5344CB8AC3E}">
        <p14:creationId xmlns:p14="http://schemas.microsoft.com/office/powerpoint/2010/main" val="42712600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531D-FA85-41FE-A7B4-385380B4DC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9CE519-2BA8-4DC6-80B6-68AFBA8463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BCE704-BE34-4928-977C-E228627FEED1}"/>
              </a:ext>
            </a:extLst>
          </p:cNvPr>
          <p:cNvSpPr>
            <a:spLocks noGrp="1"/>
          </p:cNvSpPr>
          <p:nvPr>
            <p:ph type="dt" sz="half" idx="10"/>
          </p:nvPr>
        </p:nvSpPr>
        <p:spPr/>
        <p:txBody>
          <a:bodyPr/>
          <a:lstStyle/>
          <a:p>
            <a:fld id="{BC432DA2-2A2C-45AA-AB8F-A118206B0FBF}" type="datetimeFigureOut">
              <a:rPr lang="en-US" smtClean="0"/>
              <a:t>11/11/2020</a:t>
            </a:fld>
            <a:endParaRPr lang="en-US"/>
          </a:p>
        </p:txBody>
      </p:sp>
      <p:sp>
        <p:nvSpPr>
          <p:cNvPr id="5" name="Footer Placeholder 4">
            <a:extLst>
              <a:ext uri="{FF2B5EF4-FFF2-40B4-BE49-F238E27FC236}">
                <a16:creationId xmlns:a16="http://schemas.microsoft.com/office/drawing/2014/main" id="{56F38EAB-24BA-4C18-81EA-DC13867B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D716D-C97D-48ED-82C0-271B8F3B41E2}"/>
              </a:ext>
            </a:extLst>
          </p:cNvPr>
          <p:cNvSpPr>
            <a:spLocks noGrp="1"/>
          </p:cNvSpPr>
          <p:nvPr>
            <p:ph type="sldNum" sz="quarter" idx="12"/>
          </p:nvPr>
        </p:nvSpPr>
        <p:spPr/>
        <p:txBody>
          <a:bodyPr/>
          <a:lstStyle/>
          <a:p>
            <a:fld id="{E671A0DD-8567-40AD-A31F-0C6EFDE71A75}" type="slidenum">
              <a:rPr lang="en-US" smtClean="0"/>
              <a:t>‹#›</a:t>
            </a:fld>
            <a:endParaRPr lang="en-US"/>
          </a:p>
        </p:txBody>
      </p:sp>
    </p:spTree>
    <p:extLst>
      <p:ext uri="{BB962C8B-B14F-4D97-AF65-F5344CB8AC3E}">
        <p14:creationId xmlns:p14="http://schemas.microsoft.com/office/powerpoint/2010/main" val="77752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AC4B26-D848-47A9-8FA1-45C4AEF5C3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A55809-3434-47B2-B95D-5E87D599C0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CFAED9-F5EE-478B-90FB-6F8EB7F14732}"/>
              </a:ext>
            </a:extLst>
          </p:cNvPr>
          <p:cNvSpPr>
            <a:spLocks noGrp="1"/>
          </p:cNvSpPr>
          <p:nvPr>
            <p:ph type="dt" sz="half" idx="10"/>
          </p:nvPr>
        </p:nvSpPr>
        <p:spPr/>
        <p:txBody>
          <a:bodyPr/>
          <a:lstStyle/>
          <a:p>
            <a:fld id="{BC432DA2-2A2C-45AA-AB8F-A118206B0FBF}" type="datetimeFigureOut">
              <a:rPr lang="en-US" smtClean="0"/>
              <a:t>11/11/2020</a:t>
            </a:fld>
            <a:endParaRPr lang="en-US"/>
          </a:p>
        </p:txBody>
      </p:sp>
      <p:sp>
        <p:nvSpPr>
          <p:cNvPr id="5" name="Footer Placeholder 4">
            <a:extLst>
              <a:ext uri="{FF2B5EF4-FFF2-40B4-BE49-F238E27FC236}">
                <a16:creationId xmlns:a16="http://schemas.microsoft.com/office/drawing/2014/main" id="{3EED226D-9610-4E24-A7C1-C1279E071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AC7CD-4C66-490E-BC9A-EF0DF5F5F45D}"/>
              </a:ext>
            </a:extLst>
          </p:cNvPr>
          <p:cNvSpPr>
            <a:spLocks noGrp="1"/>
          </p:cNvSpPr>
          <p:nvPr>
            <p:ph type="sldNum" sz="quarter" idx="12"/>
          </p:nvPr>
        </p:nvSpPr>
        <p:spPr/>
        <p:txBody>
          <a:bodyPr/>
          <a:lstStyle/>
          <a:p>
            <a:fld id="{E671A0DD-8567-40AD-A31F-0C6EFDE71A75}" type="slidenum">
              <a:rPr lang="en-US" smtClean="0"/>
              <a:t>‹#›</a:t>
            </a:fld>
            <a:endParaRPr lang="en-US"/>
          </a:p>
        </p:txBody>
      </p:sp>
    </p:spTree>
    <p:extLst>
      <p:ext uri="{BB962C8B-B14F-4D97-AF65-F5344CB8AC3E}">
        <p14:creationId xmlns:p14="http://schemas.microsoft.com/office/powerpoint/2010/main" val="313054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86E9-8B8D-4297-8308-C77F6726E7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9EBD8C-C2CC-403D-BAF3-8AED0FF0B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DA86D7-1BB3-411A-A878-8E3F160A3314}"/>
              </a:ext>
            </a:extLst>
          </p:cNvPr>
          <p:cNvSpPr>
            <a:spLocks noGrp="1"/>
          </p:cNvSpPr>
          <p:nvPr>
            <p:ph type="dt" sz="half" idx="10"/>
          </p:nvPr>
        </p:nvSpPr>
        <p:spPr/>
        <p:txBody>
          <a:bodyPr/>
          <a:lstStyle/>
          <a:p>
            <a:fld id="{BC432DA2-2A2C-45AA-AB8F-A118206B0FBF}" type="datetimeFigureOut">
              <a:rPr lang="en-US" smtClean="0"/>
              <a:t>11/11/2020</a:t>
            </a:fld>
            <a:endParaRPr lang="en-US"/>
          </a:p>
        </p:txBody>
      </p:sp>
      <p:sp>
        <p:nvSpPr>
          <p:cNvPr id="5" name="Footer Placeholder 4">
            <a:extLst>
              <a:ext uri="{FF2B5EF4-FFF2-40B4-BE49-F238E27FC236}">
                <a16:creationId xmlns:a16="http://schemas.microsoft.com/office/drawing/2014/main" id="{4DCF0BCB-776E-4A93-A3A7-D4EA38A9F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F7D6E-89DF-4E8E-AD1E-242405B58137}"/>
              </a:ext>
            </a:extLst>
          </p:cNvPr>
          <p:cNvSpPr>
            <a:spLocks noGrp="1"/>
          </p:cNvSpPr>
          <p:nvPr>
            <p:ph type="sldNum" sz="quarter" idx="12"/>
          </p:nvPr>
        </p:nvSpPr>
        <p:spPr/>
        <p:txBody>
          <a:bodyPr/>
          <a:lstStyle/>
          <a:p>
            <a:fld id="{E671A0DD-8567-40AD-A31F-0C6EFDE71A75}" type="slidenum">
              <a:rPr lang="en-US" smtClean="0"/>
              <a:t>‹#›</a:t>
            </a:fld>
            <a:endParaRPr lang="en-US"/>
          </a:p>
        </p:txBody>
      </p:sp>
    </p:spTree>
    <p:extLst>
      <p:ext uri="{BB962C8B-B14F-4D97-AF65-F5344CB8AC3E}">
        <p14:creationId xmlns:p14="http://schemas.microsoft.com/office/powerpoint/2010/main" val="133668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69BC-9128-4E81-898C-258B2F1CB7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4564C7-3C7F-4FB9-A813-088D6FAD94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160482-B233-4936-AA31-31BD905598AB}"/>
              </a:ext>
            </a:extLst>
          </p:cNvPr>
          <p:cNvSpPr>
            <a:spLocks noGrp="1"/>
          </p:cNvSpPr>
          <p:nvPr>
            <p:ph type="dt" sz="half" idx="10"/>
          </p:nvPr>
        </p:nvSpPr>
        <p:spPr/>
        <p:txBody>
          <a:bodyPr/>
          <a:lstStyle/>
          <a:p>
            <a:fld id="{BC432DA2-2A2C-45AA-AB8F-A118206B0FBF}" type="datetimeFigureOut">
              <a:rPr lang="en-US" smtClean="0"/>
              <a:t>11/11/2020</a:t>
            </a:fld>
            <a:endParaRPr lang="en-US"/>
          </a:p>
        </p:txBody>
      </p:sp>
      <p:sp>
        <p:nvSpPr>
          <p:cNvPr id="5" name="Footer Placeholder 4">
            <a:extLst>
              <a:ext uri="{FF2B5EF4-FFF2-40B4-BE49-F238E27FC236}">
                <a16:creationId xmlns:a16="http://schemas.microsoft.com/office/drawing/2014/main" id="{206EDA2E-71C0-4EC6-8158-7F7293DA1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FADD6-8F05-439D-8A39-C91FA4A18BDD}"/>
              </a:ext>
            </a:extLst>
          </p:cNvPr>
          <p:cNvSpPr>
            <a:spLocks noGrp="1"/>
          </p:cNvSpPr>
          <p:nvPr>
            <p:ph type="sldNum" sz="quarter" idx="12"/>
          </p:nvPr>
        </p:nvSpPr>
        <p:spPr/>
        <p:txBody>
          <a:bodyPr/>
          <a:lstStyle/>
          <a:p>
            <a:fld id="{E671A0DD-8567-40AD-A31F-0C6EFDE71A75}" type="slidenum">
              <a:rPr lang="en-US" smtClean="0"/>
              <a:t>‹#›</a:t>
            </a:fld>
            <a:endParaRPr lang="en-US"/>
          </a:p>
        </p:txBody>
      </p:sp>
    </p:spTree>
    <p:extLst>
      <p:ext uri="{BB962C8B-B14F-4D97-AF65-F5344CB8AC3E}">
        <p14:creationId xmlns:p14="http://schemas.microsoft.com/office/powerpoint/2010/main" val="406624105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0F54-2DC4-4F65-B2EC-C6BA36FF12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4069E2-AF4A-4540-995C-64A8ECC756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D78BE7-A551-4D20-A8A2-1E536780B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48004C-B79B-4099-9AFD-74337533853B}"/>
              </a:ext>
            </a:extLst>
          </p:cNvPr>
          <p:cNvSpPr>
            <a:spLocks noGrp="1"/>
          </p:cNvSpPr>
          <p:nvPr>
            <p:ph type="dt" sz="half" idx="10"/>
          </p:nvPr>
        </p:nvSpPr>
        <p:spPr/>
        <p:txBody>
          <a:bodyPr/>
          <a:lstStyle/>
          <a:p>
            <a:fld id="{BC432DA2-2A2C-45AA-AB8F-A118206B0FBF}" type="datetimeFigureOut">
              <a:rPr lang="en-US" smtClean="0"/>
              <a:t>11/11/2020</a:t>
            </a:fld>
            <a:endParaRPr lang="en-US"/>
          </a:p>
        </p:txBody>
      </p:sp>
      <p:sp>
        <p:nvSpPr>
          <p:cNvPr id="6" name="Footer Placeholder 5">
            <a:extLst>
              <a:ext uri="{FF2B5EF4-FFF2-40B4-BE49-F238E27FC236}">
                <a16:creationId xmlns:a16="http://schemas.microsoft.com/office/drawing/2014/main" id="{7D45CFA1-02B4-4FDE-956D-F73F97273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2D7B8F-ADDB-4C2C-BA6F-06FB711C50A4}"/>
              </a:ext>
            </a:extLst>
          </p:cNvPr>
          <p:cNvSpPr>
            <a:spLocks noGrp="1"/>
          </p:cNvSpPr>
          <p:nvPr>
            <p:ph type="sldNum" sz="quarter" idx="12"/>
          </p:nvPr>
        </p:nvSpPr>
        <p:spPr/>
        <p:txBody>
          <a:bodyPr/>
          <a:lstStyle/>
          <a:p>
            <a:fld id="{E671A0DD-8567-40AD-A31F-0C6EFDE71A75}" type="slidenum">
              <a:rPr lang="en-US" smtClean="0"/>
              <a:t>‹#›</a:t>
            </a:fld>
            <a:endParaRPr lang="en-US"/>
          </a:p>
        </p:txBody>
      </p:sp>
    </p:spTree>
    <p:extLst>
      <p:ext uri="{BB962C8B-B14F-4D97-AF65-F5344CB8AC3E}">
        <p14:creationId xmlns:p14="http://schemas.microsoft.com/office/powerpoint/2010/main" val="240201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B15D-3D73-402E-8BE9-E97844924C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2C7BB0-2C14-490D-AC80-57DB3E59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A83C44-AAE4-4395-9B52-58BFCAC0EC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BFF6C7-D226-4DAE-987B-E070304FF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A70696-22E5-4D09-8C5D-5C10D58FF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DB35DC-29D3-4925-8D04-FA28ECCEF920}"/>
              </a:ext>
            </a:extLst>
          </p:cNvPr>
          <p:cNvSpPr>
            <a:spLocks noGrp="1"/>
          </p:cNvSpPr>
          <p:nvPr>
            <p:ph type="dt" sz="half" idx="10"/>
          </p:nvPr>
        </p:nvSpPr>
        <p:spPr/>
        <p:txBody>
          <a:bodyPr/>
          <a:lstStyle/>
          <a:p>
            <a:fld id="{BC432DA2-2A2C-45AA-AB8F-A118206B0FBF}" type="datetimeFigureOut">
              <a:rPr lang="en-US" smtClean="0"/>
              <a:t>11/11/2020</a:t>
            </a:fld>
            <a:endParaRPr lang="en-US"/>
          </a:p>
        </p:txBody>
      </p:sp>
      <p:sp>
        <p:nvSpPr>
          <p:cNvPr id="8" name="Footer Placeholder 7">
            <a:extLst>
              <a:ext uri="{FF2B5EF4-FFF2-40B4-BE49-F238E27FC236}">
                <a16:creationId xmlns:a16="http://schemas.microsoft.com/office/drawing/2014/main" id="{9F322F35-E78F-4404-BA0B-C23E59020C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A4325C-97B6-4C86-928A-001501E3A5CF}"/>
              </a:ext>
            </a:extLst>
          </p:cNvPr>
          <p:cNvSpPr>
            <a:spLocks noGrp="1"/>
          </p:cNvSpPr>
          <p:nvPr>
            <p:ph type="sldNum" sz="quarter" idx="12"/>
          </p:nvPr>
        </p:nvSpPr>
        <p:spPr/>
        <p:txBody>
          <a:bodyPr/>
          <a:lstStyle/>
          <a:p>
            <a:fld id="{E671A0DD-8567-40AD-A31F-0C6EFDE71A75}" type="slidenum">
              <a:rPr lang="en-US" smtClean="0"/>
              <a:t>‹#›</a:t>
            </a:fld>
            <a:endParaRPr lang="en-US"/>
          </a:p>
        </p:txBody>
      </p:sp>
    </p:spTree>
    <p:extLst>
      <p:ext uri="{BB962C8B-B14F-4D97-AF65-F5344CB8AC3E}">
        <p14:creationId xmlns:p14="http://schemas.microsoft.com/office/powerpoint/2010/main" val="133421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AAA9-2059-4394-89B8-4AC6FF8E1C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46C491-3BFC-46CA-BF79-1EF26E4C64F2}"/>
              </a:ext>
            </a:extLst>
          </p:cNvPr>
          <p:cNvSpPr>
            <a:spLocks noGrp="1"/>
          </p:cNvSpPr>
          <p:nvPr>
            <p:ph type="dt" sz="half" idx="10"/>
          </p:nvPr>
        </p:nvSpPr>
        <p:spPr/>
        <p:txBody>
          <a:bodyPr/>
          <a:lstStyle/>
          <a:p>
            <a:fld id="{BC432DA2-2A2C-45AA-AB8F-A118206B0FBF}" type="datetimeFigureOut">
              <a:rPr lang="en-US" smtClean="0"/>
              <a:t>11/11/2020</a:t>
            </a:fld>
            <a:endParaRPr lang="en-US"/>
          </a:p>
        </p:txBody>
      </p:sp>
      <p:sp>
        <p:nvSpPr>
          <p:cNvPr id="4" name="Footer Placeholder 3">
            <a:extLst>
              <a:ext uri="{FF2B5EF4-FFF2-40B4-BE49-F238E27FC236}">
                <a16:creationId xmlns:a16="http://schemas.microsoft.com/office/drawing/2014/main" id="{B47EFACE-0E30-421C-8939-3A2DF5841A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2B7BC5-C5C1-409B-BCC2-DA8D93CE83B2}"/>
              </a:ext>
            </a:extLst>
          </p:cNvPr>
          <p:cNvSpPr>
            <a:spLocks noGrp="1"/>
          </p:cNvSpPr>
          <p:nvPr>
            <p:ph type="sldNum" sz="quarter" idx="12"/>
          </p:nvPr>
        </p:nvSpPr>
        <p:spPr/>
        <p:txBody>
          <a:bodyPr/>
          <a:lstStyle/>
          <a:p>
            <a:fld id="{E671A0DD-8567-40AD-A31F-0C6EFDE71A75}" type="slidenum">
              <a:rPr lang="en-US" smtClean="0"/>
              <a:t>‹#›</a:t>
            </a:fld>
            <a:endParaRPr lang="en-US"/>
          </a:p>
        </p:txBody>
      </p:sp>
    </p:spTree>
    <p:extLst>
      <p:ext uri="{BB962C8B-B14F-4D97-AF65-F5344CB8AC3E}">
        <p14:creationId xmlns:p14="http://schemas.microsoft.com/office/powerpoint/2010/main" val="1493301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F4304-0FFA-455A-9F80-389FC626D69A}"/>
              </a:ext>
            </a:extLst>
          </p:cNvPr>
          <p:cNvSpPr>
            <a:spLocks noGrp="1"/>
          </p:cNvSpPr>
          <p:nvPr>
            <p:ph type="dt" sz="half" idx="10"/>
          </p:nvPr>
        </p:nvSpPr>
        <p:spPr/>
        <p:txBody>
          <a:bodyPr/>
          <a:lstStyle/>
          <a:p>
            <a:fld id="{BC432DA2-2A2C-45AA-AB8F-A118206B0FBF}" type="datetimeFigureOut">
              <a:rPr lang="en-US" smtClean="0"/>
              <a:t>11/11/2020</a:t>
            </a:fld>
            <a:endParaRPr lang="en-US"/>
          </a:p>
        </p:txBody>
      </p:sp>
      <p:sp>
        <p:nvSpPr>
          <p:cNvPr id="3" name="Footer Placeholder 2">
            <a:extLst>
              <a:ext uri="{FF2B5EF4-FFF2-40B4-BE49-F238E27FC236}">
                <a16:creationId xmlns:a16="http://schemas.microsoft.com/office/drawing/2014/main" id="{DC499CF4-CDF3-4836-9AF3-854CE75F0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F34148-4F84-474E-9E2B-AACFEFC83EF8}"/>
              </a:ext>
            </a:extLst>
          </p:cNvPr>
          <p:cNvSpPr>
            <a:spLocks noGrp="1"/>
          </p:cNvSpPr>
          <p:nvPr>
            <p:ph type="sldNum" sz="quarter" idx="12"/>
          </p:nvPr>
        </p:nvSpPr>
        <p:spPr/>
        <p:txBody>
          <a:bodyPr/>
          <a:lstStyle/>
          <a:p>
            <a:fld id="{E671A0DD-8567-40AD-A31F-0C6EFDE71A75}" type="slidenum">
              <a:rPr lang="en-US" smtClean="0"/>
              <a:t>‹#›</a:t>
            </a:fld>
            <a:endParaRPr lang="en-US"/>
          </a:p>
        </p:txBody>
      </p:sp>
    </p:spTree>
    <p:extLst>
      <p:ext uri="{BB962C8B-B14F-4D97-AF65-F5344CB8AC3E}">
        <p14:creationId xmlns:p14="http://schemas.microsoft.com/office/powerpoint/2010/main" val="3394062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5DB7-B1A8-4999-AEEC-B6755D5B7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4956BB-C587-4EEC-853F-A1B69276A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62401D-42FE-49C7-B867-F1DDC674F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98D69-EC03-47D6-8BA5-F3906573F81B}"/>
              </a:ext>
            </a:extLst>
          </p:cNvPr>
          <p:cNvSpPr>
            <a:spLocks noGrp="1"/>
          </p:cNvSpPr>
          <p:nvPr>
            <p:ph type="dt" sz="half" idx="10"/>
          </p:nvPr>
        </p:nvSpPr>
        <p:spPr/>
        <p:txBody>
          <a:bodyPr/>
          <a:lstStyle/>
          <a:p>
            <a:fld id="{BC432DA2-2A2C-45AA-AB8F-A118206B0FBF}" type="datetimeFigureOut">
              <a:rPr lang="en-US" smtClean="0"/>
              <a:t>11/11/2020</a:t>
            </a:fld>
            <a:endParaRPr lang="en-US"/>
          </a:p>
        </p:txBody>
      </p:sp>
      <p:sp>
        <p:nvSpPr>
          <p:cNvPr id="6" name="Footer Placeholder 5">
            <a:extLst>
              <a:ext uri="{FF2B5EF4-FFF2-40B4-BE49-F238E27FC236}">
                <a16:creationId xmlns:a16="http://schemas.microsoft.com/office/drawing/2014/main" id="{5F6A16BC-E3D5-4FBB-961D-19741842A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D6425A-EBC8-48AC-856F-339DA14150BA}"/>
              </a:ext>
            </a:extLst>
          </p:cNvPr>
          <p:cNvSpPr>
            <a:spLocks noGrp="1"/>
          </p:cNvSpPr>
          <p:nvPr>
            <p:ph type="sldNum" sz="quarter" idx="12"/>
          </p:nvPr>
        </p:nvSpPr>
        <p:spPr/>
        <p:txBody>
          <a:bodyPr/>
          <a:lstStyle/>
          <a:p>
            <a:fld id="{E671A0DD-8567-40AD-A31F-0C6EFDE71A75}" type="slidenum">
              <a:rPr lang="en-US" smtClean="0"/>
              <a:t>‹#›</a:t>
            </a:fld>
            <a:endParaRPr lang="en-US"/>
          </a:p>
        </p:txBody>
      </p:sp>
    </p:spTree>
    <p:extLst>
      <p:ext uri="{BB962C8B-B14F-4D97-AF65-F5344CB8AC3E}">
        <p14:creationId xmlns:p14="http://schemas.microsoft.com/office/powerpoint/2010/main" val="68458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0040-F6C5-4368-96DE-B70F7B9ED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0EEBA5-7840-4211-A9BB-4676BB5A3A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297092-5A81-4D22-BEE2-7BB0C3A3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9D5B57-E308-4CEE-948E-BCEC312E35D8}"/>
              </a:ext>
            </a:extLst>
          </p:cNvPr>
          <p:cNvSpPr>
            <a:spLocks noGrp="1"/>
          </p:cNvSpPr>
          <p:nvPr>
            <p:ph type="dt" sz="half" idx="10"/>
          </p:nvPr>
        </p:nvSpPr>
        <p:spPr/>
        <p:txBody>
          <a:bodyPr/>
          <a:lstStyle/>
          <a:p>
            <a:fld id="{BC432DA2-2A2C-45AA-AB8F-A118206B0FBF}" type="datetimeFigureOut">
              <a:rPr lang="en-US" smtClean="0"/>
              <a:t>11/11/2020</a:t>
            </a:fld>
            <a:endParaRPr lang="en-US"/>
          </a:p>
        </p:txBody>
      </p:sp>
      <p:sp>
        <p:nvSpPr>
          <p:cNvPr id="6" name="Footer Placeholder 5">
            <a:extLst>
              <a:ext uri="{FF2B5EF4-FFF2-40B4-BE49-F238E27FC236}">
                <a16:creationId xmlns:a16="http://schemas.microsoft.com/office/drawing/2014/main" id="{9CFF6D65-2F04-4461-B9D8-0D34ED71C40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28FD6C-9C42-4A57-A62F-665CC9EF981E}"/>
              </a:ext>
            </a:extLst>
          </p:cNvPr>
          <p:cNvSpPr>
            <a:spLocks noGrp="1"/>
          </p:cNvSpPr>
          <p:nvPr>
            <p:ph type="sldNum" sz="quarter" idx="12"/>
          </p:nvPr>
        </p:nvSpPr>
        <p:spPr/>
        <p:txBody>
          <a:bodyPr/>
          <a:lstStyle/>
          <a:p>
            <a:fld id="{E671A0DD-8567-40AD-A31F-0C6EFDE71A75}" type="slidenum">
              <a:rPr lang="en-US" smtClean="0"/>
              <a:t>‹#›</a:t>
            </a:fld>
            <a:endParaRPr lang="en-US"/>
          </a:p>
        </p:txBody>
      </p:sp>
    </p:spTree>
    <p:extLst>
      <p:ext uri="{BB962C8B-B14F-4D97-AF65-F5344CB8AC3E}">
        <p14:creationId xmlns:p14="http://schemas.microsoft.com/office/powerpoint/2010/main" val="37520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EBA175-1160-46FD-8A33-FD41ADDB5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7CB9DC-8308-4A2A-ACD8-1BA66C9DBE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78736-41D5-492E-8F35-F7A677F7BA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32DA2-2A2C-45AA-AB8F-A118206B0FBF}" type="datetimeFigureOut">
              <a:rPr lang="en-US" smtClean="0"/>
              <a:t>11/11/2020</a:t>
            </a:fld>
            <a:endParaRPr lang="en-US"/>
          </a:p>
        </p:txBody>
      </p:sp>
      <p:sp>
        <p:nvSpPr>
          <p:cNvPr id="5" name="Footer Placeholder 4">
            <a:extLst>
              <a:ext uri="{FF2B5EF4-FFF2-40B4-BE49-F238E27FC236}">
                <a16:creationId xmlns:a16="http://schemas.microsoft.com/office/drawing/2014/main" id="{C92EDA45-BC47-4D11-8FDB-A12B85DB2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C942AE-A659-43F8-B339-E7B6F13E0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1A0DD-8567-40AD-A31F-0C6EFDE71A75}" type="slidenum">
              <a:rPr lang="en-US" smtClean="0"/>
              <a:t>‹#›</a:t>
            </a:fld>
            <a:endParaRPr lang="en-US"/>
          </a:p>
        </p:txBody>
      </p:sp>
    </p:spTree>
    <p:extLst>
      <p:ext uri="{BB962C8B-B14F-4D97-AF65-F5344CB8AC3E}">
        <p14:creationId xmlns:p14="http://schemas.microsoft.com/office/powerpoint/2010/main" val="4267722603"/>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15120" y="253583"/>
            <a:ext cx="10515600" cy="14227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latin typeface="Algerian" panose="04020705040A02060702" pitchFamily="82" charset="0"/>
              </a:rPr>
              <a:t>            </a:t>
            </a:r>
            <a:r>
              <a:rPr lang="en-US" u="sng" dirty="0">
                <a:latin typeface="Algerian" panose="04020705040A02060702" pitchFamily="82" charset="0"/>
              </a:rPr>
              <a:t>Int-217</a:t>
            </a:r>
            <a:endParaRPr lang="en-US" b="1" i="1" u="sng" dirty="0">
              <a:latin typeface="Algerian" panose="04020705040A02060702" pitchFamily="82" charset="0"/>
            </a:endParaRPr>
          </a:p>
        </p:txBody>
      </p:sp>
      <p:sp>
        <p:nvSpPr>
          <p:cNvPr id="5" name="Subtitle 2"/>
          <p:cNvSpPr txBox="1">
            <a:spLocks/>
          </p:cNvSpPr>
          <p:nvPr/>
        </p:nvSpPr>
        <p:spPr>
          <a:xfrm>
            <a:off x="167810" y="2058054"/>
            <a:ext cx="11609070" cy="17780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500" i="1" dirty="0">
              <a:solidFill>
                <a:srgbClr val="7030A0"/>
              </a:solidFill>
              <a:latin typeface="Times New Roman" panose="02020603050405020304" pitchFamily="18" charset="0"/>
              <a:cs typeface="Times New Roman" panose="02020603050405020304" pitchFamily="18" charset="0"/>
            </a:endParaRPr>
          </a:p>
          <a:p>
            <a:r>
              <a:rPr lang="en-US" sz="2500" b="1" dirty="0">
                <a:solidFill>
                  <a:schemeClr val="accent6"/>
                </a:solidFill>
                <a:latin typeface="Times New Roman" panose="02020603050405020304" pitchFamily="18" charset="0"/>
                <a:cs typeface="Times New Roman" panose="02020603050405020304" pitchFamily="18" charset="0"/>
              </a:rPr>
              <a:t>DATA SCIENCE PROJECT</a:t>
            </a:r>
          </a:p>
          <a:p>
            <a:r>
              <a:rPr lang="en-US" sz="2500" b="1" dirty="0">
                <a:solidFill>
                  <a:schemeClr val="accent6"/>
                </a:solidFill>
                <a:latin typeface="Times New Roman" panose="02020603050405020304" pitchFamily="18" charset="0"/>
                <a:cs typeface="Times New Roman" panose="02020603050405020304" pitchFamily="18" charset="0"/>
              </a:rPr>
              <a:t>ON</a:t>
            </a:r>
          </a:p>
          <a:p>
            <a:r>
              <a:rPr lang="en-US" sz="2500" b="1" dirty="0">
                <a:solidFill>
                  <a:schemeClr val="accent6"/>
                </a:solidFill>
                <a:latin typeface="Times New Roman" panose="02020603050405020304" pitchFamily="18" charset="0"/>
                <a:cs typeface="Times New Roman" panose="02020603050405020304" pitchFamily="18" charset="0"/>
              </a:rPr>
              <a:t> NIFTY INDICES ANALYSIS</a:t>
            </a:r>
          </a:p>
          <a:p>
            <a:endParaRPr lang="en-US" sz="2500" i="1" dirty="0">
              <a:solidFill>
                <a:schemeClr val="accent3"/>
              </a:solidFill>
              <a:latin typeface="Times New Roman" panose="02020603050405020304" pitchFamily="18" charset="0"/>
              <a:cs typeface="Times New Roman" panose="02020603050405020304" pitchFamily="18" charset="0"/>
            </a:endParaRPr>
          </a:p>
        </p:txBody>
      </p:sp>
      <p:sp>
        <p:nvSpPr>
          <p:cNvPr id="6" name="Content Placeholder 3"/>
          <p:cNvSpPr txBox="1">
            <a:spLocks/>
          </p:cNvSpPr>
          <p:nvPr/>
        </p:nvSpPr>
        <p:spPr>
          <a:xfrm>
            <a:off x="8276518" y="5202315"/>
            <a:ext cx="5308404" cy="131095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Presented By :-        </a:t>
            </a:r>
          </a:p>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Name:  Bhagesh  J Khatri</a:t>
            </a:r>
          </a:p>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Reg. No.:  11914224</a:t>
            </a:r>
          </a:p>
          <a:p>
            <a:pPr marL="0" indent="0">
              <a:buFont typeface="Arial" panose="020B0604020202020204" pitchFamily="34" charset="0"/>
              <a:buNone/>
            </a:pPr>
            <a:endParaRPr lang="en-US" dirty="0">
              <a:latin typeface="Arial Rounded MT Bold" panose="020F0704030504030204" pitchFamily="34" charset="0"/>
            </a:endParaRPr>
          </a:p>
          <a:p>
            <a:pPr marL="0" indent="0">
              <a:buFont typeface="Arial" panose="020B0604020202020204" pitchFamily="34" charset="0"/>
              <a:buNone/>
            </a:pPr>
            <a:endParaRPr lang="en-US" dirty="0">
              <a:latin typeface="Arial Rounded MT Bold" panose="020F0704030504030204" pitchFamily="34" charset="0"/>
            </a:endParaRPr>
          </a:p>
        </p:txBody>
      </p:sp>
      <p:pic>
        <p:nvPicPr>
          <p:cNvPr id="7" name="Picture 6" descr="A black sign with white text&#10;&#10;Description generated with very high confidence">
            <a:extLst>
              <a:ext uri="{FF2B5EF4-FFF2-40B4-BE49-F238E27FC236}">
                <a16:creationId xmlns:a16="http://schemas.microsoft.com/office/drawing/2014/main" id="{4EBD7865-6EFF-3947-A9AF-06BA484CA698}"/>
              </a:ext>
            </a:extLst>
          </p:cNvPr>
          <p:cNvPicPr>
            <a:picLocks noChangeAspect="1"/>
          </p:cNvPicPr>
          <p:nvPr/>
        </p:nvPicPr>
        <p:blipFill>
          <a:blip r:embed="rId2"/>
          <a:stretch>
            <a:fillRect/>
          </a:stretch>
        </p:blipFill>
        <p:spPr>
          <a:xfrm>
            <a:off x="415120" y="4878170"/>
            <a:ext cx="3399877" cy="1635096"/>
          </a:xfrm>
          <a:prstGeom prst="rect">
            <a:avLst/>
          </a:prstGeom>
        </p:spPr>
      </p:pic>
    </p:spTree>
    <p:extLst>
      <p:ext uri="{BB962C8B-B14F-4D97-AF65-F5344CB8AC3E}">
        <p14:creationId xmlns:p14="http://schemas.microsoft.com/office/powerpoint/2010/main" val="1078083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D75EF8-CCB4-42F1-ADF0-17356B9745C9}"/>
              </a:ext>
            </a:extLst>
          </p:cNvPr>
          <p:cNvPicPr>
            <a:picLocks noChangeAspect="1"/>
          </p:cNvPicPr>
          <p:nvPr/>
        </p:nvPicPr>
        <p:blipFill>
          <a:blip r:embed="rId2"/>
          <a:stretch>
            <a:fillRect/>
          </a:stretch>
        </p:blipFill>
        <p:spPr>
          <a:xfrm>
            <a:off x="2116600" y="718860"/>
            <a:ext cx="7958800" cy="5420280"/>
          </a:xfrm>
          <a:prstGeom prst="rect">
            <a:avLst/>
          </a:prstGeom>
        </p:spPr>
      </p:pic>
    </p:spTree>
    <p:extLst>
      <p:ext uri="{BB962C8B-B14F-4D97-AF65-F5344CB8AC3E}">
        <p14:creationId xmlns:p14="http://schemas.microsoft.com/office/powerpoint/2010/main" val="382080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77B896-4B8F-4B2A-A785-B7BC72D0DEEB}"/>
              </a:ext>
            </a:extLst>
          </p:cNvPr>
          <p:cNvPicPr>
            <a:picLocks noChangeAspect="1"/>
          </p:cNvPicPr>
          <p:nvPr/>
        </p:nvPicPr>
        <p:blipFill>
          <a:blip r:embed="rId2"/>
          <a:stretch>
            <a:fillRect/>
          </a:stretch>
        </p:blipFill>
        <p:spPr>
          <a:xfrm>
            <a:off x="1410369" y="1150666"/>
            <a:ext cx="9371261" cy="4556668"/>
          </a:xfrm>
          <a:prstGeom prst="rect">
            <a:avLst/>
          </a:prstGeom>
        </p:spPr>
      </p:pic>
    </p:spTree>
    <p:extLst>
      <p:ext uri="{BB962C8B-B14F-4D97-AF65-F5344CB8AC3E}">
        <p14:creationId xmlns:p14="http://schemas.microsoft.com/office/powerpoint/2010/main" val="353250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B4300A-93F7-4A32-9F14-256171770B80}"/>
              </a:ext>
            </a:extLst>
          </p:cNvPr>
          <p:cNvPicPr>
            <a:picLocks noChangeAspect="1"/>
          </p:cNvPicPr>
          <p:nvPr/>
        </p:nvPicPr>
        <p:blipFill>
          <a:blip r:embed="rId2"/>
          <a:stretch>
            <a:fillRect/>
          </a:stretch>
        </p:blipFill>
        <p:spPr>
          <a:xfrm>
            <a:off x="1346446" y="0"/>
            <a:ext cx="9499107" cy="6852545"/>
          </a:xfrm>
          <a:prstGeom prst="rect">
            <a:avLst/>
          </a:prstGeom>
        </p:spPr>
      </p:pic>
    </p:spTree>
    <p:extLst>
      <p:ext uri="{BB962C8B-B14F-4D97-AF65-F5344CB8AC3E}">
        <p14:creationId xmlns:p14="http://schemas.microsoft.com/office/powerpoint/2010/main" val="340872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B89C-D2C0-4A57-A66E-AE861BEB8D5C}"/>
              </a:ext>
            </a:extLst>
          </p:cNvPr>
          <p:cNvSpPr>
            <a:spLocks noGrp="1"/>
          </p:cNvSpPr>
          <p:nvPr>
            <p:ph type="ctrTitle"/>
          </p:nvPr>
        </p:nvSpPr>
        <p:spPr>
          <a:xfrm>
            <a:off x="4246485" y="461638"/>
            <a:ext cx="3699029" cy="785173"/>
          </a:xfrm>
        </p:spPr>
        <p:txBody>
          <a:bodyPr>
            <a:normAutofit/>
          </a:bodyPr>
          <a:lstStyle/>
          <a:p>
            <a:pPr algn="ctr"/>
            <a:r>
              <a:rPr lang="en-IN" sz="3600" b="1" dirty="0">
                <a:latin typeface="Times New Roman" panose="02020603050405020304" pitchFamily="18" charset="0"/>
                <a:cs typeface="Times New Roman" panose="02020603050405020304" pitchFamily="18" charset="0"/>
              </a:rPr>
              <a:t>Conclusion</a:t>
            </a:r>
            <a:endParaRPr lang="en-IN" sz="1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1D07559-F108-4272-9C7D-BDD2965CC797}"/>
              </a:ext>
            </a:extLst>
          </p:cNvPr>
          <p:cNvSpPr>
            <a:spLocks noGrp="1"/>
          </p:cNvSpPr>
          <p:nvPr>
            <p:ph type="subTitle" idx="1"/>
          </p:nvPr>
        </p:nvSpPr>
        <p:spPr>
          <a:xfrm>
            <a:off x="698375" y="1569051"/>
            <a:ext cx="10795248" cy="1928752"/>
          </a:xfrm>
        </p:spPr>
        <p:txBody>
          <a:bodyPr>
            <a:normAutofit/>
          </a:bodyPr>
          <a:lstStyle/>
          <a:p>
            <a:pPr marL="540385" algn="just">
              <a:lnSpc>
                <a:spcPct val="100000"/>
              </a:lnSpc>
              <a:spcBef>
                <a:spcPts val="750"/>
              </a:spcBef>
            </a:pPr>
            <a:r>
              <a:rPr lang="en-IN" sz="1800" u="none" strike="noStrike" kern="0" dirty="0">
                <a:effectLst/>
                <a:uFill>
                  <a:solidFill>
                    <a:srgbClr val="000000"/>
                  </a:solidFill>
                </a:uFill>
                <a:latin typeface="Times New Roman" panose="02020603050405020304" pitchFamily="18" charset="0"/>
                <a:ea typeface="Times New Roman" panose="02020603050405020304" pitchFamily="18" charset="0"/>
              </a:rPr>
              <a:t>Based on the observations made in the data and analysing it year by year, month by month I feel like it may have been hit very hard due to the pandemic but it will soon rise above it when the environment gets stabilized.</a:t>
            </a:r>
            <a:endParaRPr lang="en-IN" sz="1800" u="sng" kern="0" dirty="0">
              <a:effectLst/>
              <a:uFill>
                <a:solidFill>
                  <a:srgbClr val="000000"/>
                </a:solidFill>
              </a:uFill>
              <a:latin typeface="Times New Roman" panose="02020603050405020304" pitchFamily="18" charset="0"/>
              <a:ea typeface="Times New Roman" panose="02020603050405020304" pitchFamily="18" charset="0"/>
            </a:endParaRPr>
          </a:p>
          <a:p>
            <a:pPr marL="540385" marR="1148715" indent="-4445" algn="just">
              <a:lnSpc>
                <a:spcPct val="100000"/>
              </a:lnSpc>
              <a:spcBef>
                <a:spcPts val="750"/>
              </a:spcBef>
              <a:spcAft>
                <a:spcPts val="0"/>
              </a:spcAft>
            </a:pPr>
            <a:r>
              <a:rPr lang="en-IN" sz="1800" u="none" strike="noStrike" kern="0" dirty="0">
                <a:effectLst/>
                <a:uFill>
                  <a:solidFill>
                    <a:srgbClr val="000000"/>
                  </a:solidFill>
                </a:uFill>
                <a:latin typeface="Times New Roman" panose="02020603050405020304" pitchFamily="18" charset="0"/>
                <a:ea typeface="Times New Roman" panose="02020603050405020304" pitchFamily="18" charset="0"/>
              </a:rPr>
              <a:t>In India the sentiments of people towards the stock market plays a huge importance on the graph.</a:t>
            </a:r>
            <a:endParaRPr lang="en-IN" sz="1800" u="sng" kern="0" dirty="0">
              <a:effectLst/>
              <a:uFill>
                <a:solidFill>
                  <a:srgbClr val="000000"/>
                </a:solidFill>
              </a:uFill>
              <a:latin typeface="Times New Roman" panose="02020603050405020304" pitchFamily="18" charset="0"/>
              <a:ea typeface="Times New Roman" panose="02020603050405020304" pitchFamily="18" charset="0"/>
            </a:endParaRPr>
          </a:p>
          <a:p>
            <a:pPr marL="540385" indent="-4445" algn="just">
              <a:lnSpc>
                <a:spcPct val="100000"/>
              </a:lnSpc>
              <a:spcBef>
                <a:spcPts val="750"/>
              </a:spcBef>
            </a:pPr>
            <a:r>
              <a:rPr lang="en-IN" sz="1800" u="none" strike="noStrike" kern="0" dirty="0">
                <a:effectLst/>
                <a:uFill>
                  <a:solidFill>
                    <a:srgbClr val="000000"/>
                  </a:solidFill>
                </a:uFill>
                <a:latin typeface="Times New Roman" panose="02020603050405020304" pitchFamily="18" charset="0"/>
                <a:ea typeface="Times New Roman" panose="02020603050405020304" pitchFamily="18" charset="0"/>
              </a:rPr>
              <a:t>Let's hope the pandemic period gets over soon.</a:t>
            </a:r>
            <a:endParaRPr lang="en-IN" sz="1800" u="sng" kern="0" dirty="0">
              <a:effectLst/>
              <a:uFill>
                <a:solidFill>
                  <a:srgbClr val="000000"/>
                </a:solidFill>
              </a:uFill>
              <a:latin typeface="Times New Roman" panose="02020603050405020304" pitchFamily="18" charset="0"/>
              <a:ea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38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56441" y="2828835"/>
            <a:ext cx="5679117" cy="1200329"/>
          </a:xfrm>
          <a:prstGeom prst="rect">
            <a:avLst/>
          </a:prstGeom>
          <a:noFill/>
        </p:spPr>
        <p:txBody>
          <a:bodyPr wrap="square" lIns="91440" tIns="45720" rIns="91440" bIns="45720">
            <a:spAutoFit/>
          </a:bodyPr>
          <a:lstStyle/>
          <a:p>
            <a:pPr algn="ctr"/>
            <a:r>
              <a:rPr lang="en-US" sz="7200" cap="none" spc="0" dirty="0">
                <a:ln w="0"/>
                <a:solidFill>
                  <a:srgbClr val="C2790E"/>
                </a:solidFill>
                <a:effectLst>
                  <a:reflection blurRad="6350" stA="53000" endA="300" endPos="35500" dir="5400000" sy="-90000" algn="bl" rotWithShape="0"/>
                </a:effectLst>
                <a:latin typeface="Algerian" panose="04020705040A02060702" pitchFamily="82" charset="0"/>
              </a:rPr>
              <a:t>THANK YOU</a:t>
            </a:r>
          </a:p>
        </p:txBody>
      </p:sp>
    </p:spTree>
    <p:extLst>
      <p:ext uri="{BB962C8B-B14F-4D97-AF65-F5344CB8AC3E}">
        <p14:creationId xmlns:p14="http://schemas.microsoft.com/office/powerpoint/2010/main" val="350615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3499652" y="676403"/>
            <a:ext cx="4269419" cy="819484"/>
          </a:xfrm>
        </p:spPr>
        <p:txBody>
          <a:bodyPr>
            <a:normAutofit/>
          </a:bodyPr>
          <a:lstStyle/>
          <a:p>
            <a:pPr algn="ctr"/>
            <a:r>
              <a:rPr lang="en-US" sz="3600" u="sng" dirty="0">
                <a:latin typeface="Times New Roman" panose="02020603050405020304" pitchFamily="18" charset="0"/>
                <a:cs typeface="Times New Roman" panose="02020603050405020304" pitchFamily="18" charset="0"/>
              </a:rPr>
              <a:t>Topics</a:t>
            </a:r>
            <a:r>
              <a:rPr lang="en-US" sz="4000" u="sng" dirty="0">
                <a:latin typeface="Times New Roman" panose="02020603050405020304" pitchFamily="18" charset="0"/>
                <a:cs typeface="Times New Roman" panose="02020603050405020304" pitchFamily="18" charset="0"/>
              </a:rPr>
              <a:t>  Covered</a:t>
            </a:r>
          </a:p>
        </p:txBody>
      </p:sp>
      <p:sp>
        <p:nvSpPr>
          <p:cNvPr id="7" name="Content Placeholder 5"/>
          <p:cNvSpPr>
            <a:spLocks noGrp="1"/>
          </p:cNvSpPr>
          <p:nvPr>
            <p:ph idx="1"/>
          </p:nvPr>
        </p:nvSpPr>
        <p:spPr>
          <a:xfrm>
            <a:off x="4218372" y="1764436"/>
            <a:ext cx="3755254" cy="3329127"/>
          </a:xfrm>
        </p:spPr>
        <p:txBody>
          <a:bodyPr>
            <a:normAutofit/>
          </a:bodyPr>
          <a:lstStyle/>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SCOPE OF ANALYSIS</a:t>
            </a:r>
          </a:p>
          <a:p>
            <a:r>
              <a:rPr lang="en-US" sz="2000" dirty="0">
                <a:latin typeface="Times New Roman" panose="02020603050405020304" pitchFamily="18" charset="0"/>
                <a:cs typeface="Times New Roman" panose="02020603050405020304" pitchFamily="18" charset="0"/>
              </a:rPr>
              <a:t>ANALYSIS OF DATASET</a:t>
            </a:r>
          </a:p>
          <a:p>
            <a:pPr marL="971550" lvl="1" indent="-514350">
              <a:buFont typeface="+mj-lt"/>
              <a:buAutoNum type="arabicPeriod"/>
            </a:pPr>
            <a:r>
              <a:rPr lang="en-US" sz="1600" dirty="0">
                <a:latin typeface="Times New Roman" panose="02020603050405020304" pitchFamily="18" charset="0"/>
                <a:cs typeface="Times New Roman" panose="02020603050405020304" pitchFamily="18" charset="0"/>
              </a:rPr>
              <a:t>Monthly </a:t>
            </a:r>
          </a:p>
          <a:p>
            <a:pPr marL="971550" lvl="1" indent="-514350">
              <a:buFont typeface="+mj-lt"/>
              <a:buAutoNum type="arabicPeriod"/>
            </a:pPr>
            <a:r>
              <a:rPr lang="en-US" sz="1600" dirty="0">
                <a:latin typeface="Times New Roman" panose="02020603050405020304" pitchFamily="18" charset="0"/>
                <a:cs typeface="Times New Roman" panose="02020603050405020304" pitchFamily="18" charset="0"/>
              </a:rPr>
              <a:t>Quarterly</a:t>
            </a:r>
          </a:p>
          <a:p>
            <a:pPr marL="971550" lvl="1" indent="-514350">
              <a:buFont typeface="+mj-lt"/>
              <a:buAutoNum type="arabicPeriod"/>
            </a:pPr>
            <a:r>
              <a:rPr lang="en-US" sz="1600" dirty="0">
                <a:latin typeface="Times New Roman" panose="02020603050405020304" pitchFamily="18" charset="0"/>
                <a:cs typeface="Times New Roman" panose="02020603050405020304" pitchFamily="18" charset="0"/>
              </a:rPr>
              <a:t>Yearly</a:t>
            </a:r>
          </a:p>
          <a:p>
            <a:pPr marL="971550" lvl="1" indent="-514350">
              <a:buFont typeface="+mj-lt"/>
              <a:buAutoNum type="arabicPeriod"/>
            </a:pPr>
            <a:r>
              <a:rPr lang="en-US" sz="1600" dirty="0">
                <a:latin typeface="Times New Roman" panose="02020603050405020304" pitchFamily="18" charset="0"/>
                <a:cs typeface="Times New Roman" panose="02020603050405020304" pitchFamily="18" charset="0"/>
              </a:rPr>
              <a:t>Volume Traded</a:t>
            </a:r>
          </a:p>
          <a:p>
            <a:pPr marL="971550" lvl="1" indent="-514350">
              <a:buFont typeface="+mj-lt"/>
              <a:buAutoNum type="arabicPeriod"/>
            </a:pPr>
            <a:r>
              <a:rPr lang="en-US" sz="1600" dirty="0">
                <a:latin typeface="Times New Roman" panose="02020603050405020304" pitchFamily="18" charset="0"/>
                <a:cs typeface="Times New Roman" panose="02020603050405020304" pitchFamily="18" charset="0"/>
              </a:rPr>
              <a:t>Total Turnover</a:t>
            </a:r>
          </a:p>
          <a:p>
            <a:r>
              <a:rPr lang="en-US" sz="2000" dirty="0">
                <a:latin typeface="Times New Roman" panose="02020603050405020304" pitchFamily="18" charset="0"/>
                <a:cs typeface="Times New Roman" panose="02020603050405020304" pitchFamily="18" charset="0"/>
              </a:rPr>
              <a:t>CONCLUSION</a:t>
            </a:r>
          </a:p>
          <a:p>
            <a:pPr marL="0" indent="0">
              <a:buNone/>
            </a:pPr>
            <a:endParaRPr lang="en-US" dirty="0"/>
          </a:p>
          <a:p>
            <a:endParaRPr lang="en-US" dirty="0"/>
          </a:p>
        </p:txBody>
      </p:sp>
    </p:spTree>
    <p:extLst>
      <p:ext uri="{BB962C8B-B14F-4D97-AF65-F5344CB8AC3E}">
        <p14:creationId xmlns:p14="http://schemas.microsoft.com/office/powerpoint/2010/main" val="167590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38191" y="284085"/>
            <a:ext cx="10515600" cy="870012"/>
          </a:xfrm>
        </p:spPr>
        <p:txBody>
          <a:bodyPr>
            <a:noAutofit/>
          </a:bodyPr>
          <a:lstStyle/>
          <a:p>
            <a:pPr algn="ctr"/>
            <a:r>
              <a:rPr lang="en-US" sz="5400" dirty="0">
                <a:latin typeface="Times New Roman" panose="02020603050405020304" pitchFamily="18" charset="0"/>
                <a:cs typeface="Times New Roman" panose="02020603050405020304" pitchFamily="18" charset="0"/>
              </a:rPr>
              <a:t>  </a:t>
            </a:r>
            <a:r>
              <a:rPr lang="en-US" sz="2800" b="1" i="1" u="sng" dirty="0">
                <a:latin typeface="Times New Roman" panose="02020603050405020304" pitchFamily="18" charset="0"/>
                <a:cs typeface="Times New Roman" panose="02020603050405020304" pitchFamily="18" charset="0"/>
              </a:rPr>
              <a:t>INTRODUCTION</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  </a:t>
            </a:r>
          </a:p>
        </p:txBody>
      </p:sp>
      <p:sp>
        <p:nvSpPr>
          <p:cNvPr id="5" name="Content Placeholder 2"/>
          <p:cNvSpPr>
            <a:spLocks noGrp="1"/>
          </p:cNvSpPr>
          <p:nvPr>
            <p:ph idx="1"/>
          </p:nvPr>
        </p:nvSpPr>
        <p:spPr>
          <a:xfrm>
            <a:off x="191070" y="981476"/>
            <a:ext cx="12000930" cy="5747798"/>
          </a:xfrm>
        </p:spPr>
        <p:txBody>
          <a:bodyPr>
            <a:noAutofit/>
          </a:bodyPr>
          <a:lstStyle/>
          <a:p>
            <a:pPr marL="515620" marR="727075" algn="just">
              <a:lnSpc>
                <a:spcPct val="150000"/>
              </a:lnSpc>
              <a:spcBef>
                <a:spcPts val="1210"/>
              </a:spcBef>
              <a:spcAft>
                <a:spcPts val="0"/>
              </a:spcAft>
            </a:pPr>
            <a:r>
              <a:rPr lang="en-US" sz="1800" dirty="0">
                <a:effectLst/>
                <a:latin typeface="Times New Roman" panose="02020603050405020304" pitchFamily="18" charset="0"/>
                <a:ea typeface="Times New Roman" panose="02020603050405020304" pitchFamily="18" charset="0"/>
              </a:rPr>
              <a:t>The National Stock Exchange of India Limited (NSE) is the leading stock exchange of India, located in Mumbai. The NIFTY 50 index is National Stock Exchange of India's benchmark broad based stock market index for the Indian equity market.</a:t>
            </a:r>
            <a:endParaRPr lang="en-IN" sz="1800" dirty="0">
              <a:effectLst/>
              <a:latin typeface="Times New Roman" panose="02020603050405020304" pitchFamily="18" charset="0"/>
              <a:ea typeface="Times New Roman" panose="02020603050405020304" pitchFamily="18" charset="0"/>
            </a:endParaRPr>
          </a:p>
          <a:p>
            <a:pPr marL="515620" marR="727075" algn="just">
              <a:lnSpc>
                <a:spcPct val="150000"/>
              </a:lnSpc>
              <a:spcBef>
                <a:spcPts val="1210"/>
              </a:spcBef>
              <a:spcAft>
                <a:spcPts val="0"/>
              </a:spcAft>
            </a:pPr>
            <a:r>
              <a:rPr lang="en-IN" sz="1800" dirty="0">
                <a:effectLst/>
                <a:latin typeface="Times New Roman" panose="02020603050405020304" pitchFamily="18" charset="0"/>
                <a:ea typeface="Times New Roman" panose="02020603050405020304" pitchFamily="18" charset="0"/>
              </a:rPr>
              <a:t>Apart from NIFTY 50 index, there are also other indices like NIFTY Next 50, Nifty Midcap 150 etc. Exploring these indices may help in taking investment decisions.</a:t>
            </a:r>
          </a:p>
          <a:p>
            <a:pPr marL="515620" marR="727075" algn="just">
              <a:lnSpc>
                <a:spcPct val="150000"/>
              </a:lnSpc>
              <a:spcBef>
                <a:spcPts val="1210"/>
              </a:spcBef>
              <a:spcAft>
                <a:spcPts val="0"/>
              </a:spcAft>
            </a:pPr>
            <a:r>
              <a:rPr lang="en-IN" sz="1800" dirty="0">
                <a:effectLst/>
                <a:latin typeface="Times New Roman" panose="02020603050405020304" pitchFamily="18" charset="0"/>
                <a:ea typeface="Times New Roman" panose="02020603050405020304" pitchFamily="18" charset="0"/>
              </a:rPr>
              <a:t>This dataset has day level information on major NIFTY indices starting from 01 January 2000.</a:t>
            </a:r>
          </a:p>
          <a:p>
            <a:pPr marL="515620" marR="727075" algn="just">
              <a:lnSpc>
                <a:spcPct val="150000"/>
              </a:lnSpc>
              <a:spcBef>
                <a:spcPts val="1210"/>
              </a:spcBef>
              <a:spcAft>
                <a:spcPts val="0"/>
              </a:spcAft>
            </a:pPr>
            <a:r>
              <a:rPr lang="en-IN" sz="1800" dirty="0">
                <a:effectLst/>
                <a:latin typeface="Times New Roman" panose="02020603050405020304" pitchFamily="18" charset="0"/>
                <a:ea typeface="Times New Roman" panose="02020603050405020304" pitchFamily="18" charset="0"/>
              </a:rPr>
              <a:t>NIFTY 50, NIFTY 100 and NIFTY 500</a:t>
            </a:r>
          </a:p>
          <a:p>
            <a:pPr marL="342900" marR="727075" lvl="0" indent="-342900" algn="just">
              <a:lnSpc>
                <a:spcPct val="150000"/>
              </a:lnSpc>
              <a:spcBef>
                <a:spcPts val="1210"/>
              </a:spcBef>
              <a:spcAft>
                <a:spcPts val="0"/>
              </a:spcAft>
              <a:buSzPts val="1000"/>
              <a:buFont typeface="Symbol" panose="05050102010706020507" pitchFamily="18" charset="2"/>
              <a:buChar char=""/>
              <a:tabLst>
                <a:tab pos="744220" algn="l"/>
              </a:tabLst>
            </a:pPr>
            <a:r>
              <a:rPr lang="en-IN" sz="1800" dirty="0">
                <a:effectLst/>
                <a:latin typeface="Times New Roman" panose="02020603050405020304" pitchFamily="18" charset="0"/>
                <a:ea typeface="Times New Roman" panose="02020603050405020304" pitchFamily="18" charset="0"/>
              </a:rPr>
              <a:t>NIFTY 500 - It represents the top 500 companies based on full market capitalisation from the eligible universe</a:t>
            </a:r>
          </a:p>
          <a:p>
            <a:pPr marL="342900" marR="727075" lvl="0" indent="-342900" algn="just">
              <a:lnSpc>
                <a:spcPct val="150000"/>
              </a:lnSpc>
              <a:spcBef>
                <a:spcPts val="1210"/>
              </a:spcBef>
              <a:spcAft>
                <a:spcPts val="0"/>
              </a:spcAft>
              <a:buSzPts val="1000"/>
              <a:buFont typeface="Symbol" panose="05050102010706020507" pitchFamily="18" charset="2"/>
              <a:buChar char=""/>
              <a:tabLst>
                <a:tab pos="744220" algn="l"/>
              </a:tabLst>
            </a:pPr>
            <a:r>
              <a:rPr lang="en-IN" sz="1800" dirty="0">
                <a:effectLst/>
                <a:latin typeface="Times New Roman" panose="02020603050405020304" pitchFamily="18" charset="0"/>
                <a:ea typeface="Times New Roman" panose="02020603050405020304" pitchFamily="18" charset="0"/>
              </a:rPr>
              <a:t>NIFTY 100 - This represents the top 100 companies (i.e. from 1 to 100) from within the NIFTY 500. This index basically tries to track the performance of companies having large market caps.</a:t>
            </a:r>
          </a:p>
          <a:p>
            <a:pPr marL="342900" marR="727075" lvl="0" indent="-342900" algn="just">
              <a:lnSpc>
                <a:spcPct val="150000"/>
              </a:lnSpc>
              <a:spcBef>
                <a:spcPts val="1210"/>
              </a:spcBef>
              <a:spcAft>
                <a:spcPts val="0"/>
              </a:spcAft>
              <a:buSzPts val="1000"/>
              <a:buFont typeface="Symbol" panose="05050102010706020507" pitchFamily="18" charset="2"/>
              <a:buChar char=""/>
              <a:tabLst>
                <a:tab pos="744220" algn="l"/>
              </a:tabLst>
            </a:pPr>
            <a:r>
              <a:rPr lang="en-IN" sz="1800" dirty="0">
                <a:effectLst/>
                <a:latin typeface="Times New Roman" panose="02020603050405020304" pitchFamily="18" charset="0"/>
                <a:ea typeface="Times New Roman" panose="02020603050405020304" pitchFamily="18" charset="0"/>
              </a:rPr>
              <a:t>NIFTY 50 - This represents the first 50 companies from the NIFTY 100.</a:t>
            </a:r>
          </a:p>
          <a:p>
            <a:pPr marL="515620" marR="727075" algn="just">
              <a:lnSpc>
                <a:spcPct val="150000"/>
              </a:lnSpc>
              <a:spcBef>
                <a:spcPts val="1210"/>
              </a:spcBef>
              <a:spcAft>
                <a:spcPts val="0"/>
              </a:spcAft>
            </a:pPr>
            <a:endParaRPr lang="en-IN"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76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82E15-1AAE-4D49-BADC-8670536EE377}"/>
              </a:ext>
            </a:extLst>
          </p:cNvPr>
          <p:cNvSpPr>
            <a:spLocks noGrp="1"/>
          </p:cNvSpPr>
          <p:nvPr>
            <p:ph idx="1"/>
          </p:nvPr>
        </p:nvSpPr>
        <p:spPr>
          <a:xfrm>
            <a:off x="918098" y="875713"/>
            <a:ext cx="8492232" cy="5880193"/>
          </a:xfrm>
        </p:spPr>
        <p:txBody>
          <a:bodyPr>
            <a:normAutofit fontScale="62500" lnSpcReduction="20000"/>
          </a:bodyPr>
          <a:lstStyle/>
          <a:p>
            <a:pPr marL="287020" marR="727075" indent="0" algn="just">
              <a:lnSpc>
                <a:spcPct val="150000"/>
              </a:lnSpc>
              <a:spcBef>
                <a:spcPts val="1210"/>
              </a:spcBef>
              <a:spcAft>
                <a:spcPts val="0"/>
              </a:spcAft>
              <a:buNone/>
            </a:pPr>
            <a:r>
              <a:rPr lang="en-IN" sz="2900" b="1" dirty="0">
                <a:effectLst/>
                <a:latin typeface="Times New Roman" panose="02020603050405020304" pitchFamily="18" charset="0"/>
                <a:ea typeface="Times New Roman" panose="02020603050405020304" pitchFamily="18" charset="0"/>
              </a:rPr>
              <a:t>Each file represents an index and has the following columns</a:t>
            </a:r>
            <a:endParaRPr lang="en-IN" sz="2300" b="1" dirty="0">
              <a:effectLst/>
              <a:latin typeface="Times New Roman" panose="02020603050405020304" pitchFamily="18" charset="0"/>
              <a:ea typeface="Times New Roman" panose="02020603050405020304" pitchFamily="18" charset="0"/>
            </a:endParaRPr>
          </a:p>
          <a:p>
            <a:pPr marL="342900" marR="727075" lvl="0" indent="-342900" algn="just">
              <a:lnSpc>
                <a:spcPct val="150000"/>
              </a:lnSpc>
              <a:spcBef>
                <a:spcPts val="1210"/>
              </a:spcBef>
              <a:spcAft>
                <a:spcPts val="0"/>
              </a:spcAft>
              <a:buSzPts val="1000"/>
              <a:buFont typeface="Symbol" panose="05050102010706020507" pitchFamily="18" charset="2"/>
              <a:buChar char=""/>
              <a:tabLst>
                <a:tab pos="1600200" algn="l"/>
              </a:tabLst>
            </a:pPr>
            <a:r>
              <a:rPr lang="en-IN" sz="2900" dirty="0">
                <a:effectLst/>
                <a:latin typeface="Times New Roman" panose="02020603050405020304" pitchFamily="18" charset="0"/>
                <a:ea typeface="Times New Roman" panose="02020603050405020304" pitchFamily="18" charset="0"/>
              </a:rPr>
              <a:t>Date - date of observation</a:t>
            </a:r>
          </a:p>
          <a:p>
            <a:pPr marL="342900" marR="727075" lvl="0" indent="-342900" algn="just">
              <a:lnSpc>
                <a:spcPct val="150000"/>
              </a:lnSpc>
              <a:spcBef>
                <a:spcPts val="1210"/>
              </a:spcBef>
              <a:spcAft>
                <a:spcPts val="0"/>
              </a:spcAft>
              <a:buSzPts val="1000"/>
              <a:buFont typeface="Symbol" panose="05050102010706020507" pitchFamily="18" charset="2"/>
              <a:buChar char=""/>
              <a:tabLst>
                <a:tab pos="1600200" algn="l"/>
              </a:tabLst>
            </a:pPr>
            <a:r>
              <a:rPr lang="en-IN" sz="2900" dirty="0">
                <a:effectLst/>
                <a:latin typeface="Times New Roman" panose="02020603050405020304" pitchFamily="18" charset="0"/>
                <a:ea typeface="Times New Roman" panose="02020603050405020304" pitchFamily="18" charset="0"/>
              </a:rPr>
              <a:t>Open - open value of the index on that day</a:t>
            </a:r>
          </a:p>
          <a:p>
            <a:pPr marL="342900" marR="727075" lvl="0" indent="-342900" algn="just">
              <a:lnSpc>
                <a:spcPct val="150000"/>
              </a:lnSpc>
              <a:spcBef>
                <a:spcPts val="1210"/>
              </a:spcBef>
              <a:spcAft>
                <a:spcPts val="0"/>
              </a:spcAft>
              <a:buSzPts val="1000"/>
              <a:buFont typeface="Symbol" panose="05050102010706020507" pitchFamily="18" charset="2"/>
              <a:buChar char=""/>
              <a:tabLst>
                <a:tab pos="1600200" algn="l"/>
              </a:tabLst>
            </a:pPr>
            <a:r>
              <a:rPr lang="en-IN" sz="2900" dirty="0">
                <a:effectLst/>
                <a:latin typeface="Times New Roman" panose="02020603050405020304" pitchFamily="18" charset="0"/>
                <a:ea typeface="Times New Roman" panose="02020603050405020304" pitchFamily="18" charset="0"/>
              </a:rPr>
              <a:t>High - highest value of the index on that day</a:t>
            </a:r>
          </a:p>
          <a:p>
            <a:pPr marL="342900" marR="727075" lvl="0" indent="-342900" algn="just">
              <a:lnSpc>
                <a:spcPct val="150000"/>
              </a:lnSpc>
              <a:spcBef>
                <a:spcPts val="1210"/>
              </a:spcBef>
              <a:spcAft>
                <a:spcPts val="0"/>
              </a:spcAft>
              <a:buSzPts val="1000"/>
              <a:buFont typeface="Symbol" panose="05050102010706020507" pitchFamily="18" charset="2"/>
              <a:buChar char=""/>
              <a:tabLst>
                <a:tab pos="1600200" algn="l"/>
              </a:tabLst>
            </a:pPr>
            <a:r>
              <a:rPr lang="en-IN" sz="2900" dirty="0">
                <a:effectLst/>
                <a:latin typeface="Times New Roman" panose="02020603050405020304" pitchFamily="18" charset="0"/>
                <a:ea typeface="Times New Roman" panose="02020603050405020304" pitchFamily="18" charset="0"/>
              </a:rPr>
              <a:t>Low - lowest value of the index on that day</a:t>
            </a:r>
          </a:p>
          <a:p>
            <a:pPr marL="342900" marR="727075" lvl="0" indent="-342900" algn="just">
              <a:lnSpc>
                <a:spcPct val="150000"/>
              </a:lnSpc>
              <a:spcBef>
                <a:spcPts val="1210"/>
              </a:spcBef>
              <a:spcAft>
                <a:spcPts val="0"/>
              </a:spcAft>
              <a:buSzPts val="1000"/>
              <a:buFont typeface="Symbol" panose="05050102010706020507" pitchFamily="18" charset="2"/>
              <a:buChar char=""/>
              <a:tabLst>
                <a:tab pos="1600200" algn="l"/>
              </a:tabLst>
            </a:pPr>
            <a:r>
              <a:rPr lang="en-IN" sz="2900" dirty="0">
                <a:effectLst/>
                <a:latin typeface="Times New Roman" panose="02020603050405020304" pitchFamily="18" charset="0"/>
                <a:ea typeface="Times New Roman" panose="02020603050405020304" pitchFamily="18" charset="0"/>
              </a:rPr>
              <a:t>Close - closing value of the index on that day</a:t>
            </a:r>
          </a:p>
          <a:p>
            <a:pPr marL="342900" marR="727075" lvl="0" indent="-342900" algn="just">
              <a:lnSpc>
                <a:spcPct val="150000"/>
              </a:lnSpc>
              <a:spcBef>
                <a:spcPts val="1210"/>
              </a:spcBef>
              <a:spcAft>
                <a:spcPts val="0"/>
              </a:spcAft>
              <a:buSzPts val="1000"/>
              <a:buFont typeface="Symbol" panose="05050102010706020507" pitchFamily="18" charset="2"/>
              <a:buChar char=""/>
              <a:tabLst>
                <a:tab pos="1600200" algn="l"/>
              </a:tabLst>
            </a:pPr>
            <a:r>
              <a:rPr lang="en-IN" sz="2900" dirty="0">
                <a:effectLst/>
                <a:latin typeface="Times New Roman" panose="02020603050405020304" pitchFamily="18" charset="0"/>
                <a:ea typeface="Times New Roman" panose="02020603050405020304" pitchFamily="18" charset="0"/>
              </a:rPr>
              <a:t>Volume - volume of transaction</a:t>
            </a:r>
          </a:p>
          <a:p>
            <a:pPr marL="342900" marR="727075" lvl="0" indent="-342900" algn="just">
              <a:lnSpc>
                <a:spcPct val="150000"/>
              </a:lnSpc>
              <a:spcBef>
                <a:spcPts val="1210"/>
              </a:spcBef>
              <a:spcAft>
                <a:spcPts val="0"/>
              </a:spcAft>
              <a:buSzPts val="1000"/>
              <a:buFont typeface="Symbol" panose="05050102010706020507" pitchFamily="18" charset="2"/>
              <a:buChar char=""/>
              <a:tabLst>
                <a:tab pos="1600200" algn="l"/>
              </a:tabLst>
            </a:pPr>
            <a:r>
              <a:rPr lang="en-IN" sz="2900" dirty="0">
                <a:effectLst/>
                <a:latin typeface="Times New Roman" panose="02020603050405020304" pitchFamily="18" charset="0"/>
                <a:ea typeface="Times New Roman" panose="02020603050405020304" pitchFamily="18" charset="0"/>
              </a:rPr>
              <a:t>Turnover - turn over</a:t>
            </a:r>
          </a:p>
          <a:p>
            <a:pPr marL="342900" marR="727075" lvl="0" indent="-342900" algn="just">
              <a:lnSpc>
                <a:spcPct val="150000"/>
              </a:lnSpc>
              <a:spcBef>
                <a:spcPts val="1210"/>
              </a:spcBef>
              <a:spcAft>
                <a:spcPts val="0"/>
              </a:spcAft>
              <a:buSzPts val="1000"/>
              <a:buFont typeface="Symbol" panose="05050102010706020507" pitchFamily="18" charset="2"/>
              <a:buChar char=""/>
              <a:tabLst>
                <a:tab pos="1600200" algn="l"/>
              </a:tabLst>
            </a:pPr>
            <a:r>
              <a:rPr lang="en-IN" sz="2900" dirty="0">
                <a:effectLst/>
                <a:latin typeface="Times New Roman" panose="02020603050405020304" pitchFamily="18" charset="0"/>
                <a:ea typeface="Times New Roman" panose="02020603050405020304" pitchFamily="18" charset="0"/>
              </a:rPr>
              <a:t>P/E - price to earnings ratio</a:t>
            </a:r>
          </a:p>
          <a:p>
            <a:pPr marL="342900" marR="727075" lvl="0" indent="-342900" algn="just">
              <a:lnSpc>
                <a:spcPct val="150000"/>
              </a:lnSpc>
              <a:spcBef>
                <a:spcPts val="1210"/>
              </a:spcBef>
              <a:spcAft>
                <a:spcPts val="0"/>
              </a:spcAft>
              <a:buSzPts val="1000"/>
              <a:buFont typeface="Symbol" panose="05050102010706020507" pitchFamily="18" charset="2"/>
              <a:buChar char=""/>
              <a:tabLst>
                <a:tab pos="1600200" algn="l"/>
              </a:tabLst>
            </a:pPr>
            <a:r>
              <a:rPr lang="en-IN" sz="2900" dirty="0">
                <a:effectLst/>
                <a:latin typeface="Times New Roman" panose="02020603050405020304" pitchFamily="18" charset="0"/>
                <a:ea typeface="Times New Roman" panose="02020603050405020304" pitchFamily="18" charset="0"/>
              </a:rPr>
              <a:t>P/B - price to book value</a:t>
            </a:r>
          </a:p>
          <a:p>
            <a:pPr marL="342900" marR="727075" lvl="0" indent="-342900" algn="just">
              <a:lnSpc>
                <a:spcPct val="150000"/>
              </a:lnSpc>
              <a:spcBef>
                <a:spcPts val="1210"/>
              </a:spcBef>
              <a:spcAft>
                <a:spcPts val="0"/>
              </a:spcAft>
              <a:buSzPts val="1000"/>
              <a:buFont typeface="Symbol" panose="05050102010706020507" pitchFamily="18" charset="2"/>
              <a:buChar char=""/>
              <a:tabLst>
                <a:tab pos="1600200" algn="l"/>
              </a:tabLst>
            </a:pPr>
            <a:r>
              <a:rPr lang="en-IN" sz="2900" dirty="0" err="1">
                <a:effectLst/>
                <a:latin typeface="Times New Roman" panose="02020603050405020304" pitchFamily="18" charset="0"/>
                <a:ea typeface="Times New Roman" panose="02020603050405020304" pitchFamily="18" charset="0"/>
              </a:rPr>
              <a:t>Div</a:t>
            </a:r>
            <a:r>
              <a:rPr lang="en-IN" sz="2900" dirty="0">
                <a:effectLst/>
                <a:latin typeface="Times New Roman" panose="02020603050405020304" pitchFamily="18" charset="0"/>
                <a:ea typeface="Times New Roman" panose="02020603050405020304" pitchFamily="18" charset="0"/>
              </a:rPr>
              <a:t> Yield - dividend yield</a:t>
            </a:r>
          </a:p>
          <a:p>
            <a:pPr>
              <a:buFont typeface="+mj-lt"/>
              <a:buAutoNum type="arabicPeriod"/>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73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0EAE38-2686-4026-937D-FE5DBCCB7475}"/>
              </a:ext>
            </a:extLst>
          </p:cNvPr>
          <p:cNvSpPr>
            <a:spLocks noGrp="1"/>
          </p:cNvSpPr>
          <p:nvPr>
            <p:ph type="title"/>
          </p:nvPr>
        </p:nvSpPr>
        <p:spPr>
          <a:xfrm>
            <a:off x="838200" y="399495"/>
            <a:ext cx="10515600" cy="5486400"/>
          </a:xfrm>
        </p:spPr>
        <p:txBody>
          <a:bodyPr>
            <a:normAutofit/>
          </a:bodyPr>
          <a:lstStyle/>
          <a:p>
            <a:pPr marR="608330">
              <a:lnSpc>
                <a:spcPct val="150000"/>
              </a:lnSpc>
            </a:pPr>
            <a:r>
              <a:rPr lang="en-US" sz="2000" b="1" dirty="0">
                <a:effectLst/>
                <a:latin typeface="Times New Roman" panose="02020603050405020304" pitchFamily="18" charset="0"/>
                <a:ea typeface="Times New Roman" panose="02020603050405020304" pitchFamily="18" charset="0"/>
              </a:rPr>
              <a:t>				Scope of Analysis</a:t>
            </a:r>
            <a:br>
              <a:rPr lang="en-US" sz="2000" b="1"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Our goal is to analysis Nifty Indices and to predict future trends for the NIFTY50 by analyzing the data of the 50 companies comprising the NIFTY50.</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This analysis will help us to: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Taking better investment decisions in future</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 help to predict the future of stock prices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To identify factors affecting the share market</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If any news about a company is about to come and is it bad or good.</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Companies declare their performance results and profit at the end of each quarter.</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16" name="Arrow: Right 15">
            <a:extLst>
              <a:ext uri="{FF2B5EF4-FFF2-40B4-BE49-F238E27FC236}">
                <a16:creationId xmlns:a16="http://schemas.microsoft.com/office/drawing/2014/main" id="{1C8D430E-5C34-4A12-934A-B7EDA18D874B}"/>
              </a:ext>
            </a:extLst>
          </p:cNvPr>
          <p:cNvSpPr/>
          <p:nvPr/>
        </p:nvSpPr>
        <p:spPr>
          <a:xfrm>
            <a:off x="1486618" y="2977348"/>
            <a:ext cx="186431" cy="210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87FB1EF6-F36C-47A1-8DD4-68AB20871FD3}"/>
              </a:ext>
            </a:extLst>
          </p:cNvPr>
          <p:cNvSpPr/>
          <p:nvPr/>
        </p:nvSpPr>
        <p:spPr>
          <a:xfrm>
            <a:off x="1486605" y="3336894"/>
            <a:ext cx="186431" cy="210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476DDD0E-62BF-4D0C-AD56-726458798D36}"/>
              </a:ext>
            </a:extLst>
          </p:cNvPr>
          <p:cNvSpPr/>
          <p:nvPr/>
        </p:nvSpPr>
        <p:spPr>
          <a:xfrm>
            <a:off x="1486605" y="3713455"/>
            <a:ext cx="186431" cy="210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463DB4FC-4AC8-48EB-B81C-2E99A6725FA7}"/>
              </a:ext>
            </a:extLst>
          </p:cNvPr>
          <p:cNvSpPr/>
          <p:nvPr/>
        </p:nvSpPr>
        <p:spPr>
          <a:xfrm>
            <a:off x="1486605" y="4090016"/>
            <a:ext cx="186431" cy="210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99DE341E-6BAF-4B81-9522-38FCC7670D88}"/>
              </a:ext>
            </a:extLst>
          </p:cNvPr>
          <p:cNvSpPr/>
          <p:nvPr/>
        </p:nvSpPr>
        <p:spPr>
          <a:xfrm>
            <a:off x="1486605" y="4466577"/>
            <a:ext cx="186431" cy="210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274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558447-BD97-4696-8499-34468651B1AB}"/>
              </a:ext>
            </a:extLst>
          </p:cNvPr>
          <p:cNvPicPr>
            <a:picLocks noChangeAspect="1"/>
          </p:cNvPicPr>
          <p:nvPr/>
        </p:nvPicPr>
        <p:blipFill>
          <a:blip r:embed="rId2"/>
          <a:stretch>
            <a:fillRect/>
          </a:stretch>
        </p:blipFill>
        <p:spPr>
          <a:xfrm>
            <a:off x="1187893" y="503025"/>
            <a:ext cx="9816213" cy="5851949"/>
          </a:xfrm>
          <a:prstGeom prst="rect">
            <a:avLst/>
          </a:prstGeom>
        </p:spPr>
      </p:pic>
    </p:spTree>
    <p:extLst>
      <p:ext uri="{BB962C8B-B14F-4D97-AF65-F5344CB8AC3E}">
        <p14:creationId xmlns:p14="http://schemas.microsoft.com/office/powerpoint/2010/main" val="64711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34D02-E442-4D99-8399-65BFAE986D09}"/>
              </a:ext>
            </a:extLst>
          </p:cNvPr>
          <p:cNvPicPr>
            <a:picLocks noChangeAspect="1"/>
          </p:cNvPicPr>
          <p:nvPr/>
        </p:nvPicPr>
        <p:blipFill>
          <a:blip r:embed="rId2"/>
          <a:stretch>
            <a:fillRect/>
          </a:stretch>
        </p:blipFill>
        <p:spPr>
          <a:xfrm>
            <a:off x="1989877" y="422457"/>
            <a:ext cx="8212245" cy="6013086"/>
          </a:xfrm>
          <a:prstGeom prst="rect">
            <a:avLst/>
          </a:prstGeom>
        </p:spPr>
      </p:pic>
    </p:spTree>
    <p:extLst>
      <p:ext uri="{BB962C8B-B14F-4D97-AF65-F5344CB8AC3E}">
        <p14:creationId xmlns:p14="http://schemas.microsoft.com/office/powerpoint/2010/main" val="183136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064FAB-9873-4420-97F4-A43BF7428329}"/>
              </a:ext>
            </a:extLst>
          </p:cNvPr>
          <p:cNvPicPr>
            <a:picLocks noChangeAspect="1"/>
          </p:cNvPicPr>
          <p:nvPr/>
        </p:nvPicPr>
        <p:blipFill>
          <a:blip r:embed="rId2"/>
          <a:stretch>
            <a:fillRect/>
          </a:stretch>
        </p:blipFill>
        <p:spPr>
          <a:xfrm>
            <a:off x="2589623" y="347639"/>
            <a:ext cx="7012753" cy="6162722"/>
          </a:xfrm>
          <a:prstGeom prst="rect">
            <a:avLst/>
          </a:prstGeom>
        </p:spPr>
      </p:pic>
    </p:spTree>
    <p:extLst>
      <p:ext uri="{BB962C8B-B14F-4D97-AF65-F5344CB8AC3E}">
        <p14:creationId xmlns:p14="http://schemas.microsoft.com/office/powerpoint/2010/main" val="423558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7B8167-A007-4ACD-9871-3F490BB4968C}"/>
              </a:ext>
            </a:extLst>
          </p:cNvPr>
          <p:cNvPicPr>
            <a:picLocks noChangeAspect="1"/>
          </p:cNvPicPr>
          <p:nvPr/>
        </p:nvPicPr>
        <p:blipFill>
          <a:blip r:embed="rId2"/>
          <a:stretch>
            <a:fillRect/>
          </a:stretch>
        </p:blipFill>
        <p:spPr>
          <a:xfrm>
            <a:off x="1570701" y="1346859"/>
            <a:ext cx="9050597" cy="4164282"/>
          </a:xfrm>
          <a:prstGeom prst="rect">
            <a:avLst/>
          </a:prstGeom>
        </p:spPr>
      </p:pic>
    </p:spTree>
    <p:extLst>
      <p:ext uri="{BB962C8B-B14F-4D97-AF65-F5344CB8AC3E}">
        <p14:creationId xmlns:p14="http://schemas.microsoft.com/office/powerpoint/2010/main" val="264364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TotalTime>
  <Words>484</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Arial Rounded MT Bold</vt:lpstr>
      <vt:lpstr>Calibri</vt:lpstr>
      <vt:lpstr>Calibri Light</vt:lpstr>
      <vt:lpstr>Symbol</vt:lpstr>
      <vt:lpstr>Times New Roman</vt:lpstr>
      <vt:lpstr>Office Theme</vt:lpstr>
      <vt:lpstr>PowerPoint Presentation</vt:lpstr>
      <vt:lpstr>Topics  Covered</vt:lpstr>
      <vt:lpstr>  INTRODUCTION   </vt:lpstr>
      <vt:lpstr>PowerPoint Presentation</vt:lpstr>
      <vt:lpstr>    Scope of Analysis  Our goal is to analysis Nifty Indices and to predict future trends for the NIFTY50 by analyzing the data of the 50 companies comprising the NIFTY50. This analysis will help us to:   Taking better investment decisions in future  Will help to predict the future of stock prices  To identify factors affecting the share market  If any news about a company is about to come and is it bad or good.  Companies declare their performance results and profit at the end of each quarter.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Kumar</dc:creator>
  <cp:lastModifiedBy>Bhagesh K</cp:lastModifiedBy>
  <cp:revision>22</cp:revision>
  <dcterms:created xsi:type="dcterms:W3CDTF">2020-09-27T07:48:11Z</dcterms:created>
  <dcterms:modified xsi:type="dcterms:W3CDTF">2020-11-11T08:44:07Z</dcterms:modified>
</cp:coreProperties>
</file>