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8404800" cy="38404800"/>
  <p:notesSz cx="6858000" cy="9144000"/>
  <p:defaultTex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p15:guide id="1" orient="horz" pos="12096">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F18"/>
    <a:srgbClr val="FC97C7"/>
    <a:srgbClr val="1FFF0E"/>
    <a:srgbClr val="FC98C8"/>
    <a:srgbClr val="84DDFD"/>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7" d="100"/>
          <a:sy n="27" d="100"/>
        </p:scale>
        <p:origin x="600" y="-2813"/>
      </p:cViewPr>
      <p:guideLst>
        <p:guide orient="horz" pos="12096"/>
        <p:guide pos="120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714500" y="685800"/>
            <a:ext cx="342900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900" kern="1200">
        <a:solidFill>
          <a:schemeClr val="tx1"/>
        </a:solidFill>
        <a:latin typeface="Times" pitchFamily="-109" charset="0"/>
        <a:ea typeface="ＭＳ Ｐゴシック" pitchFamily="-106" charset="-128"/>
        <a:cs typeface="ＭＳ Ｐゴシック" pitchFamily="-106" charset="-128"/>
      </a:defRPr>
    </a:lvl1pPr>
    <a:lvl2pPr marL="425224"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2pPr>
    <a:lvl3pPr marL="851928"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3pPr>
    <a:lvl4pPr marL="1278633"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4pPr>
    <a:lvl5pPr marL="1705338"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5pPr>
    <a:lvl6pPr marL="2133010" algn="l" defTabSz="426604" rtl="0" eaLnBrk="1" latinLnBrk="0" hangingPunct="1">
      <a:defRPr sz="900" kern="1200">
        <a:solidFill>
          <a:schemeClr val="tx1"/>
        </a:solidFill>
        <a:latin typeface="+mn-lt"/>
        <a:ea typeface="+mn-ea"/>
        <a:cs typeface="+mn-cs"/>
      </a:defRPr>
    </a:lvl6pPr>
    <a:lvl7pPr marL="2559614" algn="l" defTabSz="426604" rtl="0" eaLnBrk="1" latinLnBrk="0" hangingPunct="1">
      <a:defRPr sz="900" kern="1200">
        <a:solidFill>
          <a:schemeClr val="tx1"/>
        </a:solidFill>
        <a:latin typeface="+mn-lt"/>
        <a:ea typeface="+mn-ea"/>
        <a:cs typeface="+mn-cs"/>
      </a:defRPr>
    </a:lvl7pPr>
    <a:lvl8pPr marL="2986218" algn="l" defTabSz="426604" rtl="0" eaLnBrk="1" latinLnBrk="0" hangingPunct="1">
      <a:defRPr sz="900" kern="1200">
        <a:solidFill>
          <a:schemeClr val="tx1"/>
        </a:solidFill>
        <a:latin typeface="+mn-lt"/>
        <a:ea typeface="+mn-ea"/>
        <a:cs typeface="+mn-cs"/>
      </a:defRPr>
    </a:lvl8pPr>
    <a:lvl9pPr marL="3412818" algn="l" defTabSz="42660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p:cNvSpPr>
          <p:nvPr>
            <p:ph type="body" idx="1"/>
          </p:nvPr>
        </p:nvSpPr>
        <p:spPr>
          <a:noFill/>
          <a:ln w="9525"/>
        </p:spPr>
        <p:txBody>
          <a:bodyPr/>
          <a:lstStyle/>
          <a:p>
            <a:pPr eaLnBrk="1" hangingPunct="1"/>
            <a:endParaRPr lang="en-US">
              <a:latin typeface="Times" pitchFamily="-108" charset="0"/>
              <a:ea typeface="ＭＳ Ｐゴシック" pitchFamily="-108" charset="-128"/>
              <a:cs typeface="ＭＳ Ｐゴシック" pitchFamily="-108"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21" y="11930066"/>
            <a:ext cx="32642967" cy="8232773"/>
          </a:xfrm>
        </p:spPr>
        <p:txBody>
          <a:bodyPr/>
          <a:lstStyle/>
          <a:p>
            <a:r>
              <a:rPr lang="en-US"/>
              <a:t>Click to edit Master title style</a:t>
            </a:r>
          </a:p>
        </p:txBody>
      </p:sp>
      <p:sp>
        <p:nvSpPr>
          <p:cNvPr id="3" name="Subtitle 2"/>
          <p:cNvSpPr>
            <a:spLocks noGrp="1"/>
          </p:cNvSpPr>
          <p:nvPr>
            <p:ph type="subTitle" idx="1"/>
          </p:nvPr>
        </p:nvSpPr>
        <p:spPr>
          <a:xfrm>
            <a:off x="5760443" y="21763042"/>
            <a:ext cx="26883914" cy="9813927"/>
          </a:xfrm>
        </p:spPr>
        <p:txBody>
          <a:bodyPr/>
          <a:lstStyle>
            <a:lvl1pPr marL="0" indent="0" algn="ctr">
              <a:buNone/>
              <a:defRPr/>
            </a:lvl1pPr>
            <a:lvl2pPr marL="426604" indent="0" algn="ctr">
              <a:buNone/>
              <a:defRPr/>
            </a:lvl2pPr>
            <a:lvl3pPr marL="853203" indent="0" algn="ctr">
              <a:buNone/>
              <a:defRPr/>
            </a:lvl3pPr>
            <a:lvl4pPr marL="1279807" indent="0" algn="ctr">
              <a:buNone/>
              <a:defRPr/>
            </a:lvl4pPr>
            <a:lvl5pPr marL="1706411" indent="0" algn="ctr">
              <a:buNone/>
              <a:defRPr/>
            </a:lvl5pPr>
            <a:lvl6pPr marL="2133010" indent="0" algn="ctr">
              <a:buNone/>
              <a:defRPr/>
            </a:lvl6pPr>
            <a:lvl7pPr marL="2559614" indent="0" algn="ctr">
              <a:buNone/>
              <a:defRPr/>
            </a:lvl7pPr>
            <a:lvl8pPr marL="2986218" indent="0" algn="ctr">
              <a:buNone/>
              <a:defRPr/>
            </a:lvl8pPr>
            <a:lvl9pPr marL="3412818"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364534" y="2135190"/>
            <a:ext cx="8160743" cy="3626961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879530" y="2135190"/>
            <a:ext cx="24351654" cy="362696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6" y="24679278"/>
            <a:ext cx="32644357" cy="7626349"/>
          </a:xfrm>
        </p:spPr>
        <p:txBody>
          <a:bodyPr anchor="t"/>
          <a:lstStyle>
            <a:lvl1pPr algn="l">
              <a:defRPr sz="3800" b="1" cap="all"/>
            </a:lvl1pPr>
          </a:lstStyle>
          <a:p>
            <a:r>
              <a:rPr lang="en-US"/>
              <a:t>Click to edit Master title style</a:t>
            </a:r>
          </a:p>
        </p:txBody>
      </p:sp>
      <p:sp>
        <p:nvSpPr>
          <p:cNvPr id="3" name="Text Placeholder 2"/>
          <p:cNvSpPr>
            <a:spLocks noGrp="1"/>
          </p:cNvSpPr>
          <p:nvPr>
            <p:ph type="body" idx="1"/>
          </p:nvPr>
        </p:nvSpPr>
        <p:spPr>
          <a:xfrm>
            <a:off x="3033716" y="16278226"/>
            <a:ext cx="32644357" cy="8401053"/>
          </a:xfrm>
        </p:spPr>
        <p:txBody>
          <a:bodyPr anchor="b"/>
          <a:lstStyle>
            <a:lvl1pPr marL="0" indent="0">
              <a:buNone/>
              <a:defRPr sz="2000"/>
            </a:lvl1pPr>
            <a:lvl2pPr marL="426604" indent="0">
              <a:buNone/>
              <a:defRPr sz="1400"/>
            </a:lvl2pPr>
            <a:lvl3pPr marL="853203" indent="0">
              <a:buNone/>
              <a:defRPr sz="1400"/>
            </a:lvl3pPr>
            <a:lvl4pPr marL="1279807" indent="0">
              <a:buNone/>
              <a:defRPr sz="1400"/>
            </a:lvl4pPr>
            <a:lvl5pPr marL="1706411" indent="0">
              <a:buNone/>
              <a:defRPr sz="1400"/>
            </a:lvl5pPr>
            <a:lvl6pPr marL="2133010" indent="0">
              <a:buNone/>
              <a:defRPr sz="1400"/>
            </a:lvl6pPr>
            <a:lvl7pPr marL="2559614" indent="0">
              <a:buNone/>
              <a:defRPr sz="1400"/>
            </a:lvl7pPr>
            <a:lvl8pPr marL="2986218" indent="0">
              <a:buNone/>
              <a:defRPr sz="1400"/>
            </a:lvl8pPr>
            <a:lvl9pPr marL="3412818" indent="0">
              <a:buNone/>
              <a:defRPr sz="140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879531" y="11095043"/>
            <a:ext cx="16256196" cy="27309761"/>
          </a:xfrm>
        </p:spPr>
        <p:txBody>
          <a:bodyPr/>
          <a:lstStyle>
            <a:lvl1pPr>
              <a:defRPr sz="2400"/>
            </a:lvl1pPr>
            <a:lvl2pPr>
              <a:defRPr sz="2400"/>
            </a:lvl2pPr>
            <a:lvl3pPr>
              <a:defRPr sz="20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269075" y="11095043"/>
            <a:ext cx="16256201" cy="27309761"/>
          </a:xfrm>
        </p:spPr>
        <p:txBody>
          <a:bodyPr/>
          <a:lstStyle>
            <a:lvl1pPr>
              <a:defRPr sz="2400"/>
            </a:lvl1pPr>
            <a:lvl2pPr>
              <a:defRPr sz="2400"/>
            </a:lvl2pPr>
            <a:lvl3pPr>
              <a:defRPr sz="20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688" y="1538286"/>
            <a:ext cx="34565433" cy="6400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919682" y="8596317"/>
            <a:ext cx="16968790" cy="3582986"/>
          </a:xfrm>
        </p:spPr>
        <p:txBody>
          <a:bodyPr anchor="b"/>
          <a:lstStyle>
            <a:lvl1pPr marL="0" indent="0">
              <a:buNone/>
              <a:defRPr sz="2400" b="1"/>
            </a:lvl1pPr>
            <a:lvl2pPr marL="426604" indent="0">
              <a:buNone/>
              <a:defRPr sz="2000" b="1"/>
            </a:lvl2pPr>
            <a:lvl3pPr marL="853203" indent="0">
              <a:buNone/>
              <a:defRPr sz="1400" b="1"/>
            </a:lvl3pPr>
            <a:lvl4pPr marL="1279807" indent="0">
              <a:buNone/>
              <a:defRPr sz="1400" b="1"/>
            </a:lvl4pPr>
            <a:lvl5pPr marL="1706411" indent="0">
              <a:buNone/>
              <a:defRPr sz="1400" b="1"/>
            </a:lvl5pPr>
            <a:lvl6pPr marL="2133010" indent="0">
              <a:buNone/>
              <a:defRPr sz="1400" b="1"/>
            </a:lvl6pPr>
            <a:lvl7pPr marL="2559614" indent="0">
              <a:buNone/>
              <a:defRPr sz="1400" b="1"/>
            </a:lvl7pPr>
            <a:lvl8pPr marL="2986218" indent="0">
              <a:buNone/>
              <a:defRPr sz="1400" b="1"/>
            </a:lvl8pPr>
            <a:lvl9pPr marL="3412818" indent="0">
              <a:buNone/>
              <a:defRPr sz="1400" b="1"/>
            </a:lvl9pPr>
          </a:lstStyle>
          <a:p>
            <a:pPr lvl="0"/>
            <a:r>
              <a:rPr lang="en-US"/>
              <a:t>Click to edit Master text styles</a:t>
            </a:r>
          </a:p>
        </p:txBody>
      </p:sp>
      <p:sp>
        <p:nvSpPr>
          <p:cNvPr id="4" name="Content Placeholder 3"/>
          <p:cNvSpPr>
            <a:spLocks noGrp="1"/>
          </p:cNvSpPr>
          <p:nvPr>
            <p:ph sz="half" idx="2"/>
          </p:nvPr>
        </p:nvSpPr>
        <p:spPr>
          <a:xfrm>
            <a:off x="1919682" y="12179300"/>
            <a:ext cx="16968790" cy="22126574"/>
          </a:xfrm>
        </p:spPr>
        <p:txBody>
          <a:bodyPr/>
          <a:lstStyle>
            <a:lvl1pPr>
              <a:defRPr sz="2400"/>
            </a:lvl1pPr>
            <a:lvl2pPr>
              <a:defRPr sz="20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09385" y="8596317"/>
            <a:ext cx="16975733" cy="3582986"/>
          </a:xfrm>
        </p:spPr>
        <p:txBody>
          <a:bodyPr anchor="b"/>
          <a:lstStyle>
            <a:lvl1pPr marL="0" indent="0">
              <a:buNone/>
              <a:defRPr sz="2400" b="1"/>
            </a:lvl1pPr>
            <a:lvl2pPr marL="426604" indent="0">
              <a:buNone/>
              <a:defRPr sz="2000" b="1"/>
            </a:lvl2pPr>
            <a:lvl3pPr marL="853203" indent="0">
              <a:buNone/>
              <a:defRPr sz="1400" b="1"/>
            </a:lvl3pPr>
            <a:lvl4pPr marL="1279807" indent="0">
              <a:buNone/>
              <a:defRPr sz="1400" b="1"/>
            </a:lvl4pPr>
            <a:lvl5pPr marL="1706411" indent="0">
              <a:buNone/>
              <a:defRPr sz="1400" b="1"/>
            </a:lvl5pPr>
            <a:lvl6pPr marL="2133010" indent="0">
              <a:buNone/>
              <a:defRPr sz="1400" b="1"/>
            </a:lvl6pPr>
            <a:lvl7pPr marL="2559614" indent="0">
              <a:buNone/>
              <a:defRPr sz="1400" b="1"/>
            </a:lvl7pPr>
            <a:lvl8pPr marL="2986218" indent="0">
              <a:buNone/>
              <a:defRPr sz="1400" b="1"/>
            </a:lvl8pPr>
            <a:lvl9pPr marL="3412818" indent="0">
              <a:buNone/>
              <a:defRPr sz="1400" b="1"/>
            </a:lvl9pPr>
          </a:lstStyle>
          <a:p>
            <a:pPr lvl="0"/>
            <a:r>
              <a:rPr lang="en-US"/>
              <a:t>Click to edit Master text styles</a:t>
            </a:r>
          </a:p>
        </p:txBody>
      </p:sp>
      <p:sp>
        <p:nvSpPr>
          <p:cNvPr id="6" name="Content Placeholder 5"/>
          <p:cNvSpPr>
            <a:spLocks noGrp="1"/>
          </p:cNvSpPr>
          <p:nvPr>
            <p:ph sz="quarter" idx="4"/>
          </p:nvPr>
        </p:nvSpPr>
        <p:spPr>
          <a:xfrm>
            <a:off x="19509385" y="12179300"/>
            <a:ext cx="16975733" cy="22126574"/>
          </a:xfrm>
        </p:spPr>
        <p:txBody>
          <a:bodyPr/>
          <a:lstStyle>
            <a:lvl1pPr>
              <a:defRPr sz="2400"/>
            </a:lvl1pPr>
            <a:lvl2pPr>
              <a:defRPr sz="20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4" y="1528769"/>
            <a:ext cx="12634914" cy="650716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5015765" y="1528761"/>
            <a:ext cx="21469350" cy="32777114"/>
          </a:xfrm>
        </p:spPr>
        <p:txBody>
          <a:bodyPr/>
          <a:lstStyle>
            <a:lvl1pPr>
              <a:defRPr sz="2900"/>
            </a:lvl1pPr>
            <a:lvl2pPr>
              <a:defRPr sz="24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19684" y="8035924"/>
            <a:ext cx="12634914" cy="26269953"/>
          </a:xfrm>
        </p:spPr>
        <p:txBody>
          <a:bodyPr/>
          <a:lstStyle>
            <a:lvl1pPr marL="0" indent="0">
              <a:buNone/>
              <a:defRPr sz="1400"/>
            </a:lvl1pPr>
            <a:lvl2pPr marL="426604" indent="0">
              <a:buNone/>
              <a:defRPr sz="900"/>
            </a:lvl2pPr>
            <a:lvl3pPr marL="853203" indent="0">
              <a:buNone/>
              <a:defRPr sz="900"/>
            </a:lvl3pPr>
            <a:lvl4pPr marL="1279807" indent="0">
              <a:buNone/>
              <a:defRPr sz="900"/>
            </a:lvl4pPr>
            <a:lvl5pPr marL="1706411" indent="0">
              <a:buNone/>
              <a:defRPr sz="900"/>
            </a:lvl5pPr>
            <a:lvl6pPr marL="2133010" indent="0">
              <a:buNone/>
              <a:defRPr sz="900"/>
            </a:lvl6pPr>
            <a:lvl7pPr marL="2559614" indent="0">
              <a:buNone/>
              <a:defRPr sz="900"/>
            </a:lvl7pPr>
            <a:lvl8pPr marL="2986218" indent="0">
              <a:buNone/>
              <a:defRPr sz="900"/>
            </a:lvl8pPr>
            <a:lvl9pPr marL="3412818"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4" y="26882727"/>
            <a:ext cx="23043157" cy="317499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7527334" y="3432181"/>
            <a:ext cx="23043157" cy="23042561"/>
          </a:xfrm>
        </p:spPr>
        <p:txBody>
          <a:bodyPr/>
          <a:lstStyle>
            <a:lvl1pPr marL="0" indent="0">
              <a:buNone/>
              <a:defRPr sz="2900"/>
            </a:lvl1pPr>
            <a:lvl2pPr marL="426604" indent="0">
              <a:buNone/>
              <a:defRPr sz="2400"/>
            </a:lvl2pPr>
            <a:lvl3pPr marL="853203" indent="0">
              <a:buNone/>
              <a:defRPr sz="2400"/>
            </a:lvl3pPr>
            <a:lvl4pPr marL="1279807" indent="0">
              <a:buNone/>
              <a:defRPr sz="2000"/>
            </a:lvl4pPr>
            <a:lvl5pPr marL="1706411" indent="0">
              <a:buNone/>
              <a:defRPr sz="2000"/>
            </a:lvl5pPr>
            <a:lvl6pPr marL="2133010" indent="0">
              <a:buNone/>
              <a:defRPr sz="2000"/>
            </a:lvl6pPr>
            <a:lvl7pPr marL="2559614" indent="0">
              <a:buNone/>
              <a:defRPr sz="2000"/>
            </a:lvl7pPr>
            <a:lvl8pPr marL="2986218" indent="0">
              <a:buNone/>
              <a:defRPr sz="2000"/>
            </a:lvl8pPr>
            <a:lvl9pPr marL="3412818" indent="0">
              <a:buNone/>
              <a:defRPr sz="2000"/>
            </a:lvl9pPr>
          </a:lstStyle>
          <a:p>
            <a:pPr lvl="0"/>
            <a:endParaRPr lang="en-US" noProof="0">
              <a:sym typeface="Times" pitchFamily="-109" charset="0"/>
            </a:endParaRPr>
          </a:p>
        </p:txBody>
      </p:sp>
      <p:sp>
        <p:nvSpPr>
          <p:cNvPr id="4" name="Text Placeholder 3"/>
          <p:cNvSpPr>
            <a:spLocks noGrp="1"/>
          </p:cNvSpPr>
          <p:nvPr>
            <p:ph type="body" sz="half" idx="2"/>
          </p:nvPr>
        </p:nvSpPr>
        <p:spPr>
          <a:xfrm>
            <a:off x="7527334" y="30057725"/>
            <a:ext cx="23043157" cy="4506914"/>
          </a:xfrm>
        </p:spPr>
        <p:txBody>
          <a:bodyPr/>
          <a:lstStyle>
            <a:lvl1pPr marL="0" indent="0">
              <a:buNone/>
              <a:defRPr sz="1400"/>
            </a:lvl1pPr>
            <a:lvl2pPr marL="426604" indent="0">
              <a:buNone/>
              <a:defRPr sz="900"/>
            </a:lvl2pPr>
            <a:lvl3pPr marL="853203" indent="0">
              <a:buNone/>
              <a:defRPr sz="900"/>
            </a:lvl3pPr>
            <a:lvl4pPr marL="1279807" indent="0">
              <a:buNone/>
              <a:defRPr sz="900"/>
            </a:lvl4pPr>
            <a:lvl5pPr marL="1706411" indent="0">
              <a:buNone/>
              <a:defRPr sz="900"/>
            </a:lvl5pPr>
            <a:lvl6pPr marL="2133010" indent="0">
              <a:buNone/>
              <a:defRPr sz="900"/>
            </a:lvl6pPr>
            <a:lvl7pPr marL="2559614" indent="0">
              <a:buNone/>
              <a:defRPr sz="900"/>
            </a:lvl7pPr>
            <a:lvl8pPr marL="2986218" indent="0">
              <a:buNone/>
              <a:defRPr sz="900"/>
            </a:lvl8pPr>
            <a:lvl9pPr marL="3412818"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878879" y="2135082"/>
            <a:ext cx="32647043" cy="8959638"/>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878879" y="11094720"/>
            <a:ext cx="32647043" cy="27310080"/>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30824594" y="34989559"/>
            <a:ext cx="1400175" cy="1804670"/>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7700">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7409" indent="-7409" algn="ctr" rtl="0" eaLnBrk="0" fontAlgn="base" hangingPunct="0">
        <a:spcBef>
          <a:spcPct val="0"/>
        </a:spcBef>
        <a:spcAft>
          <a:spcPct val="0"/>
        </a:spcAft>
        <a:defRPr sz="24500">
          <a:solidFill>
            <a:schemeClr val="tx1"/>
          </a:solidFill>
          <a:latin typeface="+mj-lt"/>
          <a:ea typeface="+mj-ea"/>
          <a:cs typeface="+mj-cs"/>
          <a:sym typeface="Times" pitchFamily="-108" charset="0"/>
        </a:defRPr>
      </a:lvl1pPr>
      <a:lvl2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435488"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862092"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1288697"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1715295"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1909801" indent="-1900911" algn="l" rtl="0" eaLnBrk="0" fontAlgn="base" hangingPunct="0">
        <a:spcBef>
          <a:spcPts val="4293"/>
        </a:spcBef>
        <a:spcAft>
          <a:spcPct val="0"/>
        </a:spcAft>
        <a:buSzPct val="100000"/>
        <a:buFont typeface="Times" pitchFamily="-108" charset="0"/>
        <a:buChar char="•"/>
        <a:defRPr sz="17700">
          <a:solidFill>
            <a:schemeClr val="tx1"/>
          </a:solidFill>
          <a:latin typeface="+mn-lt"/>
          <a:ea typeface="+mn-ea"/>
          <a:cs typeface="+mn-cs"/>
          <a:sym typeface="Times" pitchFamily="-108" charset="0"/>
        </a:defRPr>
      </a:lvl1pPr>
      <a:lvl2pPr marL="4127776" indent="-1582363" algn="l" rtl="0" eaLnBrk="0" fontAlgn="base" hangingPunct="0">
        <a:spcBef>
          <a:spcPts val="3733"/>
        </a:spcBef>
        <a:spcAft>
          <a:spcPct val="0"/>
        </a:spcAft>
        <a:buSzPct val="100000"/>
        <a:buFont typeface="Times" pitchFamily="-108" charset="0"/>
        <a:buChar char="–"/>
        <a:defRPr sz="15400">
          <a:solidFill>
            <a:schemeClr val="tx1"/>
          </a:solidFill>
          <a:latin typeface="+mn-lt"/>
          <a:ea typeface="+mn-ea"/>
          <a:cs typeface="+mn-cs"/>
          <a:sym typeface="Times" pitchFamily="-108" charset="0"/>
        </a:defRPr>
      </a:lvl2pPr>
      <a:lvl3pPr marL="6345752" indent="-1266780" algn="l" rtl="0" eaLnBrk="0" fontAlgn="base" hangingPunct="0">
        <a:spcBef>
          <a:spcPts val="3173"/>
        </a:spcBef>
        <a:spcAft>
          <a:spcPct val="0"/>
        </a:spcAft>
        <a:buSzPct val="100000"/>
        <a:buFont typeface="Times" pitchFamily="-108" charset="0"/>
        <a:buChar char="•"/>
        <a:defRPr sz="13400">
          <a:solidFill>
            <a:schemeClr val="tx1"/>
          </a:solidFill>
          <a:latin typeface="+mn-lt"/>
          <a:ea typeface="+mn-ea"/>
          <a:cs typeface="+mn-cs"/>
          <a:sym typeface="Times" pitchFamily="-108" charset="0"/>
        </a:defRPr>
      </a:lvl3pPr>
      <a:lvl4pPr marL="8880793" indent="-1265298" algn="l" rtl="0" eaLnBrk="0" fontAlgn="base" hangingPunct="0">
        <a:spcBef>
          <a:spcPts val="2707"/>
        </a:spcBef>
        <a:spcAft>
          <a:spcPct val="0"/>
        </a:spcAft>
        <a:buSzPct val="100000"/>
        <a:buFont typeface="Times" pitchFamily="-108" charset="0"/>
        <a:buChar char="–"/>
        <a:defRPr sz="11000">
          <a:solidFill>
            <a:schemeClr val="tx1"/>
          </a:solidFill>
          <a:latin typeface="+mn-lt"/>
          <a:ea typeface="+mn-ea"/>
          <a:cs typeface="+mn-cs"/>
          <a:sym typeface="Times" pitchFamily="-108" charset="0"/>
        </a:defRPr>
      </a:lvl4pPr>
      <a:lvl5pPr marL="11417316" indent="-1266780" algn="l" rtl="0" eaLnBrk="0" fontAlgn="base" hangingPunct="0">
        <a:spcBef>
          <a:spcPts val="2707"/>
        </a:spcBef>
        <a:spcAft>
          <a:spcPct val="0"/>
        </a:spcAft>
        <a:buSzPct val="100000"/>
        <a:buFont typeface="Times" pitchFamily="-108" charset="0"/>
        <a:buChar char="»"/>
        <a:defRPr sz="11000">
          <a:solidFill>
            <a:schemeClr val="tx1"/>
          </a:solidFill>
          <a:latin typeface="+mn-lt"/>
          <a:ea typeface="+mn-ea"/>
          <a:cs typeface="+mn-cs"/>
          <a:sym typeface="Times" pitchFamily="-108" charset="0"/>
        </a:defRPr>
      </a:lvl5pPr>
      <a:lvl6pPr marL="11844146"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6pPr>
      <a:lvl7pPr marL="12270746"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7pPr>
      <a:lvl8pPr marL="12697350"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8pPr>
      <a:lvl9pPr marL="13123954"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9pPr>
    </p:bodyStyle>
    <p:otherStyle>
      <a:defPPr>
        <a:defRPr lang="en-US"/>
      </a:defPPr>
      <a:lvl1pPr marL="0" algn="l" defTabSz="426604" rtl="0" eaLnBrk="1" latinLnBrk="0" hangingPunct="1">
        <a:defRPr sz="1400" kern="1200">
          <a:solidFill>
            <a:schemeClr val="tx1"/>
          </a:solidFill>
          <a:latin typeface="+mn-lt"/>
          <a:ea typeface="+mn-ea"/>
          <a:cs typeface="+mn-cs"/>
        </a:defRPr>
      </a:lvl1pPr>
      <a:lvl2pPr marL="426604" algn="l" defTabSz="426604" rtl="0" eaLnBrk="1" latinLnBrk="0" hangingPunct="1">
        <a:defRPr sz="1400" kern="1200">
          <a:solidFill>
            <a:schemeClr val="tx1"/>
          </a:solidFill>
          <a:latin typeface="+mn-lt"/>
          <a:ea typeface="+mn-ea"/>
          <a:cs typeface="+mn-cs"/>
        </a:defRPr>
      </a:lvl2pPr>
      <a:lvl3pPr marL="853203" algn="l" defTabSz="426604" rtl="0" eaLnBrk="1" latinLnBrk="0" hangingPunct="1">
        <a:defRPr sz="1400" kern="1200">
          <a:solidFill>
            <a:schemeClr val="tx1"/>
          </a:solidFill>
          <a:latin typeface="+mn-lt"/>
          <a:ea typeface="+mn-ea"/>
          <a:cs typeface="+mn-cs"/>
        </a:defRPr>
      </a:lvl3pPr>
      <a:lvl4pPr marL="1279807" algn="l" defTabSz="426604" rtl="0" eaLnBrk="1" latinLnBrk="0" hangingPunct="1">
        <a:defRPr sz="1400" kern="1200">
          <a:solidFill>
            <a:schemeClr val="tx1"/>
          </a:solidFill>
          <a:latin typeface="+mn-lt"/>
          <a:ea typeface="+mn-ea"/>
          <a:cs typeface="+mn-cs"/>
        </a:defRPr>
      </a:lvl4pPr>
      <a:lvl5pPr marL="1706411" algn="l" defTabSz="426604" rtl="0" eaLnBrk="1" latinLnBrk="0" hangingPunct="1">
        <a:defRPr sz="1400" kern="1200">
          <a:solidFill>
            <a:schemeClr val="tx1"/>
          </a:solidFill>
          <a:latin typeface="+mn-lt"/>
          <a:ea typeface="+mn-ea"/>
          <a:cs typeface="+mn-cs"/>
        </a:defRPr>
      </a:lvl5pPr>
      <a:lvl6pPr marL="2133010" algn="l" defTabSz="426604" rtl="0" eaLnBrk="1" latinLnBrk="0" hangingPunct="1">
        <a:defRPr sz="1400" kern="1200">
          <a:solidFill>
            <a:schemeClr val="tx1"/>
          </a:solidFill>
          <a:latin typeface="+mn-lt"/>
          <a:ea typeface="+mn-ea"/>
          <a:cs typeface="+mn-cs"/>
        </a:defRPr>
      </a:lvl6pPr>
      <a:lvl7pPr marL="2559614" algn="l" defTabSz="426604" rtl="0" eaLnBrk="1" latinLnBrk="0" hangingPunct="1">
        <a:defRPr sz="1400" kern="1200">
          <a:solidFill>
            <a:schemeClr val="tx1"/>
          </a:solidFill>
          <a:latin typeface="+mn-lt"/>
          <a:ea typeface="+mn-ea"/>
          <a:cs typeface="+mn-cs"/>
        </a:defRPr>
      </a:lvl7pPr>
      <a:lvl8pPr marL="2986218" algn="l" defTabSz="426604" rtl="0" eaLnBrk="1" latinLnBrk="0" hangingPunct="1">
        <a:defRPr sz="1400" kern="1200">
          <a:solidFill>
            <a:schemeClr val="tx1"/>
          </a:solidFill>
          <a:latin typeface="+mn-lt"/>
          <a:ea typeface="+mn-ea"/>
          <a:cs typeface="+mn-cs"/>
        </a:defRPr>
      </a:lvl8pPr>
      <a:lvl9pPr marL="3412818" algn="l" defTabSz="42660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ucr.fbi.gov/crime-in-the-u.s/2011/crime-in-the-u.s.-2011/offense-definitions" TargetMode="External"/><Relationship Id="rId13" Type="http://schemas.openxmlformats.org/officeDocument/2006/relationships/image" Target="../media/image6.png"/><Relationship Id="rId18" Type="http://schemas.openxmlformats.org/officeDocument/2006/relationships/image" Target="../media/image11.png"/><Relationship Id="rId26" Type="http://schemas.openxmlformats.org/officeDocument/2006/relationships/image" Target="../media/image19.png"/><Relationship Id="rId3" Type="http://schemas.openxmlformats.org/officeDocument/2006/relationships/hyperlink" Target="mailto:khatry@rpi.edu" TargetMode="External"/><Relationship Id="rId21" Type="http://schemas.openxmlformats.org/officeDocument/2006/relationships/image" Target="../media/image14.png"/><Relationship Id="rId34" Type="http://schemas.openxmlformats.org/officeDocument/2006/relationships/image" Target="../media/image27.png"/><Relationship Id="rId7" Type="http://schemas.openxmlformats.org/officeDocument/2006/relationships/hyperlink" Target="https://www.academia.edu/8460155/Plotting_spatial_data_in_R_using_ggplot2" TargetMode="External"/><Relationship Id="rId12" Type="http://schemas.openxmlformats.org/officeDocument/2006/relationships/image" Target="../media/image5.png"/><Relationship Id="rId17" Type="http://schemas.openxmlformats.org/officeDocument/2006/relationships/image" Target="../media/image10.png"/><Relationship Id="rId25" Type="http://schemas.openxmlformats.org/officeDocument/2006/relationships/image" Target="../media/image18.png"/><Relationship Id="rId33" Type="http://schemas.openxmlformats.org/officeDocument/2006/relationships/image" Target="../media/image26.png"/><Relationship Id="rId2" Type="http://schemas.openxmlformats.org/officeDocument/2006/relationships/notesSlide" Target="../notesSlides/notesSlide1.xml"/><Relationship Id="rId16" Type="http://schemas.openxmlformats.org/officeDocument/2006/relationships/image" Target="../media/image9.png"/><Relationship Id="rId20" Type="http://schemas.openxmlformats.org/officeDocument/2006/relationships/image" Target="../media/image13.png"/><Relationship Id="rId29"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hyperlink" Target="https://cseweb.ucsd.edu/classes/wi17/cse258-a/reports/a075.pdf" TargetMode="External"/><Relationship Id="rId11" Type="http://schemas.openxmlformats.org/officeDocument/2006/relationships/image" Target="../media/image4.png"/><Relationship Id="rId24" Type="http://schemas.openxmlformats.org/officeDocument/2006/relationships/image" Target="../media/image17.png"/><Relationship Id="rId32" Type="http://schemas.openxmlformats.org/officeDocument/2006/relationships/image" Target="../media/image25.png"/><Relationship Id="rId5" Type="http://schemas.openxmlformats.org/officeDocument/2006/relationships/hyperlink" Target="https://towardsdatascience.com/plotting-a-map-of-london-crime-data-using-r-8dcefef1c397" TargetMode="External"/><Relationship Id="rId15" Type="http://schemas.openxmlformats.org/officeDocument/2006/relationships/image" Target="../media/image8.png"/><Relationship Id="rId23" Type="http://schemas.openxmlformats.org/officeDocument/2006/relationships/image" Target="../media/image16.png"/><Relationship Id="rId28" Type="http://schemas.openxmlformats.org/officeDocument/2006/relationships/image" Target="../media/image21.png"/><Relationship Id="rId10" Type="http://schemas.openxmlformats.org/officeDocument/2006/relationships/image" Target="../media/image3.png"/><Relationship Id="rId19" Type="http://schemas.openxmlformats.org/officeDocument/2006/relationships/image" Target="../media/image12.png"/><Relationship Id="rId31" Type="http://schemas.openxmlformats.org/officeDocument/2006/relationships/image" Target="../media/image24.png"/><Relationship Id="rId4" Type="http://schemas.openxmlformats.org/officeDocument/2006/relationships/image" Target="../media/image1.png"/><Relationship Id="rId9" Type="http://schemas.openxmlformats.org/officeDocument/2006/relationships/image" Target="../media/image2.png"/><Relationship Id="rId14" Type="http://schemas.openxmlformats.org/officeDocument/2006/relationships/image" Target="../media/image7.png"/><Relationship Id="rId22" Type="http://schemas.openxmlformats.org/officeDocument/2006/relationships/image" Target="../media/image15.png"/><Relationship Id="rId27" Type="http://schemas.openxmlformats.org/officeDocument/2006/relationships/image" Target="../media/image20.png"/><Relationship Id="rId30"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p:cNvSpPr>
          <p:nvPr/>
        </p:nvSpPr>
        <p:spPr bwMode="auto">
          <a:xfrm>
            <a:off x="2675892" y="726382"/>
            <a:ext cx="28498800" cy="2271241"/>
          </a:xfrm>
          <a:prstGeom prst="rect">
            <a:avLst/>
          </a:prstGeom>
          <a:noFill/>
          <a:ln w="12700">
            <a:noFill/>
            <a:miter lim="800000"/>
            <a:headEnd/>
            <a:tailEnd/>
          </a:ln>
        </p:spPr>
        <p:txBody>
          <a:bodyPr lIns="0" tIns="0" rIns="37918" bIns="0">
            <a:prstTxWarp prst="textNoShape">
              <a:avLst/>
            </a:prstTxWarp>
          </a:bodyPr>
          <a:lstStyle/>
          <a:p>
            <a:pPr marL="35559" algn="ctr">
              <a:spcBef>
                <a:spcPts val="1353"/>
              </a:spcBef>
            </a:pPr>
            <a:r>
              <a:rPr lang="en-US" sz="4300" b="1" dirty="0">
                <a:solidFill>
                  <a:schemeClr val="accent2"/>
                </a:solidFill>
                <a:latin typeface="Verdana" pitchFamily="-108" charset="0"/>
                <a:ea typeface="Verdana" pitchFamily="-108" charset="0"/>
                <a:cs typeface="Verdana" pitchFamily="-108" charset="0"/>
              </a:rPr>
              <a:t>		Crime Classification in Boston</a:t>
            </a:r>
          </a:p>
          <a:p>
            <a:pPr marL="35559" algn="ctr">
              <a:spcBef>
                <a:spcPts val="1353"/>
              </a:spcBef>
            </a:pPr>
            <a:endParaRPr lang="en-US" sz="1700" dirty="0">
              <a:solidFill>
                <a:srgbClr val="333399"/>
              </a:solidFill>
              <a:latin typeface="Arial Black" pitchFamily="-108" charset="0"/>
              <a:ea typeface="Arial Black" pitchFamily="-108" charset="0"/>
              <a:cs typeface="Arial Black" pitchFamily="-108" charset="0"/>
              <a:sym typeface="Arial Black" pitchFamily="-108" charset="0"/>
            </a:endParaRPr>
          </a:p>
          <a:p>
            <a:pPr marL="35559">
              <a:spcBef>
                <a:spcPts val="1353"/>
              </a:spcBef>
            </a:pPr>
            <a:r>
              <a:rPr lang="en-US" sz="3400" baseline="30000" dirty="0">
                <a:solidFill>
                  <a:srgbClr val="333399"/>
                </a:solidFill>
                <a:latin typeface="Arial Black" pitchFamily="-108" charset="0"/>
                <a:ea typeface="Arial Black" pitchFamily="-108" charset="0"/>
                <a:cs typeface="Arial Black" pitchFamily="-108" charset="0"/>
                <a:sym typeface="Arial Black" pitchFamily="-108" charset="0"/>
              </a:rPr>
              <a:t>														Yamini Khatri </a:t>
            </a:r>
            <a:r>
              <a:rPr lang="en-US" sz="3800" baseline="30000" dirty="0">
                <a:solidFill>
                  <a:srgbClr val="333399"/>
                </a:solidFill>
                <a:latin typeface="Arial Black" pitchFamily="-108" charset="0"/>
                <a:ea typeface="Arial Black" pitchFamily="-108" charset="0"/>
                <a:cs typeface="Arial Black" pitchFamily="-108" charset="0"/>
                <a:sym typeface="Arial Black" pitchFamily="-108" charset="0"/>
              </a:rPr>
              <a:t>(</a:t>
            </a:r>
            <a:r>
              <a:rPr lang="en-US" sz="3800" u="sng" baseline="30000" dirty="0">
                <a:solidFill>
                  <a:srgbClr val="333399"/>
                </a:solidFill>
                <a:latin typeface="Arial Black" pitchFamily="-108" charset="0"/>
                <a:ea typeface="Arial Black" pitchFamily="-108" charset="0"/>
                <a:cs typeface="Arial Black" pitchFamily="-108" charset="0"/>
                <a:sym typeface="Arial Black" pitchFamily="-108" charset="0"/>
                <a:hlinkClick r:id="rId3"/>
              </a:rPr>
              <a:t>khatry@rpi.edu</a:t>
            </a:r>
            <a:r>
              <a:rPr lang="en-US" sz="3800" baseline="30000" dirty="0">
                <a:solidFill>
                  <a:srgbClr val="333399"/>
                </a:solidFill>
                <a:latin typeface="Arial Black" pitchFamily="-108" charset="0"/>
                <a:ea typeface="Arial Black" pitchFamily="-108" charset="0"/>
                <a:cs typeface="Arial Black" pitchFamily="-108" charset="0"/>
                <a:sym typeface="Arial Black" pitchFamily="-108" charset="0"/>
              </a:rPr>
              <a:t>)</a:t>
            </a:r>
            <a:endParaRPr lang="en-US" sz="3400" baseline="30000" dirty="0">
              <a:solidFill>
                <a:srgbClr val="333399"/>
              </a:solidFill>
              <a:latin typeface="Arial Black" pitchFamily="-108" charset="0"/>
              <a:ea typeface="Arial Black" pitchFamily="-108" charset="0"/>
              <a:cs typeface="Arial Black" pitchFamily="-108" charset="0"/>
              <a:sym typeface="Arial Black" pitchFamily="-108" charset="0"/>
            </a:endParaRPr>
          </a:p>
          <a:p>
            <a:pPr marL="35559">
              <a:spcBef>
                <a:spcPts val="1353"/>
              </a:spcBef>
            </a:pPr>
            <a:r>
              <a:rPr lang="en-US" sz="3400" baseline="30000" dirty="0">
                <a:solidFill>
                  <a:srgbClr val="333399"/>
                </a:solidFill>
                <a:latin typeface="Arial Black" pitchFamily="-108" charset="0"/>
                <a:ea typeface="Arial Black" pitchFamily="-108" charset="0"/>
                <a:cs typeface="Arial Black" pitchFamily="-108" charset="0"/>
                <a:sym typeface="Arial Black" pitchFamily="-108" charset="0"/>
              </a:rPr>
              <a:t>										</a:t>
            </a:r>
            <a:r>
              <a:rPr lang="en-US" sz="3400" dirty="0">
                <a:solidFill>
                  <a:srgbClr val="333399"/>
                </a:solidFill>
                <a:latin typeface="Arial Black" pitchFamily="-108" charset="0"/>
                <a:ea typeface="Arial Black" pitchFamily="-108" charset="0"/>
                <a:cs typeface="Arial Black" pitchFamily="-108" charset="0"/>
                <a:sym typeface="Arial Black" pitchFamily="-108" charset="0"/>
              </a:rPr>
              <a:t> </a:t>
            </a:r>
            <a:r>
              <a:rPr lang="en-US" dirty="0">
                <a:solidFill>
                  <a:srgbClr val="333399"/>
                </a:solidFill>
                <a:latin typeface="Arial Black" pitchFamily="-108" charset="0"/>
                <a:ea typeface="Arial Black" pitchFamily="-108" charset="0"/>
                <a:cs typeface="Arial Black" pitchFamily="-108" charset="0"/>
                <a:sym typeface="Arial Black" pitchFamily="-108" charset="0"/>
              </a:rPr>
              <a:t>Rensselaer Polytechnic Institute 110 8</a:t>
            </a:r>
            <a:r>
              <a:rPr lang="en-US" baseline="30000" dirty="0">
                <a:solidFill>
                  <a:srgbClr val="333399"/>
                </a:solidFill>
                <a:latin typeface="Arial Black" pitchFamily="-108" charset="0"/>
                <a:ea typeface="Arial Black" pitchFamily="-108" charset="0"/>
                <a:cs typeface="Arial Black" pitchFamily="-108" charset="0"/>
                <a:sym typeface="Arial Black" pitchFamily="-108" charset="0"/>
              </a:rPr>
              <a:t>th</a:t>
            </a:r>
            <a:r>
              <a:rPr lang="en-US" dirty="0">
                <a:solidFill>
                  <a:srgbClr val="333399"/>
                </a:solidFill>
                <a:latin typeface="Arial Black" pitchFamily="-108" charset="0"/>
                <a:ea typeface="Arial Black" pitchFamily="-108" charset="0"/>
                <a:cs typeface="Arial Black" pitchFamily="-108" charset="0"/>
                <a:sym typeface="Arial Black" pitchFamily="-108" charset="0"/>
              </a:rPr>
              <a:t> St., Troy, NY, 12180 United States</a:t>
            </a:r>
          </a:p>
        </p:txBody>
      </p:sp>
      <p:sp>
        <p:nvSpPr>
          <p:cNvPr id="15364" name="Rectangle 4"/>
          <p:cNvSpPr>
            <a:spLocks/>
          </p:cNvSpPr>
          <p:nvPr/>
        </p:nvSpPr>
        <p:spPr bwMode="auto">
          <a:xfrm>
            <a:off x="0" y="0"/>
            <a:ext cx="400050" cy="38404800"/>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sp>
        <p:nvSpPr>
          <p:cNvPr id="15365" name="Rectangle 5"/>
          <p:cNvSpPr>
            <a:spLocks/>
          </p:cNvSpPr>
          <p:nvPr/>
        </p:nvSpPr>
        <p:spPr bwMode="auto">
          <a:xfrm>
            <a:off x="38004750" y="0"/>
            <a:ext cx="400050" cy="38404800"/>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sp>
        <p:nvSpPr>
          <p:cNvPr id="15366" name="Rectangle 6"/>
          <p:cNvSpPr>
            <a:spLocks/>
          </p:cNvSpPr>
          <p:nvPr/>
        </p:nvSpPr>
        <p:spPr bwMode="auto">
          <a:xfrm>
            <a:off x="0" y="0"/>
            <a:ext cx="38404800" cy="228177"/>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sp>
        <p:nvSpPr>
          <p:cNvPr id="15367" name="Rectangle 7"/>
          <p:cNvSpPr>
            <a:spLocks/>
          </p:cNvSpPr>
          <p:nvPr/>
        </p:nvSpPr>
        <p:spPr bwMode="auto">
          <a:xfrm>
            <a:off x="0" y="38176624"/>
            <a:ext cx="38404800" cy="228177"/>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pic>
        <p:nvPicPr>
          <p:cNvPr id="15374" name="Picture 48" descr="twlogo.png"/>
          <p:cNvPicPr>
            <a:picLocks noChangeAspect="1"/>
          </p:cNvPicPr>
          <p:nvPr/>
        </p:nvPicPr>
        <p:blipFill>
          <a:blip r:embed="rId4"/>
          <a:srcRect/>
          <a:stretch>
            <a:fillRect/>
          </a:stretch>
        </p:blipFill>
        <p:spPr bwMode="auto">
          <a:xfrm>
            <a:off x="1173479" y="711200"/>
            <a:ext cx="3597233" cy="1803400"/>
          </a:xfrm>
          <a:prstGeom prst="rect">
            <a:avLst/>
          </a:prstGeom>
          <a:noFill/>
          <a:ln w="9525">
            <a:noFill/>
            <a:miter lim="800000"/>
            <a:headEnd/>
            <a:tailEnd/>
          </a:ln>
        </p:spPr>
      </p:pic>
      <p:sp>
        <p:nvSpPr>
          <p:cNvPr id="15381" name="Rectangle 98"/>
          <p:cNvSpPr>
            <a:spLocks/>
          </p:cNvSpPr>
          <p:nvPr/>
        </p:nvSpPr>
        <p:spPr bwMode="auto">
          <a:xfrm>
            <a:off x="400050" y="33436542"/>
            <a:ext cx="15982950" cy="4740081"/>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sz="2900" b="1" dirty="0">
                <a:solidFill>
                  <a:schemeClr val="tx1"/>
                </a:solidFill>
                <a:latin typeface="Verdana" pitchFamily="-108" charset="0"/>
                <a:ea typeface="Verdana" pitchFamily="-108" charset="0"/>
                <a:cs typeface="Verdana" pitchFamily="-108" charset="0"/>
                <a:sym typeface="Verdana" pitchFamily="-108" charset="0"/>
              </a:rPr>
              <a:t>Poster: MT15A-08</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sz="2900" b="1" dirty="0">
                <a:solidFill>
                  <a:schemeClr val="tx1"/>
                </a:solidFill>
                <a:latin typeface="Verdana" pitchFamily="-108" charset="0"/>
                <a:ea typeface="Verdana" pitchFamily="-108" charset="0"/>
                <a:cs typeface="Verdana" pitchFamily="-108" charset="0"/>
                <a:sym typeface="Verdana" pitchFamily="-108" charset="0"/>
              </a:rPr>
              <a:t>References:</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RPI </a:t>
            </a:r>
            <a:r>
              <a:rPr lang="en-US" dirty="0">
                <a:solidFill>
                  <a:schemeClr val="tx1"/>
                </a:solidFill>
                <a:latin typeface="Verdana" pitchFamily="-108" charset="0"/>
                <a:ea typeface="Verdana" pitchFamily="-108" charset="0"/>
                <a:cs typeface="Verdana" pitchFamily="-108" charset="0"/>
                <a:sym typeface="Verdana" pitchFamily="-108" charset="0"/>
              </a:rPr>
              <a:t>– Rensselaer Polytechnic Institute</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TWC </a:t>
            </a:r>
            <a:r>
              <a:rPr lang="en-US" dirty="0">
                <a:solidFill>
                  <a:schemeClr val="tx1"/>
                </a:solidFill>
                <a:latin typeface="Verdana" pitchFamily="-108" charset="0"/>
                <a:ea typeface="Verdana" pitchFamily="-108" charset="0"/>
                <a:cs typeface="Verdana" pitchFamily="-108" charset="0"/>
                <a:sym typeface="Verdana" pitchFamily="-108" charset="0"/>
              </a:rPr>
              <a:t>– Tetherless World Constellation at Rensselaer Polytechnic Institute</a:t>
            </a:r>
          </a:p>
          <a:p>
            <a:r>
              <a:rPr lang="en-US" u="sng" dirty="0">
                <a:hlinkClick r:id="rId5"/>
              </a:rPr>
              <a:t>https://towardsdatascience.com/plotting-a-map-of-london-crime-data-using-r-8dcefef1c397</a:t>
            </a:r>
            <a:endParaRPr lang="en-US" dirty="0"/>
          </a:p>
          <a:p>
            <a:r>
              <a:rPr lang="en-US" dirty="0"/>
              <a:t> </a:t>
            </a:r>
          </a:p>
          <a:p>
            <a:r>
              <a:rPr lang="en-US" u="sng" dirty="0">
                <a:hlinkClick r:id="rId6"/>
              </a:rPr>
              <a:t>https://cseweb.ucsd.edu/classes/wi17/cse258-a/reports/a075.pdf</a:t>
            </a:r>
            <a:endParaRPr lang="en-US" dirty="0"/>
          </a:p>
          <a:p>
            <a:r>
              <a:rPr lang="en-US" dirty="0"/>
              <a:t> </a:t>
            </a:r>
          </a:p>
          <a:p>
            <a:r>
              <a:rPr lang="en-US" u="sng" dirty="0">
                <a:hlinkClick r:id="rId7"/>
              </a:rPr>
              <a:t>https://www.academia.edu/8460155/Plotting_spatial_data_in_R_using_ggplot2</a:t>
            </a:r>
            <a:endParaRPr lang="en-US" dirty="0"/>
          </a:p>
          <a:p>
            <a:r>
              <a:rPr lang="en-US" dirty="0"/>
              <a:t> </a:t>
            </a:r>
          </a:p>
          <a:p>
            <a:r>
              <a:rPr lang="en-US" u="sng" dirty="0">
                <a:hlinkClick r:id="rId8"/>
              </a:rPr>
              <a:t>https://ucr.fbi.gov/crime-in-the-u.s/2011/crime-in-the-u.s.-2011/offense-definitions</a:t>
            </a:r>
            <a:endParaRPr lang="en-US" dirty="0"/>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endParaRPr lang="en-US" dirty="0">
              <a:solidFill>
                <a:schemeClr val="tx1"/>
              </a:solidFill>
              <a:latin typeface="Verdana" pitchFamily="-108" charset="0"/>
              <a:ea typeface="Verdana" pitchFamily="-108" charset="0"/>
              <a:cs typeface="Verdana" pitchFamily="-108" charset="0"/>
              <a:sym typeface="Verdana" pitchFamily="-108" charset="0"/>
            </a:endParaRPr>
          </a:p>
        </p:txBody>
      </p:sp>
      <p:sp>
        <p:nvSpPr>
          <p:cNvPr id="15382" name="Rectangle 98"/>
          <p:cNvSpPr>
            <a:spLocks/>
          </p:cNvSpPr>
          <p:nvPr/>
        </p:nvSpPr>
        <p:spPr bwMode="auto">
          <a:xfrm>
            <a:off x="17145000" y="33458620"/>
            <a:ext cx="20874991" cy="4718003"/>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sz="2900" b="1" dirty="0">
                <a:solidFill>
                  <a:schemeClr val="tx1"/>
                </a:solidFill>
                <a:latin typeface="Verdana" pitchFamily="-108" charset="0"/>
                <a:ea typeface="Verdana" pitchFamily="-108" charset="0"/>
                <a:cs typeface="Verdana" pitchFamily="-108" charset="0"/>
                <a:sym typeface="Verdana" pitchFamily="-108" charset="0"/>
              </a:rPr>
              <a:t>Acknowledgments:</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dirty="0">
                <a:solidFill>
                  <a:schemeClr val="tx1"/>
                </a:solidFill>
                <a:latin typeface="Verdana" pitchFamily="-108" charset="0"/>
                <a:ea typeface="Verdana" pitchFamily="-108" charset="0"/>
                <a:cs typeface="Verdana" pitchFamily="-108" charset="0"/>
                <a:sym typeface="Verdana" pitchFamily="-108" charset="0"/>
              </a:rPr>
              <a:t>Prof. Fox has been an invaluable mentor throughout the course, with his help I have taken a step in the right direction begin analytics and see things in a better manner.</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endParaRPr lang="en-US" dirty="0">
              <a:solidFill>
                <a:schemeClr val="tx1"/>
              </a:solidFill>
              <a:latin typeface="Verdana" pitchFamily="-108" charset="0"/>
              <a:ea typeface="Verdana" pitchFamily="-108" charset="0"/>
              <a:cs typeface="Verdana" pitchFamily="-108" charset="0"/>
              <a:sym typeface="Verdana" pitchFamily="-108" charset="0"/>
            </a:endParaRP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Data resource:</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Kaggle</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endParaRPr lang="en-US" b="1" dirty="0">
              <a:solidFill>
                <a:schemeClr val="tx1"/>
              </a:solidFill>
              <a:latin typeface="Verdana" pitchFamily="-108" charset="0"/>
              <a:ea typeface="Verdana" pitchFamily="-108" charset="0"/>
              <a:cs typeface="Verdana" pitchFamily="-108" charset="0"/>
              <a:sym typeface="Verdana" pitchFamily="-108" charset="0"/>
            </a:endParaRP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Presented for Data Analytics – Fall 2018</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endParaRPr lang="en-US" dirty="0">
              <a:solidFill>
                <a:schemeClr val="tx1"/>
              </a:solidFill>
              <a:latin typeface="Verdana" pitchFamily="-108" charset="0"/>
              <a:ea typeface="Verdana" pitchFamily="-108" charset="0"/>
              <a:cs typeface="Verdana" pitchFamily="-108" charset="0"/>
              <a:sym typeface="Verdana" pitchFamily="-108" charset="0"/>
            </a:endParaRPr>
          </a:p>
        </p:txBody>
      </p:sp>
      <p:pic>
        <p:nvPicPr>
          <p:cNvPr id="3" name="Picture 2">
            <a:extLst>
              <a:ext uri="{FF2B5EF4-FFF2-40B4-BE49-F238E27FC236}">
                <a16:creationId xmlns:a16="http://schemas.microsoft.com/office/drawing/2014/main" id="{45804ED2-BA69-4BDF-81CF-E62B95CE25D1}"/>
              </a:ext>
            </a:extLst>
          </p:cNvPr>
          <p:cNvPicPr>
            <a:picLocks noChangeAspect="1"/>
          </p:cNvPicPr>
          <p:nvPr/>
        </p:nvPicPr>
        <p:blipFill>
          <a:blip r:embed="rId9"/>
          <a:stretch>
            <a:fillRect/>
          </a:stretch>
        </p:blipFill>
        <p:spPr>
          <a:xfrm>
            <a:off x="29610027" y="878040"/>
            <a:ext cx="4979693" cy="1469719"/>
          </a:xfrm>
          <a:prstGeom prst="rect">
            <a:avLst/>
          </a:prstGeom>
        </p:spPr>
      </p:pic>
      <p:pic>
        <p:nvPicPr>
          <p:cNvPr id="5" name="Picture 4" descr="A blue and white sign&#10;&#10;Description generated with high confidence">
            <a:extLst>
              <a:ext uri="{FF2B5EF4-FFF2-40B4-BE49-F238E27FC236}">
                <a16:creationId xmlns:a16="http://schemas.microsoft.com/office/drawing/2014/main" id="{3062B3CE-3608-421C-9978-1914980E9BB0}"/>
              </a:ext>
            </a:extLst>
          </p:cNvPr>
          <p:cNvPicPr>
            <a:picLocks noChangeAspect="1"/>
          </p:cNvPicPr>
          <p:nvPr/>
        </p:nvPicPr>
        <p:blipFill>
          <a:blip r:embed="rId10"/>
          <a:stretch>
            <a:fillRect/>
          </a:stretch>
        </p:blipFill>
        <p:spPr>
          <a:xfrm>
            <a:off x="35210679" y="513457"/>
            <a:ext cx="2552832" cy="2386342"/>
          </a:xfrm>
          <a:prstGeom prst="rect">
            <a:avLst/>
          </a:prstGeom>
        </p:spPr>
      </p:pic>
      <p:pic>
        <p:nvPicPr>
          <p:cNvPr id="19" name="Picture 18" descr="RPI_red_header.png">
            <a:extLst>
              <a:ext uri="{FF2B5EF4-FFF2-40B4-BE49-F238E27FC236}">
                <a16:creationId xmlns:a16="http://schemas.microsoft.com/office/drawing/2014/main" id="{47030C44-00B5-494B-A9CD-9B71C07C0184}"/>
              </a:ext>
            </a:extLst>
          </p:cNvPr>
          <p:cNvPicPr>
            <a:picLocks noChangeAspect="1"/>
          </p:cNvPicPr>
          <p:nvPr/>
        </p:nvPicPr>
        <p:blipFill>
          <a:blip r:embed="rId11"/>
          <a:stretch>
            <a:fillRect/>
          </a:stretch>
        </p:blipFill>
        <p:spPr>
          <a:xfrm>
            <a:off x="5544141" y="716028"/>
            <a:ext cx="5283200" cy="990600"/>
          </a:xfrm>
          <a:prstGeom prst="rect">
            <a:avLst/>
          </a:prstGeom>
        </p:spPr>
      </p:pic>
      <p:sp>
        <p:nvSpPr>
          <p:cNvPr id="20" name="Rectangle 98">
            <a:extLst>
              <a:ext uri="{FF2B5EF4-FFF2-40B4-BE49-F238E27FC236}">
                <a16:creationId xmlns:a16="http://schemas.microsoft.com/office/drawing/2014/main" id="{1E66BD46-AE8E-4684-928E-D8D782985A86}"/>
              </a:ext>
            </a:extLst>
          </p:cNvPr>
          <p:cNvSpPr>
            <a:spLocks/>
          </p:cNvSpPr>
          <p:nvPr/>
        </p:nvSpPr>
        <p:spPr bwMode="auto">
          <a:xfrm>
            <a:off x="384810" y="3495828"/>
            <a:ext cx="11807190" cy="1073597"/>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dirty="0">
                <a:solidFill>
                  <a:schemeClr val="tx1"/>
                </a:solidFill>
                <a:latin typeface="Verdana" pitchFamily="-108" charset="0"/>
                <a:ea typeface="Verdana" pitchFamily="-108" charset="0"/>
                <a:cs typeface="Verdana" pitchFamily="-108" charset="0"/>
                <a:sym typeface="Verdana" pitchFamily="-108" charset="0"/>
              </a:rPr>
              <a:t>											</a:t>
            </a:r>
            <a:br>
              <a:rPr lang="en-US" dirty="0">
                <a:solidFill>
                  <a:schemeClr val="tx1"/>
                </a:solidFill>
                <a:latin typeface="Verdana" pitchFamily="-108" charset="0"/>
                <a:ea typeface="Verdana" pitchFamily="-108" charset="0"/>
                <a:cs typeface="Verdana" pitchFamily="-108" charset="0"/>
                <a:sym typeface="Verdana" pitchFamily="-108" charset="0"/>
              </a:rPr>
            </a:br>
            <a:r>
              <a:rPr lang="en-US" dirty="0">
                <a:solidFill>
                  <a:schemeClr val="tx1"/>
                </a:solidFill>
                <a:latin typeface="Verdana" pitchFamily="-108" charset="0"/>
                <a:ea typeface="Verdana" pitchFamily="-108" charset="0"/>
                <a:cs typeface="Verdana" pitchFamily="-108" charset="0"/>
                <a:sym typeface="Verdana" pitchFamily="-108" charset="0"/>
              </a:rPr>
              <a:t>													</a:t>
            </a:r>
            <a:r>
              <a:rPr lang="en-US" sz="3600" b="1" dirty="0">
                <a:solidFill>
                  <a:schemeClr val="tx1"/>
                </a:solidFill>
                <a:latin typeface="Verdana" pitchFamily="-108" charset="0"/>
                <a:ea typeface="Verdana" pitchFamily="-108" charset="0"/>
                <a:cs typeface="Verdana" pitchFamily="-108" charset="0"/>
                <a:sym typeface="Verdana" pitchFamily="-108" charset="0"/>
              </a:rPr>
              <a:t>ABSTRACT</a:t>
            </a:r>
            <a:endParaRPr lang="en-US" b="1" dirty="0">
              <a:solidFill>
                <a:schemeClr val="tx1"/>
              </a:solidFill>
              <a:latin typeface="Verdana" pitchFamily="-108" charset="0"/>
              <a:ea typeface="Verdana" pitchFamily="-108" charset="0"/>
              <a:cs typeface="Verdana" pitchFamily="-108" charset="0"/>
              <a:sym typeface="Verdana" pitchFamily="-108" charset="0"/>
            </a:endParaRPr>
          </a:p>
        </p:txBody>
      </p:sp>
      <p:sp>
        <p:nvSpPr>
          <p:cNvPr id="21" name="Rectangle 98">
            <a:extLst>
              <a:ext uri="{FF2B5EF4-FFF2-40B4-BE49-F238E27FC236}">
                <a16:creationId xmlns:a16="http://schemas.microsoft.com/office/drawing/2014/main" id="{A2B9D743-D76B-4F48-97FB-94EC9182843D}"/>
              </a:ext>
            </a:extLst>
          </p:cNvPr>
          <p:cNvSpPr>
            <a:spLocks/>
          </p:cNvSpPr>
          <p:nvPr/>
        </p:nvSpPr>
        <p:spPr bwMode="auto">
          <a:xfrm>
            <a:off x="400050" y="13807440"/>
            <a:ext cx="11807190" cy="1274891"/>
          </a:xfrm>
          <a:prstGeom prst="rect">
            <a:avLst/>
          </a:prstGeom>
          <a:solidFill>
            <a:schemeClr val="accent1"/>
          </a:solidFill>
          <a:ln w="12700">
            <a:noFill/>
            <a:miter lim="800000"/>
            <a:headEnd/>
            <a:tailEnd/>
          </a:ln>
        </p:spPr>
        <p:txBody>
          <a:bodyPr lIns="0" tIns="0" rIns="0" bIns="0">
            <a:prstTxWarp prst="textNoShape">
              <a:avLst/>
            </a:prstTxWarp>
          </a:bodyPr>
          <a:lstStyle/>
          <a:p>
            <a:pPr algn="ct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br>
              <a:rPr lang="en-US" sz="2800" b="1" dirty="0">
                <a:solidFill>
                  <a:schemeClr val="tx1"/>
                </a:solidFill>
                <a:latin typeface="Verdana" pitchFamily="-108" charset="0"/>
                <a:ea typeface="Verdana" pitchFamily="-108" charset="0"/>
                <a:cs typeface="Verdana" pitchFamily="-108" charset="0"/>
                <a:sym typeface="Verdana" pitchFamily="-108" charset="0"/>
              </a:rPr>
            </a:br>
            <a:r>
              <a:rPr lang="en-US" sz="3600" b="1" dirty="0">
                <a:solidFill>
                  <a:schemeClr val="tx1"/>
                </a:solidFill>
                <a:latin typeface="Verdana" pitchFamily="-108" charset="0"/>
                <a:ea typeface="Verdana" pitchFamily="-108" charset="0"/>
                <a:cs typeface="Verdana" pitchFamily="-108" charset="0"/>
                <a:sym typeface="Verdana" pitchFamily="-108" charset="0"/>
              </a:rPr>
              <a:t>THE DATA AND FEATURE SELECTION</a:t>
            </a:r>
            <a:endParaRPr lang="en-US" b="1" dirty="0">
              <a:solidFill>
                <a:schemeClr val="tx1"/>
              </a:solidFill>
              <a:latin typeface="Verdana" pitchFamily="-108" charset="0"/>
              <a:ea typeface="Verdana" pitchFamily="-108" charset="0"/>
              <a:cs typeface="Verdana" pitchFamily="-108" charset="0"/>
              <a:sym typeface="Verdana" pitchFamily="-108" charset="0"/>
            </a:endParaRPr>
          </a:p>
        </p:txBody>
      </p:sp>
      <p:sp>
        <p:nvSpPr>
          <p:cNvPr id="6" name="Rectangle 5">
            <a:extLst>
              <a:ext uri="{FF2B5EF4-FFF2-40B4-BE49-F238E27FC236}">
                <a16:creationId xmlns:a16="http://schemas.microsoft.com/office/drawing/2014/main" id="{1CC1C61B-2D0D-4220-941B-6630BA88C026}"/>
              </a:ext>
            </a:extLst>
          </p:cNvPr>
          <p:cNvSpPr/>
          <p:nvPr/>
        </p:nvSpPr>
        <p:spPr>
          <a:xfrm>
            <a:off x="641289" y="4734392"/>
            <a:ext cx="10483912" cy="8497263"/>
          </a:xfrm>
          <a:prstGeom prst="rect">
            <a:avLst/>
          </a:prstGeom>
        </p:spPr>
        <p:txBody>
          <a:bodyPr wrap="square">
            <a:spAutoFit/>
          </a:bodyPr>
          <a:lstStyle/>
          <a:p>
            <a:pPr marL="292100" marR="0">
              <a:lnSpc>
                <a:spcPct val="103000"/>
              </a:lnSpc>
              <a:spcBef>
                <a:spcPts val="30"/>
              </a:spcBef>
              <a:spcAft>
                <a:spcPts val="0"/>
              </a:spcAft>
            </a:pPr>
            <a:r>
              <a:rPr lang="en-US" sz="2800" dirty="0">
                <a:latin typeface="Arial" panose="020B0604020202020204" pitchFamily="34" charset="0"/>
                <a:ea typeface="Georgia" panose="02040502050405020303" pitchFamily="18" charset="0"/>
                <a:cs typeface="Georgia" panose="02040502050405020303" pitchFamily="18" charset="0"/>
              </a:rPr>
              <a:t>There are certain aspects of human behavior which are hard to perceive and even harder to predict. To dispute that a civilization is reaching its brink of sanity is easy with the uncertainty in limiting crime. It is neither random nor systematic, which makes it pertinent to take a step back and analyze. According to a popular statistics website, “</a:t>
            </a:r>
            <a:r>
              <a:rPr lang="en-US" sz="2800" dirty="0">
                <a:solidFill>
                  <a:srgbClr val="222222"/>
                </a:solidFill>
                <a:latin typeface="Arial" panose="020B0604020202020204" pitchFamily="34" charset="0"/>
                <a:ea typeface="Georgia" panose="02040502050405020303" pitchFamily="18" charset="0"/>
                <a:cs typeface="Georgia" panose="02040502050405020303" pitchFamily="18" charset="0"/>
              </a:rPr>
              <a:t>The overall </a:t>
            </a:r>
            <a:r>
              <a:rPr lang="en-US" sz="2800" b="1" dirty="0">
                <a:solidFill>
                  <a:srgbClr val="222222"/>
                </a:solidFill>
                <a:latin typeface="Arial" panose="020B0604020202020204" pitchFamily="34" charset="0"/>
                <a:ea typeface="Georgia" panose="02040502050405020303" pitchFamily="18" charset="0"/>
                <a:cs typeface="Georgia" panose="02040502050405020303" pitchFamily="18" charset="0"/>
              </a:rPr>
              <a:t>crime rate</a:t>
            </a:r>
            <a:r>
              <a:rPr lang="en-US" sz="2800" dirty="0">
                <a:solidFill>
                  <a:srgbClr val="222222"/>
                </a:solidFill>
                <a:latin typeface="Arial" panose="020B0604020202020204" pitchFamily="34" charset="0"/>
                <a:ea typeface="Georgia" panose="02040502050405020303" pitchFamily="18" charset="0"/>
                <a:cs typeface="Georgia" panose="02040502050405020303" pitchFamily="18" charset="0"/>
              </a:rPr>
              <a:t> in </a:t>
            </a:r>
            <a:r>
              <a:rPr lang="en-US" sz="2800" b="1" dirty="0">
                <a:solidFill>
                  <a:srgbClr val="222222"/>
                </a:solidFill>
                <a:latin typeface="Arial" panose="020B0604020202020204" pitchFamily="34" charset="0"/>
                <a:ea typeface="Georgia" panose="02040502050405020303" pitchFamily="18" charset="0"/>
                <a:cs typeface="Georgia" panose="02040502050405020303" pitchFamily="18" charset="0"/>
              </a:rPr>
              <a:t>Boston</a:t>
            </a:r>
            <a:r>
              <a:rPr lang="en-US" sz="2800" dirty="0">
                <a:solidFill>
                  <a:srgbClr val="222222"/>
                </a:solidFill>
                <a:latin typeface="Arial" panose="020B0604020202020204" pitchFamily="34" charset="0"/>
                <a:ea typeface="Georgia" panose="02040502050405020303" pitchFamily="18" charset="0"/>
                <a:cs typeface="Georgia" panose="02040502050405020303" pitchFamily="18" charset="0"/>
              </a:rPr>
              <a:t> is 1% higher than the national average. For every 100,000 people, there are 7.83 daily </a:t>
            </a:r>
            <a:r>
              <a:rPr lang="en-US" sz="2800" b="1" dirty="0">
                <a:solidFill>
                  <a:srgbClr val="222222"/>
                </a:solidFill>
                <a:latin typeface="Arial" panose="020B0604020202020204" pitchFamily="34" charset="0"/>
                <a:ea typeface="Georgia" panose="02040502050405020303" pitchFamily="18" charset="0"/>
                <a:cs typeface="Georgia" panose="02040502050405020303" pitchFamily="18" charset="0"/>
              </a:rPr>
              <a:t>crimes</a:t>
            </a:r>
            <a:r>
              <a:rPr lang="en-US" sz="2800" dirty="0">
                <a:solidFill>
                  <a:srgbClr val="222222"/>
                </a:solidFill>
                <a:latin typeface="Arial" panose="020B0604020202020204" pitchFamily="34" charset="0"/>
                <a:ea typeface="Georgia" panose="02040502050405020303" pitchFamily="18" charset="0"/>
                <a:cs typeface="Georgia" panose="02040502050405020303" pitchFamily="18" charset="0"/>
              </a:rPr>
              <a:t> that occur in </a:t>
            </a:r>
            <a:r>
              <a:rPr lang="en-US" sz="2800" b="1" dirty="0">
                <a:solidFill>
                  <a:srgbClr val="222222"/>
                </a:solidFill>
                <a:latin typeface="Arial" panose="020B0604020202020204" pitchFamily="34" charset="0"/>
                <a:ea typeface="Georgia" panose="02040502050405020303" pitchFamily="18" charset="0"/>
                <a:cs typeface="Georgia" panose="02040502050405020303" pitchFamily="18" charset="0"/>
              </a:rPr>
              <a:t>Boston</a:t>
            </a:r>
            <a:r>
              <a:rPr lang="en-US" sz="2800" dirty="0">
                <a:solidFill>
                  <a:srgbClr val="222222"/>
                </a:solidFill>
                <a:latin typeface="Arial" panose="020B0604020202020204" pitchFamily="34" charset="0"/>
                <a:ea typeface="Georgia" panose="02040502050405020303" pitchFamily="18" charset="0"/>
                <a:cs typeface="Georgia" panose="02040502050405020303" pitchFamily="18" charset="0"/>
              </a:rPr>
              <a:t>. </a:t>
            </a:r>
            <a:r>
              <a:rPr lang="en-US" sz="2800" b="1" dirty="0">
                <a:solidFill>
                  <a:srgbClr val="222222"/>
                </a:solidFill>
                <a:latin typeface="Arial" panose="020B0604020202020204" pitchFamily="34" charset="0"/>
                <a:ea typeface="Georgia" panose="02040502050405020303" pitchFamily="18" charset="0"/>
                <a:cs typeface="Georgia" panose="02040502050405020303" pitchFamily="18" charset="0"/>
              </a:rPr>
              <a:t>Boston</a:t>
            </a:r>
            <a:r>
              <a:rPr lang="en-US" sz="2800" dirty="0">
                <a:solidFill>
                  <a:srgbClr val="222222"/>
                </a:solidFill>
                <a:latin typeface="Arial" panose="020B0604020202020204" pitchFamily="34" charset="0"/>
                <a:ea typeface="Georgia" panose="02040502050405020303" pitchFamily="18" charset="0"/>
                <a:cs typeface="Georgia" panose="02040502050405020303" pitchFamily="18" charset="0"/>
              </a:rPr>
              <a:t> is safer than 14% of the cities in the United States. In </a:t>
            </a:r>
            <a:r>
              <a:rPr lang="en-US" sz="2800" b="1" dirty="0">
                <a:solidFill>
                  <a:srgbClr val="222222"/>
                </a:solidFill>
                <a:latin typeface="Arial" panose="020B0604020202020204" pitchFamily="34" charset="0"/>
                <a:ea typeface="Georgia" panose="02040502050405020303" pitchFamily="18" charset="0"/>
                <a:cs typeface="Georgia" panose="02040502050405020303" pitchFamily="18" charset="0"/>
              </a:rPr>
              <a:t>Boston</a:t>
            </a:r>
            <a:r>
              <a:rPr lang="en-US" sz="2800" dirty="0">
                <a:solidFill>
                  <a:srgbClr val="222222"/>
                </a:solidFill>
                <a:latin typeface="Arial" panose="020B0604020202020204" pitchFamily="34" charset="0"/>
                <a:ea typeface="Georgia" panose="02040502050405020303" pitchFamily="18" charset="0"/>
                <a:cs typeface="Georgia" panose="02040502050405020303" pitchFamily="18" charset="0"/>
              </a:rPr>
              <a:t> you have a 1 in 35 chance of becoming a victim of any </a:t>
            </a:r>
            <a:r>
              <a:rPr lang="en-US" sz="2800" b="1" dirty="0">
                <a:solidFill>
                  <a:srgbClr val="222222"/>
                </a:solidFill>
                <a:latin typeface="Arial" panose="020B0604020202020204" pitchFamily="34" charset="0"/>
                <a:ea typeface="Georgia" panose="02040502050405020303" pitchFamily="18" charset="0"/>
                <a:cs typeface="Georgia" panose="02040502050405020303" pitchFamily="18" charset="0"/>
              </a:rPr>
              <a:t>crime</a:t>
            </a:r>
            <a:r>
              <a:rPr lang="en-US" sz="2800" dirty="0">
                <a:solidFill>
                  <a:srgbClr val="222222"/>
                </a:solidFill>
                <a:latin typeface="Arial" panose="020B0604020202020204" pitchFamily="34" charset="0"/>
                <a:ea typeface="Georgia" panose="02040502050405020303" pitchFamily="18" charset="0"/>
                <a:cs typeface="Georgia" panose="02040502050405020303" pitchFamily="18" charset="0"/>
              </a:rPr>
              <a:t>.”</a:t>
            </a:r>
            <a:endParaRPr lang="en-US" sz="2800" dirty="0">
              <a:latin typeface="Georgia" panose="02040502050405020303" pitchFamily="18" charset="0"/>
              <a:ea typeface="Georgia" panose="02040502050405020303" pitchFamily="18" charset="0"/>
              <a:cs typeface="Georgia" panose="02040502050405020303" pitchFamily="18" charset="0"/>
            </a:endParaRPr>
          </a:p>
          <a:p>
            <a:pPr marL="292100" marR="0">
              <a:lnSpc>
                <a:spcPct val="103000"/>
              </a:lnSpc>
              <a:spcBef>
                <a:spcPts val="30"/>
              </a:spcBef>
              <a:spcAft>
                <a:spcPts val="0"/>
              </a:spcAft>
            </a:pPr>
            <a:r>
              <a:rPr lang="en-US" sz="2800" dirty="0">
                <a:solidFill>
                  <a:srgbClr val="222222"/>
                </a:solidFill>
                <a:latin typeface="Arial" panose="020B0604020202020204" pitchFamily="34" charset="0"/>
                <a:ea typeface="Georgia" panose="02040502050405020303" pitchFamily="18" charset="0"/>
                <a:cs typeface="Georgia" panose="02040502050405020303" pitchFamily="18" charset="0"/>
              </a:rPr>
              <a:t>I will attempt to analyze the information available on location centric data to observe and predict the crimes in Boston according to their volatility.</a:t>
            </a:r>
            <a:endParaRPr lang="en-US" sz="2800" dirty="0">
              <a:latin typeface="Georgia" panose="02040502050405020303" pitchFamily="18" charset="0"/>
              <a:ea typeface="Georgia" panose="02040502050405020303" pitchFamily="18" charset="0"/>
              <a:cs typeface="Georgia" panose="02040502050405020303" pitchFamily="18" charset="0"/>
            </a:endParaRPr>
          </a:p>
          <a:p>
            <a:pPr marL="292100" marR="0">
              <a:lnSpc>
                <a:spcPct val="103000"/>
              </a:lnSpc>
              <a:spcBef>
                <a:spcPts val="30"/>
              </a:spcBef>
              <a:spcAft>
                <a:spcPts val="0"/>
              </a:spcAft>
            </a:pPr>
            <a:r>
              <a:rPr lang="en-US" sz="2800" dirty="0">
                <a:solidFill>
                  <a:srgbClr val="222222"/>
                </a:solidFill>
                <a:latin typeface="Arial" panose="020B0604020202020204" pitchFamily="34" charset="0"/>
                <a:ea typeface="Georgia" panose="02040502050405020303" pitchFamily="18" charset="0"/>
                <a:cs typeface="Georgia" panose="02040502050405020303" pitchFamily="18" charset="0"/>
              </a:rPr>
              <a:t>This work is motivated by the popular Kaggle dataset in classifying crimes in San Francisco which brought interesting results and analysis. Prior to that, there has been extensive research in crime analysis through Data Mining to improve intelligence for bureaus throughout the world.</a:t>
            </a:r>
            <a:endParaRPr lang="en-US" sz="2800" dirty="0">
              <a:latin typeface="Georgia" panose="02040502050405020303" pitchFamily="18" charset="0"/>
              <a:ea typeface="Georgia" panose="02040502050405020303" pitchFamily="18" charset="0"/>
              <a:cs typeface="Georgia" panose="02040502050405020303" pitchFamily="18" charset="0"/>
            </a:endParaRPr>
          </a:p>
        </p:txBody>
      </p:sp>
      <p:pic>
        <p:nvPicPr>
          <p:cNvPr id="7" name="Picture 6">
            <a:extLst>
              <a:ext uri="{FF2B5EF4-FFF2-40B4-BE49-F238E27FC236}">
                <a16:creationId xmlns:a16="http://schemas.microsoft.com/office/drawing/2014/main" id="{1D9893BB-5BA1-44F8-92DE-6BAD229E599D}"/>
              </a:ext>
            </a:extLst>
          </p:cNvPr>
          <p:cNvPicPr>
            <a:picLocks noChangeAspect="1"/>
          </p:cNvPicPr>
          <p:nvPr/>
        </p:nvPicPr>
        <p:blipFill>
          <a:blip r:embed="rId12"/>
          <a:stretch>
            <a:fillRect/>
          </a:stretch>
        </p:blipFill>
        <p:spPr>
          <a:xfrm>
            <a:off x="641288" y="20539340"/>
            <a:ext cx="11123991" cy="4579196"/>
          </a:xfrm>
          <a:prstGeom prst="rect">
            <a:avLst/>
          </a:prstGeom>
        </p:spPr>
      </p:pic>
      <p:sp>
        <p:nvSpPr>
          <p:cNvPr id="8" name="Rectangle 7">
            <a:extLst>
              <a:ext uri="{FF2B5EF4-FFF2-40B4-BE49-F238E27FC236}">
                <a16:creationId xmlns:a16="http://schemas.microsoft.com/office/drawing/2014/main" id="{547D4D9C-1FE9-4066-9BD4-CC2322AAB756}"/>
              </a:ext>
            </a:extLst>
          </p:cNvPr>
          <p:cNvSpPr/>
          <p:nvPr/>
        </p:nvSpPr>
        <p:spPr>
          <a:xfrm>
            <a:off x="415289" y="15240000"/>
            <a:ext cx="11807189" cy="5350824"/>
          </a:xfrm>
          <a:prstGeom prst="rect">
            <a:avLst/>
          </a:prstGeom>
        </p:spPr>
        <p:txBody>
          <a:bodyPr wrap="square">
            <a:spAutoFit/>
          </a:bodyPr>
          <a:lstStyle/>
          <a:p>
            <a:pPr marL="292100" marR="0">
              <a:lnSpc>
                <a:spcPct val="102000"/>
              </a:lnSpc>
              <a:spcBef>
                <a:spcPts val="50"/>
              </a:spcBef>
              <a:spcAft>
                <a:spcPts val="0"/>
              </a:spcAft>
            </a:pPr>
            <a:r>
              <a:rPr lang="en-US" sz="2800" dirty="0">
                <a:latin typeface="Arial" panose="020B0604020202020204" pitchFamily="34" charset="0"/>
                <a:ea typeface="Georgia" panose="02040502050405020303" pitchFamily="18" charset="0"/>
                <a:cs typeface="Arial" panose="020B0604020202020204" pitchFamily="34" charset="0"/>
              </a:rPr>
              <a:t>The data provided by Boston Police consists of more than 320000 data points from year 2015 to 2018(till October). To stabilize model performance and analysis, I would be focusing on crimes occurred in year 2018 to analyze current trends in crimes occurring in Boston.</a:t>
            </a:r>
          </a:p>
          <a:p>
            <a:pPr marL="292100" marR="0">
              <a:lnSpc>
                <a:spcPct val="102000"/>
              </a:lnSpc>
              <a:spcBef>
                <a:spcPts val="50"/>
              </a:spcBef>
              <a:spcAft>
                <a:spcPts val="0"/>
              </a:spcAft>
            </a:pPr>
            <a:r>
              <a:rPr lang="en-US" sz="2800" dirty="0">
                <a:latin typeface="Arial" panose="020B0604020202020204" pitchFamily="34" charset="0"/>
                <a:ea typeface="Georgia" panose="02040502050405020303" pitchFamily="18" charset="0"/>
                <a:cs typeface="Arial" panose="020B0604020202020204" pitchFamily="34" charset="0"/>
              </a:rPr>
              <a:t> There are 17 initial features in the dataset, of which Incident number, Offense code, Offense code group, Offense code description are lined up with Offense code group with 67 levels of categories. Another feature, Occurrence date is all also not relevant because it has been segregated into Hour, Day of week,  and rest of the distinct features to be considered namely - District, Longitude, Latitude, UCR. Further, divided into Violent and Non Violent and UCR cleaned to Part One and Two, to normalize dataset.</a:t>
            </a:r>
          </a:p>
        </p:txBody>
      </p:sp>
      <p:pic>
        <p:nvPicPr>
          <p:cNvPr id="25" name="Picture 24">
            <a:extLst>
              <a:ext uri="{FF2B5EF4-FFF2-40B4-BE49-F238E27FC236}">
                <a16:creationId xmlns:a16="http://schemas.microsoft.com/office/drawing/2014/main" id="{CABE9D5D-E41B-4337-B0D9-E65F3DF6FED4}"/>
              </a:ext>
            </a:extLst>
          </p:cNvPr>
          <p:cNvPicPr/>
          <p:nvPr/>
        </p:nvPicPr>
        <p:blipFill>
          <a:blip r:embed="rId13">
            <a:extLst>
              <a:ext uri="{28A0092B-C50C-407E-A947-70E740481C1C}">
                <a14:useLocalDpi xmlns:a14="http://schemas.microsoft.com/office/drawing/2010/main" val="0"/>
              </a:ext>
            </a:extLst>
          </a:blip>
          <a:stretch>
            <a:fillRect/>
          </a:stretch>
        </p:blipFill>
        <p:spPr>
          <a:xfrm>
            <a:off x="545403" y="25298541"/>
            <a:ext cx="2494278" cy="2999547"/>
          </a:xfrm>
          <a:prstGeom prst="rect">
            <a:avLst/>
          </a:prstGeom>
        </p:spPr>
      </p:pic>
      <p:pic>
        <p:nvPicPr>
          <p:cNvPr id="26" name="Picture 25">
            <a:extLst>
              <a:ext uri="{FF2B5EF4-FFF2-40B4-BE49-F238E27FC236}">
                <a16:creationId xmlns:a16="http://schemas.microsoft.com/office/drawing/2014/main" id="{75234864-4D47-493F-AC30-C54AED7FB5D0}"/>
              </a:ext>
            </a:extLst>
          </p:cNvPr>
          <p:cNvPicPr/>
          <p:nvPr/>
        </p:nvPicPr>
        <p:blipFill>
          <a:blip r:embed="rId14">
            <a:extLst>
              <a:ext uri="{28A0092B-C50C-407E-A947-70E740481C1C}">
                <a14:useLocalDpi xmlns:a14="http://schemas.microsoft.com/office/drawing/2010/main" val="0"/>
              </a:ext>
            </a:extLst>
          </a:blip>
          <a:stretch>
            <a:fillRect/>
          </a:stretch>
        </p:blipFill>
        <p:spPr>
          <a:xfrm>
            <a:off x="3210751" y="25384123"/>
            <a:ext cx="2759706" cy="2999547"/>
          </a:xfrm>
          <a:prstGeom prst="rect">
            <a:avLst/>
          </a:prstGeom>
        </p:spPr>
      </p:pic>
      <p:pic>
        <p:nvPicPr>
          <p:cNvPr id="27" name="Picture 26">
            <a:extLst>
              <a:ext uri="{FF2B5EF4-FFF2-40B4-BE49-F238E27FC236}">
                <a16:creationId xmlns:a16="http://schemas.microsoft.com/office/drawing/2014/main" id="{7572773F-0518-49A2-A0A1-F83678D910E1}"/>
              </a:ext>
            </a:extLst>
          </p:cNvPr>
          <p:cNvPicPr/>
          <p:nvPr/>
        </p:nvPicPr>
        <p:blipFill>
          <a:blip r:embed="rId15">
            <a:extLst>
              <a:ext uri="{28A0092B-C50C-407E-A947-70E740481C1C}">
                <a14:useLocalDpi xmlns:a14="http://schemas.microsoft.com/office/drawing/2010/main" val="0"/>
              </a:ext>
            </a:extLst>
          </a:blip>
          <a:stretch>
            <a:fillRect/>
          </a:stretch>
        </p:blipFill>
        <p:spPr>
          <a:xfrm>
            <a:off x="1010922" y="29375740"/>
            <a:ext cx="3549015" cy="3360420"/>
          </a:xfrm>
          <a:prstGeom prst="rect">
            <a:avLst/>
          </a:prstGeom>
        </p:spPr>
      </p:pic>
      <p:pic>
        <p:nvPicPr>
          <p:cNvPr id="28" name="Picture 27">
            <a:extLst>
              <a:ext uri="{FF2B5EF4-FFF2-40B4-BE49-F238E27FC236}">
                <a16:creationId xmlns:a16="http://schemas.microsoft.com/office/drawing/2014/main" id="{281A96F9-C7CB-40C9-B7B8-2FF51EAF8599}"/>
              </a:ext>
            </a:extLst>
          </p:cNvPr>
          <p:cNvPicPr/>
          <p:nvPr/>
        </p:nvPicPr>
        <p:blipFill>
          <a:blip r:embed="rId16">
            <a:extLst>
              <a:ext uri="{28A0092B-C50C-407E-A947-70E740481C1C}">
                <a14:useLocalDpi xmlns:a14="http://schemas.microsoft.com/office/drawing/2010/main" val="0"/>
              </a:ext>
            </a:extLst>
          </a:blip>
          <a:stretch>
            <a:fillRect/>
          </a:stretch>
        </p:blipFill>
        <p:spPr>
          <a:xfrm>
            <a:off x="5138381" y="29371004"/>
            <a:ext cx="3880485" cy="3362325"/>
          </a:xfrm>
          <a:prstGeom prst="rect">
            <a:avLst/>
          </a:prstGeom>
        </p:spPr>
      </p:pic>
      <p:pic>
        <p:nvPicPr>
          <p:cNvPr id="14" name="Picture 13" descr="A close up of a organ&#10;&#10;Description generated with high confidence">
            <a:extLst>
              <a:ext uri="{FF2B5EF4-FFF2-40B4-BE49-F238E27FC236}">
                <a16:creationId xmlns:a16="http://schemas.microsoft.com/office/drawing/2014/main" id="{7BBFE901-D6AE-496A-A420-385EF4849AA6}"/>
              </a:ext>
            </a:extLst>
          </p:cNvPr>
          <p:cNvPicPr>
            <a:picLocks noChangeAspect="1"/>
          </p:cNvPicPr>
          <p:nvPr/>
        </p:nvPicPr>
        <p:blipFill>
          <a:blip r:embed="rId17"/>
          <a:stretch>
            <a:fillRect/>
          </a:stretch>
        </p:blipFill>
        <p:spPr>
          <a:xfrm>
            <a:off x="6141527" y="25384123"/>
            <a:ext cx="3491963" cy="2999547"/>
          </a:xfrm>
          <a:prstGeom prst="rect">
            <a:avLst/>
          </a:prstGeom>
        </p:spPr>
      </p:pic>
      <p:pic>
        <p:nvPicPr>
          <p:cNvPr id="16" name="Picture 15" descr="A screenshot of a cell phone&#10;&#10;Description generated with high confidence">
            <a:extLst>
              <a:ext uri="{FF2B5EF4-FFF2-40B4-BE49-F238E27FC236}">
                <a16:creationId xmlns:a16="http://schemas.microsoft.com/office/drawing/2014/main" id="{DE7E0555-5B0A-49EB-B1B3-2F182C3056CE}"/>
              </a:ext>
            </a:extLst>
          </p:cNvPr>
          <p:cNvPicPr>
            <a:picLocks noChangeAspect="1"/>
          </p:cNvPicPr>
          <p:nvPr/>
        </p:nvPicPr>
        <p:blipFill>
          <a:blip r:embed="rId18"/>
          <a:stretch>
            <a:fillRect/>
          </a:stretch>
        </p:blipFill>
        <p:spPr>
          <a:xfrm>
            <a:off x="8814435" y="29364615"/>
            <a:ext cx="4285535" cy="3473975"/>
          </a:xfrm>
          <a:prstGeom prst="rect">
            <a:avLst/>
          </a:prstGeom>
        </p:spPr>
      </p:pic>
      <p:sp>
        <p:nvSpPr>
          <p:cNvPr id="37" name="Rectangle 98">
            <a:extLst>
              <a:ext uri="{FF2B5EF4-FFF2-40B4-BE49-F238E27FC236}">
                <a16:creationId xmlns:a16="http://schemas.microsoft.com/office/drawing/2014/main" id="{48487C6A-AA23-476A-AE72-BDDE8019607F}"/>
              </a:ext>
            </a:extLst>
          </p:cNvPr>
          <p:cNvSpPr>
            <a:spLocks/>
          </p:cNvSpPr>
          <p:nvPr/>
        </p:nvSpPr>
        <p:spPr bwMode="auto">
          <a:xfrm>
            <a:off x="12757786" y="3495828"/>
            <a:ext cx="11807190" cy="1076595"/>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dirty="0">
                <a:solidFill>
                  <a:schemeClr val="tx1"/>
                </a:solidFill>
                <a:latin typeface="Verdana" pitchFamily="-108" charset="0"/>
                <a:ea typeface="Verdana" pitchFamily="-108" charset="0"/>
                <a:cs typeface="Verdana" pitchFamily="-108" charset="0"/>
                <a:sym typeface="Verdana" pitchFamily="-108" charset="0"/>
              </a:rPr>
              <a:t>											</a:t>
            </a:r>
            <a:br>
              <a:rPr lang="en-US" dirty="0">
                <a:solidFill>
                  <a:schemeClr val="tx1"/>
                </a:solidFill>
                <a:latin typeface="Verdana" pitchFamily="-108" charset="0"/>
                <a:ea typeface="Verdana" pitchFamily="-108" charset="0"/>
                <a:cs typeface="Verdana" pitchFamily="-108" charset="0"/>
                <a:sym typeface="Verdana" pitchFamily="-108" charset="0"/>
              </a:rPr>
            </a:br>
            <a:r>
              <a:rPr lang="en-US" dirty="0">
                <a:solidFill>
                  <a:schemeClr val="tx1"/>
                </a:solidFill>
                <a:latin typeface="Verdana" pitchFamily="-108" charset="0"/>
                <a:ea typeface="Verdana" pitchFamily="-108" charset="0"/>
                <a:cs typeface="Verdana" pitchFamily="-108" charset="0"/>
                <a:sym typeface="Verdana" pitchFamily="-108" charset="0"/>
              </a:rPr>
              <a:t>											</a:t>
            </a:r>
            <a:r>
              <a:rPr lang="en-US" sz="3600" b="1" dirty="0">
                <a:solidFill>
                  <a:schemeClr val="tx1"/>
                </a:solidFill>
                <a:latin typeface="Verdana" pitchFamily="-108" charset="0"/>
                <a:ea typeface="Verdana" pitchFamily="-108" charset="0"/>
                <a:cs typeface="Verdana" pitchFamily="-108" charset="0"/>
                <a:sym typeface="Verdana" pitchFamily="-108" charset="0"/>
              </a:rPr>
              <a:t>SPATIAL ANALYSIS</a:t>
            </a:r>
            <a:endParaRPr lang="en-US" b="1" dirty="0">
              <a:solidFill>
                <a:schemeClr val="tx1"/>
              </a:solidFill>
              <a:latin typeface="Verdana" pitchFamily="-108" charset="0"/>
              <a:ea typeface="Verdana" pitchFamily="-108" charset="0"/>
              <a:cs typeface="Verdana" pitchFamily="-108" charset="0"/>
              <a:sym typeface="Verdana" pitchFamily="-108" charset="0"/>
            </a:endParaRPr>
          </a:p>
        </p:txBody>
      </p:sp>
      <p:pic>
        <p:nvPicPr>
          <p:cNvPr id="22" name="Picture 21" descr="A close up of a logo&#10;&#10;Description generated with high confidence">
            <a:extLst>
              <a:ext uri="{FF2B5EF4-FFF2-40B4-BE49-F238E27FC236}">
                <a16:creationId xmlns:a16="http://schemas.microsoft.com/office/drawing/2014/main" id="{DB136AA9-E49D-4F61-B382-ED1C1EBF18E8}"/>
              </a:ext>
            </a:extLst>
          </p:cNvPr>
          <p:cNvPicPr>
            <a:picLocks noChangeAspect="1"/>
          </p:cNvPicPr>
          <p:nvPr/>
        </p:nvPicPr>
        <p:blipFill>
          <a:blip r:embed="rId19"/>
          <a:stretch>
            <a:fillRect/>
          </a:stretch>
        </p:blipFill>
        <p:spPr>
          <a:xfrm>
            <a:off x="9348588" y="25384124"/>
            <a:ext cx="3553225" cy="2999546"/>
          </a:xfrm>
          <a:prstGeom prst="rect">
            <a:avLst/>
          </a:prstGeom>
        </p:spPr>
      </p:pic>
      <p:pic>
        <p:nvPicPr>
          <p:cNvPr id="40" name="Picture 39" descr="A close up of a map&#10;&#10;Description generated with high confidence">
            <a:extLst>
              <a:ext uri="{FF2B5EF4-FFF2-40B4-BE49-F238E27FC236}">
                <a16:creationId xmlns:a16="http://schemas.microsoft.com/office/drawing/2014/main" id="{8293BB82-66FE-42FF-8DC6-767FC0E3E853}"/>
              </a:ext>
            </a:extLst>
          </p:cNvPr>
          <p:cNvPicPr/>
          <p:nvPr/>
        </p:nvPicPr>
        <p:blipFill>
          <a:blip r:embed="rId20">
            <a:extLst>
              <a:ext uri="{28A0092B-C50C-407E-A947-70E740481C1C}">
                <a14:useLocalDpi xmlns:a14="http://schemas.microsoft.com/office/drawing/2010/main" val="0"/>
              </a:ext>
            </a:extLst>
          </a:blip>
          <a:stretch>
            <a:fillRect/>
          </a:stretch>
        </p:blipFill>
        <p:spPr>
          <a:xfrm>
            <a:off x="12685225" y="4818514"/>
            <a:ext cx="3389567" cy="3391159"/>
          </a:xfrm>
          <a:prstGeom prst="rect">
            <a:avLst/>
          </a:prstGeom>
        </p:spPr>
      </p:pic>
      <p:sp>
        <p:nvSpPr>
          <p:cNvPr id="41" name="Rectangle 98">
            <a:extLst>
              <a:ext uri="{FF2B5EF4-FFF2-40B4-BE49-F238E27FC236}">
                <a16:creationId xmlns:a16="http://schemas.microsoft.com/office/drawing/2014/main" id="{9AB24076-2B60-4A4D-AAF8-EFCABCBDA12F}"/>
              </a:ext>
            </a:extLst>
          </p:cNvPr>
          <p:cNvSpPr>
            <a:spLocks/>
          </p:cNvSpPr>
          <p:nvPr/>
        </p:nvSpPr>
        <p:spPr bwMode="auto">
          <a:xfrm>
            <a:off x="12808696" y="11462448"/>
            <a:ext cx="11807190" cy="1274891"/>
          </a:xfrm>
          <a:prstGeom prst="rect">
            <a:avLst/>
          </a:prstGeom>
          <a:solidFill>
            <a:schemeClr val="accent1"/>
          </a:solidFill>
          <a:ln w="12700">
            <a:noFill/>
            <a:miter lim="800000"/>
            <a:headEnd/>
            <a:tailEnd/>
          </a:ln>
        </p:spPr>
        <p:txBody>
          <a:bodyPr lIns="0" tIns="0" rIns="0" bIns="0">
            <a:prstTxWarp prst="textNoShape">
              <a:avLst/>
            </a:prstTxWarp>
          </a:bodyPr>
          <a:lstStyle/>
          <a:p>
            <a:pPr algn="ct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sz="3600" b="1" dirty="0">
                <a:solidFill>
                  <a:schemeClr val="tx1"/>
                </a:solidFill>
                <a:latin typeface="Verdana" pitchFamily="-108" charset="0"/>
                <a:ea typeface="Verdana" pitchFamily="-108" charset="0"/>
                <a:cs typeface="Verdana" pitchFamily="-108" charset="0"/>
                <a:sym typeface="Verdana" pitchFamily="-108" charset="0"/>
              </a:rPr>
              <a:t>							</a:t>
            </a:r>
          </a:p>
          <a:p>
            <a:pPr algn="ct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sz="3600" b="1" dirty="0">
                <a:solidFill>
                  <a:schemeClr val="tx1"/>
                </a:solidFill>
                <a:latin typeface="Verdana" pitchFamily="-108" charset="0"/>
                <a:ea typeface="Verdana" pitchFamily="-108" charset="0"/>
                <a:cs typeface="Verdana" pitchFamily="-108" charset="0"/>
                <a:sym typeface="Verdana" pitchFamily="-108" charset="0"/>
              </a:rPr>
              <a:t>MODELS FOR CLASSIFICATION</a:t>
            </a:r>
            <a:endParaRPr lang="en-US" b="1" dirty="0">
              <a:solidFill>
                <a:schemeClr val="tx1"/>
              </a:solidFill>
              <a:latin typeface="Verdana" pitchFamily="-108" charset="0"/>
              <a:ea typeface="Verdana" pitchFamily="-108" charset="0"/>
              <a:cs typeface="Verdana" pitchFamily="-108" charset="0"/>
              <a:sym typeface="Verdana" pitchFamily="-108" charset="0"/>
            </a:endParaRPr>
          </a:p>
        </p:txBody>
      </p:sp>
      <p:sp>
        <p:nvSpPr>
          <p:cNvPr id="42" name="Rectangle 98">
            <a:extLst>
              <a:ext uri="{FF2B5EF4-FFF2-40B4-BE49-F238E27FC236}">
                <a16:creationId xmlns:a16="http://schemas.microsoft.com/office/drawing/2014/main" id="{BFB70F10-D2A0-44E2-9E8F-B5D6402CE433}"/>
              </a:ext>
            </a:extLst>
          </p:cNvPr>
          <p:cNvSpPr>
            <a:spLocks/>
          </p:cNvSpPr>
          <p:nvPr/>
        </p:nvSpPr>
        <p:spPr bwMode="auto">
          <a:xfrm>
            <a:off x="26157015" y="23211376"/>
            <a:ext cx="11807190" cy="1219201"/>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sz="3600" b="1" dirty="0">
                <a:solidFill>
                  <a:schemeClr val="tx1"/>
                </a:solidFill>
                <a:latin typeface="Verdana" pitchFamily="-108" charset="0"/>
                <a:ea typeface="Verdana" pitchFamily="-108" charset="0"/>
                <a:cs typeface="Verdana" pitchFamily="-108" charset="0"/>
                <a:sym typeface="Verdana" pitchFamily="-108" charset="0"/>
              </a:rPr>
              <a:t>										</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sz="3600" b="1" dirty="0">
                <a:solidFill>
                  <a:schemeClr val="tx1"/>
                </a:solidFill>
                <a:latin typeface="Verdana" pitchFamily="-108" charset="0"/>
                <a:ea typeface="Verdana" pitchFamily="-108" charset="0"/>
                <a:cs typeface="Verdana" pitchFamily="-108" charset="0"/>
                <a:sym typeface="Verdana" pitchFamily="-108" charset="0"/>
              </a:rPr>
              <a:t>											CONCLUSION</a:t>
            </a:r>
          </a:p>
        </p:txBody>
      </p:sp>
      <p:sp>
        <p:nvSpPr>
          <p:cNvPr id="23" name="Rectangle 22">
            <a:extLst>
              <a:ext uri="{FF2B5EF4-FFF2-40B4-BE49-F238E27FC236}">
                <a16:creationId xmlns:a16="http://schemas.microsoft.com/office/drawing/2014/main" id="{370B9933-62AE-4804-9569-F1F01CA7CBD3}"/>
              </a:ext>
            </a:extLst>
          </p:cNvPr>
          <p:cNvSpPr/>
          <p:nvPr/>
        </p:nvSpPr>
        <p:spPr>
          <a:xfrm>
            <a:off x="12344343" y="12872983"/>
            <a:ext cx="12925002" cy="943207"/>
          </a:xfrm>
          <a:prstGeom prst="rect">
            <a:avLst/>
          </a:prstGeom>
        </p:spPr>
        <p:txBody>
          <a:bodyPr wrap="square">
            <a:spAutoFit/>
          </a:bodyPr>
          <a:lstStyle/>
          <a:p>
            <a:pPr marL="292100" marR="0">
              <a:lnSpc>
                <a:spcPct val="102000"/>
              </a:lnSpc>
              <a:spcBef>
                <a:spcPts val="55"/>
              </a:spcBef>
              <a:spcAft>
                <a:spcPts val="0"/>
              </a:spcAft>
            </a:pPr>
            <a:r>
              <a:rPr lang="en-US" sz="2800" b="1" dirty="0">
                <a:latin typeface="Arial" panose="020B0604020202020204" pitchFamily="34" charset="0"/>
                <a:ea typeface="Georgia" panose="02040502050405020303" pitchFamily="18" charset="0"/>
                <a:cs typeface="Arial" panose="020B0604020202020204" pitchFamily="34" charset="0"/>
              </a:rPr>
              <a:t>Logistic Regression to analyze variable importance in binary classification</a:t>
            </a:r>
            <a:r>
              <a:rPr lang="en-US" sz="2800" dirty="0">
                <a:latin typeface="Arial" panose="020B0604020202020204" pitchFamily="34" charset="0"/>
                <a:ea typeface="Georgia" panose="02040502050405020303" pitchFamily="18" charset="0"/>
                <a:cs typeface="Arial" panose="020B0604020202020204" pitchFamily="34" charset="0"/>
              </a:rPr>
              <a:t>-</a:t>
            </a:r>
          </a:p>
        </p:txBody>
      </p:sp>
      <p:sp>
        <p:nvSpPr>
          <p:cNvPr id="24" name="Rectangle 23">
            <a:extLst>
              <a:ext uri="{FF2B5EF4-FFF2-40B4-BE49-F238E27FC236}">
                <a16:creationId xmlns:a16="http://schemas.microsoft.com/office/drawing/2014/main" id="{0995D93C-47D4-44DE-92BF-B353A7BBC16F}"/>
              </a:ext>
            </a:extLst>
          </p:cNvPr>
          <p:cNvSpPr/>
          <p:nvPr/>
        </p:nvSpPr>
        <p:spPr>
          <a:xfrm>
            <a:off x="12463717" y="18567337"/>
            <a:ext cx="11807190" cy="1382686"/>
          </a:xfrm>
          <a:prstGeom prst="rect">
            <a:avLst/>
          </a:prstGeom>
        </p:spPr>
        <p:txBody>
          <a:bodyPr wrap="square">
            <a:spAutoFit/>
          </a:bodyPr>
          <a:lstStyle/>
          <a:p>
            <a:pPr marL="292100" marR="0">
              <a:lnSpc>
                <a:spcPct val="102000"/>
              </a:lnSpc>
              <a:spcBef>
                <a:spcPts val="55"/>
              </a:spcBef>
              <a:spcAft>
                <a:spcPts val="0"/>
              </a:spcAft>
            </a:pPr>
            <a:r>
              <a:rPr lang="en-US" sz="2800" dirty="0">
                <a:latin typeface="Arial" panose="020B0604020202020204" pitchFamily="34" charset="0"/>
                <a:ea typeface="Georgia" panose="02040502050405020303" pitchFamily="18" charset="0"/>
                <a:cs typeface="Arial" panose="020B0604020202020204" pitchFamily="34" charset="0"/>
              </a:rPr>
              <a:t>With this explanation we now know that our feature selection proved to report significant importance and that they can be concluded as statistically significant while in a quest to determine crime category.</a:t>
            </a:r>
          </a:p>
        </p:txBody>
      </p:sp>
      <p:pic>
        <p:nvPicPr>
          <p:cNvPr id="47" name="Picture 46">
            <a:extLst>
              <a:ext uri="{FF2B5EF4-FFF2-40B4-BE49-F238E27FC236}">
                <a16:creationId xmlns:a16="http://schemas.microsoft.com/office/drawing/2014/main" id="{89649246-CA98-452A-8D7B-85944A9EB337}"/>
              </a:ext>
            </a:extLst>
          </p:cNvPr>
          <p:cNvPicPr/>
          <p:nvPr/>
        </p:nvPicPr>
        <p:blipFill>
          <a:blip r:embed="rId21"/>
          <a:stretch>
            <a:fillRect/>
          </a:stretch>
        </p:blipFill>
        <p:spPr>
          <a:xfrm>
            <a:off x="18112117" y="13936157"/>
            <a:ext cx="5932635" cy="4170421"/>
          </a:xfrm>
          <a:prstGeom prst="rect">
            <a:avLst/>
          </a:prstGeom>
        </p:spPr>
      </p:pic>
      <p:pic>
        <p:nvPicPr>
          <p:cNvPr id="48" name="Picture 47">
            <a:extLst>
              <a:ext uri="{FF2B5EF4-FFF2-40B4-BE49-F238E27FC236}">
                <a16:creationId xmlns:a16="http://schemas.microsoft.com/office/drawing/2014/main" id="{2B68BB85-1599-41C9-9CDF-ADAF3AF15555}"/>
              </a:ext>
            </a:extLst>
          </p:cNvPr>
          <p:cNvPicPr/>
          <p:nvPr/>
        </p:nvPicPr>
        <p:blipFill>
          <a:blip r:embed="rId22"/>
          <a:stretch>
            <a:fillRect/>
          </a:stretch>
        </p:blipFill>
        <p:spPr>
          <a:xfrm>
            <a:off x="12724214" y="13759412"/>
            <a:ext cx="5666887" cy="4349096"/>
          </a:xfrm>
          <a:prstGeom prst="rect">
            <a:avLst/>
          </a:prstGeom>
        </p:spPr>
      </p:pic>
      <p:pic>
        <p:nvPicPr>
          <p:cNvPr id="49" name="Picture 48" descr="A screenshot of a cell phone&#10;&#10;Description generated with very high confidence">
            <a:extLst>
              <a:ext uri="{FF2B5EF4-FFF2-40B4-BE49-F238E27FC236}">
                <a16:creationId xmlns:a16="http://schemas.microsoft.com/office/drawing/2014/main" id="{826C456D-F4B4-4DDC-B353-E5A5B9DE8F14}"/>
              </a:ext>
            </a:extLst>
          </p:cNvPr>
          <p:cNvPicPr/>
          <p:nvPr/>
        </p:nvPicPr>
        <p:blipFill>
          <a:blip r:embed="rId23">
            <a:extLst>
              <a:ext uri="{28A0092B-C50C-407E-A947-70E740481C1C}">
                <a14:useLocalDpi xmlns:a14="http://schemas.microsoft.com/office/drawing/2010/main" val="0"/>
              </a:ext>
            </a:extLst>
          </a:blip>
          <a:stretch>
            <a:fillRect/>
          </a:stretch>
        </p:blipFill>
        <p:spPr>
          <a:xfrm>
            <a:off x="13572606" y="19914326"/>
            <a:ext cx="4651780" cy="4579195"/>
          </a:xfrm>
          <a:prstGeom prst="rect">
            <a:avLst/>
          </a:prstGeom>
        </p:spPr>
      </p:pic>
      <p:sp>
        <p:nvSpPr>
          <p:cNvPr id="29" name="Rectangle 28">
            <a:extLst>
              <a:ext uri="{FF2B5EF4-FFF2-40B4-BE49-F238E27FC236}">
                <a16:creationId xmlns:a16="http://schemas.microsoft.com/office/drawing/2014/main" id="{00582D78-5EC2-4A2A-8169-D74F8931FEA9}"/>
              </a:ext>
            </a:extLst>
          </p:cNvPr>
          <p:cNvSpPr/>
          <p:nvPr/>
        </p:nvSpPr>
        <p:spPr>
          <a:xfrm>
            <a:off x="13125379" y="24686058"/>
            <a:ext cx="10725151" cy="954107"/>
          </a:xfrm>
          <a:prstGeom prst="rect">
            <a:avLst/>
          </a:prstGeom>
        </p:spPr>
        <p:txBody>
          <a:bodyPr wrap="square">
            <a:spAutoFit/>
          </a:bodyPr>
          <a:lstStyle/>
          <a:p>
            <a:pPr marL="0" marR="0">
              <a:spcBef>
                <a:spcPts val="5"/>
              </a:spcBef>
              <a:spcAft>
                <a:spcPts val="0"/>
              </a:spcAft>
            </a:pPr>
            <a:r>
              <a:rPr lang="en-US" sz="2800" dirty="0">
                <a:latin typeface="Arial" panose="020B0604020202020204" pitchFamily="34" charset="0"/>
                <a:ea typeface="Georgia" panose="02040502050405020303" pitchFamily="18" charset="0"/>
                <a:cs typeface="Arial" panose="020B0604020202020204" pitchFamily="34" charset="0"/>
              </a:rPr>
              <a:t>AUC at 63.5 which is a bit above average it is pertinent to identify if there are better ways to predict this relationship.</a:t>
            </a:r>
            <a:endParaRPr lang="en-US" dirty="0">
              <a:effectLst/>
              <a:latin typeface="Arial" panose="020B0604020202020204" pitchFamily="34" charset="0"/>
              <a:ea typeface="Georgia" panose="02040502050405020303" pitchFamily="18" charset="0"/>
              <a:cs typeface="Arial" panose="020B0604020202020204" pitchFamily="34" charset="0"/>
            </a:endParaRPr>
          </a:p>
        </p:txBody>
      </p:sp>
      <p:sp>
        <p:nvSpPr>
          <p:cNvPr id="30" name="Rectangle 29">
            <a:extLst>
              <a:ext uri="{FF2B5EF4-FFF2-40B4-BE49-F238E27FC236}">
                <a16:creationId xmlns:a16="http://schemas.microsoft.com/office/drawing/2014/main" id="{73E3F255-C5D4-4957-86F8-C480A0301C1F}"/>
              </a:ext>
            </a:extLst>
          </p:cNvPr>
          <p:cNvSpPr/>
          <p:nvPr/>
        </p:nvSpPr>
        <p:spPr>
          <a:xfrm>
            <a:off x="13125379" y="25687754"/>
            <a:ext cx="10231405" cy="2677656"/>
          </a:xfrm>
          <a:prstGeom prst="rect">
            <a:avLst/>
          </a:prstGeom>
        </p:spPr>
        <p:txBody>
          <a:bodyPr wrap="square">
            <a:spAutoFit/>
          </a:bodyPr>
          <a:lstStyle/>
          <a:p>
            <a:pPr marL="0" marR="0">
              <a:spcBef>
                <a:spcPts val="5"/>
              </a:spcBef>
              <a:spcAft>
                <a:spcPts val="0"/>
              </a:spcAft>
            </a:pPr>
            <a:r>
              <a:rPr lang="en-US" sz="2800" b="1" dirty="0">
                <a:latin typeface="Arial" panose="020B0604020202020204" pitchFamily="34" charset="0"/>
                <a:ea typeface="Georgia" panose="02040502050405020303" pitchFamily="18" charset="0"/>
                <a:cs typeface="Arial" panose="020B0604020202020204" pitchFamily="34" charset="0"/>
              </a:rPr>
              <a:t>Recursive partitioning in trees</a:t>
            </a:r>
            <a:endParaRPr lang="en-US" sz="2800" dirty="0">
              <a:latin typeface="Arial" panose="020B0604020202020204" pitchFamily="34" charset="0"/>
              <a:ea typeface="Georgia" panose="02040502050405020303" pitchFamily="18" charset="0"/>
              <a:cs typeface="Arial" panose="020B0604020202020204" pitchFamily="34" charset="0"/>
            </a:endParaRPr>
          </a:p>
          <a:p>
            <a:pPr marL="0" marR="0">
              <a:spcBef>
                <a:spcPts val="5"/>
              </a:spcBef>
              <a:spcAft>
                <a:spcPts val="0"/>
              </a:spcAft>
            </a:pPr>
            <a:r>
              <a:rPr lang="en-US" sz="2800" dirty="0">
                <a:latin typeface="Arial" panose="020B0604020202020204" pitchFamily="34" charset="0"/>
                <a:ea typeface="Georgia" panose="02040502050405020303" pitchFamily="18" charset="0"/>
                <a:cs typeface="Arial" panose="020B0604020202020204" pitchFamily="34" charset="0"/>
              </a:rPr>
              <a:t> </a:t>
            </a:r>
          </a:p>
          <a:p>
            <a:r>
              <a:rPr lang="en-US" sz="2800" dirty="0">
                <a:latin typeface="Arial" panose="020B0604020202020204" pitchFamily="34" charset="0"/>
                <a:ea typeface="Georgia" panose="02040502050405020303" pitchFamily="18" charset="0"/>
                <a:cs typeface="Arial" panose="020B0604020202020204" pitchFamily="34" charset="0"/>
              </a:rPr>
              <a:t>The idea of taking recursive trees is dividing efficiently based on maximum information gain. </a:t>
            </a:r>
          </a:p>
          <a:p>
            <a:r>
              <a:rPr lang="en-US" sz="2800" dirty="0">
                <a:latin typeface="Arial" panose="020B0604020202020204" pitchFamily="34" charset="0"/>
                <a:cs typeface="Arial" panose="020B0604020202020204" pitchFamily="34" charset="0"/>
              </a:rPr>
              <a:t>Using cross validation, accuracy plots are generated to implement 10 fold default cross validation strategy</a:t>
            </a:r>
          </a:p>
        </p:txBody>
      </p:sp>
      <p:pic>
        <p:nvPicPr>
          <p:cNvPr id="32" name="Picture 31" descr="A close up of a map&#10;&#10;Description generated with very high confidence">
            <a:extLst>
              <a:ext uri="{FF2B5EF4-FFF2-40B4-BE49-F238E27FC236}">
                <a16:creationId xmlns:a16="http://schemas.microsoft.com/office/drawing/2014/main" id="{08F3C873-0115-4458-9DD9-1C448CE5C270}"/>
              </a:ext>
            </a:extLst>
          </p:cNvPr>
          <p:cNvPicPr>
            <a:picLocks noChangeAspect="1"/>
          </p:cNvPicPr>
          <p:nvPr/>
        </p:nvPicPr>
        <p:blipFill>
          <a:blip r:embed="rId24"/>
          <a:stretch>
            <a:fillRect/>
          </a:stretch>
        </p:blipFill>
        <p:spPr>
          <a:xfrm>
            <a:off x="19156489" y="28231721"/>
            <a:ext cx="5315806" cy="5033239"/>
          </a:xfrm>
          <a:prstGeom prst="rect">
            <a:avLst/>
          </a:prstGeom>
        </p:spPr>
      </p:pic>
      <p:pic>
        <p:nvPicPr>
          <p:cNvPr id="56" name="Picture 55">
            <a:extLst>
              <a:ext uri="{FF2B5EF4-FFF2-40B4-BE49-F238E27FC236}">
                <a16:creationId xmlns:a16="http://schemas.microsoft.com/office/drawing/2014/main" id="{411BD163-EC7A-4AE8-BC9B-3740B8DD2429}"/>
              </a:ext>
            </a:extLst>
          </p:cNvPr>
          <p:cNvPicPr/>
          <p:nvPr/>
        </p:nvPicPr>
        <p:blipFill>
          <a:blip r:embed="rId25"/>
          <a:stretch>
            <a:fillRect/>
          </a:stretch>
        </p:blipFill>
        <p:spPr>
          <a:xfrm>
            <a:off x="13300434" y="28508575"/>
            <a:ext cx="6070600" cy="4370561"/>
          </a:xfrm>
          <a:prstGeom prst="rect">
            <a:avLst/>
          </a:prstGeom>
        </p:spPr>
      </p:pic>
      <p:pic>
        <p:nvPicPr>
          <p:cNvPr id="38" name="Picture 37" descr="A picture containing screenshot&#10;&#10;Description generated with very high confidence">
            <a:extLst>
              <a:ext uri="{FF2B5EF4-FFF2-40B4-BE49-F238E27FC236}">
                <a16:creationId xmlns:a16="http://schemas.microsoft.com/office/drawing/2014/main" id="{3EEF75AB-7D30-4B72-8719-547F1675D970}"/>
              </a:ext>
            </a:extLst>
          </p:cNvPr>
          <p:cNvPicPr/>
          <p:nvPr/>
        </p:nvPicPr>
        <p:blipFill>
          <a:blip r:embed="rId26">
            <a:extLst>
              <a:ext uri="{28A0092B-C50C-407E-A947-70E740481C1C}">
                <a14:useLocalDpi xmlns:a14="http://schemas.microsoft.com/office/drawing/2010/main" val="0"/>
              </a:ext>
            </a:extLst>
          </a:blip>
          <a:stretch>
            <a:fillRect/>
          </a:stretch>
        </p:blipFill>
        <p:spPr>
          <a:xfrm>
            <a:off x="32060610" y="12096114"/>
            <a:ext cx="5734685" cy="5429885"/>
          </a:xfrm>
          <a:prstGeom prst="rect">
            <a:avLst/>
          </a:prstGeom>
        </p:spPr>
      </p:pic>
      <p:pic>
        <p:nvPicPr>
          <p:cNvPr id="39" name="Picture 38" descr="A screenshot of a cell phone&#10;&#10;Description generated with very high confidence">
            <a:extLst>
              <a:ext uri="{FF2B5EF4-FFF2-40B4-BE49-F238E27FC236}">
                <a16:creationId xmlns:a16="http://schemas.microsoft.com/office/drawing/2014/main" id="{D85A9819-EB07-43AA-ABD0-0F4FCDEBF016}"/>
              </a:ext>
            </a:extLst>
          </p:cNvPr>
          <p:cNvPicPr/>
          <p:nvPr/>
        </p:nvPicPr>
        <p:blipFill>
          <a:blip r:embed="rId27">
            <a:extLst>
              <a:ext uri="{28A0092B-C50C-407E-A947-70E740481C1C}">
                <a14:useLocalDpi xmlns:a14="http://schemas.microsoft.com/office/drawing/2010/main" val="0"/>
              </a:ext>
            </a:extLst>
          </a:blip>
          <a:stretch>
            <a:fillRect/>
          </a:stretch>
        </p:blipFill>
        <p:spPr>
          <a:xfrm>
            <a:off x="32156470" y="17696879"/>
            <a:ext cx="5734685" cy="5429885"/>
          </a:xfrm>
          <a:prstGeom prst="rect">
            <a:avLst/>
          </a:prstGeom>
        </p:spPr>
      </p:pic>
      <p:pic>
        <p:nvPicPr>
          <p:cNvPr id="43" name="Picture 42" descr="A close up of a map&#10;&#10;Description generated with high confidence">
            <a:extLst>
              <a:ext uri="{FF2B5EF4-FFF2-40B4-BE49-F238E27FC236}">
                <a16:creationId xmlns:a16="http://schemas.microsoft.com/office/drawing/2014/main" id="{7B85E59C-0650-4517-874D-FB8354C1112E}"/>
              </a:ext>
            </a:extLst>
          </p:cNvPr>
          <p:cNvPicPr/>
          <p:nvPr/>
        </p:nvPicPr>
        <p:blipFill>
          <a:blip r:embed="rId28">
            <a:extLst>
              <a:ext uri="{28A0092B-C50C-407E-A947-70E740481C1C}">
                <a14:useLocalDpi xmlns:a14="http://schemas.microsoft.com/office/drawing/2010/main" val="0"/>
              </a:ext>
            </a:extLst>
          </a:blip>
          <a:stretch>
            <a:fillRect/>
          </a:stretch>
        </p:blipFill>
        <p:spPr>
          <a:xfrm>
            <a:off x="25802724" y="10604188"/>
            <a:ext cx="5734685" cy="5429885"/>
          </a:xfrm>
          <a:prstGeom prst="rect">
            <a:avLst/>
          </a:prstGeom>
        </p:spPr>
      </p:pic>
      <p:sp>
        <p:nvSpPr>
          <p:cNvPr id="2" name="Rectangle 1">
            <a:extLst>
              <a:ext uri="{FF2B5EF4-FFF2-40B4-BE49-F238E27FC236}">
                <a16:creationId xmlns:a16="http://schemas.microsoft.com/office/drawing/2014/main" id="{F8F7E367-6E79-43E2-95DE-B77F21F57615}"/>
              </a:ext>
            </a:extLst>
          </p:cNvPr>
          <p:cNvSpPr/>
          <p:nvPr/>
        </p:nvSpPr>
        <p:spPr>
          <a:xfrm>
            <a:off x="26114238" y="3549662"/>
            <a:ext cx="11681057" cy="2677656"/>
          </a:xfrm>
          <a:prstGeom prst="rect">
            <a:avLst/>
          </a:prstGeom>
        </p:spPr>
        <p:txBody>
          <a:bodyPr wrap="square">
            <a:spAutoFit/>
          </a:bodyPr>
          <a:lstStyle/>
          <a:p>
            <a:r>
              <a:rPr lang="en-US" sz="2800" b="1" dirty="0">
                <a:latin typeface="Arial" panose="020B0604020202020204" pitchFamily="34" charset="0"/>
                <a:cs typeface="Arial" panose="020B0604020202020204" pitchFamily="34" charset="0"/>
              </a:rPr>
              <a:t>Random Forests analysis and tuning</a:t>
            </a:r>
          </a:p>
          <a:p>
            <a:r>
              <a:rPr lang="en-US" sz="2800" dirty="0">
                <a:latin typeface="Arial" panose="020B0604020202020204" pitchFamily="34" charset="0"/>
                <a:cs typeface="Arial" panose="020B0604020202020204" pitchFamily="34" charset="0"/>
              </a:rPr>
              <a:t>lower </a:t>
            </a:r>
            <a:r>
              <a:rPr lang="en-US" sz="2800" dirty="0" err="1">
                <a:latin typeface="Arial" panose="020B0604020202020204" pitchFamily="34" charset="0"/>
                <a:cs typeface="Arial" panose="020B0604020202020204" pitchFamily="34" charset="0"/>
              </a:rPr>
              <a:t>mtry</a:t>
            </a:r>
            <a:r>
              <a:rPr lang="en-US" sz="2800" dirty="0">
                <a:latin typeface="Arial" panose="020B0604020202020204" pitchFamily="34" charset="0"/>
                <a:cs typeface="Arial" panose="020B0604020202020204" pitchFamily="34" charset="0"/>
              </a:rPr>
              <a:t> - less correlation between the trees </a:t>
            </a:r>
          </a:p>
          <a:p>
            <a:r>
              <a:rPr lang="en-US" sz="2800" dirty="0">
                <a:latin typeface="Arial" panose="020B0604020202020204" pitchFamily="34" charset="0"/>
                <a:cs typeface="Arial" panose="020B0604020202020204" pitchFamily="34" charset="0"/>
              </a:rPr>
              <a:t>if you are taking the </a:t>
            </a:r>
            <a:r>
              <a:rPr lang="en-US" sz="2800" dirty="0" err="1">
                <a:latin typeface="Arial" panose="020B0604020202020204" pitchFamily="34" charset="0"/>
                <a:cs typeface="Arial" panose="020B0604020202020204" pitchFamily="34" charset="0"/>
              </a:rPr>
              <a:t>mtry</a:t>
            </a:r>
            <a:r>
              <a:rPr lang="en-US" sz="2800" dirty="0">
                <a:latin typeface="Arial" panose="020B0604020202020204" pitchFamily="34" charset="0"/>
                <a:cs typeface="Arial" panose="020B0604020202020204" pitchFamily="34" charset="0"/>
              </a:rPr>
              <a:t> equal to number of variables then that means each tree is taking the same combination</a:t>
            </a:r>
          </a:p>
          <a:p>
            <a:r>
              <a:rPr lang="en-US" sz="2800" dirty="0">
                <a:latin typeface="Arial" panose="020B0604020202020204" pitchFamily="34" charset="0"/>
                <a:cs typeface="Arial" panose="020B0604020202020204" pitchFamily="34" charset="0"/>
              </a:rPr>
              <a:t>Gini index shows</a:t>
            </a:r>
          </a:p>
          <a:p>
            <a:r>
              <a:rPr lang="en-US" sz="2800" dirty="0">
                <a:latin typeface="Arial" panose="020B0604020202020204" pitchFamily="34" charset="0"/>
                <a:cs typeface="Arial" panose="020B0604020202020204" pitchFamily="34" charset="0"/>
              </a:rPr>
              <a:t>how pure the nodes are at the end of each tree without variable </a:t>
            </a:r>
          </a:p>
        </p:txBody>
      </p:sp>
      <p:pic>
        <p:nvPicPr>
          <p:cNvPr id="9" name="Picture 8" descr="A screenshot of a social media post&#10;&#10;Description generated with very high confidence">
            <a:extLst>
              <a:ext uri="{FF2B5EF4-FFF2-40B4-BE49-F238E27FC236}">
                <a16:creationId xmlns:a16="http://schemas.microsoft.com/office/drawing/2014/main" id="{5AADDE72-47A9-4DBB-B23C-F14ADB7D62DE}"/>
              </a:ext>
            </a:extLst>
          </p:cNvPr>
          <p:cNvPicPr>
            <a:picLocks noChangeAspect="1"/>
          </p:cNvPicPr>
          <p:nvPr/>
        </p:nvPicPr>
        <p:blipFill>
          <a:blip r:embed="rId29"/>
          <a:stretch>
            <a:fillRect/>
          </a:stretch>
        </p:blipFill>
        <p:spPr>
          <a:xfrm>
            <a:off x="26157015" y="7470702"/>
            <a:ext cx="5695055" cy="2392887"/>
          </a:xfrm>
          <a:prstGeom prst="rect">
            <a:avLst/>
          </a:prstGeom>
        </p:spPr>
      </p:pic>
      <p:pic>
        <p:nvPicPr>
          <p:cNvPr id="11" name="Picture 10" descr="A screenshot of a cell phone&#10;&#10;Description generated with very high confidence">
            <a:extLst>
              <a:ext uri="{FF2B5EF4-FFF2-40B4-BE49-F238E27FC236}">
                <a16:creationId xmlns:a16="http://schemas.microsoft.com/office/drawing/2014/main" id="{85FE2BED-D57C-4A72-B6F6-11C45CF831B9}"/>
              </a:ext>
            </a:extLst>
          </p:cNvPr>
          <p:cNvPicPr>
            <a:picLocks noChangeAspect="1"/>
          </p:cNvPicPr>
          <p:nvPr/>
        </p:nvPicPr>
        <p:blipFill>
          <a:blip r:embed="rId30"/>
          <a:stretch>
            <a:fillRect/>
          </a:stretch>
        </p:blipFill>
        <p:spPr>
          <a:xfrm>
            <a:off x="32070789" y="8033137"/>
            <a:ext cx="4688837" cy="4353526"/>
          </a:xfrm>
          <a:prstGeom prst="rect">
            <a:avLst/>
          </a:prstGeom>
        </p:spPr>
      </p:pic>
      <p:pic>
        <p:nvPicPr>
          <p:cNvPr id="34" name="Picture 33" descr="A close up of a map&#10;&#10;Description generated with very high confidence">
            <a:extLst>
              <a:ext uri="{FF2B5EF4-FFF2-40B4-BE49-F238E27FC236}">
                <a16:creationId xmlns:a16="http://schemas.microsoft.com/office/drawing/2014/main" id="{15716C79-20F0-40B3-85A4-6C6CF7B74506}"/>
              </a:ext>
            </a:extLst>
          </p:cNvPr>
          <p:cNvPicPr>
            <a:picLocks noChangeAspect="1"/>
          </p:cNvPicPr>
          <p:nvPr/>
        </p:nvPicPr>
        <p:blipFill>
          <a:blip r:embed="rId31"/>
          <a:stretch>
            <a:fillRect/>
          </a:stretch>
        </p:blipFill>
        <p:spPr>
          <a:xfrm>
            <a:off x="16128194" y="4868929"/>
            <a:ext cx="3316022" cy="3364517"/>
          </a:xfrm>
          <a:prstGeom prst="rect">
            <a:avLst/>
          </a:prstGeom>
        </p:spPr>
      </p:pic>
      <p:pic>
        <p:nvPicPr>
          <p:cNvPr id="36" name="Picture 35" descr="A close up of a map&#10;&#10;Description generated with very high confidence">
            <a:extLst>
              <a:ext uri="{FF2B5EF4-FFF2-40B4-BE49-F238E27FC236}">
                <a16:creationId xmlns:a16="http://schemas.microsoft.com/office/drawing/2014/main" id="{1C6CB8F0-2A53-4BBE-A06F-4DC2F5DC51EF}"/>
              </a:ext>
            </a:extLst>
          </p:cNvPr>
          <p:cNvPicPr>
            <a:picLocks noChangeAspect="1"/>
          </p:cNvPicPr>
          <p:nvPr/>
        </p:nvPicPr>
        <p:blipFill>
          <a:blip r:embed="rId32"/>
          <a:stretch>
            <a:fillRect/>
          </a:stretch>
        </p:blipFill>
        <p:spPr>
          <a:xfrm>
            <a:off x="19778972" y="4868929"/>
            <a:ext cx="3764704" cy="3564587"/>
          </a:xfrm>
          <a:prstGeom prst="rect">
            <a:avLst/>
          </a:prstGeom>
        </p:spPr>
      </p:pic>
      <p:pic>
        <p:nvPicPr>
          <p:cNvPr id="46" name="Picture 45">
            <a:extLst>
              <a:ext uri="{FF2B5EF4-FFF2-40B4-BE49-F238E27FC236}">
                <a16:creationId xmlns:a16="http://schemas.microsoft.com/office/drawing/2014/main" id="{13A967E6-96B7-4026-B179-BDB95CB01830}"/>
              </a:ext>
            </a:extLst>
          </p:cNvPr>
          <p:cNvPicPr>
            <a:picLocks noChangeAspect="1"/>
          </p:cNvPicPr>
          <p:nvPr/>
        </p:nvPicPr>
        <p:blipFill>
          <a:blip r:embed="rId33"/>
          <a:stretch>
            <a:fillRect/>
          </a:stretch>
        </p:blipFill>
        <p:spPr>
          <a:xfrm>
            <a:off x="12685225" y="8499034"/>
            <a:ext cx="10704578" cy="1513647"/>
          </a:xfrm>
          <a:prstGeom prst="rect">
            <a:avLst/>
          </a:prstGeom>
        </p:spPr>
      </p:pic>
      <p:sp>
        <p:nvSpPr>
          <p:cNvPr id="50" name="Rectangle 49">
            <a:extLst>
              <a:ext uri="{FF2B5EF4-FFF2-40B4-BE49-F238E27FC236}">
                <a16:creationId xmlns:a16="http://schemas.microsoft.com/office/drawing/2014/main" id="{E598C43F-A2B3-48BE-9A2A-24C09F3DF517}"/>
              </a:ext>
            </a:extLst>
          </p:cNvPr>
          <p:cNvSpPr/>
          <p:nvPr/>
        </p:nvSpPr>
        <p:spPr>
          <a:xfrm>
            <a:off x="12651019" y="9512926"/>
            <a:ext cx="11807190" cy="1938992"/>
          </a:xfrm>
          <a:prstGeom prst="rect">
            <a:avLst/>
          </a:prstGeom>
        </p:spPr>
        <p:txBody>
          <a:bodyPr wrap="square">
            <a:spAutoFit/>
          </a:bodyPr>
          <a:lstStyle/>
          <a:p>
            <a:r>
              <a:rPr lang="en-US" dirty="0">
                <a:latin typeface="Arial" panose="020B0604020202020204" pitchFamily="34" charset="0"/>
                <a:cs typeface="Arial" panose="020B0604020202020204" pitchFamily="34" charset="0"/>
              </a:rPr>
              <a:t>Geo spatial analysis takes up a whole new field for analysis of regions and creating highly effective visuals. I have tried to implement the visuals of affected areas of Boston to observe which districts are most affected to the violent crimes, and shootings to notice if there is a pattern that reports need to better surveillance for those areas.</a:t>
            </a:r>
          </a:p>
        </p:txBody>
      </p:sp>
      <p:sp>
        <p:nvSpPr>
          <p:cNvPr id="51" name="Rectangle 50">
            <a:extLst>
              <a:ext uri="{FF2B5EF4-FFF2-40B4-BE49-F238E27FC236}">
                <a16:creationId xmlns:a16="http://schemas.microsoft.com/office/drawing/2014/main" id="{77BE010F-AF0C-4295-AA97-9A819941EBB0}"/>
              </a:ext>
            </a:extLst>
          </p:cNvPr>
          <p:cNvSpPr/>
          <p:nvPr/>
        </p:nvSpPr>
        <p:spPr>
          <a:xfrm>
            <a:off x="26114238" y="24764551"/>
            <a:ext cx="11745159" cy="4832092"/>
          </a:xfrm>
          <a:prstGeom prst="rect">
            <a:avLst/>
          </a:prstGeom>
        </p:spPr>
        <p:txBody>
          <a:bodyPr wrap="square">
            <a:spAutoFit/>
          </a:bodyPr>
          <a:lstStyle/>
          <a:p>
            <a:r>
              <a:rPr lang="en-US" sz="2800" dirty="0">
                <a:latin typeface="Arial" panose="020B0604020202020204" pitchFamily="34" charset="0"/>
                <a:cs typeface="Arial" panose="020B0604020202020204" pitchFamily="34" charset="0"/>
              </a:rPr>
              <a:t>The dataset used in this analysis was huge and  needed a lot of filtration to produce relevant results.  Recursive partitioning was better tuned to rule out error with cross validation with even better results using Offense code group. Random forest was a bit disarrayed and I wouldn’t use it according to my present analysis. I would like to continue with trying out biases and variances connections in future work.</a:t>
            </a:r>
          </a:p>
          <a:p>
            <a:r>
              <a:rPr lang="en-US" sz="2800" dirty="0">
                <a:latin typeface="Arial" panose="020B0604020202020204" pitchFamily="34" charset="0"/>
                <a:cs typeface="Arial" panose="020B0604020202020204" pitchFamily="34" charset="0"/>
              </a:rPr>
              <a:t>The bias of the presence of UCR Part is still something I would emphasis on, but in my opinion the model gave a  very strong indication that Time , Location counts a lot for a crime to occur. It is consistent throughout years, months or days but the distributions say that we can statistically identify which areas are more to what kind of a crime.</a:t>
            </a:r>
          </a:p>
        </p:txBody>
      </p:sp>
      <p:pic>
        <p:nvPicPr>
          <p:cNvPr id="62" name="Picture 61" descr="A screenshot of a cell phone&#10;&#10;Description generated with high confidence">
            <a:extLst>
              <a:ext uri="{FF2B5EF4-FFF2-40B4-BE49-F238E27FC236}">
                <a16:creationId xmlns:a16="http://schemas.microsoft.com/office/drawing/2014/main" id="{8DD0640E-61DC-40C8-BE7B-783D902CDDAF}"/>
              </a:ext>
            </a:extLst>
          </p:cNvPr>
          <p:cNvPicPr/>
          <p:nvPr/>
        </p:nvPicPr>
        <p:blipFill>
          <a:blip r:embed="rId34">
            <a:extLst>
              <a:ext uri="{28A0092B-C50C-407E-A947-70E740481C1C}">
                <a14:useLocalDpi xmlns:a14="http://schemas.microsoft.com/office/drawing/2010/main" val="0"/>
              </a:ext>
            </a:extLst>
          </a:blip>
          <a:stretch>
            <a:fillRect/>
          </a:stretch>
        </p:blipFill>
        <p:spPr>
          <a:xfrm>
            <a:off x="26336104" y="17305272"/>
            <a:ext cx="5734685" cy="5429885"/>
          </a:xfrm>
          <a:prstGeom prst="rect">
            <a:avLst/>
          </a:prstGeom>
        </p:spPr>
      </p:pic>
    </p:spTree>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17152</TotalTime>
  <Pages>0</Pages>
  <Words>514</Words>
  <Characters>0</Characters>
  <Application>Microsoft Office PowerPoint</Application>
  <PresentationFormat>Custom</PresentationFormat>
  <Lines>0</Lines>
  <Paragraphs>50</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ＭＳ Ｐゴシック</vt:lpstr>
      <vt:lpstr>Arial</vt:lpstr>
      <vt:lpstr>Arial Black</vt:lpstr>
      <vt:lpstr>Georgia</vt:lpstr>
      <vt:lpstr>Times</vt:lpstr>
      <vt:lpstr>Verdana</vt:lpstr>
      <vt:lpstr>ヒラギノ明朝 ProN W3</vt:lpstr>
      <vt:lpstr>Title &amp; Bullets</vt:lpstr>
      <vt:lpstr>PowerPoint Presentation</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Khatri, Yamini</cp:lastModifiedBy>
  <cp:revision>126</cp:revision>
  <cp:lastPrinted>2010-02-18T20:20:14Z</cp:lastPrinted>
  <dcterms:created xsi:type="dcterms:W3CDTF">2010-03-16T21:47:29Z</dcterms:created>
  <dcterms:modified xsi:type="dcterms:W3CDTF">2018-12-07T20:51:26Z</dcterms:modified>
  <cp:category/>
</cp:coreProperties>
</file>