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4B5C741-DEA0-4948-9680-30B6675CEDD9}">
  <a:tblStyle styleId="{34B5C741-DEA0-4948-9680-30B6675CEDD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a:t>Zipper</a:t>
            </a:r>
          </a:p>
          <a:p>
            <a:pPr lvl="0">
              <a:spcBef>
                <a:spcPts val="0"/>
              </a:spcBef>
              <a:buNone/>
            </a:pPr>
            <a:r>
              <a:rPr lang="en" sz="1800">
                <a:latin typeface="Courier New"/>
                <a:ea typeface="Courier New"/>
                <a:cs typeface="Courier New"/>
                <a:sym typeface="Courier New"/>
              </a:rPr>
              <a:t>Location Pointer</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lgn="l">
              <a:spcBef>
                <a:spcPts val="0"/>
              </a:spcBef>
              <a:buNone/>
            </a:pPr>
            <a:r>
              <a:rPr lang="en"/>
              <a:t>Shortening distances, connecting you to those who matter!</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idx="1" type="body"/>
          </p:nvPr>
        </p:nvSpPr>
        <p:spPr>
          <a:xfrm>
            <a:off x="387900" y="904624"/>
            <a:ext cx="8368200" cy="3664200"/>
          </a:xfrm>
          <a:prstGeom prst="rect">
            <a:avLst/>
          </a:prstGeom>
        </p:spPr>
        <p:txBody>
          <a:bodyPr anchorCtr="0" anchor="t" bIns="91425" lIns="91425" rIns="91425" tIns="91425">
            <a:noAutofit/>
          </a:bodyPr>
          <a:lstStyle/>
          <a:p>
            <a:pPr lvl="0">
              <a:spcBef>
                <a:spcPts val="0"/>
              </a:spcBef>
              <a:buNone/>
            </a:pPr>
            <a:r>
              <a:rPr b="1" lang="en" sz="1200">
                <a:solidFill>
                  <a:srgbClr val="FFFF00"/>
                </a:solidFill>
                <a:latin typeface="Verdana"/>
                <a:ea typeface="Verdana"/>
                <a:cs typeface="Verdana"/>
                <a:sym typeface="Verdana"/>
              </a:rPr>
              <a:t>2:</a:t>
            </a:r>
            <a:r>
              <a:rPr b="1" lang="en" sz="1200">
                <a:solidFill>
                  <a:srgbClr val="FFFF00"/>
                </a:solidFill>
                <a:latin typeface="Verdana"/>
                <a:ea typeface="Verdana"/>
                <a:cs typeface="Verdana"/>
                <a:sym typeface="Verdana"/>
              </a:rPr>
              <a:t> Custom Marker Search</a:t>
            </a:r>
          </a:p>
          <a:p>
            <a:pPr lvl="0" rtl="0">
              <a:spcBef>
                <a:spcPts val="0"/>
              </a:spcBef>
              <a:spcAft>
                <a:spcPts val="1200"/>
              </a:spcAft>
              <a:buNone/>
            </a:pPr>
            <a:r>
              <a:rPr lang="en" sz="1200">
                <a:solidFill>
                  <a:srgbClr val="FFFFFF"/>
                </a:solidFill>
                <a:latin typeface="Verdana"/>
                <a:ea typeface="Verdana"/>
                <a:cs typeface="Verdana"/>
                <a:sym typeface="Verdana"/>
              </a:rPr>
              <a:t>Trigger         	    : User inputs a custom marker into the search bar</a:t>
            </a:r>
          </a:p>
          <a:p>
            <a:pPr lvl="0" rtl="0">
              <a:spcBef>
                <a:spcPts val="0"/>
              </a:spcBef>
              <a:spcAft>
                <a:spcPts val="0"/>
              </a:spcAft>
              <a:buNone/>
            </a:pPr>
            <a:r>
              <a:rPr lang="en" sz="1200">
                <a:solidFill>
                  <a:srgbClr val="FFFFFF"/>
                </a:solidFill>
                <a:latin typeface="Verdana"/>
                <a:ea typeface="Verdana"/>
                <a:cs typeface="Verdana"/>
                <a:sym typeface="Verdana"/>
              </a:rPr>
              <a:t>Precondition 	    : The search bar overlay is displayed</a:t>
            </a:r>
          </a:p>
          <a:p>
            <a:pPr lvl="0" rtl="0">
              <a:spcBef>
                <a:spcPts val="0"/>
              </a:spcBef>
              <a:spcAft>
                <a:spcPts val="0"/>
              </a:spcAft>
              <a:buNone/>
            </a:pPr>
            <a:r>
              <a:rPr lang="en" sz="1200">
                <a:solidFill>
                  <a:srgbClr val="FFFFFF"/>
                </a:solidFill>
                <a:latin typeface="Verdana"/>
                <a:ea typeface="Verdana"/>
                <a:cs typeface="Verdana"/>
                <a:sym typeface="Verdana"/>
              </a:rPr>
              <a:t>Basic Path          : 1) The custom marker database is searched to find if such a marker has been</a:t>
            </a:r>
          </a:p>
          <a:p>
            <a:pPr lvl="0" rtl="0">
              <a:spcBef>
                <a:spcPts val="0"/>
              </a:spcBef>
              <a:spcAft>
                <a:spcPts val="0"/>
              </a:spcAft>
              <a:buNone/>
            </a:pPr>
            <a:r>
              <a:rPr lang="en" sz="1200">
                <a:solidFill>
                  <a:srgbClr val="FFFFFF"/>
                </a:solidFill>
                <a:latin typeface="Verdana"/>
                <a:ea typeface="Verdana"/>
                <a:cs typeface="Verdana"/>
                <a:sym typeface="Verdana"/>
              </a:rPr>
              <a:t>                                 registered.</a:t>
            </a:r>
          </a:p>
          <a:p>
            <a:pPr lvl="0" rtl="0">
              <a:spcBef>
                <a:spcPts val="0"/>
              </a:spcBef>
              <a:spcAft>
                <a:spcPts val="0"/>
              </a:spcAft>
              <a:buNone/>
            </a:pPr>
            <a:r>
              <a:rPr lang="en" sz="1200">
                <a:solidFill>
                  <a:srgbClr val="FFFFFF"/>
                </a:solidFill>
                <a:latin typeface="Verdana"/>
                <a:ea typeface="Verdana"/>
                <a:cs typeface="Verdana"/>
                <a:sym typeface="Verdana"/>
              </a:rPr>
              <a:t>                    	     2) If the user input marker is matched to an existing one, its accompanying</a:t>
            </a:r>
          </a:p>
          <a:p>
            <a:pPr lvl="0" rtl="0">
              <a:spcBef>
                <a:spcPts val="0"/>
              </a:spcBef>
              <a:spcAft>
                <a:spcPts val="0"/>
              </a:spcAft>
              <a:buNone/>
            </a:pPr>
            <a:r>
              <a:rPr lang="en" sz="1200">
                <a:solidFill>
                  <a:srgbClr val="FFFFFF"/>
                </a:solidFill>
                <a:latin typeface="Verdana"/>
                <a:ea typeface="Verdana"/>
                <a:cs typeface="Verdana"/>
                <a:sym typeface="Verdana"/>
              </a:rPr>
              <a:t>                                 Z-Code is fetched from the database and converted to coordinates</a:t>
            </a:r>
          </a:p>
          <a:p>
            <a:pPr indent="647700" lvl="0" rtl="0">
              <a:spcBef>
                <a:spcPts val="0"/>
              </a:spcBef>
              <a:spcAft>
                <a:spcPts val="0"/>
              </a:spcAft>
              <a:buNone/>
            </a:pPr>
            <a:r>
              <a:rPr lang="en" sz="1200">
                <a:solidFill>
                  <a:srgbClr val="FFFFFF"/>
                </a:solidFill>
                <a:latin typeface="Verdana"/>
                <a:ea typeface="Verdana"/>
                <a:cs typeface="Verdana"/>
                <a:sym typeface="Verdana"/>
              </a:rPr>
              <a:t>3) Custom Marker is displayed on Google Maps along with the registered info  </a:t>
            </a:r>
          </a:p>
          <a:p>
            <a:pPr lvl="0">
              <a:spcBef>
                <a:spcPts val="0"/>
              </a:spcBef>
              <a:buNone/>
            </a:pPr>
            <a:r>
              <a:t/>
            </a:r>
            <a:endParaRPr sz="1200">
              <a:solidFill>
                <a:srgbClr val="FFFFFF"/>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idx="1" type="body"/>
          </p:nvPr>
        </p:nvSpPr>
        <p:spPr>
          <a:xfrm>
            <a:off x="0" y="864600"/>
            <a:ext cx="9144000" cy="4418700"/>
          </a:xfrm>
          <a:prstGeom prst="rect">
            <a:avLst/>
          </a:prstGeom>
        </p:spPr>
        <p:txBody>
          <a:bodyPr anchorCtr="0" anchor="t" bIns="91425" lIns="91425" rIns="91425" tIns="91425">
            <a:noAutofit/>
          </a:bodyPr>
          <a:lstStyle/>
          <a:p>
            <a:pPr lvl="0" rtl="0">
              <a:spcBef>
                <a:spcPts val="0"/>
              </a:spcBef>
              <a:spcAft>
                <a:spcPts val="0"/>
              </a:spcAft>
              <a:buNone/>
            </a:pPr>
            <a:r>
              <a:rPr b="1" lang="en" sz="1200">
                <a:solidFill>
                  <a:srgbClr val="FFFF00"/>
                </a:solidFill>
                <a:latin typeface="Verdana"/>
                <a:ea typeface="Verdana"/>
                <a:cs typeface="Verdana"/>
                <a:sym typeface="Verdana"/>
              </a:rPr>
              <a:t>3: Create Generic Z-Code</a:t>
            </a:r>
          </a:p>
          <a:p>
            <a:pPr lvl="0" rtl="0">
              <a:spcBef>
                <a:spcPts val="0"/>
              </a:spcBef>
              <a:spcAft>
                <a:spcPts val="0"/>
              </a:spcAft>
              <a:buNone/>
            </a:pPr>
            <a:r>
              <a:t/>
            </a:r>
            <a:endParaRPr sz="1200">
              <a:solidFill>
                <a:srgbClr val="FFFFFF"/>
              </a:solidFill>
              <a:latin typeface="Verdana"/>
              <a:ea typeface="Verdana"/>
              <a:cs typeface="Verdana"/>
              <a:sym typeface="Verdana"/>
            </a:endParaRPr>
          </a:p>
          <a:p>
            <a:pPr lvl="0" rtl="0">
              <a:spcBef>
                <a:spcPts val="0"/>
              </a:spcBef>
              <a:spcAft>
                <a:spcPts val="0"/>
              </a:spcAft>
              <a:buNone/>
            </a:pPr>
            <a:r>
              <a:rPr lang="en" sz="1200">
                <a:solidFill>
                  <a:srgbClr val="FFFFFF"/>
                </a:solidFill>
                <a:latin typeface="Verdana"/>
                <a:ea typeface="Verdana"/>
                <a:cs typeface="Verdana"/>
                <a:sym typeface="Verdana"/>
              </a:rPr>
              <a:t>Trigger         	   : User selects “Z-Code” option from the “New Marker” dropdown</a:t>
            </a:r>
          </a:p>
          <a:p>
            <a:pPr lvl="0" rtl="0">
              <a:spcBef>
                <a:spcPts val="0"/>
              </a:spcBef>
              <a:spcAft>
                <a:spcPts val="0"/>
              </a:spcAft>
              <a:buNone/>
            </a:pPr>
            <a:r>
              <a:rPr lang="en" sz="1200">
                <a:solidFill>
                  <a:srgbClr val="FFFFFF"/>
                </a:solidFill>
                <a:latin typeface="Verdana"/>
                <a:ea typeface="Verdana"/>
                <a:cs typeface="Verdana"/>
                <a:sym typeface="Verdana"/>
              </a:rPr>
              <a:t>Precondition 	   : “New Marker” button overlay is displayed</a:t>
            </a:r>
          </a:p>
          <a:p>
            <a:pPr lvl="0" rtl="0">
              <a:spcBef>
                <a:spcPts val="0"/>
              </a:spcBef>
              <a:spcAft>
                <a:spcPts val="0"/>
              </a:spcAft>
              <a:buNone/>
            </a:pPr>
            <a:r>
              <a:rPr lang="en" sz="1200">
                <a:solidFill>
                  <a:srgbClr val="FFFFFF"/>
                </a:solidFill>
                <a:latin typeface="Verdana"/>
                <a:ea typeface="Verdana"/>
                <a:cs typeface="Verdana"/>
                <a:sym typeface="Verdana"/>
              </a:rPr>
              <a:t>Basic Path        	   : 1) The user is redirected to the search bar where he/she is prompted to input</a:t>
            </a:r>
          </a:p>
          <a:p>
            <a:pPr indent="457200" lvl="0" marL="457200" rtl="0">
              <a:spcBef>
                <a:spcPts val="0"/>
              </a:spcBef>
              <a:spcAft>
                <a:spcPts val="0"/>
              </a:spcAft>
              <a:buNone/>
            </a:pPr>
            <a:r>
              <a:rPr lang="en" sz="1200">
                <a:solidFill>
                  <a:srgbClr val="FFFFFF"/>
                </a:solidFill>
                <a:latin typeface="Verdana"/>
                <a:ea typeface="Verdana"/>
                <a:cs typeface="Verdana"/>
                <a:sym typeface="Verdana"/>
              </a:rPr>
              <a:t>         their addressed street/ closest landmark.</a:t>
            </a:r>
          </a:p>
          <a:p>
            <a:pPr indent="457200" lvl="0" marL="457200" rtl="0">
              <a:spcBef>
                <a:spcPts val="0"/>
              </a:spcBef>
              <a:spcAft>
                <a:spcPts val="0"/>
              </a:spcAft>
              <a:buNone/>
            </a:pPr>
            <a:r>
              <a:rPr lang="en" sz="1200">
                <a:solidFill>
                  <a:srgbClr val="FFFFFF"/>
                </a:solidFill>
                <a:latin typeface="Verdana"/>
                <a:ea typeface="Verdana"/>
                <a:cs typeface="Verdana"/>
                <a:sym typeface="Verdana"/>
              </a:rPr>
              <a:t>     2) Google Maps is queried with the input and displays the appropriate result.</a:t>
            </a:r>
          </a:p>
          <a:p>
            <a:pPr indent="457200" lvl="0" marL="457200" rtl="0">
              <a:spcBef>
                <a:spcPts val="0"/>
              </a:spcBef>
              <a:spcAft>
                <a:spcPts val="0"/>
              </a:spcAft>
              <a:buNone/>
            </a:pPr>
            <a:r>
              <a:rPr lang="en" sz="1200">
                <a:solidFill>
                  <a:srgbClr val="FFFFFF"/>
                </a:solidFill>
                <a:latin typeface="Verdana"/>
                <a:ea typeface="Verdana"/>
                <a:cs typeface="Verdana"/>
                <a:sym typeface="Verdana"/>
              </a:rPr>
              <a:t>     3) The user is prompted to select their building on the displayed map.</a:t>
            </a:r>
          </a:p>
          <a:p>
            <a:pPr indent="457200" lvl="0" marL="457200" rtl="0">
              <a:spcBef>
                <a:spcPts val="0"/>
              </a:spcBef>
              <a:spcAft>
                <a:spcPts val="0"/>
              </a:spcAft>
              <a:buNone/>
            </a:pPr>
            <a:r>
              <a:rPr lang="en" sz="1200">
                <a:solidFill>
                  <a:srgbClr val="FFFFFF"/>
                </a:solidFill>
                <a:latin typeface="Verdana"/>
                <a:ea typeface="Verdana"/>
                <a:cs typeface="Verdana"/>
                <a:sym typeface="Verdana"/>
              </a:rPr>
              <a:t>     4) After building selection is made, a form that asks for details about their</a:t>
            </a:r>
          </a:p>
          <a:p>
            <a:pPr indent="457200" lvl="0" marL="457200" rtl="0">
              <a:spcBef>
                <a:spcPts val="0"/>
              </a:spcBef>
              <a:spcAft>
                <a:spcPts val="0"/>
              </a:spcAft>
              <a:buNone/>
            </a:pPr>
            <a:r>
              <a:rPr lang="en" sz="1200">
                <a:solidFill>
                  <a:srgbClr val="FFFFFF"/>
                </a:solidFill>
                <a:latin typeface="Verdana"/>
                <a:ea typeface="Verdana"/>
                <a:cs typeface="Verdana"/>
                <a:sym typeface="Verdana"/>
              </a:rPr>
              <a:t>         address (single/multi-storeyed; commercial/residential) is displayed.</a:t>
            </a:r>
          </a:p>
          <a:p>
            <a:pPr indent="457200" lvl="0" marL="457200" rtl="0">
              <a:spcBef>
                <a:spcPts val="0"/>
              </a:spcBef>
              <a:spcAft>
                <a:spcPts val="0"/>
              </a:spcAft>
              <a:buNone/>
            </a:pPr>
            <a:r>
              <a:rPr lang="en" sz="1200">
                <a:solidFill>
                  <a:srgbClr val="FFFFFF"/>
                </a:solidFill>
                <a:latin typeface="Verdana"/>
                <a:ea typeface="Verdana"/>
                <a:cs typeface="Verdana"/>
                <a:sym typeface="Verdana"/>
              </a:rPr>
              <a:t>     5) The building’s coordinates are fetched from Google Maps and converted to</a:t>
            </a:r>
          </a:p>
          <a:p>
            <a:pPr indent="457200" lvl="0" marL="457200" rtl="0">
              <a:spcBef>
                <a:spcPts val="0"/>
              </a:spcBef>
              <a:spcAft>
                <a:spcPts val="0"/>
              </a:spcAft>
              <a:buNone/>
            </a:pPr>
            <a:r>
              <a:rPr lang="en" sz="1200">
                <a:solidFill>
                  <a:srgbClr val="FFFFFF"/>
                </a:solidFill>
                <a:latin typeface="Verdana"/>
                <a:ea typeface="Verdana"/>
                <a:cs typeface="Verdana"/>
                <a:sym typeface="Verdana"/>
              </a:rPr>
              <a:t>         Z-Code.</a:t>
            </a:r>
          </a:p>
          <a:p>
            <a:pPr indent="0" lvl="0" marL="914400" rtl="0">
              <a:spcBef>
                <a:spcPts val="0"/>
              </a:spcBef>
              <a:spcAft>
                <a:spcPts val="0"/>
              </a:spcAft>
              <a:buNone/>
            </a:pPr>
            <a:r>
              <a:rPr lang="en" sz="1200">
                <a:solidFill>
                  <a:srgbClr val="FFFFFF"/>
                </a:solidFill>
                <a:latin typeface="Verdana"/>
                <a:ea typeface="Verdana"/>
                <a:cs typeface="Verdana"/>
                <a:sym typeface="Verdana"/>
              </a:rPr>
              <a:t>     6) The Z-Code is displayed along with the information provided for the user to   </a:t>
            </a:r>
          </a:p>
          <a:p>
            <a:pPr indent="0" lvl="0" marL="914400" rtl="0">
              <a:spcBef>
                <a:spcPts val="0"/>
              </a:spcBef>
              <a:spcAft>
                <a:spcPts val="0"/>
              </a:spcAft>
              <a:buNone/>
            </a:pPr>
            <a:r>
              <a:rPr lang="en" sz="1200">
                <a:solidFill>
                  <a:srgbClr val="FFFFFF"/>
                </a:solidFill>
                <a:latin typeface="Verdana"/>
                <a:ea typeface="Verdana"/>
                <a:cs typeface="Verdana"/>
                <a:sym typeface="Verdana"/>
              </a:rPr>
              <a:t>         confirm.</a:t>
            </a:r>
          </a:p>
          <a:p>
            <a:pPr indent="0" lvl="0" marL="914400" rtl="0">
              <a:spcBef>
                <a:spcPts val="0"/>
              </a:spcBef>
              <a:spcAft>
                <a:spcPts val="0"/>
              </a:spcAft>
              <a:buNone/>
            </a:pPr>
            <a:r>
              <a:rPr lang="en" sz="1200">
                <a:solidFill>
                  <a:srgbClr val="FFFFFF"/>
                </a:solidFill>
                <a:latin typeface="Verdana"/>
                <a:ea typeface="Verdana"/>
                <a:cs typeface="Verdana"/>
                <a:sym typeface="Verdana"/>
              </a:rPr>
              <a:t>     7) Upon user confirmation, the Z-Code along with the info provided is added</a:t>
            </a:r>
          </a:p>
          <a:p>
            <a:pPr indent="0" lvl="0" marL="914400" rtl="0">
              <a:spcBef>
                <a:spcPts val="0"/>
              </a:spcBef>
              <a:spcAft>
                <a:spcPts val="0"/>
              </a:spcAft>
              <a:buNone/>
            </a:pPr>
            <a:r>
              <a:rPr lang="en" sz="1200">
                <a:solidFill>
                  <a:srgbClr val="FFFFFF"/>
                </a:solidFill>
                <a:latin typeface="Verdana"/>
                <a:ea typeface="Verdana"/>
                <a:cs typeface="Verdana"/>
                <a:sym typeface="Verdana"/>
              </a:rPr>
              <a:t>         to the registered Z-Code database.</a:t>
            </a:r>
          </a:p>
          <a:p>
            <a:pPr indent="0" lvl="0" marL="914400" rtl="0">
              <a:spcBef>
                <a:spcPts val="0"/>
              </a:spcBef>
              <a:spcAft>
                <a:spcPts val="0"/>
              </a:spcAft>
              <a:buNone/>
            </a:pPr>
            <a:r>
              <a:rPr lang="en" sz="1200">
                <a:solidFill>
                  <a:srgbClr val="FFFFFF"/>
                </a:solidFill>
                <a:latin typeface="Verdana"/>
                <a:ea typeface="Verdana"/>
                <a:cs typeface="Verdana"/>
                <a:sym typeface="Verdana"/>
              </a:rPr>
              <a:t>     8) A unique access key is generated and displayed to allow authorization in</a:t>
            </a:r>
          </a:p>
          <a:p>
            <a:pPr indent="0" lvl="0" marL="914400" rtl="0">
              <a:spcBef>
                <a:spcPts val="0"/>
              </a:spcBef>
              <a:spcAft>
                <a:spcPts val="0"/>
              </a:spcAft>
              <a:buNone/>
            </a:pPr>
            <a:r>
              <a:rPr lang="en" sz="1200">
                <a:solidFill>
                  <a:srgbClr val="FFFFFF"/>
                </a:solidFill>
                <a:latin typeface="Verdana"/>
                <a:ea typeface="Verdana"/>
                <a:cs typeface="Verdana"/>
                <a:sym typeface="Verdana"/>
              </a:rPr>
              <a:t>         case of future modifications to address details.</a:t>
            </a:r>
          </a:p>
          <a:p>
            <a:pPr lvl="0">
              <a:spcBef>
                <a:spcPts val="0"/>
              </a:spcBef>
              <a:buNone/>
            </a:pPr>
            <a:r>
              <a:t/>
            </a:r>
            <a:endParaRPr sz="1200">
              <a:solidFill>
                <a:srgbClr val="FFFFFF"/>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 type="body"/>
          </p:nvPr>
        </p:nvSpPr>
        <p:spPr>
          <a:xfrm>
            <a:off x="0" y="354250"/>
            <a:ext cx="9144000" cy="4889700"/>
          </a:xfrm>
          <a:prstGeom prst="rect">
            <a:avLst/>
          </a:prstGeom>
        </p:spPr>
        <p:txBody>
          <a:bodyPr anchorCtr="0" anchor="t" bIns="91425" lIns="91425" rIns="91425" tIns="91425">
            <a:noAutofit/>
          </a:bodyPr>
          <a:lstStyle/>
          <a:p>
            <a:pPr lvl="0" rtl="0">
              <a:spcBef>
                <a:spcPts val="0"/>
              </a:spcBef>
              <a:spcAft>
                <a:spcPts val="0"/>
              </a:spcAft>
              <a:buNone/>
            </a:pPr>
            <a:r>
              <a:rPr b="1" lang="en" sz="1200">
                <a:solidFill>
                  <a:srgbClr val="FFFF00"/>
                </a:solidFill>
                <a:latin typeface="Verdana"/>
                <a:ea typeface="Verdana"/>
                <a:cs typeface="Verdana"/>
                <a:sym typeface="Verdana"/>
              </a:rPr>
              <a:t>4: Create Custom Marker</a:t>
            </a:r>
          </a:p>
          <a:p>
            <a:pPr lvl="0" rtl="0">
              <a:spcBef>
                <a:spcPts val="0"/>
              </a:spcBef>
              <a:spcAft>
                <a:spcPts val="0"/>
              </a:spcAft>
              <a:buNone/>
            </a:pPr>
            <a:r>
              <a:t/>
            </a:r>
            <a:endParaRPr sz="1200">
              <a:solidFill>
                <a:srgbClr val="FFFFFF"/>
              </a:solidFill>
              <a:latin typeface="Verdana"/>
              <a:ea typeface="Verdana"/>
              <a:cs typeface="Verdana"/>
              <a:sym typeface="Verdana"/>
            </a:endParaRPr>
          </a:p>
          <a:p>
            <a:pPr lvl="0" rtl="0">
              <a:spcBef>
                <a:spcPts val="0"/>
              </a:spcBef>
              <a:spcAft>
                <a:spcPts val="0"/>
              </a:spcAft>
              <a:buNone/>
            </a:pPr>
            <a:r>
              <a:rPr lang="en" sz="1200">
                <a:solidFill>
                  <a:srgbClr val="FFFFFF"/>
                </a:solidFill>
                <a:latin typeface="Verdana"/>
                <a:ea typeface="Verdana"/>
                <a:cs typeface="Verdana"/>
                <a:sym typeface="Verdana"/>
              </a:rPr>
              <a:t>Trigger            : User selects “Custom Marker” option from the “New Marker” dropdown</a:t>
            </a:r>
          </a:p>
          <a:p>
            <a:pPr lvl="0" rtl="0">
              <a:spcBef>
                <a:spcPts val="0"/>
              </a:spcBef>
              <a:spcAft>
                <a:spcPts val="0"/>
              </a:spcAft>
              <a:buNone/>
            </a:pPr>
            <a:r>
              <a:rPr lang="en" sz="1200">
                <a:solidFill>
                  <a:srgbClr val="FFFFFF"/>
                </a:solidFill>
                <a:latin typeface="Verdana"/>
                <a:ea typeface="Verdana"/>
                <a:cs typeface="Verdana"/>
                <a:sym typeface="Verdana"/>
              </a:rPr>
              <a:t>Precondition    : “New Marker” button overlay is displayed</a:t>
            </a:r>
          </a:p>
          <a:p>
            <a:pPr lvl="0" rtl="0">
              <a:spcBef>
                <a:spcPts val="0"/>
              </a:spcBef>
              <a:spcAft>
                <a:spcPts val="0"/>
              </a:spcAft>
              <a:buNone/>
            </a:pPr>
            <a:r>
              <a:rPr lang="en" sz="1200">
                <a:solidFill>
                  <a:srgbClr val="FFFFFF"/>
                </a:solidFill>
                <a:latin typeface="Verdana"/>
                <a:ea typeface="Verdana"/>
                <a:cs typeface="Verdana"/>
                <a:sym typeface="Verdana"/>
              </a:rPr>
              <a:t>Basic Path       : 1) The user is redirected to the search bar where he/she is prompted to input</a:t>
            </a:r>
          </a:p>
          <a:p>
            <a:pPr indent="457200" lvl="0" marL="457200" rtl="0">
              <a:spcBef>
                <a:spcPts val="0"/>
              </a:spcBef>
              <a:spcAft>
                <a:spcPts val="0"/>
              </a:spcAft>
              <a:buNone/>
            </a:pPr>
            <a:r>
              <a:rPr lang="en" sz="1200">
                <a:solidFill>
                  <a:srgbClr val="FFFFFF"/>
                </a:solidFill>
                <a:latin typeface="Verdana"/>
                <a:ea typeface="Verdana"/>
                <a:cs typeface="Verdana"/>
                <a:sym typeface="Verdana"/>
              </a:rPr>
              <a:t>         their addressed street/ closest landmark</a:t>
            </a:r>
          </a:p>
          <a:p>
            <a:pPr indent="457200" lvl="0" marL="457200" rtl="0">
              <a:spcBef>
                <a:spcPts val="0"/>
              </a:spcBef>
              <a:spcAft>
                <a:spcPts val="0"/>
              </a:spcAft>
              <a:buNone/>
            </a:pPr>
            <a:r>
              <a:rPr lang="en" sz="1200">
                <a:solidFill>
                  <a:srgbClr val="FFFFFF"/>
                </a:solidFill>
                <a:latin typeface="Verdana"/>
                <a:ea typeface="Verdana"/>
                <a:cs typeface="Verdana"/>
                <a:sym typeface="Verdana"/>
              </a:rPr>
              <a:t>     2) Google Maps is queried with the input and displays the appropriate result</a:t>
            </a:r>
          </a:p>
          <a:p>
            <a:pPr indent="457200" lvl="0" marL="457200" rtl="0">
              <a:spcBef>
                <a:spcPts val="0"/>
              </a:spcBef>
              <a:spcAft>
                <a:spcPts val="0"/>
              </a:spcAft>
              <a:buNone/>
            </a:pPr>
            <a:r>
              <a:rPr lang="en" sz="1200">
                <a:solidFill>
                  <a:srgbClr val="FFFFFF"/>
                </a:solidFill>
                <a:latin typeface="Verdana"/>
                <a:ea typeface="Verdana"/>
                <a:cs typeface="Verdana"/>
                <a:sym typeface="Verdana"/>
              </a:rPr>
              <a:t>     3) The user is prompted to select their building on the displayed map</a:t>
            </a:r>
          </a:p>
          <a:p>
            <a:pPr indent="457200" lvl="0" marL="457200" rtl="0">
              <a:spcBef>
                <a:spcPts val="0"/>
              </a:spcBef>
              <a:spcAft>
                <a:spcPts val="0"/>
              </a:spcAft>
              <a:buNone/>
            </a:pPr>
            <a:r>
              <a:rPr lang="en" sz="1200">
                <a:solidFill>
                  <a:srgbClr val="FFFFFF"/>
                </a:solidFill>
                <a:latin typeface="Verdana"/>
                <a:ea typeface="Verdana"/>
                <a:cs typeface="Verdana"/>
                <a:sym typeface="Verdana"/>
              </a:rPr>
              <a:t>     4) After building selection is made, a form that asks for details about their</a:t>
            </a:r>
          </a:p>
          <a:p>
            <a:pPr indent="457200" lvl="0" marL="457200" rtl="0">
              <a:spcBef>
                <a:spcPts val="0"/>
              </a:spcBef>
              <a:spcAft>
                <a:spcPts val="0"/>
              </a:spcAft>
              <a:buNone/>
            </a:pPr>
            <a:r>
              <a:rPr lang="en" sz="1200">
                <a:solidFill>
                  <a:srgbClr val="FFFFFF"/>
                </a:solidFill>
                <a:latin typeface="Verdana"/>
                <a:ea typeface="Verdana"/>
                <a:cs typeface="Verdana"/>
                <a:sym typeface="Verdana"/>
              </a:rPr>
              <a:t>         address (single/multi-storeyed; commercial/residential) is displayed</a:t>
            </a:r>
          </a:p>
          <a:p>
            <a:pPr indent="457200" lvl="0" marL="457200" rtl="0">
              <a:spcBef>
                <a:spcPts val="0"/>
              </a:spcBef>
              <a:spcAft>
                <a:spcPts val="0"/>
              </a:spcAft>
              <a:buNone/>
            </a:pPr>
            <a:r>
              <a:rPr lang="en" sz="1200">
                <a:solidFill>
                  <a:srgbClr val="FFFFFF"/>
                </a:solidFill>
                <a:latin typeface="Verdana"/>
                <a:ea typeface="Verdana"/>
                <a:cs typeface="Verdana"/>
                <a:sym typeface="Verdana"/>
              </a:rPr>
              <a:t>     5) The building’s coordinates are fetched from Google Maps and converted to</a:t>
            </a:r>
          </a:p>
          <a:p>
            <a:pPr indent="457200" lvl="0" marL="457200" rtl="0">
              <a:spcBef>
                <a:spcPts val="0"/>
              </a:spcBef>
              <a:spcAft>
                <a:spcPts val="0"/>
              </a:spcAft>
              <a:buNone/>
            </a:pPr>
            <a:r>
              <a:rPr lang="en" sz="1200">
                <a:solidFill>
                  <a:srgbClr val="FFFFFF"/>
                </a:solidFill>
                <a:latin typeface="Verdana"/>
                <a:ea typeface="Verdana"/>
                <a:cs typeface="Verdana"/>
                <a:sym typeface="Verdana"/>
              </a:rPr>
              <a:t>         Z-Code</a:t>
            </a:r>
          </a:p>
          <a:p>
            <a:pPr indent="457200" lvl="0" marL="457200" rtl="0">
              <a:spcBef>
                <a:spcPts val="0"/>
              </a:spcBef>
              <a:spcAft>
                <a:spcPts val="0"/>
              </a:spcAft>
              <a:buNone/>
            </a:pPr>
            <a:r>
              <a:rPr lang="en" sz="1200">
                <a:solidFill>
                  <a:srgbClr val="FFFFFF"/>
                </a:solidFill>
                <a:latin typeface="Verdana"/>
                <a:ea typeface="Verdana"/>
                <a:cs typeface="Verdana"/>
                <a:sym typeface="Verdana"/>
              </a:rPr>
              <a:t>     6) The user is prompted to enter a custom marker of their choice</a:t>
            </a:r>
          </a:p>
          <a:p>
            <a:pPr indent="0" lvl="0" marL="914400" rtl="0">
              <a:spcBef>
                <a:spcPts val="0"/>
              </a:spcBef>
              <a:spcAft>
                <a:spcPts val="0"/>
              </a:spcAft>
              <a:buNone/>
            </a:pPr>
            <a:r>
              <a:rPr lang="en" sz="1200">
                <a:solidFill>
                  <a:srgbClr val="FFFFFF"/>
                </a:solidFill>
                <a:latin typeface="Verdana"/>
                <a:ea typeface="Verdana"/>
                <a:cs typeface="Verdana"/>
                <a:sym typeface="Verdana"/>
              </a:rPr>
              <a:t>     7) The input custom marker is checked against the custom marker database</a:t>
            </a:r>
          </a:p>
          <a:p>
            <a:pPr indent="0" lvl="0" marL="914400" rtl="0">
              <a:spcBef>
                <a:spcPts val="0"/>
              </a:spcBef>
              <a:spcAft>
                <a:spcPts val="0"/>
              </a:spcAft>
              <a:buNone/>
            </a:pPr>
            <a:r>
              <a:rPr lang="en" sz="1200">
                <a:solidFill>
                  <a:srgbClr val="FFFFFF"/>
                </a:solidFill>
                <a:latin typeface="Verdana"/>
                <a:ea typeface="Verdana"/>
                <a:cs typeface="Verdana"/>
                <a:sym typeface="Verdana"/>
              </a:rPr>
              <a:t>          to prevent duplication. If the marker is found to already exist, go to step 6</a:t>
            </a:r>
          </a:p>
          <a:p>
            <a:pPr indent="0" lvl="0" marL="914400" rtl="0">
              <a:spcBef>
                <a:spcPts val="0"/>
              </a:spcBef>
              <a:spcAft>
                <a:spcPts val="0"/>
              </a:spcAft>
              <a:buNone/>
            </a:pPr>
            <a:r>
              <a:rPr lang="en" sz="1200">
                <a:solidFill>
                  <a:srgbClr val="FFFFFF"/>
                </a:solidFill>
                <a:latin typeface="Verdana"/>
                <a:ea typeface="Verdana"/>
                <a:cs typeface="Verdana"/>
                <a:sym typeface="Verdana"/>
              </a:rPr>
              <a:t>     8) The custom marker, Z-Code and provided info are displayed for the user to   </a:t>
            </a:r>
          </a:p>
          <a:p>
            <a:pPr indent="0" lvl="0" marL="914400" rtl="0">
              <a:spcBef>
                <a:spcPts val="0"/>
              </a:spcBef>
              <a:spcAft>
                <a:spcPts val="0"/>
              </a:spcAft>
              <a:buNone/>
            </a:pPr>
            <a:r>
              <a:rPr lang="en" sz="1200">
                <a:solidFill>
                  <a:srgbClr val="FFFFFF"/>
                </a:solidFill>
                <a:latin typeface="Verdana"/>
                <a:ea typeface="Verdana"/>
                <a:cs typeface="Verdana"/>
                <a:sym typeface="Verdana"/>
              </a:rPr>
              <a:t>         confirm</a:t>
            </a:r>
          </a:p>
          <a:p>
            <a:pPr indent="0" lvl="0" marL="914400" rtl="0">
              <a:spcBef>
                <a:spcPts val="0"/>
              </a:spcBef>
              <a:spcAft>
                <a:spcPts val="0"/>
              </a:spcAft>
              <a:buNone/>
            </a:pPr>
            <a:r>
              <a:rPr lang="en" sz="1200">
                <a:solidFill>
                  <a:srgbClr val="FFFFFF"/>
                </a:solidFill>
                <a:latin typeface="Verdana"/>
                <a:ea typeface="Verdana"/>
                <a:cs typeface="Verdana"/>
                <a:sym typeface="Verdana"/>
              </a:rPr>
              <a:t>     9) Upon user confirmation, the custom marker and info is added to the</a:t>
            </a:r>
          </a:p>
          <a:p>
            <a:pPr indent="0" lvl="0" marL="914400" rtl="0">
              <a:spcBef>
                <a:spcPts val="0"/>
              </a:spcBef>
              <a:spcAft>
                <a:spcPts val="0"/>
              </a:spcAft>
              <a:buNone/>
            </a:pPr>
            <a:r>
              <a:rPr lang="en" sz="1200">
                <a:solidFill>
                  <a:srgbClr val="FFFFFF"/>
                </a:solidFill>
                <a:latin typeface="Verdana"/>
                <a:ea typeface="Verdana"/>
                <a:cs typeface="Verdana"/>
                <a:sym typeface="Verdana"/>
              </a:rPr>
              <a:t>         custom marker database while the Z-Code and info is added to the</a:t>
            </a:r>
          </a:p>
          <a:p>
            <a:pPr indent="0" lvl="0" marL="914400" rtl="0">
              <a:spcBef>
                <a:spcPts val="0"/>
              </a:spcBef>
              <a:spcAft>
                <a:spcPts val="0"/>
              </a:spcAft>
              <a:buNone/>
            </a:pPr>
            <a:r>
              <a:rPr lang="en" sz="1200">
                <a:solidFill>
                  <a:srgbClr val="FFFFFF"/>
                </a:solidFill>
                <a:latin typeface="Verdana"/>
                <a:ea typeface="Verdana"/>
                <a:cs typeface="Verdana"/>
                <a:sym typeface="Verdana"/>
              </a:rPr>
              <a:t>         registered Z-Code database</a:t>
            </a:r>
          </a:p>
          <a:p>
            <a:pPr indent="0" lvl="0" marL="914400" rtl="0">
              <a:spcBef>
                <a:spcPts val="0"/>
              </a:spcBef>
              <a:spcAft>
                <a:spcPts val="0"/>
              </a:spcAft>
              <a:buNone/>
            </a:pPr>
            <a:r>
              <a:rPr lang="en" sz="1200">
                <a:solidFill>
                  <a:srgbClr val="FFFFFF"/>
                </a:solidFill>
                <a:latin typeface="Verdana"/>
                <a:ea typeface="Verdana"/>
                <a:cs typeface="Verdana"/>
                <a:sym typeface="Verdana"/>
              </a:rPr>
              <a:t>   10) A unique access key is generated and displayed to allow authorization in</a:t>
            </a:r>
          </a:p>
          <a:p>
            <a:pPr indent="0" lvl="0" marL="914400" rtl="0">
              <a:spcBef>
                <a:spcPts val="0"/>
              </a:spcBef>
              <a:spcAft>
                <a:spcPts val="0"/>
              </a:spcAft>
              <a:buNone/>
            </a:pPr>
            <a:r>
              <a:rPr lang="en" sz="1200">
                <a:solidFill>
                  <a:srgbClr val="FFFFFF"/>
                </a:solidFill>
                <a:latin typeface="Verdana"/>
                <a:ea typeface="Verdana"/>
                <a:cs typeface="Verdana"/>
                <a:sym typeface="Verdana"/>
              </a:rPr>
              <a:t>         case of future modifications to address details</a:t>
            </a:r>
          </a:p>
          <a:p>
            <a:pPr lvl="0" rtl="0">
              <a:spcBef>
                <a:spcPts val="0"/>
              </a:spcBef>
              <a:buNone/>
            </a:pPr>
            <a:r>
              <a:t/>
            </a:r>
            <a:endParaRPr sz="1200">
              <a:solidFill>
                <a:srgbClr val="FFFFFF"/>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1" type="body"/>
          </p:nvPr>
        </p:nvSpPr>
        <p:spPr>
          <a:xfrm>
            <a:off x="387900" y="864600"/>
            <a:ext cx="8368200" cy="4002600"/>
          </a:xfrm>
          <a:prstGeom prst="rect">
            <a:avLst/>
          </a:prstGeom>
        </p:spPr>
        <p:txBody>
          <a:bodyPr anchorCtr="0" anchor="t" bIns="91425" lIns="91425" rIns="91425" tIns="91425">
            <a:noAutofit/>
          </a:bodyPr>
          <a:lstStyle/>
          <a:p>
            <a:pPr lvl="0" rtl="0">
              <a:spcBef>
                <a:spcPts val="0"/>
              </a:spcBef>
              <a:spcAft>
                <a:spcPts val="0"/>
              </a:spcAft>
              <a:buNone/>
            </a:pPr>
            <a:r>
              <a:rPr b="1" lang="en" sz="1200">
                <a:solidFill>
                  <a:srgbClr val="FFFF00"/>
                </a:solidFill>
                <a:latin typeface="Verdana"/>
                <a:ea typeface="Verdana"/>
                <a:cs typeface="Verdana"/>
                <a:sym typeface="Verdana"/>
              </a:rPr>
              <a:t>5: Add Custom Marker To existing Z-Code</a:t>
            </a:r>
          </a:p>
          <a:p>
            <a:pPr lvl="0" rtl="0">
              <a:spcBef>
                <a:spcPts val="0"/>
              </a:spcBef>
              <a:spcAft>
                <a:spcPts val="0"/>
              </a:spcAft>
              <a:buNone/>
            </a:pPr>
            <a:r>
              <a:t/>
            </a:r>
            <a:endParaRPr sz="1200">
              <a:solidFill>
                <a:srgbClr val="FFFFFF"/>
              </a:solidFill>
              <a:latin typeface="Verdana"/>
              <a:ea typeface="Verdana"/>
              <a:cs typeface="Verdana"/>
              <a:sym typeface="Verdana"/>
            </a:endParaRPr>
          </a:p>
          <a:p>
            <a:pPr lvl="0" rtl="0">
              <a:spcBef>
                <a:spcPts val="0"/>
              </a:spcBef>
              <a:spcAft>
                <a:spcPts val="0"/>
              </a:spcAft>
              <a:buNone/>
            </a:pPr>
            <a:r>
              <a:t/>
            </a:r>
            <a:endParaRPr sz="1200">
              <a:solidFill>
                <a:srgbClr val="FFFFFF"/>
              </a:solidFill>
              <a:latin typeface="Verdana"/>
              <a:ea typeface="Verdana"/>
              <a:cs typeface="Verdana"/>
              <a:sym typeface="Verdana"/>
            </a:endParaRPr>
          </a:p>
          <a:p>
            <a:pPr lvl="0" rtl="0">
              <a:spcBef>
                <a:spcPts val="0"/>
              </a:spcBef>
              <a:spcAft>
                <a:spcPts val="0"/>
              </a:spcAft>
              <a:buNone/>
            </a:pPr>
            <a:r>
              <a:rPr lang="en" sz="1200">
                <a:solidFill>
                  <a:srgbClr val="FFFFFF"/>
                </a:solidFill>
                <a:latin typeface="Verdana"/>
                <a:ea typeface="Verdana"/>
                <a:cs typeface="Verdana"/>
                <a:sym typeface="Verdana"/>
              </a:rPr>
              <a:t>Trigger                : User clicks on “Add Custom Marker” button in address details</a:t>
            </a:r>
          </a:p>
          <a:p>
            <a:pPr lvl="0" rtl="0">
              <a:spcBef>
                <a:spcPts val="0"/>
              </a:spcBef>
              <a:spcAft>
                <a:spcPts val="0"/>
              </a:spcAft>
              <a:buNone/>
            </a:pPr>
            <a:r>
              <a:rPr lang="en" sz="1200">
                <a:solidFill>
                  <a:srgbClr val="FFFFFF"/>
                </a:solidFill>
                <a:latin typeface="Verdana"/>
                <a:ea typeface="Verdana"/>
                <a:cs typeface="Verdana"/>
                <a:sym typeface="Verdana"/>
              </a:rPr>
              <a:t>Precondition        : Address details for a generic Z-Code address are displayed</a:t>
            </a:r>
          </a:p>
          <a:p>
            <a:pPr lvl="0" rtl="0">
              <a:spcBef>
                <a:spcPts val="0"/>
              </a:spcBef>
              <a:spcAft>
                <a:spcPts val="0"/>
              </a:spcAft>
              <a:buNone/>
            </a:pPr>
            <a:r>
              <a:rPr lang="en" sz="1200">
                <a:solidFill>
                  <a:srgbClr val="FFFFFF"/>
                </a:solidFill>
                <a:latin typeface="Verdana"/>
                <a:ea typeface="Verdana"/>
                <a:cs typeface="Verdana"/>
                <a:sym typeface="Verdana"/>
              </a:rPr>
              <a:t>Basic Path           : 1) The user is asked to input unique access key associated with that address</a:t>
            </a:r>
          </a:p>
          <a:p>
            <a:pPr lvl="0" rtl="0">
              <a:spcBef>
                <a:spcPts val="0"/>
              </a:spcBef>
              <a:spcAft>
                <a:spcPts val="0"/>
              </a:spcAft>
              <a:buNone/>
            </a:pPr>
            <a:r>
              <a:rPr lang="en" sz="1200">
                <a:solidFill>
                  <a:srgbClr val="FFFFFF"/>
                </a:solidFill>
                <a:latin typeface="Verdana"/>
                <a:ea typeface="Verdana"/>
                <a:cs typeface="Verdana"/>
                <a:sym typeface="Verdana"/>
              </a:rPr>
              <a:t>                            2) Upon authorization, the user is asked to input a custom marker</a:t>
            </a:r>
          </a:p>
          <a:p>
            <a:pPr lvl="0" rtl="0">
              <a:spcBef>
                <a:spcPts val="0"/>
              </a:spcBef>
              <a:spcAft>
                <a:spcPts val="0"/>
              </a:spcAft>
              <a:buNone/>
            </a:pPr>
            <a:r>
              <a:rPr lang="en" sz="1200">
                <a:solidFill>
                  <a:srgbClr val="FFFFFF"/>
                </a:solidFill>
                <a:latin typeface="Verdana"/>
                <a:ea typeface="Verdana"/>
                <a:cs typeface="Verdana"/>
                <a:sym typeface="Verdana"/>
              </a:rPr>
              <a:t>                    	  3) The input custom marker is checked against the custom marker database</a:t>
            </a:r>
          </a:p>
          <a:p>
            <a:pPr indent="0" lvl="0" marL="914400" rtl="0">
              <a:spcBef>
                <a:spcPts val="0"/>
              </a:spcBef>
              <a:spcAft>
                <a:spcPts val="0"/>
              </a:spcAft>
              <a:buNone/>
            </a:pPr>
            <a:r>
              <a:rPr lang="en" sz="1200">
                <a:solidFill>
                  <a:srgbClr val="FFFFFF"/>
                </a:solidFill>
                <a:latin typeface="Verdana"/>
                <a:ea typeface="Verdana"/>
                <a:cs typeface="Verdana"/>
                <a:sym typeface="Verdana"/>
              </a:rPr>
              <a:t>            	 to prevent duplication. If the marker is found to already exist, go to step 2</a:t>
            </a:r>
          </a:p>
          <a:p>
            <a:pPr indent="0" lvl="0" marL="914400" rtl="0">
              <a:spcBef>
                <a:spcPts val="0"/>
              </a:spcBef>
              <a:spcAft>
                <a:spcPts val="0"/>
              </a:spcAft>
              <a:buNone/>
            </a:pPr>
            <a:r>
              <a:rPr lang="en" sz="1200">
                <a:solidFill>
                  <a:srgbClr val="FFFFFF"/>
                </a:solidFill>
                <a:latin typeface="Verdana"/>
                <a:ea typeface="Verdana"/>
                <a:cs typeface="Verdana"/>
                <a:sym typeface="Verdana"/>
              </a:rPr>
              <a:t>      	  4) The custom marker is displayed for the user to confirm</a:t>
            </a:r>
          </a:p>
          <a:p>
            <a:pPr indent="0" lvl="0" marL="914400" rtl="0">
              <a:spcBef>
                <a:spcPts val="0"/>
              </a:spcBef>
              <a:spcAft>
                <a:spcPts val="0"/>
              </a:spcAft>
              <a:buNone/>
            </a:pPr>
            <a:r>
              <a:rPr lang="en" sz="1200">
                <a:solidFill>
                  <a:srgbClr val="FFFFFF"/>
                </a:solidFill>
                <a:latin typeface="Verdana"/>
                <a:ea typeface="Verdana"/>
                <a:cs typeface="Verdana"/>
                <a:sym typeface="Verdana"/>
              </a:rPr>
              <a:t>           5) Upon user confirmation, the custom marker and info is added to the</a:t>
            </a:r>
          </a:p>
          <a:p>
            <a:pPr indent="0" lvl="0" marL="914400" rtl="0">
              <a:spcBef>
                <a:spcPts val="0"/>
              </a:spcBef>
              <a:spcAft>
                <a:spcPts val="0"/>
              </a:spcAft>
              <a:buNone/>
            </a:pPr>
            <a:r>
              <a:rPr lang="en" sz="1200">
                <a:solidFill>
                  <a:srgbClr val="FFFFFF"/>
                </a:solidFill>
                <a:latin typeface="Verdana"/>
                <a:ea typeface="Verdana"/>
                <a:cs typeface="Verdana"/>
                <a:sym typeface="Verdana"/>
              </a:rPr>
              <a:t>         custom marker database</a:t>
            </a:r>
          </a:p>
          <a:p>
            <a:pPr lvl="0">
              <a:spcBef>
                <a:spcPts val="0"/>
              </a:spcBef>
              <a:buNone/>
            </a:pPr>
            <a:r>
              <a:t/>
            </a:r>
            <a:endParaRPr sz="1200">
              <a:solidFill>
                <a:srgbClr val="FFFFFF"/>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39" name="Shape 139"/>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About Zipper:</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lgn="just">
              <a:spcBef>
                <a:spcPts val="0"/>
              </a:spcBef>
              <a:buNone/>
            </a:pPr>
            <a:r>
              <a:rPr lang="en">
                <a:latin typeface="Verdana"/>
                <a:ea typeface="Verdana"/>
                <a:cs typeface="Verdana"/>
                <a:sym typeface="Verdana"/>
              </a:rPr>
              <a:t>The aim of the project is to ease out the often-caused troubles of marking a location in real life scenario by making a location pointer k/as ZIPPER. This project would analyses the situation and provide the solutions for the same. It will explain the purpose and used features in the zipper, what will the zipper do in various cases and the constraints under which will the zipper shall work and what shall be its behavior to the external stimuli.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70200"/>
          </a:xfrm>
          <a:prstGeom prst="rect">
            <a:avLst/>
          </a:prstGeom>
        </p:spPr>
        <p:txBody>
          <a:bodyPr anchorCtr="0" anchor="b" bIns="91425" lIns="91425" rIns="91425" tIns="91425">
            <a:noAutofit/>
          </a:bodyPr>
          <a:lstStyle/>
          <a:p>
            <a:pPr lvl="0">
              <a:spcBef>
                <a:spcPts val="0"/>
              </a:spcBef>
              <a:buNone/>
            </a:pPr>
            <a:r>
              <a:rPr lang="en"/>
              <a:t>Glossary:</a:t>
            </a:r>
          </a:p>
        </p:txBody>
      </p:sp>
      <p:graphicFrame>
        <p:nvGraphicFramePr>
          <p:cNvPr id="76" name="Shape 76"/>
          <p:cNvGraphicFramePr/>
          <p:nvPr/>
        </p:nvGraphicFramePr>
        <p:xfrm>
          <a:off x="598525" y="1456150"/>
          <a:ext cx="3000000" cy="3000000"/>
        </p:xfrm>
        <a:graphic>
          <a:graphicData uri="http://schemas.openxmlformats.org/drawingml/2006/table">
            <a:tbl>
              <a:tblPr>
                <a:noFill/>
                <a:tableStyleId>{34B5C741-DEA0-4948-9680-30B6675CEDD9}</a:tableStyleId>
              </a:tblPr>
              <a:tblGrid>
                <a:gridCol w="3619500"/>
                <a:gridCol w="3619500"/>
              </a:tblGrid>
              <a:tr h="441500">
                <a:tc>
                  <a:txBody>
                    <a:bodyPr>
                      <a:noAutofit/>
                    </a:bodyPr>
                    <a:lstStyle/>
                    <a:p>
                      <a:pPr lvl="0">
                        <a:spcBef>
                          <a:spcPts val="0"/>
                        </a:spcBef>
                        <a:buNone/>
                      </a:pPr>
                      <a:r>
                        <a:rPr b="1" lang="en">
                          <a:solidFill>
                            <a:srgbClr val="FFFF00"/>
                          </a:solidFill>
                          <a:latin typeface="Verdana"/>
                          <a:ea typeface="Verdana"/>
                          <a:cs typeface="Verdana"/>
                          <a:sym typeface="Verdana"/>
                        </a:rPr>
                        <a:t>Term </a:t>
                      </a:r>
                    </a:p>
                  </a:txBody>
                  <a:tcPr marT="91425" marB="91425" marR="91425" marL="91425">
                    <a:lnR cap="flat" cmpd="sng" w="12700">
                      <a:solidFill>
                        <a:srgbClr val="000000"/>
                      </a:solidFill>
                      <a:prstDash val="solid"/>
                      <a:round/>
                      <a:headEnd len="med" w="med" type="none"/>
                      <a:tailEnd len="med" w="med" type="none"/>
                    </a:lnR>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b="1" lang="en">
                          <a:solidFill>
                            <a:srgbClr val="FFFF00"/>
                          </a:solidFill>
                          <a:latin typeface="Verdana"/>
                          <a:ea typeface="Verdana"/>
                          <a:cs typeface="Verdana"/>
                          <a:sym typeface="Verdana"/>
                        </a:rPr>
                        <a:t>Definition</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8850">
                <a:tc>
                  <a:txBody>
                    <a:bodyPr>
                      <a:noAutofit/>
                    </a:bodyPr>
                    <a:lstStyle/>
                    <a:p>
                      <a:pPr lvl="0" rtl="0">
                        <a:lnSpc>
                          <a:spcPct val="115000"/>
                        </a:lnSpc>
                        <a:spcBef>
                          <a:spcPts val="0"/>
                        </a:spcBef>
                        <a:buNone/>
                      </a:pPr>
                      <a:r>
                        <a:rPr lang="en" sz="1100">
                          <a:solidFill>
                            <a:srgbClr val="FFFFFF"/>
                          </a:solidFill>
                          <a:latin typeface="Verdana"/>
                          <a:ea typeface="Verdana"/>
                          <a:cs typeface="Verdana"/>
                          <a:sym typeface="Verdana"/>
                        </a:rPr>
                        <a:t>Zipper</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sz="1100">
                          <a:solidFill>
                            <a:srgbClr val="FFFFFF"/>
                          </a:solidFill>
                          <a:latin typeface="Verdana"/>
                          <a:ea typeface="Verdana"/>
                          <a:cs typeface="Verdana"/>
                          <a:sym typeface="Verdana"/>
                        </a:rPr>
                        <a:t>Name of the software</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773650">
                <a:tc>
                  <a:txBody>
                    <a:bodyPr>
                      <a:noAutofit/>
                    </a:bodyPr>
                    <a:lstStyle/>
                    <a:p>
                      <a:pPr lvl="0" rtl="0">
                        <a:lnSpc>
                          <a:spcPct val="115000"/>
                        </a:lnSpc>
                        <a:spcBef>
                          <a:spcPts val="0"/>
                        </a:spcBef>
                        <a:buNone/>
                      </a:pPr>
                      <a:r>
                        <a:rPr lang="en" sz="1100">
                          <a:solidFill>
                            <a:srgbClr val="FFFFFF"/>
                          </a:solidFill>
                          <a:latin typeface="Verdana"/>
                          <a:ea typeface="Verdana"/>
                          <a:cs typeface="Verdana"/>
                          <a:sym typeface="Verdana"/>
                        </a:rPr>
                        <a:t>Z-Code</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sz="1100">
                          <a:solidFill>
                            <a:srgbClr val="FFFFFF"/>
                          </a:solidFill>
                          <a:latin typeface="Verdana"/>
                          <a:ea typeface="Verdana"/>
                          <a:cs typeface="Verdana"/>
                          <a:sym typeface="Verdana"/>
                        </a:rPr>
                        <a:t>The unique identification number generated through a rigorous procedure to be given to the locations</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578275">
                <a:tc>
                  <a:txBody>
                    <a:bodyPr>
                      <a:noAutofit/>
                    </a:bodyPr>
                    <a:lstStyle/>
                    <a:p>
                      <a:pPr lvl="0" rtl="0">
                        <a:lnSpc>
                          <a:spcPct val="115000"/>
                        </a:lnSpc>
                        <a:spcBef>
                          <a:spcPts val="0"/>
                        </a:spcBef>
                        <a:buNone/>
                      </a:pPr>
                      <a:r>
                        <a:rPr lang="en" sz="1100">
                          <a:solidFill>
                            <a:srgbClr val="FFFFFF"/>
                          </a:solidFill>
                          <a:latin typeface="Verdana"/>
                          <a:ea typeface="Verdana"/>
                          <a:cs typeface="Verdana"/>
                          <a:sym typeface="Verdana"/>
                        </a:rPr>
                        <a:t>Database</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sz="1100">
                          <a:solidFill>
                            <a:srgbClr val="FFFFFF"/>
                          </a:solidFill>
                          <a:latin typeface="Verdana"/>
                          <a:ea typeface="Verdana"/>
                          <a:cs typeface="Verdana"/>
                          <a:sym typeface="Verdana"/>
                        </a:rPr>
                        <a:t>Collection of all the information monitored by this software</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388850">
                <a:tc>
                  <a:txBody>
                    <a:bodyPr>
                      <a:noAutofit/>
                    </a:bodyPr>
                    <a:lstStyle/>
                    <a:p>
                      <a:pPr lvl="0" rtl="0">
                        <a:lnSpc>
                          <a:spcPct val="115000"/>
                        </a:lnSpc>
                        <a:spcBef>
                          <a:spcPts val="0"/>
                        </a:spcBef>
                        <a:buNone/>
                      </a:pPr>
                      <a:r>
                        <a:rPr lang="en" sz="1100">
                          <a:solidFill>
                            <a:srgbClr val="FFFFFF"/>
                          </a:solidFill>
                          <a:latin typeface="Verdana"/>
                          <a:ea typeface="Verdana"/>
                          <a:cs typeface="Verdana"/>
                          <a:sym typeface="Verdana"/>
                        </a:rPr>
                        <a:t>User</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sz="1100">
                          <a:solidFill>
                            <a:srgbClr val="FFFFFF"/>
                          </a:solidFill>
                          <a:latin typeface="Verdana"/>
                          <a:ea typeface="Verdana"/>
                          <a:cs typeface="Verdana"/>
                          <a:sym typeface="Verdana"/>
                        </a:rPr>
                        <a:t>Any person using the software to navigate</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578275">
                <a:tc>
                  <a:txBody>
                    <a:bodyPr>
                      <a:noAutofit/>
                    </a:bodyPr>
                    <a:lstStyle/>
                    <a:p>
                      <a:pPr lvl="0" rtl="0">
                        <a:lnSpc>
                          <a:spcPct val="115000"/>
                        </a:lnSpc>
                        <a:spcBef>
                          <a:spcPts val="0"/>
                        </a:spcBef>
                        <a:buNone/>
                      </a:pPr>
                      <a:r>
                        <a:rPr lang="en" sz="1100">
                          <a:solidFill>
                            <a:srgbClr val="FFFFFF"/>
                          </a:solidFill>
                          <a:latin typeface="Verdana"/>
                          <a:ea typeface="Verdana"/>
                          <a:cs typeface="Verdana"/>
                          <a:sym typeface="Verdana"/>
                        </a:rPr>
                        <a:t>Stakeholder</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lvl="0" rtl="0">
                        <a:lnSpc>
                          <a:spcPct val="115000"/>
                        </a:lnSpc>
                        <a:spcBef>
                          <a:spcPts val="0"/>
                        </a:spcBef>
                        <a:buNone/>
                      </a:pPr>
                      <a:r>
                        <a:rPr lang="en" sz="1100">
                          <a:solidFill>
                            <a:srgbClr val="FFFFFF"/>
                          </a:solidFill>
                          <a:latin typeface="Verdana"/>
                          <a:ea typeface="Verdana"/>
                          <a:cs typeface="Verdana"/>
                          <a:sym typeface="Verdana"/>
                        </a:rPr>
                        <a:t>Any person registering his/her location for a Z-Code.</a:t>
                      </a:r>
                    </a:p>
                  </a:txBody>
                  <a:tcPr marT="91425" marB="91425" marR="68575" marL="685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Functionalities</a:t>
            </a:r>
            <a:r>
              <a:rPr lang="en"/>
              <a:t>: </a:t>
            </a:r>
          </a:p>
        </p:txBody>
      </p:sp>
      <p:sp>
        <p:nvSpPr>
          <p:cNvPr id="82" name="Shape 82"/>
          <p:cNvSpPr txBox="1"/>
          <p:nvPr>
            <p:ph idx="1" type="body"/>
          </p:nvPr>
        </p:nvSpPr>
        <p:spPr>
          <a:xfrm>
            <a:off x="387900" y="1331775"/>
            <a:ext cx="8368200" cy="3811500"/>
          </a:xfrm>
          <a:prstGeom prst="rect">
            <a:avLst/>
          </a:prstGeom>
        </p:spPr>
        <p:txBody>
          <a:bodyPr anchorCtr="0" anchor="t" bIns="91425" lIns="91425" rIns="91425" tIns="91425">
            <a:noAutofit/>
          </a:bodyPr>
          <a:lstStyle/>
          <a:p>
            <a:pPr lvl="0">
              <a:spcBef>
                <a:spcPts val="0"/>
              </a:spcBef>
              <a:buNone/>
            </a:pPr>
            <a:r>
              <a:rPr lang="en" sz="1400">
                <a:solidFill>
                  <a:srgbClr val="FFFFFF"/>
                </a:solidFill>
                <a:latin typeface="Verdana"/>
                <a:ea typeface="Verdana"/>
                <a:cs typeface="Verdana"/>
                <a:sym typeface="Verdana"/>
              </a:rPr>
              <a:t>The location pointer system has 2 main user classes, first user, given the Z-code and gets the precise location. The second type of user given the location and takes Z-code. Herein, there is diversification in the type of Z-code a user gets depending on his preferences and system. </a:t>
            </a:r>
          </a:p>
          <a:p>
            <a:pPr lvl="0">
              <a:spcBef>
                <a:spcPts val="0"/>
              </a:spcBef>
              <a:buNone/>
            </a:pPr>
            <a:r>
              <a:rPr lang="en" sz="1400">
                <a:solidFill>
                  <a:srgbClr val="FFFFFF"/>
                </a:solidFill>
                <a:latin typeface="Verdana"/>
                <a:ea typeface="Verdana"/>
                <a:cs typeface="Verdana"/>
                <a:sym typeface="Verdana"/>
              </a:rPr>
              <a:t>Type 1:</a:t>
            </a:r>
          </a:p>
          <a:p>
            <a:pPr lvl="0">
              <a:spcBef>
                <a:spcPts val="0"/>
              </a:spcBef>
              <a:buNone/>
            </a:pPr>
            <a:r>
              <a:t/>
            </a:r>
            <a:endParaRPr sz="1400">
              <a:solidFill>
                <a:srgbClr val="FFFFFF"/>
              </a:solidFill>
              <a:latin typeface="Verdana"/>
              <a:ea typeface="Verdana"/>
              <a:cs typeface="Verdana"/>
              <a:sym typeface="Verdana"/>
            </a:endParaRPr>
          </a:p>
          <a:p>
            <a:pPr lvl="0">
              <a:spcBef>
                <a:spcPts val="0"/>
              </a:spcBef>
              <a:buNone/>
            </a:pPr>
            <a:r>
              <a:rPr lang="en" sz="1400">
                <a:solidFill>
                  <a:srgbClr val="FFFFFF"/>
                </a:solidFill>
                <a:latin typeface="Verdana"/>
                <a:ea typeface="Verdana"/>
                <a:cs typeface="Verdana"/>
                <a:sym typeface="Verdana"/>
              </a:rPr>
              <a:t>				</a:t>
            </a:r>
            <a:r>
              <a:rPr lang="en" sz="1400" u="sng">
                <a:solidFill>
                  <a:srgbClr val="FFFFFF"/>
                </a:solidFill>
                <a:latin typeface="Verdana"/>
                <a:ea typeface="Verdana"/>
                <a:cs typeface="Verdana"/>
                <a:sym typeface="Verdana"/>
              </a:rPr>
              <a:t>End User Purpose</a:t>
            </a:r>
          </a:p>
          <a:p>
            <a:pPr lvl="0">
              <a:spcBef>
                <a:spcPts val="0"/>
              </a:spcBef>
              <a:buNone/>
            </a:pPr>
            <a:r>
              <a:rPr lang="en" sz="1400">
                <a:solidFill>
                  <a:srgbClr val="FFFFFF"/>
                </a:solidFill>
                <a:latin typeface="Verdana"/>
                <a:ea typeface="Verdana"/>
                <a:cs typeface="Verdana"/>
                <a:sym typeface="Verdana"/>
              </a:rPr>
              <a:t>Type 2:</a:t>
            </a:r>
          </a:p>
          <a:p>
            <a:pPr lvl="0">
              <a:spcBef>
                <a:spcPts val="0"/>
              </a:spcBef>
              <a:buNone/>
            </a:pPr>
            <a:r>
              <a:rPr lang="en" sz="1400">
                <a:solidFill>
                  <a:srgbClr val="FFFFFF"/>
                </a:solidFill>
                <a:latin typeface="Verdana"/>
                <a:ea typeface="Verdana"/>
                <a:cs typeface="Verdana"/>
                <a:sym typeface="Verdana"/>
              </a:rPr>
              <a:t>  </a:t>
            </a:r>
          </a:p>
          <a:p>
            <a:pPr indent="457200" lvl="0" marL="1371600">
              <a:spcBef>
                <a:spcPts val="0"/>
              </a:spcBef>
              <a:buNone/>
            </a:pPr>
            <a:r>
              <a:rPr lang="en" sz="1400" u="sng">
                <a:solidFill>
                  <a:srgbClr val="FFFFFF"/>
                </a:solidFill>
                <a:latin typeface="Verdana"/>
                <a:ea typeface="Verdana"/>
                <a:cs typeface="Verdana"/>
                <a:sym typeface="Verdana"/>
              </a:rPr>
              <a:t>End Stakeholder Purpose</a:t>
            </a:r>
          </a:p>
          <a:p>
            <a:pPr lvl="0">
              <a:spcBef>
                <a:spcPts val="0"/>
              </a:spcBef>
              <a:buNone/>
            </a:pPr>
            <a:r>
              <a:t/>
            </a:r>
            <a:endParaRPr sz="1400">
              <a:solidFill>
                <a:srgbClr val="FFFFFF"/>
              </a:solidFill>
              <a:latin typeface="Verdana"/>
              <a:ea typeface="Verdana"/>
              <a:cs typeface="Verdana"/>
              <a:sym typeface="Verdana"/>
            </a:endParaRPr>
          </a:p>
          <a:p>
            <a:pPr lvl="0">
              <a:spcBef>
                <a:spcPts val="0"/>
              </a:spcBef>
              <a:buNone/>
            </a:pPr>
            <a:r>
              <a:t/>
            </a:r>
            <a:endParaRPr sz="1400">
              <a:solidFill>
                <a:srgbClr val="FFFFFF"/>
              </a:solidFill>
              <a:latin typeface="Verdana"/>
              <a:ea typeface="Verdana"/>
              <a:cs typeface="Verdana"/>
              <a:sym typeface="Verdana"/>
            </a:endParaRPr>
          </a:p>
        </p:txBody>
      </p:sp>
      <p:pic>
        <p:nvPicPr>
          <p:cNvPr id="83" name="Shape 83"/>
          <p:cNvPicPr preferRelativeResize="0"/>
          <p:nvPr/>
        </p:nvPicPr>
        <p:blipFill>
          <a:blip r:embed="rId3">
            <a:alphaModFix/>
          </a:blip>
          <a:stretch>
            <a:fillRect/>
          </a:stretch>
        </p:blipFill>
        <p:spPr>
          <a:xfrm>
            <a:off x="1133175" y="3980325"/>
            <a:ext cx="5943600" cy="809625"/>
          </a:xfrm>
          <a:prstGeom prst="rect">
            <a:avLst/>
          </a:prstGeom>
          <a:noFill/>
          <a:ln>
            <a:noFill/>
          </a:ln>
        </p:spPr>
      </p:pic>
      <p:pic>
        <p:nvPicPr>
          <p:cNvPr id="84" name="Shape 84"/>
          <p:cNvPicPr preferRelativeResize="0"/>
          <p:nvPr/>
        </p:nvPicPr>
        <p:blipFill>
          <a:blip r:embed="rId4">
            <a:alphaModFix/>
          </a:blip>
          <a:stretch>
            <a:fillRect/>
          </a:stretch>
        </p:blipFill>
        <p:spPr>
          <a:xfrm>
            <a:off x="1133175" y="2717537"/>
            <a:ext cx="5943600" cy="80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Type of users:</a:t>
            </a:r>
          </a:p>
        </p:txBody>
      </p:sp>
      <p:sp>
        <p:nvSpPr>
          <p:cNvPr id="90" name="Shape 90"/>
          <p:cNvSpPr txBox="1"/>
          <p:nvPr>
            <p:ph idx="1" type="body"/>
          </p:nvPr>
        </p:nvSpPr>
        <p:spPr>
          <a:xfrm>
            <a:off x="387900" y="1489825"/>
            <a:ext cx="8368200" cy="3653700"/>
          </a:xfrm>
          <a:prstGeom prst="rect">
            <a:avLst/>
          </a:prstGeom>
        </p:spPr>
        <p:txBody>
          <a:bodyPr anchorCtr="0" anchor="t" bIns="91425" lIns="91425" rIns="91425" tIns="91425">
            <a:noAutofit/>
          </a:bodyPr>
          <a:lstStyle/>
          <a:p>
            <a:pPr lvl="0">
              <a:spcBef>
                <a:spcPts val="0"/>
              </a:spcBef>
              <a:buNone/>
            </a:pPr>
            <a:r>
              <a:rPr lang="en"/>
              <a:t>Type 1: </a:t>
            </a:r>
            <a:r>
              <a:rPr lang="en" u="sng"/>
              <a:t>End User Purpose:</a:t>
            </a:r>
          </a:p>
          <a:p>
            <a:pPr lvl="0">
              <a:spcBef>
                <a:spcPts val="0"/>
              </a:spcBef>
              <a:buNone/>
            </a:pPr>
            <a:r>
              <a:rPr lang="en" sz="1200">
                <a:solidFill>
                  <a:srgbClr val="FFFFFF"/>
                </a:solidFill>
                <a:latin typeface="Verdana"/>
                <a:ea typeface="Verdana"/>
                <a:cs typeface="Verdana"/>
                <a:sym typeface="Verdana"/>
              </a:rPr>
              <a:t>The general end case user accesses the program by giving the Z-code through the web interface. Then he/she is directed to the relevant location which will be marked on Google maps.</a:t>
            </a:r>
          </a:p>
          <a:p>
            <a:pPr lvl="0">
              <a:spcBef>
                <a:spcPts val="0"/>
              </a:spcBef>
              <a:buNone/>
            </a:pPr>
            <a:r>
              <a:rPr b="1" lang="en" sz="1200">
                <a:solidFill>
                  <a:srgbClr val="FFFFFF"/>
                </a:solidFill>
                <a:latin typeface="Verdana"/>
                <a:ea typeface="Verdana"/>
                <a:cs typeface="Verdana"/>
                <a:sym typeface="Verdana"/>
              </a:rPr>
              <a:t>Initial step-by-step description:</a:t>
            </a:r>
          </a:p>
          <a:p>
            <a:pPr lvl="0">
              <a:spcBef>
                <a:spcPts val="0"/>
              </a:spcBef>
              <a:buNone/>
            </a:pPr>
            <a:r>
              <a:rPr lang="en" sz="1200">
                <a:solidFill>
                  <a:srgbClr val="FFFFFF"/>
                </a:solidFill>
                <a:latin typeface="Verdana"/>
                <a:ea typeface="Verdana"/>
                <a:cs typeface="Verdana"/>
                <a:sym typeface="Verdana"/>
              </a:rPr>
              <a:t>When the user uses this case he/she already has the Z-code for the location.</a:t>
            </a:r>
          </a:p>
          <a:p>
            <a:pPr indent="-228600" lvl="0" rtl="0">
              <a:spcBef>
                <a:spcPts val="0"/>
              </a:spcBef>
              <a:spcAft>
                <a:spcPts val="0"/>
              </a:spcAft>
              <a:buNone/>
            </a:pPr>
            <a:r>
              <a:rPr lang="en" sz="1200">
                <a:solidFill>
                  <a:srgbClr val="FFFFFF"/>
                </a:solidFill>
                <a:latin typeface="Verdana"/>
                <a:ea typeface="Verdana"/>
                <a:cs typeface="Verdana"/>
                <a:sym typeface="Verdana"/>
              </a:rPr>
              <a:t>1.  Reader enters the Z-code in the interface.</a:t>
            </a:r>
          </a:p>
          <a:p>
            <a:pPr indent="-228600" lvl="0" rtl="0">
              <a:spcBef>
                <a:spcPts val="0"/>
              </a:spcBef>
              <a:spcAft>
                <a:spcPts val="0"/>
              </a:spcAft>
              <a:buNone/>
            </a:pPr>
            <a:r>
              <a:rPr lang="en" sz="1200">
                <a:solidFill>
                  <a:srgbClr val="FFFFFF"/>
                </a:solidFill>
                <a:latin typeface="Verdana"/>
                <a:ea typeface="Verdana"/>
                <a:cs typeface="Verdana"/>
                <a:sym typeface="Verdana"/>
              </a:rPr>
              <a:t>2.  The system takes the Z-code and then it is validated against a set of rules.</a:t>
            </a:r>
          </a:p>
          <a:p>
            <a:pPr indent="-228600" lvl="0" rtl="0">
              <a:spcBef>
                <a:spcPts val="0"/>
              </a:spcBef>
              <a:spcAft>
                <a:spcPts val="0"/>
              </a:spcAft>
              <a:buNone/>
            </a:pPr>
            <a:r>
              <a:rPr lang="en" sz="1200">
                <a:solidFill>
                  <a:srgbClr val="FFFFFF"/>
                </a:solidFill>
                <a:latin typeface="Verdana"/>
                <a:ea typeface="Verdana"/>
                <a:cs typeface="Verdana"/>
                <a:sym typeface="Verdana"/>
              </a:rPr>
              <a:t>3.  The code is then converted through an algorithm to the co-ordinates.</a:t>
            </a:r>
          </a:p>
          <a:p>
            <a:pPr indent="-228600" lvl="0" rtl="0">
              <a:spcBef>
                <a:spcPts val="0"/>
              </a:spcBef>
              <a:spcAft>
                <a:spcPts val="0"/>
              </a:spcAft>
              <a:buNone/>
            </a:pPr>
            <a:r>
              <a:rPr lang="en" sz="1200">
                <a:solidFill>
                  <a:srgbClr val="FFFFFF"/>
                </a:solidFill>
                <a:latin typeface="Verdana"/>
                <a:ea typeface="Verdana"/>
                <a:cs typeface="Verdana"/>
                <a:sym typeface="Verdana"/>
              </a:rPr>
              <a:t>4.  The co-ordinates are passed to Google Maps.</a:t>
            </a:r>
          </a:p>
          <a:p>
            <a:pPr indent="-228600" lvl="0" rtl="0">
              <a:spcBef>
                <a:spcPts val="0"/>
              </a:spcBef>
              <a:spcAft>
                <a:spcPts val="0"/>
              </a:spcAft>
              <a:buNone/>
            </a:pPr>
            <a:r>
              <a:rPr lang="en" sz="1200">
                <a:solidFill>
                  <a:srgbClr val="FFFFFF"/>
                </a:solidFill>
                <a:latin typeface="Verdana"/>
                <a:ea typeface="Verdana"/>
                <a:cs typeface="Verdana"/>
                <a:sym typeface="Verdana"/>
              </a:rPr>
              <a:t>5.  The relevant location is then marked on the map.</a:t>
            </a:r>
            <a:r>
              <a:rPr lang="en" sz="1100">
                <a:solidFill>
                  <a:srgbClr val="FFFFFF"/>
                </a:solidFill>
                <a:latin typeface="Times New Roman"/>
                <a:ea typeface="Times New Roman"/>
                <a:cs typeface="Times New Roman"/>
                <a:sym typeface="Times New Roman"/>
              </a:rPr>
              <a:t> </a:t>
            </a:r>
          </a:p>
          <a:p>
            <a:pPr lvl="0">
              <a:spcBef>
                <a:spcPts val="0"/>
              </a:spcBef>
              <a:buNone/>
            </a:pPr>
            <a:r>
              <a:t/>
            </a:r>
            <a:endParaRPr sz="1400">
              <a:solidFill>
                <a:srgbClr val="000000"/>
              </a:solidFill>
              <a:latin typeface="Verdana"/>
              <a:ea typeface="Verdana"/>
              <a:cs typeface="Verdana"/>
              <a:sym typeface="Verdana"/>
            </a:endParaRPr>
          </a:p>
          <a:p>
            <a:pPr lvl="0">
              <a:spcBef>
                <a:spcPts val="0"/>
              </a:spcBef>
              <a:buNone/>
            </a:pPr>
            <a:r>
              <a:t/>
            </a:r>
            <a:endParaRPr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idx="1" type="body"/>
          </p:nvPr>
        </p:nvSpPr>
        <p:spPr>
          <a:xfrm>
            <a:off x="387900" y="1489825"/>
            <a:ext cx="8368200" cy="3558600"/>
          </a:xfrm>
          <a:prstGeom prst="rect">
            <a:avLst/>
          </a:prstGeom>
        </p:spPr>
        <p:txBody>
          <a:bodyPr anchorCtr="0" anchor="t" bIns="91425" lIns="91425" rIns="91425" tIns="91425">
            <a:noAutofit/>
          </a:bodyPr>
          <a:lstStyle/>
          <a:p>
            <a:pPr lvl="0">
              <a:spcBef>
                <a:spcPts val="0"/>
              </a:spcBef>
              <a:buNone/>
            </a:pPr>
            <a:r>
              <a:rPr lang="en"/>
              <a:t>Type 2: </a:t>
            </a:r>
            <a:r>
              <a:rPr lang="en" u="sng"/>
              <a:t>End Stakeholder Purpose </a:t>
            </a:r>
          </a:p>
          <a:p>
            <a:pPr lvl="0">
              <a:spcBef>
                <a:spcPts val="0"/>
              </a:spcBef>
              <a:buNone/>
            </a:pPr>
            <a:r>
              <a:rPr lang="en" sz="1200">
                <a:solidFill>
                  <a:srgbClr val="F3F3F3"/>
                </a:solidFill>
                <a:latin typeface="Verdana"/>
                <a:ea typeface="Verdana"/>
                <a:cs typeface="Verdana"/>
                <a:sym typeface="Verdana"/>
              </a:rPr>
              <a:t>This use case will involve the stakeholder to generate the Z-code for a particular location relevant to her/him. The Z-code will be a generalized one which will be unique to the particular coordinate. Further, the stakeholder may use a custom name for the Z-code, provided the availability against a particular amount of monetary/barter exchange. As the case is pertained for a public/governmental body, the rates shall be subsidized. </a:t>
            </a:r>
          </a:p>
          <a:p>
            <a:pPr lvl="0">
              <a:spcBef>
                <a:spcPts val="0"/>
              </a:spcBef>
              <a:buNone/>
            </a:pPr>
            <a:r>
              <a:rPr b="1" lang="en" sz="1200">
                <a:solidFill>
                  <a:srgbClr val="F3F3F3"/>
                </a:solidFill>
                <a:latin typeface="Verdana"/>
                <a:ea typeface="Verdana"/>
                <a:cs typeface="Verdana"/>
                <a:sym typeface="Verdana"/>
              </a:rPr>
              <a:t>Initial step-by-step description:</a:t>
            </a:r>
            <a:r>
              <a:rPr lang="en" sz="1200">
                <a:solidFill>
                  <a:srgbClr val="F3F3F3"/>
                </a:solidFill>
                <a:latin typeface="Verdana"/>
                <a:ea typeface="Verdana"/>
                <a:cs typeface="Verdana"/>
                <a:sym typeface="Verdana"/>
              </a:rPr>
              <a:t>  The stakeholder for this case knows the place on the maps.</a:t>
            </a:r>
          </a:p>
          <a:p>
            <a:pPr indent="-228600" lvl="0" rtl="0">
              <a:spcBef>
                <a:spcPts val="0"/>
              </a:spcBef>
              <a:spcAft>
                <a:spcPts val="0"/>
              </a:spcAft>
              <a:buNone/>
            </a:pPr>
            <a:r>
              <a:rPr lang="en" sz="1200">
                <a:solidFill>
                  <a:srgbClr val="F3F3F3"/>
                </a:solidFill>
                <a:latin typeface="Verdana"/>
                <a:ea typeface="Verdana"/>
                <a:cs typeface="Verdana"/>
                <a:sym typeface="Verdana"/>
              </a:rPr>
              <a:t>1.The address yields a rough location of the place.</a:t>
            </a:r>
          </a:p>
          <a:p>
            <a:pPr indent="-228600" lvl="0" rtl="0">
              <a:spcBef>
                <a:spcPts val="0"/>
              </a:spcBef>
              <a:spcAft>
                <a:spcPts val="0"/>
              </a:spcAft>
              <a:buNone/>
            </a:pPr>
            <a:r>
              <a:rPr lang="en" sz="1200">
                <a:solidFill>
                  <a:srgbClr val="F3F3F3"/>
                </a:solidFill>
                <a:latin typeface="Verdana"/>
                <a:ea typeface="Verdana"/>
                <a:cs typeface="Verdana"/>
                <a:sym typeface="Verdana"/>
              </a:rPr>
              <a:t>2.The stakeholder then manually finds the exact place.</a:t>
            </a:r>
          </a:p>
          <a:p>
            <a:pPr indent="-228600" lvl="0" rtl="0">
              <a:spcBef>
                <a:spcPts val="0"/>
              </a:spcBef>
              <a:spcAft>
                <a:spcPts val="0"/>
              </a:spcAft>
              <a:buNone/>
            </a:pPr>
            <a:r>
              <a:rPr lang="en" sz="1200">
                <a:solidFill>
                  <a:srgbClr val="F3F3F3"/>
                </a:solidFill>
                <a:latin typeface="Verdana"/>
                <a:ea typeface="Verdana"/>
                <a:cs typeface="Verdana"/>
                <a:sym typeface="Verdana"/>
              </a:rPr>
              <a:t>3.The system then imports the exact coordinates of the location.</a:t>
            </a:r>
          </a:p>
          <a:p>
            <a:pPr indent="-228600" lvl="0" rtl="0">
              <a:spcBef>
                <a:spcPts val="0"/>
              </a:spcBef>
              <a:spcAft>
                <a:spcPts val="0"/>
              </a:spcAft>
              <a:buNone/>
            </a:pPr>
            <a:r>
              <a:rPr lang="en" sz="1200">
                <a:solidFill>
                  <a:srgbClr val="F3F3F3"/>
                </a:solidFill>
                <a:latin typeface="Verdana"/>
                <a:ea typeface="Verdana"/>
                <a:cs typeface="Verdana"/>
                <a:sym typeface="Verdana"/>
              </a:rPr>
              <a:t>4.The co-ordinates are then filtered for the system.</a:t>
            </a:r>
          </a:p>
          <a:p>
            <a:pPr indent="-228600" lvl="0" rtl="0">
              <a:spcBef>
                <a:spcPts val="0"/>
              </a:spcBef>
              <a:spcAft>
                <a:spcPts val="0"/>
              </a:spcAft>
              <a:buNone/>
            </a:pPr>
            <a:r>
              <a:rPr lang="en" sz="1200">
                <a:solidFill>
                  <a:srgbClr val="F3F3F3"/>
                </a:solidFill>
                <a:latin typeface="Verdana"/>
                <a:ea typeface="Verdana"/>
                <a:cs typeface="Verdana"/>
                <a:sym typeface="Verdana"/>
              </a:rPr>
              <a:t>5.The co-ordinates are then converted to Z-code(custom) using the algorithms.</a:t>
            </a:r>
          </a:p>
          <a:p>
            <a:pPr lvl="0">
              <a:spcBef>
                <a:spcPts val="0"/>
              </a:spcBef>
              <a:buNone/>
            </a:pPr>
            <a:r>
              <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External Interface Requirements </a:t>
            </a:r>
          </a:p>
        </p:txBody>
      </p:sp>
      <p:sp>
        <p:nvSpPr>
          <p:cNvPr id="101" name="Shape 101"/>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sz="1400">
                <a:solidFill>
                  <a:srgbClr val="FFFFFF"/>
                </a:solidFill>
                <a:latin typeface="Verdana"/>
                <a:ea typeface="Verdana"/>
                <a:cs typeface="Verdana"/>
                <a:sym typeface="Verdana"/>
              </a:rPr>
              <a:t>Our project has broadly two external parameters. First and foremost, we have used the Google Maps API for integration into our system. Google Maps shall be used to graphically mark and depict all the locations. Co-ordinates will be taken/given to Google Maps based on the operation of the program.</a:t>
            </a:r>
          </a:p>
          <a:p>
            <a:pPr lvl="0">
              <a:spcBef>
                <a:spcPts val="0"/>
              </a:spcBef>
              <a:buNone/>
            </a:pPr>
            <a:r>
              <a:rPr lang="en" sz="1400">
                <a:solidFill>
                  <a:srgbClr val="FFFFFF"/>
                </a:solidFill>
                <a:latin typeface="Verdana"/>
                <a:ea typeface="Verdana"/>
                <a:cs typeface="Verdana"/>
                <a:sym typeface="Verdana"/>
              </a:rPr>
              <a:t>Secondly, have made a database of all the commercial Z-codes. This will be in order to implement the functionality of custom Z-codes. The table will be used to check/verify for a new/existing Z-code based on user operations.</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Functional Requirements </a:t>
            </a:r>
          </a:p>
        </p:txBody>
      </p:sp>
      <p:sp>
        <p:nvSpPr>
          <p:cNvPr id="107" name="Shape 107"/>
          <p:cNvSpPr txBox="1"/>
          <p:nvPr>
            <p:ph idx="1" type="body"/>
          </p:nvPr>
        </p:nvSpPr>
        <p:spPr>
          <a:xfrm>
            <a:off x="50025" y="1184800"/>
            <a:ext cx="9093900" cy="3958200"/>
          </a:xfrm>
          <a:prstGeom prst="rect">
            <a:avLst/>
          </a:prstGeom>
        </p:spPr>
        <p:txBody>
          <a:bodyPr anchorCtr="0" anchor="t" bIns="91425" lIns="91425" rIns="91425" tIns="91425">
            <a:noAutofit/>
          </a:bodyPr>
          <a:lstStyle/>
          <a:p>
            <a:pPr lvl="0">
              <a:spcBef>
                <a:spcPts val="0"/>
              </a:spcBef>
              <a:buNone/>
            </a:pPr>
            <a:r>
              <a:rPr b="1" lang="en" sz="1200">
                <a:solidFill>
                  <a:srgbClr val="FFFF00"/>
                </a:solidFill>
                <a:latin typeface="Verdana"/>
                <a:ea typeface="Verdana"/>
                <a:cs typeface="Verdana"/>
                <a:sym typeface="Verdana"/>
              </a:rPr>
              <a:t>Software/IDE/Language Used:</a:t>
            </a:r>
          </a:p>
          <a:p>
            <a:pPr lvl="0">
              <a:spcBef>
                <a:spcPts val="0"/>
              </a:spcBef>
              <a:buNone/>
            </a:pPr>
            <a:r>
              <a:rPr b="1" lang="en" sz="1200">
                <a:latin typeface="Verdana"/>
                <a:ea typeface="Verdana"/>
                <a:cs typeface="Verdana"/>
                <a:sym typeface="Verdana"/>
              </a:rPr>
              <a:t>1: mySQL: </a:t>
            </a:r>
            <a:r>
              <a:rPr lang="en" sz="1200">
                <a:latin typeface="Verdana"/>
                <a:ea typeface="Verdana"/>
                <a:cs typeface="Verdana"/>
                <a:sym typeface="Verdana"/>
              </a:rPr>
              <a:t>To manage the database of our Z-codes.</a:t>
            </a:r>
          </a:p>
          <a:p>
            <a:pPr lvl="0">
              <a:spcBef>
                <a:spcPts val="0"/>
              </a:spcBef>
              <a:buNone/>
            </a:pPr>
            <a:r>
              <a:rPr b="1" lang="en" sz="1200">
                <a:latin typeface="Verdana"/>
                <a:ea typeface="Verdana"/>
                <a:cs typeface="Verdana"/>
                <a:sym typeface="Verdana"/>
              </a:rPr>
              <a:t>2: Eclipse</a:t>
            </a:r>
            <a:r>
              <a:rPr lang="en" sz="1200">
                <a:latin typeface="Verdana"/>
                <a:ea typeface="Verdana"/>
                <a:cs typeface="Verdana"/>
                <a:sym typeface="Verdana"/>
              </a:rPr>
              <a:t>: To integrate the </a:t>
            </a:r>
            <a:r>
              <a:rPr lang="en" sz="1200">
                <a:latin typeface="Verdana"/>
                <a:ea typeface="Verdana"/>
                <a:cs typeface="Verdana"/>
                <a:sym typeface="Verdana"/>
              </a:rPr>
              <a:t>Tomcat</a:t>
            </a:r>
            <a:r>
              <a:rPr lang="en" sz="1200">
                <a:latin typeface="Verdana"/>
                <a:ea typeface="Verdana"/>
                <a:cs typeface="Verdana"/>
                <a:sym typeface="Verdana"/>
              </a:rPr>
              <a:t> server with our project and further provided an environment to write the code.</a:t>
            </a:r>
          </a:p>
          <a:p>
            <a:pPr lvl="0">
              <a:spcBef>
                <a:spcPts val="0"/>
              </a:spcBef>
              <a:buNone/>
            </a:pPr>
            <a:r>
              <a:rPr b="1" lang="en" sz="1200">
                <a:latin typeface="Verdana"/>
                <a:ea typeface="Verdana"/>
                <a:cs typeface="Verdana"/>
                <a:sym typeface="Verdana"/>
              </a:rPr>
              <a:t>3:JDBC:</a:t>
            </a:r>
            <a:r>
              <a:rPr lang="en" sz="1200">
                <a:latin typeface="Verdana"/>
                <a:ea typeface="Verdana"/>
                <a:cs typeface="Verdana"/>
                <a:sym typeface="Verdana"/>
              </a:rPr>
              <a:t> To connect the mySQL server with our project.</a:t>
            </a:r>
          </a:p>
          <a:p>
            <a:pPr lvl="0">
              <a:spcBef>
                <a:spcPts val="0"/>
              </a:spcBef>
              <a:buNone/>
            </a:pPr>
            <a:r>
              <a:rPr b="1" lang="en" sz="1200">
                <a:latin typeface="Verdana"/>
                <a:ea typeface="Verdana"/>
                <a:cs typeface="Verdana"/>
                <a:sym typeface="Verdana"/>
              </a:rPr>
              <a:t>4:Java Script:</a:t>
            </a:r>
            <a:r>
              <a:rPr lang="en" sz="1200">
                <a:latin typeface="Verdana"/>
                <a:ea typeface="Verdana"/>
                <a:cs typeface="Verdana"/>
                <a:sym typeface="Verdana"/>
              </a:rPr>
              <a:t> To make dynamic object from our webpages</a:t>
            </a:r>
          </a:p>
          <a:p>
            <a:pPr lvl="0">
              <a:spcBef>
                <a:spcPts val="0"/>
              </a:spcBef>
              <a:buNone/>
            </a:pPr>
            <a:r>
              <a:rPr b="1" lang="en" sz="1200">
                <a:latin typeface="Verdana"/>
                <a:ea typeface="Verdana"/>
                <a:cs typeface="Verdana"/>
                <a:sym typeface="Verdana"/>
              </a:rPr>
              <a:t>5: Java:</a:t>
            </a:r>
            <a:r>
              <a:rPr lang="en" sz="1200">
                <a:latin typeface="Verdana"/>
                <a:ea typeface="Verdana"/>
                <a:cs typeface="Verdana"/>
                <a:sym typeface="Verdana"/>
              </a:rPr>
              <a:t> To </a:t>
            </a:r>
            <a:r>
              <a:rPr lang="en" sz="1200">
                <a:latin typeface="Verdana"/>
                <a:ea typeface="Verdana"/>
                <a:cs typeface="Verdana"/>
                <a:sym typeface="Verdana"/>
              </a:rPr>
              <a:t>perform</a:t>
            </a:r>
            <a:r>
              <a:rPr lang="en" sz="1200">
                <a:latin typeface="Verdana"/>
                <a:ea typeface="Verdana"/>
                <a:cs typeface="Verdana"/>
                <a:sym typeface="Verdana"/>
              </a:rPr>
              <a:t> the object </a:t>
            </a:r>
            <a:r>
              <a:rPr lang="en" sz="1200">
                <a:latin typeface="Verdana"/>
                <a:ea typeface="Verdana"/>
                <a:cs typeface="Verdana"/>
                <a:sym typeface="Verdana"/>
              </a:rPr>
              <a:t>oriented</a:t>
            </a:r>
            <a:r>
              <a:rPr lang="en" sz="1200">
                <a:latin typeface="Verdana"/>
                <a:ea typeface="Verdana"/>
                <a:cs typeface="Verdana"/>
                <a:sym typeface="Verdana"/>
              </a:rPr>
              <a:t> programming. </a:t>
            </a:r>
          </a:p>
          <a:p>
            <a:pPr lvl="0">
              <a:spcBef>
                <a:spcPts val="0"/>
              </a:spcBef>
              <a:buNone/>
            </a:pPr>
            <a:r>
              <a:rPr b="1" lang="en" sz="1200">
                <a:latin typeface="Verdana"/>
                <a:ea typeface="Verdana"/>
                <a:cs typeface="Verdana"/>
                <a:sym typeface="Verdana"/>
              </a:rPr>
              <a:t>6:JSP/Servlet:</a:t>
            </a:r>
            <a:r>
              <a:rPr lang="en" sz="1200">
                <a:latin typeface="Verdana"/>
                <a:ea typeface="Verdana"/>
                <a:cs typeface="Verdana"/>
                <a:sym typeface="Verdana"/>
              </a:rPr>
              <a:t> To integrate the Java code with our Web Script.</a:t>
            </a:r>
          </a:p>
          <a:p>
            <a:pPr lvl="0">
              <a:spcBef>
                <a:spcPts val="0"/>
              </a:spcBef>
              <a:buNone/>
            </a:pPr>
            <a:r>
              <a:rPr b="1" lang="en" sz="1200">
                <a:latin typeface="Verdana"/>
                <a:ea typeface="Verdana"/>
                <a:cs typeface="Verdana"/>
                <a:sym typeface="Verdana"/>
              </a:rPr>
              <a:t>7: CSS/HTML:</a:t>
            </a:r>
            <a:r>
              <a:rPr lang="en" sz="1200">
                <a:latin typeface="Verdana"/>
                <a:ea typeface="Verdana"/>
                <a:cs typeface="Verdana"/>
                <a:sym typeface="Verdana"/>
              </a:rPr>
              <a:t> Used to build the </a:t>
            </a:r>
            <a:r>
              <a:rPr lang="en" sz="1200">
                <a:latin typeface="Verdana"/>
                <a:ea typeface="Verdana"/>
                <a:cs typeface="Verdana"/>
                <a:sym typeface="Verdana"/>
              </a:rPr>
              <a:t>web page</a:t>
            </a:r>
            <a:r>
              <a:rPr lang="en" sz="1200">
                <a:latin typeface="Verdana"/>
                <a:ea typeface="Verdana"/>
                <a:cs typeface="Verdana"/>
                <a:sym typeface="Verdana"/>
              </a:rPr>
              <a:t> and webscript. </a:t>
            </a:r>
          </a:p>
          <a:p>
            <a:pPr lvl="0">
              <a:spcBef>
                <a:spcPts val="0"/>
              </a:spcBef>
              <a:buNone/>
            </a:pPr>
            <a:r>
              <a:t/>
            </a:r>
            <a:endParaRPr sz="1200">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Methods and Functions:</a:t>
            </a:r>
          </a:p>
        </p:txBody>
      </p:sp>
      <p:sp>
        <p:nvSpPr>
          <p:cNvPr id="113" name="Shape 113"/>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b="1" lang="en" sz="1200">
                <a:solidFill>
                  <a:srgbClr val="FFFF00"/>
                </a:solidFill>
              </a:rPr>
              <a:t>1: </a:t>
            </a:r>
            <a:r>
              <a:rPr b="1" lang="en" sz="1200">
                <a:solidFill>
                  <a:srgbClr val="FFFF00"/>
                </a:solidFill>
                <a:latin typeface="Verdana"/>
                <a:ea typeface="Verdana"/>
                <a:cs typeface="Verdana"/>
                <a:sym typeface="Verdana"/>
              </a:rPr>
              <a:t>Generic Z-Code Search</a:t>
            </a:r>
          </a:p>
          <a:p>
            <a:pPr lvl="0" rtl="0">
              <a:spcBef>
                <a:spcPts val="0"/>
              </a:spcBef>
              <a:spcAft>
                <a:spcPts val="0"/>
              </a:spcAft>
              <a:buNone/>
            </a:pPr>
            <a:r>
              <a:rPr lang="en" sz="1200">
                <a:solidFill>
                  <a:srgbClr val="FFFFFF"/>
                </a:solidFill>
                <a:latin typeface="Verdana"/>
                <a:ea typeface="Verdana"/>
                <a:cs typeface="Verdana"/>
                <a:sym typeface="Verdana"/>
              </a:rPr>
              <a:t>Trigger         	 : User inputs Z-Code into the search bar</a:t>
            </a:r>
          </a:p>
          <a:p>
            <a:pPr lvl="0" rtl="0">
              <a:spcBef>
                <a:spcPts val="0"/>
              </a:spcBef>
              <a:spcAft>
                <a:spcPts val="0"/>
              </a:spcAft>
              <a:buNone/>
            </a:pPr>
            <a:r>
              <a:rPr lang="en" sz="1200">
                <a:solidFill>
                  <a:srgbClr val="FFFFFF"/>
                </a:solidFill>
                <a:latin typeface="Verdana"/>
                <a:ea typeface="Verdana"/>
                <a:cs typeface="Verdana"/>
                <a:sym typeface="Verdana"/>
              </a:rPr>
              <a:t>Precondition         : The search bar overlay is displayed</a:t>
            </a:r>
          </a:p>
          <a:p>
            <a:pPr lvl="0" rtl="0">
              <a:spcBef>
                <a:spcPts val="0"/>
              </a:spcBef>
              <a:spcAft>
                <a:spcPts val="0"/>
              </a:spcAft>
              <a:buNone/>
            </a:pPr>
            <a:r>
              <a:rPr lang="en" sz="1200">
                <a:solidFill>
                  <a:srgbClr val="FFFFFF"/>
                </a:solidFill>
                <a:latin typeface="Verdana"/>
                <a:ea typeface="Verdana"/>
                <a:cs typeface="Verdana"/>
                <a:sym typeface="Verdana"/>
              </a:rPr>
              <a:t>Basic Path    	 : 	 1) The code is checked against a set of rules to verify it as a valid Z-Code</a:t>
            </a:r>
          </a:p>
          <a:p>
            <a:pPr indent="0" lvl="0" marL="914400" rtl="0">
              <a:spcBef>
                <a:spcPts val="0"/>
              </a:spcBef>
              <a:spcAft>
                <a:spcPts val="0"/>
              </a:spcAft>
              <a:buNone/>
            </a:pPr>
            <a:r>
              <a:rPr lang="en" sz="1200">
                <a:solidFill>
                  <a:srgbClr val="FFFFFF"/>
                </a:solidFill>
                <a:latin typeface="Verdana"/>
                <a:ea typeface="Verdana"/>
                <a:cs typeface="Verdana"/>
                <a:sym typeface="Verdana"/>
              </a:rPr>
              <a:t>    		 2) If valid, the code is converted to coordinates</a:t>
            </a:r>
          </a:p>
          <a:p>
            <a:pPr lvl="0" rtl="0">
              <a:spcBef>
                <a:spcPts val="0"/>
              </a:spcBef>
              <a:spcAft>
                <a:spcPts val="0"/>
              </a:spcAft>
              <a:buNone/>
            </a:pPr>
            <a:r>
              <a:rPr lang="en" sz="1200">
                <a:solidFill>
                  <a:srgbClr val="FFFFFF"/>
                </a:solidFill>
                <a:latin typeface="Verdana"/>
                <a:ea typeface="Verdana"/>
                <a:cs typeface="Verdana"/>
                <a:sym typeface="Verdana"/>
              </a:rPr>
              <a:t>                    	    	 3) If the coordinates acquired in the last step have been registered on the                                           </a:t>
            </a:r>
          </a:p>
          <a:p>
            <a:pPr lvl="0" rtl="0">
              <a:spcBef>
                <a:spcPts val="0"/>
              </a:spcBef>
              <a:spcAft>
                <a:spcPts val="0"/>
              </a:spcAft>
              <a:buNone/>
            </a:pPr>
            <a:r>
              <a:rPr lang="en" sz="1200">
                <a:solidFill>
                  <a:srgbClr val="FFFFFF"/>
                </a:solidFill>
                <a:latin typeface="Verdana"/>
                <a:ea typeface="Verdana"/>
                <a:cs typeface="Verdana"/>
                <a:sym typeface="Verdana"/>
              </a:rPr>
              <a:t>                                 	     platform already, the Z-Code marker is displayed on Google Maps</a:t>
            </a:r>
          </a:p>
          <a:p>
            <a:pPr lvl="0" rtl="0">
              <a:spcBef>
                <a:spcPts val="0"/>
              </a:spcBef>
              <a:spcAft>
                <a:spcPts val="0"/>
              </a:spcAft>
              <a:buNone/>
            </a:pPr>
            <a:r>
              <a:rPr lang="en" sz="1200">
                <a:solidFill>
                  <a:srgbClr val="FFFFFF"/>
                </a:solidFill>
                <a:latin typeface="Verdana"/>
                <a:ea typeface="Verdana"/>
                <a:cs typeface="Verdana"/>
                <a:sym typeface="Verdana"/>
              </a:rPr>
              <a:t>                                 	     along with the registered info.</a:t>
            </a:r>
          </a:p>
          <a:p>
            <a:pPr lvl="0">
              <a:spcBef>
                <a:spcPts val="0"/>
              </a:spcBef>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