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72" r:id="rId6"/>
    <p:sldId id="273" r:id="rId7"/>
    <p:sldId id="259" r:id="rId8"/>
    <p:sldId id="261" r:id="rId9"/>
    <p:sldId id="263" r:id="rId10"/>
    <p:sldId id="274" r:id="rId11"/>
    <p:sldId id="275" r:id="rId12"/>
    <p:sldId id="265" r:id="rId13"/>
    <p:sldId id="266" r:id="rId14"/>
    <p:sldId id="271" r:id="rId15"/>
  </p:sldIdLst>
  <p:sldSz cx="9144000" cy="5143500"/>
  <p:notesSz cx="6858000" cy="9144000"/>
  <p:embeddedFontLst>
    <p:embeddedFont>
      <p:font typeface="SimSun" panose="02010600030101010101" pitchFamily="2" charset="-122"/>
      <p:regular r:id="rId19"/>
    </p:embeddedFont>
    <p:embeddedFont>
      <p:font typeface="Raleway ExtraLight" panose="020B0503030101060003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5F7FA-1D5F-4B60-8689-4C8381B1CE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EA9490CF-B859-4141-837A-1D4A6746AA4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/>
            <a:t>MobilenetV2 Architecture</a:t>
          </a:r>
          <a:endParaRPr lang="en-GB" altLang="en-US"/>
        </a:p>
      </dgm:t>
    </dgm:pt>
    <dgm:pt modelId="{182DCE9F-4626-4193-B2B4-0CCF25747DA8}" cxnId="{CB06251D-1B6B-402F-B675-29F53ED59B2B}" type="parTrans">
      <dgm:prSet/>
      <dgm:spPr/>
      <dgm:t>
        <a:bodyPr/>
        <a:p>
          <a:endParaRPr lang="en-US"/>
        </a:p>
      </dgm:t>
    </dgm:pt>
    <dgm:pt modelId="{20E57596-7E32-460F-85A2-AA181D20A67B}" cxnId="{CB06251D-1B6B-402F-B675-29F53ED59B2B}" type="sibTrans">
      <dgm:prSet/>
      <dgm:spPr/>
      <dgm:t>
        <a:bodyPr/>
        <a:p>
          <a:endParaRPr lang="en-US"/>
        </a:p>
      </dgm:t>
    </dgm:pt>
    <dgm:pt modelId="{E2F866C8-322C-47A7-B633-703C4112826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GB" altLang="en-US"/>
            <a:t>Pull in Dataset</a:t>
          </a:r>
          <a:r>
            <a:rPr lang="en-GB" altLang="en-US"/>
            <a:t/>
          </a:r>
          <a:endParaRPr lang="en-GB" altLang="en-US"/>
        </a:p>
      </dgm:t>
    </dgm:pt>
    <dgm:pt modelId="{9E81CED7-86DC-4713-AF35-B4B8640352B8}" cxnId="{9982EA0C-598C-4FB6-ACFC-AE6A2F916299}" type="parTrans">
      <dgm:prSet/>
      <dgm:spPr/>
      <dgm:t>
        <a:bodyPr/>
        <a:p>
          <a:endParaRPr lang="en-US"/>
        </a:p>
      </dgm:t>
    </dgm:pt>
    <dgm:pt modelId="{B29B00E5-D3BA-4D5C-890D-999070FEB1C1}" cxnId="{9982EA0C-598C-4FB6-ACFC-AE6A2F916299}" type="sibTrans">
      <dgm:prSet/>
      <dgm:spPr/>
      <dgm:t>
        <a:bodyPr/>
        <a:p>
          <a:endParaRPr lang="en-US"/>
        </a:p>
      </dgm:t>
    </dgm:pt>
    <dgm:pt modelId="{694CA7C6-15F6-4B47-8E24-FE5C56E2621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/>
            <a:t>GradCAM Score Add</a:t>
          </a:r>
          <a:endParaRPr lang="en-GB" altLang="en-US"/>
        </a:p>
      </dgm:t>
    </dgm:pt>
    <dgm:pt modelId="{DD6AD0C1-F31D-45FC-B3EE-30CC8DA6BB12}" cxnId="{5AA994CB-8850-4D7A-950E-948809182709}" type="parTrans">
      <dgm:prSet/>
      <dgm:spPr/>
      <dgm:t>
        <a:bodyPr/>
        <a:p>
          <a:endParaRPr lang="en-US"/>
        </a:p>
      </dgm:t>
    </dgm:pt>
    <dgm:pt modelId="{2479F4EA-2543-4E1B-9F8F-C548098DF679}" cxnId="{5AA994CB-8850-4D7A-950E-948809182709}" type="sibTrans">
      <dgm:prSet/>
      <dgm:spPr/>
      <dgm:t>
        <a:bodyPr/>
        <a:p>
          <a:endParaRPr lang="en-US"/>
        </a:p>
      </dgm:t>
    </dgm:pt>
    <dgm:pt modelId="{5BDF3335-0B07-4A07-85F7-BEF0E4DD57D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GB" altLang="en-US"/>
            <a:t>Accuracy calculation value</a:t>
          </a:r>
          <a:r>
            <a:rPr lang="en-GB" altLang="en-US"/>
            <a:t/>
          </a:r>
          <a:endParaRPr lang="en-GB" altLang="en-US"/>
        </a:p>
      </dgm:t>
    </dgm:pt>
    <dgm:pt modelId="{3D8C5A5F-5449-40E0-9968-B2A24CD48D59}" cxnId="{BAAFB2F5-ED6E-4D8A-B5CC-6D872BDCAD8E}" type="parTrans">
      <dgm:prSet/>
      <dgm:spPr/>
      <dgm:t>
        <a:bodyPr/>
        <a:p>
          <a:endParaRPr lang="en-US"/>
        </a:p>
      </dgm:t>
    </dgm:pt>
    <dgm:pt modelId="{C3EB0B90-7374-4F49-877F-E5A518A11115}" cxnId="{BAAFB2F5-ED6E-4D8A-B5CC-6D872BDCAD8E}" type="sibTrans">
      <dgm:prSet/>
      <dgm:spPr/>
      <dgm:t>
        <a:bodyPr/>
        <a:p>
          <a:endParaRPr lang="en-US"/>
        </a:p>
      </dgm:t>
    </dgm:pt>
    <dgm:pt modelId="{7EBC2B5E-0208-4570-99BE-61F14D8CFDE7}" type="pres">
      <dgm:prSet presAssocID="{4935F7FA-1D5F-4B60-8689-4C8381B1CEDC}" presName="linear" presStyleCnt="0">
        <dgm:presLayoutVars>
          <dgm:animLvl val="lvl"/>
          <dgm:resizeHandles val="exact"/>
        </dgm:presLayoutVars>
      </dgm:prSet>
      <dgm:spPr/>
    </dgm:pt>
    <dgm:pt modelId="{3E62794C-1607-4733-ADCA-906674A22343}" type="pres">
      <dgm:prSet presAssocID="{EA9490CF-B859-4141-837A-1D4A6746AA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7A0D3-8728-40A5-B79E-F7D5C3A120C7}" type="pres">
      <dgm:prSet presAssocID="{EA9490CF-B859-4141-837A-1D4A6746AA49}" presName="childText" presStyleLbl="revTx" presStyleIdx="0" presStyleCnt="2">
        <dgm:presLayoutVars>
          <dgm:bulletEnabled val="1"/>
        </dgm:presLayoutVars>
      </dgm:prSet>
      <dgm:spPr/>
    </dgm:pt>
    <dgm:pt modelId="{16F3467F-589A-42D1-9134-3E95797766A2}" type="pres">
      <dgm:prSet presAssocID="{694CA7C6-15F6-4B47-8E24-FE5C56E262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0C6C0C8-D2B1-4ACB-B170-96A2C2FB0436}" type="pres">
      <dgm:prSet presAssocID="{694CA7C6-15F6-4B47-8E24-FE5C56E2621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B06251D-1B6B-402F-B675-29F53ED59B2B}" srcId="{4935F7FA-1D5F-4B60-8689-4C8381B1CEDC}" destId="{EA9490CF-B859-4141-837A-1D4A6746AA49}" srcOrd="0" destOrd="0" parTransId="{182DCE9F-4626-4193-B2B4-0CCF25747DA8}" sibTransId="{20E57596-7E32-460F-85A2-AA181D20A67B}"/>
    <dgm:cxn modelId="{9982EA0C-598C-4FB6-ACFC-AE6A2F916299}" srcId="{EA9490CF-B859-4141-837A-1D4A6746AA49}" destId="{E2F866C8-322C-47A7-B633-703C4112826F}" srcOrd="0" destOrd="0" parTransId="{9E81CED7-86DC-4713-AF35-B4B8640352B8}" sibTransId="{B29B00E5-D3BA-4D5C-890D-999070FEB1C1}"/>
    <dgm:cxn modelId="{5AA994CB-8850-4D7A-950E-948809182709}" srcId="{4935F7FA-1D5F-4B60-8689-4C8381B1CEDC}" destId="{694CA7C6-15F6-4B47-8E24-FE5C56E26217}" srcOrd="1" destOrd="0" parTransId="{DD6AD0C1-F31D-45FC-B3EE-30CC8DA6BB12}" sibTransId="{2479F4EA-2543-4E1B-9F8F-C548098DF679}"/>
    <dgm:cxn modelId="{BAAFB2F5-ED6E-4D8A-B5CC-6D872BDCAD8E}" srcId="{694CA7C6-15F6-4B47-8E24-FE5C56E26217}" destId="{5BDF3335-0B07-4A07-85F7-BEF0E4DD57D4}" srcOrd="0" destOrd="1" parTransId="{3D8C5A5F-5449-40E0-9968-B2A24CD48D59}" sibTransId="{C3EB0B90-7374-4F49-877F-E5A518A11115}"/>
    <dgm:cxn modelId="{B3CDEE99-B30B-4700-AA6D-4FD4D7F532C8}" type="presOf" srcId="{4935F7FA-1D5F-4B60-8689-4C8381B1CEDC}" destId="{7EBC2B5E-0208-4570-99BE-61F14D8CFDE7}" srcOrd="0" destOrd="0" presId="urn:microsoft.com/office/officeart/2005/8/layout/vList2"/>
    <dgm:cxn modelId="{6CF1CB68-9622-452B-B326-914B7C77D214}" type="presParOf" srcId="{7EBC2B5E-0208-4570-99BE-61F14D8CFDE7}" destId="{3E62794C-1607-4733-ADCA-906674A22343}" srcOrd="0" destOrd="0" presId="urn:microsoft.com/office/officeart/2005/8/layout/vList2"/>
    <dgm:cxn modelId="{7BCB1CFC-900E-41FD-A45F-0429E965D4FA}" type="presOf" srcId="{EA9490CF-B859-4141-837A-1D4A6746AA49}" destId="{3E62794C-1607-4733-ADCA-906674A22343}" srcOrd="0" destOrd="0" presId="urn:microsoft.com/office/officeart/2005/8/layout/vList2"/>
    <dgm:cxn modelId="{B776A549-9B24-4B2E-936A-8CABB2992F0B}" type="presParOf" srcId="{7EBC2B5E-0208-4570-99BE-61F14D8CFDE7}" destId="{3B57A0D3-8728-40A5-B79E-F7D5C3A120C7}" srcOrd="1" destOrd="0" presId="urn:microsoft.com/office/officeart/2005/8/layout/vList2"/>
    <dgm:cxn modelId="{2096B287-20A5-4990-8EC5-4BB89763B0AE}" type="presOf" srcId="{E2F866C8-322C-47A7-B633-703C4112826F}" destId="{3B57A0D3-8728-40A5-B79E-F7D5C3A120C7}" srcOrd="0" destOrd="0" presId="urn:microsoft.com/office/officeart/2005/8/layout/vList2"/>
    <dgm:cxn modelId="{E1374D49-745E-4B7A-B189-B6FBFBF667E1}" type="presParOf" srcId="{7EBC2B5E-0208-4570-99BE-61F14D8CFDE7}" destId="{16F3467F-589A-42D1-9134-3E95797766A2}" srcOrd="2" destOrd="0" presId="urn:microsoft.com/office/officeart/2005/8/layout/vList2"/>
    <dgm:cxn modelId="{15E02E15-737E-4D2F-8952-3C5D56DC5F7F}" type="presOf" srcId="{694CA7C6-15F6-4B47-8E24-FE5C56E26217}" destId="{16F3467F-589A-42D1-9134-3E95797766A2}" srcOrd="0" destOrd="0" presId="urn:microsoft.com/office/officeart/2005/8/layout/vList2"/>
    <dgm:cxn modelId="{FD629DE1-A658-4254-A126-94E810A47FE2}" type="presParOf" srcId="{7EBC2B5E-0208-4570-99BE-61F14D8CFDE7}" destId="{50C6C0C8-D2B1-4ACB-B170-96A2C2FB0436}" srcOrd="3" destOrd="0" presId="urn:microsoft.com/office/officeart/2005/8/layout/vList2"/>
    <dgm:cxn modelId="{4B915AA3-11BB-40B8-91C3-316D67C8F485}" type="presOf" srcId="{5BDF3335-0B07-4A07-85F7-BEF0E4DD57D4}" destId="{50C6C0C8-D2B1-4ACB-B170-96A2C2FB04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08450" cy="3334385"/>
        <a:chOff x="0" y="0"/>
        <a:chExt cx="4108450" cy="3334385"/>
      </a:xfrm>
    </dsp:grpSpPr>
    <dsp:sp modelId="{3E62794C-1607-4733-ADCA-906674A22343}">
      <dsp:nvSpPr>
        <dsp:cNvPr id="3" name="Rounded Rectangle 2"/>
        <dsp:cNvSpPr/>
      </dsp:nvSpPr>
      <dsp:spPr bwMode="white">
        <a:xfrm>
          <a:off x="0" y="20508"/>
          <a:ext cx="4108450" cy="11830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/>
            <a:t>MobilenetV2 Architecture</a:t>
          </a:r>
          <a:endParaRPr lang="en-GB" altLang="en-US"/>
        </a:p>
      </dsp:txBody>
      <dsp:txXfrm>
        <a:off x="0" y="20508"/>
        <a:ext cx="4108450" cy="1183005"/>
      </dsp:txXfrm>
    </dsp:sp>
    <dsp:sp modelId="{3B57A0D3-8728-40A5-B79E-F7D5C3A120C7}">
      <dsp:nvSpPr>
        <dsp:cNvPr id="4" name="Rectangles 3"/>
        <dsp:cNvSpPr/>
      </dsp:nvSpPr>
      <dsp:spPr bwMode="white">
        <a:xfrm>
          <a:off x="0" y="1203513"/>
          <a:ext cx="4108450" cy="4636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30443" tIns="35560" rIns="199136" bIns="35560" anchor="t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altLang="en-US">
              <a:solidFill>
                <a:schemeClr val="tx1"/>
              </a:solidFill>
            </a:rPr>
            <a:t>Pull in Dataset</a:t>
          </a:r>
          <a:endParaRPr lang="en-GB" altLang="en-US">
            <a:solidFill>
              <a:schemeClr val="tx1"/>
            </a:solidFill>
          </a:endParaRPr>
        </a:p>
      </dsp:txBody>
      <dsp:txXfrm>
        <a:off x="0" y="1203513"/>
        <a:ext cx="4108450" cy="463680"/>
      </dsp:txXfrm>
    </dsp:sp>
    <dsp:sp modelId="{16F3467F-589A-42D1-9134-3E95797766A2}">
      <dsp:nvSpPr>
        <dsp:cNvPr id="5" name="Rounded Rectangle 4"/>
        <dsp:cNvSpPr/>
      </dsp:nvSpPr>
      <dsp:spPr bwMode="white">
        <a:xfrm>
          <a:off x="0" y="1667193"/>
          <a:ext cx="4108450" cy="11830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/>
            <a:t>GradCAM Score Add</a:t>
          </a:r>
          <a:endParaRPr lang="en-GB" altLang="en-US"/>
        </a:p>
      </dsp:txBody>
      <dsp:txXfrm>
        <a:off x="0" y="1667193"/>
        <a:ext cx="4108450" cy="1183005"/>
      </dsp:txXfrm>
    </dsp:sp>
    <dsp:sp modelId="{50C6C0C8-D2B1-4ACB-B170-96A2C2FB0436}">
      <dsp:nvSpPr>
        <dsp:cNvPr id="6" name="Rectangles 5"/>
        <dsp:cNvSpPr/>
      </dsp:nvSpPr>
      <dsp:spPr bwMode="white">
        <a:xfrm>
          <a:off x="0" y="2850198"/>
          <a:ext cx="4108450" cy="4636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30443" tIns="35560" rIns="199136" bIns="35560" anchor="t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altLang="en-US">
              <a:solidFill>
                <a:schemeClr val="tx1"/>
              </a:solidFill>
            </a:rPr>
            <a:t>Accuracy calculation value</a:t>
          </a:r>
          <a:endParaRPr lang="en-GB" altLang="en-US">
            <a:solidFill>
              <a:schemeClr val="tx1"/>
            </a:solidFill>
          </a:endParaRPr>
        </a:p>
      </dsp:txBody>
      <dsp:txXfrm>
        <a:off x="0" y="2850198"/>
        <a:ext cx="4108450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58fca5fa_2_7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g7e58fca5fa_2_7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58fca5fa_2_7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g7e58fca5fa_2_7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58fca5fa_2_8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g7e58fca5fa_2_8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58fca5fa_2_9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7e58fca5fa_2_9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2294a241_0_1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g6f2294a241_0_1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58fca5fa_2_12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g7e58fca5fa_2_12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e58fca5fa_2_12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g7e58fca5fa_2_12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897731"/>
            <a:ext cx="8207375" cy="81200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16894"/>
            <a:ext cx="8212138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E5624D-E8C3-4C1C-A49E-8F28E7FA3CD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body" idx="1"/>
          </p:nvPr>
        </p:nvSpPr>
        <p:spPr>
          <a:xfrm>
            <a:off x="892969" y="2136427"/>
            <a:ext cx="7358063" cy="5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1900"/>
              <a:t>Diabetic retinopathy is an eye condition that can cause vision loss and blindness in people who have diabetes. Diabetic retinopathy is best diagnosed with a comprehensive dilated eye exam.  </a:t>
            </a:r>
            <a:endParaRPr lang="en-GB" sz="1900"/>
          </a:p>
        </p:txBody>
      </p:sp>
      <p:sp>
        <p:nvSpPr>
          <p:cNvPr id="130" name="Google Shape;130;p27"/>
          <p:cNvSpPr txBox="1"/>
          <p:nvPr>
            <p:ph type="body" idx="2"/>
          </p:nvPr>
        </p:nvSpPr>
        <p:spPr>
          <a:xfrm>
            <a:off x="892969" y="3355330"/>
            <a:ext cx="7358063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900"/>
              <a:buFont typeface="Arial" panose="020B0604020202020204"/>
              <a:buNone/>
            </a:pPr>
            <a:r>
              <a:rPr lang="en-GB" sz="1900" i="1">
                <a:solidFill>
                  <a:srgbClr val="5C86B9"/>
                </a:solidFill>
              </a:rPr>
              <a:t>Introduction</a:t>
            </a:r>
            <a:br>
              <a:rPr lang="en-GB" sz="1900" i="1">
                <a:solidFill>
                  <a:srgbClr val="5C86B9"/>
                </a:solidFill>
              </a:rPr>
            </a:br>
            <a:r>
              <a:rPr lang="en-GB" sz="1900" i="1">
                <a:solidFill>
                  <a:srgbClr val="5C86B9"/>
                </a:solidFill>
              </a:rPr>
              <a:t>Khavieya</a:t>
            </a:r>
            <a:endParaRPr lang="en-GB" sz="1900" i="1">
              <a:solidFill>
                <a:srgbClr val="5C86B9"/>
              </a:solidFill>
            </a:endParaRPr>
          </a:p>
        </p:txBody>
      </p:sp>
      <p:sp>
        <p:nvSpPr>
          <p:cNvPr id="131" name="Google Shape;131;p27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-GB"/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 panose="020B0604020202020204"/>
              <a:buNone/>
            </a:pPr>
            <a:r>
              <a:rPr lang="en-GB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 carried out 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" name="Google Shape;226;p36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7" name="Google Shape;227;p36"/>
          <p:cNvSpPr txBox="1"/>
          <p:nvPr/>
        </p:nvSpPr>
        <p:spPr>
          <a:xfrm>
            <a:off x="383025" y="1538225"/>
            <a:ext cx="7879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500550" y="1406700"/>
            <a:ext cx="8142900" cy="3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-GB" sz="2400">
                <a:latin typeface="Palatino"/>
                <a:ea typeface="Palatino"/>
                <a:cs typeface="Palatino"/>
                <a:sym typeface="Palatino"/>
              </a:rPr>
              <a:t>Input Images 103</a:t>
            </a:r>
            <a:endParaRPr lang="en-GB"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-GB" sz="2400">
                <a:latin typeface="Palatino"/>
                <a:ea typeface="Palatino"/>
                <a:cs typeface="Palatino"/>
                <a:sym typeface="Palatino"/>
              </a:rPr>
              <a:t>Model trained using 450 images</a:t>
            </a:r>
            <a:endParaRPr lang="en-GB"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-GB" sz="2400">
                <a:latin typeface="Palatino"/>
                <a:ea typeface="Palatino"/>
                <a:cs typeface="Palatino"/>
                <a:sym typeface="Palatino"/>
              </a:rPr>
              <a:t>Accuarcy obtained &gt; 65%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/>
        </p:nvSpPr>
        <p:spPr>
          <a:xfrm>
            <a:off x="2311376" y="2268078"/>
            <a:ext cx="4768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 panose="020B0604020202020204"/>
              <a:buNone/>
            </a:pPr>
            <a:r>
              <a:rPr lang="en-GB" sz="3600" i="0" u="none" strike="noStrike" cap="none">
                <a:solidFill>
                  <a:srgbClr val="324863"/>
                </a:solidFill>
                <a:latin typeface="Raleway ExtraLight" panose="020B0503030101060003"/>
                <a:ea typeface="Raleway ExtraLight" panose="020B0503030101060003"/>
                <a:cs typeface="Raleway ExtraLight" panose="020B0503030101060003"/>
                <a:sym typeface="Raleway ExtraLight" panose="020B0503030101060003"/>
              </a:rPr>
              <a:t>Thank You</a:t>
            </a:r>
            <a:endParaRPr sz="3600">
              <a:latin typeface="Raleway ExtraLight" panose="020B0503030101060003"/>
              <a:ea typeface="Raleway ExtraLight" panose="020B0503030101060003"/>
              <a:cs typeface="Raleway ExtraLight" panose="020B0503030101060003"/>
              <a:sym typeface="Raleway ExtraLight" panose="020B0503030101060003"/>
            </a:endParaRPr>
          </a:p>
        </p:txBody>
      </p:sp>
      <p:sp>
        <p:nvSpPr>
          <p:cNvPr id="265" name="Google Shape;265;p41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-GB"/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Normal Vision and Diabetic Vision 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635" y="1051560"/>
            <a:ext cx="7924165" cy="363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Analsyis Approach</a:t>
            </a: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0525" y="1430020"/>
            <a:ext cx="5063490" cy="2531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5891530" y="1946910"/>
            <a:ext cx="2085975" cy="3067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GB" altLang="en-US"/>
              <a:t>Machine Learning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891530" y="3502025"/>
            <a:ext cx="2085975" cy="3067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GB" altLang="en-US"/>
              <a:t>Deep Learning</a:t>
            </a:r>
            <a:endParaRPr lang="en-GB" altLang="en-US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6934835" y="2253615"/>
            <a:ext cx="0" cy="12484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sz="half" idx="2"/>
          </p:nvPr>
        </p:nvSpPr>
        <p:spPr>
          <a:xfrm>
            <a:off x="4509770" y="979170"/>
            <a:ext cx="4037965" cy="272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6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i="0" u="none" strike="noStrike" cap="none"/>
              <a:t>Diabetic retinopathy is caused by high blood sugar due to diabetes.</a:t>
            </a:r>
            <a:endParaRPr lang="en-GB" i="0" u="none" strike="noStrike" cap="none"/>
          </a:p>
          <a:p>
            <a:pPr marL="6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sz="900"/>
              <a:t>Diabetic retinopathy can cause abnormal blood vessels to grow out of the retina and block fluid from draining out of the eye. This causes a type of glaucoma (a group of eye diseases that can cause vision loss and blindness).</a:t>
            </a:r>
            <a:endParaRPr sz="900"/>
          </a:p>
        </p:txBody>
      </p:sp>
      <p:sp>
        <p:nvSpPr>
          <p:cNvPr id="147" name="Google Shape;147;p29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3" name="Content Placeholder 10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8822" y="1188212"/>
            <a:ext cx="4133087" cy="27188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 panose="020B0604020202020204"/>
              <a:buNone/>
            </a:pPr>
            <a:r>
              <a:rPr lang="en-GB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Building an ML model 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" name="Google Shape;160;p31"/>
          <p:cNvSpPr txBox="1"/>
          <p:nvPr>
            <p:ph sz="half" idx="2"/>
          </p:nvPr>
        </p:nvSpPr>
        <p:spPr>
          <a:xfrm>
            <a:off x="6851015" y="1045210"/>
            <a:ext cx="1835785" cy="159131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6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/>
              <a:t>Ideal Machine learning Flowchart</a:t>
            </a:r>
            <a:endParaRPr lang="en-GB" sz="900"/>
          </a:p>
        </p:txBody>
      </p:sp>
      <p:sp>
        <p:nvSpPr>
          <p:cNvPr id="161" name="Google Shape;161;p31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4" name="Content Placeholder 10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8280" y="1694180"/>
            <a:ext cx="5850890" cy="2989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 panose="020B0604020202020204"/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 carried out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>
            <a:off x="3138456" y="1765321"/>
            <a:ext cx="1446078" cy="1"/>
          </a:xfrm>
          <a:prstGeom prst="straightConnector1">
            <a:avLst/>
          </a:prstGeom>
          <a:noFill/>
          <a:ln w="28575" cap="flat" cmpd="dbl">
            <a:solidFill>
              <a:schemeClr val="accent1">
                <a:shade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33"/>
          <p:cNvSpPr txBox="1"/>
          <p:nvPr/>
        </p:nvSpPr>
        <p:spPr>
          <a:xfrm>
            <a:off x="409409" y="1613695"/>
            <a:ext cx="1949977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indent="0" algn="ctr">
              <a:buClr>
                <a:srgbClr val="324863"/>
              </a:buClr>
              <a:buSzPts val="1900"/>
              <a:buFont typeface="Arial" panose="020B0604020202020204"/>
              <a:buNone/>
            </a:pPr>
            <a:r>
              <a:rPr lang="en-GB" sz="1900" cap="none">
                <a:solidFill>
                  <a:srgbClr val="32486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Gather datasets</a:t>
            </a:r>
            <a:endParaRPr sz="900"/>
          </a:p>
        </p:txBody>
      </p:sp>
      <p:sp>
        <p:nvSpPr>
          <p:cNvPr id="176" name="Google Shape;176;p33"/>
          <p:cNvSpPr txBox="1"/>
          <p:nvPr/>
        </p:nvSpPr>
        <p:spPr>
          <a:xfrm>
            <a:off x="4963375" y="1613695"/>
            <a:ext cx="3558124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indent="0" algn="ctr">
              <a:buClr>
                <a:srgbClr val="324863"/>
              </a:buClr>
              <a:buSzPts val="1900"/>
              <a:buFont typeface="Arial" panose="020B0604020202020204"/>
              <a:buNone/>
            </a:pPr>
            <a:r>
              <a:rPr lang="en-GB" sz="1900" cap="none">
                <a:solidFill>
                  <a:srgbClr val="32486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Build a Deep learning model</a:t>
            </a:r>
            <a:endParaRPr sz="900"/>
          </a:p>
        </p:txBody>
      </p:sp>
      <p:sp>
        <p:nvSpPr>
          <p:cNvPr id="181" name="Google Shape;181;p33"/>
          <p:cNvSpPr/>
          <p:nvPr/>
        </p:nvSpPr>
        <p:spPr>
          <a:xfrm>
            <a:off x="106814" y="1555831"/>
            <a:ext cx="2962277" cy="41898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4653900" y="1555831"/>
            <a:ext cx="4204096" cy="4189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rgbClr val="32486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-4331" y="3390996"/>
            <a:ext cx="3044149" cy="5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indent="0" algn="ctr">
              <a:buClr>
                <a:srgbClr val="324863"/>
              </a:buClr>
              <a:buSzPts val="1900"/>
              <a:buFont typeface="Arial" panose="020B0604020202020204"/>
              <a:buNone/>
            </a:pPr>
            <a:endParaRPr sz="900"/>
          </a:p>
        </p:txBody>
      </p:sp>
      <p:sp>
        <p:nvSpPr>
          <p:cNvPr id="188" name="Google Shape;188;p33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Content Placeholder 0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Sample Mobilenet V2 Architecture</a:t>
            </a: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5" name="Content Placeholder 1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9160" y="881380"/>
            <a:ext cx="4805045" cy="3714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What is Grad-CAM?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just"/>
            <a:r>
              <a:rPr lang="en-US" sz="1600"/>
              <a:t>Grad-CAM is a generalization of the class activation mapping (CAM) technique. For activation mapping techniques on live webcam data, see Investigate Network Predictions Using Class Activation Mapping. Grad-CAM can also be applied to nonclassification examples such as regression or semantic segmentation.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6" name="Content Placeholder 10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52316" y="1037908"/>
            <a:ext cx="3848099" cy="301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 panose="020B0604020202020204"/>
              <a:buNone/>
            </a:pPr>
            <a:r>
              <a:rPr lang="en-GB" sz="3600" b="1" i="0" u="none" strike="noStrike" cap="none">
                <a:solidFill>
                  <a:srgbClr val="31486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ML APPROCH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" name="Google Shape;220;p35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1" name="Diagram 0"/>
          <p:cNvGraphicFramePr/>
          <p:nvPr/>
        </p:nvGraphicFramePr>
        <p:xfrm>
          <a:off x="2230755" y="1452880"/>
          <a:ext cx="4108450" cy="3334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WPS Presentation</Application>
  <PresentationFormat/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</vt:lpstr>
      <vt:lpstr>Palatino</vt:lpstr>
      <vt:lpstr>Palatino Linotype</vt:lpstr>
      <vt:lpstr>Raleway ExtraLight</vt:lpstr>
      <vt:lpstr>Raleway</vt:lpstr>
      <vt:lpstr>Times New Roman</vt:lpstr>
      <vt:lpstr>Microsoft YaHei</vt:lpstr>
      <vt:lpstr>Arial Unicode MS</vt:lpstr>
      <vt:lpstr>Simple Light</vt:lpstr>
      <vt:lpstr>Blue Waves</vt:lpstr>
      <vt:lpstr>PowerPoint 演示文稿</vt:lpstr>
      <vt:lpstr>PowerPoint 演示文稿</vt:lpstr>
      <vt:lpstr>PowerPoint 演示文稿</vt:lpstr>
      <vt:lpstr>What is Retinopathy?</vt:lpstr>
      <vt:lpstr>How are we caring?</vt:lpstr>
      <vt:lpstr>Technical Roadmap of the System</vt:lpstr>
      <vt:lpstr>PowerPoint 演示文稿</vt:lpstr>
      <vt:lpstr>PowerPoint 演示文稿</vt:lpstr>
      <vt:lpstr>Model Overview</vt:lpstr>
      <vt:lpstr>Current Progress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</cp:revision>
  <dcterms:created xsi:type="dcterms:W3CDTF">2023-09-13T06:14:37Z</dcterms:created>
  <dcterms:modified xsi:type="dcterms:W3CDTF">2023-09-13T06:14:37Z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F92E99ED16694B0CB848AE17EEDFF122_12</vt:lpwstr>
  </property>
  <property fmtid="{D5CDD505-2E9C-101B-9397-08002B2CF9AE}" pid="3" name="KSOProductBuildVer">
    <vt:lpwstr>1033-12.2.0.13201</vt:lpwstr>
  </property>
</Properties>
</file>