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70" d="100"/>
          <a:sy n="70" d="100"/>
        </p:scale>
        <p:origin x="38" y="4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4AB466-2E29-497A-8A11-E112A0ECF17C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0898ED5C-96F4-44DF-978C-73E31D3C973C}">
      <dgm:prSet/>
      <dgm:spPr/>
      <dgm:t>
        <a:bodyPr/>
        <a:lstStyle/>
        <a:p>
          <a:r>
            <a:rPr lang="en-US"/>
            <a:t>Completion of the integration of feedback to project </a:t>
          </a:r>
        </a:p>
      </dgm:t>
    </dgm:pt>
    <dgm:pt modelId="{5D237DA2-93EC-4056-9479-2FD5EBB11711}" type="parTrans" cxnId="{875033A2-A761-49D9-B35F-BB04EC09D6FF}">
      <dgm:prSet/>
      <dgm:spPr/>
      <dgm:t>
        <a:bodyPr/>
        <a:lstStyle/>
        <a:p>
          <a:endParaRPr lang="en-US"/>
        </a:p>
      </dgm:t>
    </dgm:pt>
    <dgm:pt modelId="{5DF6639F-2E27-4992-83FF-CFCCFFCF5B75}" type="sibTrans" cxnId="{875033A2-A761-49D9-B35F-BB04EC09D6FF}">
      <dgm:prSet/>
      <dgm:spPr/>
      <dgm:t>
        <a:bodyPr/>
        <a:lstStyle/>
        <a:p>
          <a:endParaRPr lang="en-US"/>
        </a:p>
      </dgm:t>
    </dgm:pt>
    <dgm:pt modelId="{B09030E1-918B-46AD-8192-35FEC4A53D7D}">
      <dgm:prSet/>
      <dgm:spPr/>
      <dgm:t>
        <a:bodyPr/>
        <a:lstStyle/>
        <a:p>
          <a:r>
            <a:rPr lang="en-US"/>
            <a:t>Development completion and testing of website</a:t>
          </a:r>
        </a:p>
      </dgm:t>
    </dgm:pt>
    <dgm:pt modelId="{F9704B72-5346-44EC-A436-9FE0BDA98D46}" type="parTrans" cxnId="{F878890B-FE88-48B8-AA64-3EAF7F605960}">
      <dgm:prSet/>
      <dgm:spPr/>
      <dgm:t>
        <a:bodyPr/>
        <a:lstStyle/>
        <a:p>
          <a:endParaRPr lang="en-US"/>
        </a:p>
      </dgm:t>
    </dgm:pt>
    <dgm:pt modelId="{22566AE4-176F-4444-BB05-D8DA78118338}" type="sibTrans" cxnId="{F878890B-FE88-48B8-AA64-3EAF7F605960}">
      <dgm:prSet/>
      <dgm:spPr/>
      <dgm:t>
        <a:bodyPr/>
        <a:lstStyle/>
        <a:p>
          <a:endParaRPr lang="en-US"/>
        </a:p>
      </dgm:t>
    </dgm:pt>
    <dgm:pt modelId="{B90891DC-56C7-4CCA-B960-7011C0BA7E14}" type="pres">
      <dgm:prSet presAssocID="{5C4AB466-2E29-497A-8A11-E112A0ECF17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44E5170-A9AF-4970-BD4F-19148C51673C}" type="pres">
      <dgm:prSet presAssocID="{0898ED5C-96F4-44DF-978C-73E31D3C973C}" presName="hierRoot1" presStyleCnt="0"/>
      <dgm:spPr/>
    </dgm:pt>
    <dgm:pt modelId="{19C997D8-983B-4AC0-9080-B16B7074FB27}" type="pres">
      <dgm:prSet presAssocID="{0898ED5C-96F4-44DF-978C-73E31D3C973C}" presName="composite" presStyleCnt="0"/>
      <dgm:spPr/>
    </dgm:pt>
    <dgm:pt modelId="{C9D3225E-50F4-4A9B-B853-7DEEA93BB409}" type="pres">
      <dgm:prSet presAssocID="{0898ED5C-96F4-44DF-978C-73E31D3C973C}" presName="background" presStyleLbl="node0" presStyleIdx="0" presStyleCnt="2"/>
      <dgm:spPr/>
    </dgm:pt>
    <dgm:pt modelId="{B132ED15-4FAA-4B97-A41B-5F3BC9B8BDA0}" type="pres">
      <dgm:prSet presAssocID="{0898ED5C-96F4-44DF-978C-73E31D3C973C}" presName="text" presStyleLbl="fgAcc0" presStyleIdx="0" presStyleCnt="2">
        <dgm:presLayoutVars>
          <dgm:chPref val="3"/>
        </dgm:presLayoutVars>
      </dgm:prSet>
      <dgm:spPr/>
    </dgm:pt>
    <dgm:pt modelId="{DE6087C6-A239-414A-9FAD-39C9E4AE4CB7}" type="pres">
      <dgm:prSet presAssocID="{0898ED5C-96F4-44DF-978C-73E31D3C973C}" presName="hierChild2" presStyleCnt="0"/>
      <dgm:spPr/>
    </dgm:pt>
    <dgm:pt modelId="{665F6084-F5DD-46F7-9401-C1AAF7E1E88E}" type="pres">
      <dgm:prSet presAssocID="{B09030E1-918B-46AD-8192-35FEC4A53D7D}" presName="hierRoot1" presStyleCnt="0"/>
      <dgm:spPr/>
    </dgm:pt>
    <dgm:pt modelId="{FCA5D78E-1AC8-40FB-BEA4-4261702FD25F}" type="pres">
      <dgm:prSet presAssocID="{B09030E1-918B-46AD-8192-35FEC4A53D7D}" presName="composite" presStyleCnt="0"/>
      <dgm:spPr/>
    </dgm:pt>
    <dgm:pt modelId="{1F1B131F-B3E6-4542-ADDC-4599A77711B1}" type="pres">
      <dgm:prSet presAssocID="{B09030E1-918B-46AD-8192-35FEC4A53D7D}" presName="background" presStyleLbl="node0" presStyleIdx="1" presStyleCnt="2"/>
      <dgm:spPr/>
    </dgm:pt>
    <dgm:pt modelId="{2C6FD964-555B-4C7B-9471-4727093386AB}" type="pres">
      <dgm:prSet presAssocID="{B09030E1-918B-46AD-8192-35FEC4A53D7D}" presName="text" presStyleLbl="fgAcc0" presStyleIdx="1" presStyleCnt="2">
        <dgm:presLayoutVars>
          <dgm:chPref val="3"/>
        </dgm:presLayoutVars>
      </dgm:prSet>
      <dgm:spPr/>
    </dgm:pt>
    <dgm:pt modelId="{E80FFA1F-72AB-4BEB-80C0-22EA0721EC89}" type="pres">
      <dgm:prSet presAssocID="{B09030E1-918B-46AD-8192-35FEC4A53D7D}" presName="hierChild2" presStyleCnt="0"/>
      <dgm:spPr/>
    </dgm:pt>
  </dgm:ptLst>
  <dgm:cxnLst>
    <dgm:cxn modelId="{F878890B-FE88-48B8-AA64-3EAF7F605960}" srcId="{5C4AB466-2E29-497A-8A11-E112A0ECF17C}" destId="{B09030E1-918B-46AD-8192-35FEC4A53D7D}" srcOrd="1" destOrd="0" parTransId="{F9704B72-5346-44EC-A436-9FE0BDA98D46}" sibTransId="{22566AE4-176F-4444-BB05-D8DA78118338}"/>
    <dgm:cxn modelId="{6BF73525-7210-4662-B4F2-3F77C036E723}" type="presOf" srcId="{B09030E1-918B-46AD-8192-35FEC4A53D7D}" destId="{2C6FD964-555B-4C7B-9471-4727093386AB}" srcOrd="0" destOrd="0" presId="urn:microsoft.com/office/officeart/2005/8/layout/hierarchy1"/>
    <dgm:cxn modelId="{2CC78C68-F79D-49BE-B953-6558D694583C}" type="presOf" srcId="{0898ED5C-96F4-44DF-978C-73E31D3C973C}" destId="{B132ED15-4FAA-4B97-A41B-5F3BC9B8BDA0}" srcOrd="0" destOrd="0" presId="urn:microsoft.com/office/officeart/2005/8/layout/hierarchy1"/>
    <dgm:cxn modelId="{24CBE582-86A8-4BE6-9FD2-7A4E165E07C9}" type="presOf" srcId="{5C4AB466-2E29-497A-8A11-E112A0ECF17C}" destId="{B90891DC-56C7-4CCA-B960-7011C0BA7E14}" srcOrd="0" destOrd="0" presId="urn:microsoft.com/office/officeart/2005/8/layout/hierarchy1"/>
    <dgm:cxn modelId="{875033A2-A761-49D9-B35F-BB04EC09D6FF}" srcId="{5C4AB466-2E29-497A-8A11-E112A0ECF17C}" destId="{0898ED5C-96F4-44DF-978C-73E31D3C973C}" srcOrd="0" destOrd="0" parTransId="{5D237DA2-93EC-4056-9479-2FD5EBB11711}" sibTransId="{5DF6639F-2E27-4992-83FF-CFCCFFCF5B75}"/>
    <dgm:cxn modelId="{527E55B9-60EE-4760-828F-63A4DEBAA692}" type="presParOf" srcId="{B90891DC-56C7-4CCA-B960-7011C0BA7E14}" destId="{F44E5170-A9AF-4970-BD4F-19148C51673C}" srcOrd="0" destOrd="0" presId="urn:microsoft.com/office/officeart/2005/8/layout/hierarchy1"/>
    <dgm:cxn modelId="{E6CC791F-E30D-49A8-ADA7-2AD27518B0C7}" type="presParOf" srcId="{F44E5170-A9AF-4970-BD4F-19148C51673C}" destId="{19C997D8-983B-4AC0-9080-B16B7074FB27}" srcOrd="0" destOrd="0" presId="urn:microsoft.com/office/officeart/2005/8/layout/hierarchy1"/>
    <dgm:cxn modelId="{B20503D8-9B5F-4754-9009-0557E86555E9}" type="presParOf" srcId="{19C997D8-983B-4AC0-9080-B16B7074FB27}" destId="{C9D3225E-50F4-4A9B-B853-7DEEA93BB409}" srcOrd="0" destOrd="0" presId="urn:microsoft.com/office/officeart/2005/8/layout/hierarchy1"/>
    <dgm:cxn modelId="{D7450243-FB5F-4E77-9FC2-080C1DDE18D3}" type="presParOf" srcId="{19C997D8-983B-4AC0-9080-B16B7074FB27}" destId="{B132ED15-4FAA-4B97-A41B-5F3BC9B8BDA0}" srcOrd="1" destOrd="0" presId="urn:microsoft.com/office/officeart/2005/8/layout/hierarchy1"/>
    <dgm:cxn modelId="{2C2407AD-0EEE-4F21-A77F-8CE4DD69490E}" type="presParOf" srcId="{F44E5170-A9AF-4970-BD4F-19148C51673C}" destId="{DE6087C6-A239-414A-9FAD-39C9E4AE4CB7}" srcOrd="1" destOrd="0" presId="urn:microsoft.com/office/officeart/2005/8/layout/hierarchy1"/>
    <dgm:cxn modelId="{386F7AAE-0F00-428F-8552-C84F8A7EF3E4}" type="presParOf" srcId="{B90891DC-56C7-4CCA-B960-7011C0BA7E14}" destId="{665F6084-F5DD-46F7-9401-C1AAF7E1E88E}" srcOrd="1" destOrd="0" presId="urn:microsoft.com/office/officeart/2005/8/layout/hierarchy1"/>
    <dgm:cxn modelId="{DF015D70-269F-4843-9736-03E4B56A526E}" type="presParOf" srcId="{665F6084-F5DD-46F7-9401-C1AAF7E1E88E}" destId="{FCA5D78E-1AC8-40FB-BEA4-4261702FD25F}" srcOrd="0" destOrd="0" presId="urn:microsoft.com/office/officeart/2005/8/layout/hierarchy1"/>
    <dgm:cxn modelId="{5738973D-E829-4DE8-A5B8-4AC677C05211}" type="presParOf" srcId="{FCA5D78E-1AC8-40FB-BEA4-4261702FD25F}" destId="{1F1B131F-B3E6-4542-ADDC-4599A77711B1}" srcOrd="0" destOrd="0" presId="urn:microsoft.com/office/officeart/2005/8/layout/hierarchy1"/>
    <dgm:cxn modelId="{C1C1D69F-508C-40A7-8029-CA31F33489AA}" type="presParOf" srcId="{FCA5D78E-1AC8-40FB-BEA4-4261702FD25F}" destId="{2C6FD964-555B-4C7B-9471-4727093386AB}" srcOrd="1" destOrd="0" presId="urn:microsoft.com/office/officeart/2005/8/layout/hierarchy1"/>
    <dgm:cxn modelId="{3B996DB2-316B-40E1-B63A-9F66743A3D39}" type="presParOf" srcId="{665F6084-F5DD-46F7-9401-C1AAF7E1E88E}" destId="{E80FFA1F-72AB-4BEB-80C0-22EA0721EC8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3225E-50F4-4A9B-B853-7DEEA93BB409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2ED15-4FAA-4B97-A41B-5F3BC9B8BDA0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Completion of the integration of feedback to project </a:t>
          </a:r>
        </a:p>
      </dsp:txBody>
      <dsp:txXfrm>
        <a:off x="608661" y="692298"/>
        <a:ext cx="4508047" cy="2799040"/>
      </dsp:txXfrm>
    </dsp:sp>
    <dsp:sp modelId="{1F1B131F-B3E6-4542-ADDC-4599A77711B1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FD964-555B-4C7B-9471-4727093386AB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Development completion and testing of website</a:t>
          </a:r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MovieDiscuss </a:t>
            </a:r>
            <a:br>
              <a:rPr lang="en-US" sz="6600"/>
            </a:br>
            <a:r>
              <a:rPr lang="en-US" sz="6600"/>
              <a:t>Project check-in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 Team O’Brien - Nikita Khavronin, </a:t>
            </a:r>
            <a:r>
              <a:rPr lang="en-US" dirty="0">
                <a:sym typeface="+mn-ea"/>
              </a:rPr>
              <a:t>Aryan Chandra</a:t>
            </a:r>
            <a:r>
              <a:rPr lang="en-US" dirty="0"/>
              <a:t>, </a:t>
            </a:r>
            <a:r>
              <a:rPr lang="en-US" dirty="0">
                <a:sym typeface="+mn-ea"/>
              </a:rPr>
              <a:t>Stephanie </a:t>
            </a:r>
            <a:r>
              <a:rPr lang="en-US" dirty="0" err="1">
                <a:sym typeface="+mn-ea"/>
              </a:rPr>
              <a:t>Ndulue</a:t>
            </a:r>
            <a:endParaRPr lang="en-US" dirty="0">
              <a:sym typeface="+mn-ea"/>
            </a:endParaRPr>
          </a:p>
        </p:txBody>
      </p:sp>
      <p:pic>
        <p:nvPicPr>
          <p:cNvPr id="7" name="Graphic 6" descr="Bank Check">
            <a:extLst>
              <a:ext uri="{FF2B5EF4-FFF2-40B4-BE49-F238E27FC236}">
                <a16:creationId xmlns:a16="http://schemas.microsoft.com/office/drawing/2014/main" id="{9A7EB047-8A1B-A2CC-DAFF-0A02CCE20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2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Low Fidelity prototype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2305" y="2642616"/>
            <a:ext cx="4549885" cy="3605784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65026" y="2642616"/>
            <a:ext cx="4593355" cy="36057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Questionnaire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BC5DC-E56C-37BE-7353-E5DE01CF1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74462" y="630936"/>
            <a:ext cx="707440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200">
              <a:solidFill>
                <a:srgbClr val="FFFFFF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394" y="2971800"/>
            <a:ext cx="4857019" cy="32784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UML Process Diagram</a:t>
            </a:r>
          </a:p>
        </p:txBody>
      </p:sp>
      <p:sp>
        <p:nvSpPr>
          <p:cNvPr id="1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ontent Placeholder 108">
            <a:extLst>
              <a:ext uri="{FF2B5EF4-FFF2-40B4-BE49-F238E27FC236}">
                <a16:creationId xmlns:a16="http://schemas.microsoft.com/office/drawing/2014/main" id="{35D65A71-CF16-DA9B-36E0-CD42D5E46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105" name="Content Placeholder 104"/>
          <p:cNvPicPr>
            <a:picLocks noChangeAspect="1"/>
          </p:cNvPicPr>
          <p:nvPr/>
        </p:nvPicPr>
        <p:blipFill>
          <a:blip r:embed="rId2"/>
          <a:srcRect l="14956" t="4903" r="17697" b="44988"/>
          <a:stretch>
            <a:fillRect/>
          </a:stretch>
        </p:blipFill>
        <p:spPr>
          <a:xfrm>
            <a:off x="6099048" y="800067"/>
            <a:ext cx="5458968" cy="52578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Data Diagram</a:t>
            </a:r>
          </a:p>
        </p:txBody>
      </p:sp>
      <p:cxnSp>
        <p:nvCxnSpPr>
          <p:cNvPr id="116" name="Straight Connector 1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Content Placeholder 105"/>
          <p:cNvPicPr>
            <a:picLocks noGrp="1" noChangeAspect="1"/>
          </p:cNvPicPr>
          <p:nvPr>
            <p:ph idx="1"/>
          </p:nvPr>
        </p:nvPicPr>
        <p:blipFill>
          <a:blip r:embed="rId2"/>
          <a:srcRect l="4991" t="934" r="1985" b="37064"/>
          <a:stretch>
            <a:fillRect/>
          </a:stretch>
        </p:blipFill>
        <p:spPr>
          <a:xfrm>
            <a:off x="5153822" y="605758"/>
            <a:ext cx="6553545" cy="5654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4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Code in progress</a:t>
            </a:r>
          </a:p>
        </p:txBody>
      </p:sp>
      <p:sp>
        <p:nvSpPr>
          <p:cNvPr id="1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Content Placeholder 106"/>
          <p:cNvPicPr>
            <a:picLocks noGrp="1"/>
          </p:cNvPicPr>
          <p:nvPr>
            <p:ph idx="1"/>
          </p:nvPr>
        </p:nvPicPr>
        <p:blipFill rotWithShape="1">
          <a:blip r:embed="rId2"/>
          <a:srcRect b="945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noFill/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What's left to do?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6FC5C9-F7A3-197F-35E4-6A3702BA1C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17390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8" name="Graphic 7" descr="Рукопожатие">
            <a:extLst>
              <a:ext uri="{FF2B5EF4-FFF2-40B4-BE49-F238E27FC236}">
                <a16:creationId xmlns:a16="http://schemas.microsoft.com/office/drawing/2014/main" id="{B9935474-5645-C36F-A2F4-5591A3201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32DF3D-3F59-481D-A237-77C31AD4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643467"/>
            <a:ext cx="3840480" cy="5571066"/>
          </a:xfrm>
        </p:spPr>
        <p:txBody>
          <a:bodyPr anchor="ctr">
            <a:normAutofit/>
          </a:bodyPr>
          <a:lstStyle/>
          <a:p>
            <a:r>
              <a:rPr lang="en-US" sz="5400"/>
              <a:t>Presentation Outline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F02326-30C4-4095-988F-932A425AE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9686" y="0"/>
            <a:ext cx="7152315" cy="6858000"/>
          </a:xfrm>
          <a:custGeom>
            <a:avLst/>
            <a:gdLst>
              <a:gd name="connsiteX0" fmla="*/ 17101 w 7152315"/>
              <a:gd name="connsiteY0" fmla="*/ 0 h 6858000"/>
              <a:gd name="connsiteX1" fmla="*/ 7152315 w 7152315"/>
              <a:gd name="connsiteY1" fmla="*/ 0 h 6858000"/>
              <a:gd name="connsiteX2" fmla="*/ 7152315 w 7152315"/>
              <a:gd name="connsiteY2" fmla="*/ 6858000 h 6858000"/>
              <a:gd name="connsiteX3" fmla="*/ 15999 w 7152315"/>
              <a:gd name="connsiteY3" fmla="*/ 6858000 h 6858000"/>
              <a:gd name="connsiteX4" fmla="*/ 9729 w 7152315"/>
              <a:gd name="connsiteY4" fmla="*/ 6734157 h 6858000"/>
              <a:gd name="connsiteX5" fmla="*/ 15819 w 7152315"/>
              <a:gd name="connsiteY5" fmla="*/ 6122264 h 6858000"/>
              <a:gd name="connsiteX6" fmla="*/ 11379 w 7152315"/>
              <a:gd name="connsiteY6" fmla="*/ 5614784 h 6858000"/>
              <a:gd name="connsiteX7" fmla="*/ 20006 w 7152315"/>
              <a:gd name="connsiteY7" fmla="*/ 5204359 h 6858000"/>
              <a:gd name="connsiteX8" fmla="*/ 16962 w 7152315"/>
              <a:gd name="connsiteY8" fmla="*/ 4811696 h 6858000"/>
              <a:gd name="connsiteX9" fmla="*/ 13409 w 7152315"/>
              <a:gd name="connsiteY9" fmla="*/ 4358135 h 6858000"/>
              <a:gd name="connsiteX10" fmla="*/ 12774 w 7152315"/>
              <a:gd name="connsiteY10" fmla="*/ 4038423 h 6858000"/>
              <a:gd name="connsiteX11" fmla="*/ 10110 w 7152315"/>
              <a:gd name="connsiteY11" fmla="*/ 3630663 h 6858000"/>
              <a:gd name="connsiteX12" fmla="*/ 16581 w 7152315"/>
              <a:gd name="connsiteY12" fmla="*/ 3275427 h 6858000"/>
              <a:gd name="connsiteX13" fmla="*/ 27872 w 7152315"/>
              <a:gd name="connsiteY13" fmla="*/ 2871219 h 6858000"/>
              <a:gd name="connsiteX14" fmla="*/ 17596 w 7152315"/>
              <a:gd name="connsiteY14" fmla="*/ 2235600 h 6858000"/>
              <a:gd name="connsiteX15" fmla="*/ 14170 w 7152315"/>
              <a:gd name="connsiteY15" fmla="*/ 1894827 h 6858000"/>
              <a:gd name="connsiteX16" fmla="*/ 11632 w 7152315"/>
              <a:gd name="connsiteY16" fmla="*/ 1603026 h 6858000"/>
              <a:gd name="connsiteX17" fmla="*/ 14551 w 7152315"/>
              <a:gd name="connsiteY17" fmla="*/ 1307799 h 6858000"/>
              <a:gd name="connsiteX18" fmla="*/ 14551 w 7152315"/>
              <a:gd name="connsiteY18" fmla="*/ 887733 h 6858000"/>
              <a:gd name="connsiteX19" fmla="*/ 849 w 7152315"/>
              <a:gd name="connsiteY19" fmla="*/ 349169 h 6858000"/>
              <a:gd name="connsiteX20" fmla="*/ 1404 w 7152315"/>
              <a:gd name="connsiteY20" fmla="*/ 1605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52315" h="6858000">
                <a:moveTo>
                  <a:pt x="17101" y="0"/>
                </a:moveTo>
                <a:lnTo>
                  <a:pt x="7152315" y="0"/>
                </a:lnTo>
                <a:lnTo>
                  <a:pt x="7152315" y="6858000"/>
                </a:lnTo>
                <a:lnTo>
                  <a:pt x="15999" y="6858000"/>
                </a:lnTo>
                <a:lnTo>
                  <a:pt x="9729" y="6734157"/>
                </a:lnTo>
                <a:cubicBezTo>
                  <a:pt x="5924" y="6530150"/>
                  <a:pt x="12521" y="6326271"/>
                  <a:pt x="15819" y="6122264"/>
                </a:cubicBezTo>
                <a:cubicBezTo>
                  <a:pt x="18484" y="5952766"/>
                  <a:pt x="-1689" y="5783013"/>
                  <a:pt x="11379" y="5614784"/>
                </a:cubicBezTo>
                <a:cubicBezTo>
                  <a:pt x="22112" y="5478259"/>
                  <a:pt x="24992" y="5341214"/>
                  <a:pt x="20006" y="5204359"/>
                </a:cubicBezTo>
                <a:cubicBezTo>
                  <a:pt x="14932" y="5073429"/>
                  <a:pt x="13917" y="4942537"/>
                  <a:pt x="16962" y="4811696"/>
                </a:cubicBezTo>
                <a:cubicBezTo>
                  <a:pt x="20640" y="4660467"/>
                  <a:pt x="16962" y="4509238"/>
                  <a:pt x="13409" y="4358135"/>
                </a:cubicBezTo>
                <a:cubicBezTo>
                  <a:pt x="10872" y="4251565"/>
                  <a:pt x="10998" y="4144994"/>
                  <a:pt x="12774" y="4038423"/>
                </a:cubicBezTo>
                <a:cubicBezTo>
                  <a:pt x="15185" y="3902545"/>
                  <a:pt x="19879" y="3766540"/>
                  <a:pt x="10110" y="3630663"/>
                </a:cubicBezTo>
                <a:cubicBezTo>
                  <a:pt x="1178" y="3512306"/>
                  <a:pt x="3347" y="3393378"/>
                  <a:pt x="16581" y="3275427"/>
                </a:cubicBezTo>
                <a:cubicBezTo>
                  <a:pt x="33403" y="3141377"/>
                  <a:pt x="37183" y="3006006"/>
                  <a:pt x="27872" y="2871219"/>
                </a:cubicBezTo>
                <a:cubicBezTo>
                  <a:pt x="11315" y="2659765"/>
                  <a:pt x="7890" y="2447486"/>
                  <a:pt x="17596" y="2235600"/>
                </a:cubicBezTo>
                <a:cubicBezTo>
                  <a:pt x="22797" y="2122038"/>
                  <a:pt x="21655" y="2008261"/>
                  <a:pt x="14170" y="1894827"/>
                </a:cubicBezTo>
                <a:cubicBezTo>
                  <a:pt x="8144" y="1797670"/>
                  <a:pt x="7294" y="1700272"/>
                  <a:pt x="11632" y="1603026"/>
                </a:cubicBezTo>
                <a:cubicBezTo>
                  <a:pt x="15566" y="1504575"/>
                  <a:pt x="17215" y="1406124"/>
                  <a:pt x="14551" y="1307799"/>
                </a:cubicBezTo>
                <a:cubicBezTo>
                  <a:pt x="10872" y="1168242"/>
                  <a:pt x="10110" y="1027798"/>
                  <a:pt x="14551" y="887733"/>
                </a:cubicBezTo>
                <a:cubicBezTo>
                  <a:pt x="20894" y="708085"/>
                  <a:pt x="3132" y="528817"/>
                  <a:pt x="849" y="349169"/>
                </a:cubicBezTo>
                <a:cubicBezTo>
                  <a:pt x="24" y="286241"/>
                  <a:pt x="-769" y="223346"/>
                  <a:pt x="1404" y="1605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Project Background</a:t>
            </a:r>
          </a:p>
          <a:p>
            <a:r>
              <a:rPr lang="en-US" sz="2200">
                <a:solidFill>
                  <a:srgbClr val="FFFFFF"/>
                </a:solidFill>
                <a:sym typeface="+mn-ea"/>
              </a:rPr>
              <a:t>Project activity status: Green</a:t>
            </a:r>
            <a:endParaRPr lang="en-US" sz="2200">
              <a:solidFill>
                <a:srgbClr val="FFFFFF"/>
              </a:solidFill>
            </a:endParaRPr>
          </a:p>
          <a:p>
            <a:r>
              <a:rPr lang="en-US" sz="2200">
                <a:solidFill>
                  <a:srgbClr val="FFFFFF"/>
                </a:solidFill>
              </a:rPr>
              <a:t>Business Case</a:t>
            </a:r>
          </a:p>
          <a:p>
            <a:r>
              <a:rPr lang="en-US" sz="2200">
                <a:solidFill>
                  <a:srgbClr val="FFFFFF"/>
                </a:solidFill>
              </a:rPr>
              <a:t>Project Scope Statement</a:t>
            </a:r>
          </a:p>
          <a:p>
            <a:r>
              <a:rPr lang="en-US" sz="2200">
                <a:solidFill>
                  <a:srgbClr val="FFFFFF"/>
                </a:solidFill>
              </a:rPr>
              <a:t>Project Roles and Responsibilites</a:t>
            </a:r>
          </a:p>
          <a:p>
            <a:r>
              <a:rPr lang="en-US" sz="2200">
                <a:solidFill>
                  <a:srgbClr val="FFFFFF"/>
                </a:solidFill>
                <a:sym typeface="+mn-ea"/>
              </a:rPr>
              <a:t>Project Charter</a:t>
            </a:r>
          </a:p>
          <a:p>
            <a:r>
              <a:rPr lang="en-US" sz="2200">
                <a:solidFill>
                  <a:srgbClr val="FFFFFF"/>
                </a:solidFill>
                <a:sym typeface="+mn-ea"/>
              </a:rPr>
              <a:t>Kanban Board</a:t>
            </a:r>
            <a:endParaRPr lang="en-US" sz="2200">
              <a:solidFill>
                <a:srgbClr val="FFFFFF"/>
              </a:solidFill>
            </a:endParaRPr>
          </a:p>
          <a:p>
            <a:r>
              <a:rPr lang="en-US" sz="2200">
                <a:solidFill>
                  <a:srgbClr val="FFFFFF"/>
                </a:solidFill>
              </a:rPr>
              <a:t>Low fidelity prototype</a:t>
            </a:r>
          </a:p>
          <a:p>
            <a:r>
              <a:rPr lang="en-US" sz="2200">
                <a:solidFill>
                  <a:srgbClr val="FFFFFF"/>
                </a:solidFill>
                <a:sym typeface="+mn-ea"/>
              </a:rPr>
              <a:t>User Questionnaire</a:t>
            </a:r>
          </a:p>
          <a:p>
            <a:r>
              <a:rPr lang="en-US" sz="2200">
                <a:solidFill>
                  <a:srgbClr val="FFFFFF"/>
                </a:solidFill>
              </a:rPr>
              <a:t>UML Process Diagram</a:t>
            </a:r>
          </a:p>
          <a:p>
            <a:r>
              <a:rPr lang="en-US" sz="2200">
                <a:solidFill>
                  <a:srgbClr val="FFFFFF"/>
                </a:solidFill>
              </a:rPr>
              <a:t>UML Data Diagram</a:t>
            </a:r>
          </a:p>
          <a:p>
            <a:r>
              <a:rPr lang="en-US" sz="2200">
                <a:solidFill>
                  <a:srgbClr val="FFFFFF"/>
                </a:solidFill>
              </a:rPr>
              <a:t>Code in progress</a:t>
            </a:r>
          </a:p>
          <a:p>
            <a:r>
              <a:rPr lang="en-US" sz="2200">
                <a:solidFill>
                  <a:srgbClr val="FFFFFF"/>
                </a:solidFill>
              </a:rPr>
              <a:t>What’s left to do?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Background</a:t>
            </a:r>
          </a:p>
        </p:txBody>
      </p:sp>
      <p:sp>
        <p:nvSpPr>
          <p:cNvPr id="109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474462" y="630936"/>
            <a:ext cx="707440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To: Create a community for movie watchers online</a:t>
            </a:r>
          </a:p>
          <a:p>
            <a:r>
              <a:rPr lang="en-US" sz="2200">
                <a:solidFill>
                  <a:srgbClr val="FFFFFF"/>
                </a:solidFill>
              </a:rPr>
              <a:t>By: Developing a website where people can view recommendations, rate movies, and discuss about movies of interest in real time via chat rooms</a:t>
            </a:r>
          </a:p>
        </p:txBody>
      </p:sp>
      <p:pic>
        <p:nvPicPr>
          <p:cNvPr id="100" name="Content Placeholder 9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3075306"/>
            <a:ext cx="10917936" cy="3071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activity status: Green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what are we proud of or what is the secret to our success?</a:t>
            </a:r>
          </a:p>
          <a:p>
            <a:r>
              <a:rPr lang="en-US"/>
              <a:t>We have been able to keep to schedule and complete all our project deliverables on time.</a:t>
            </a:r>
          </a:p>
          <a:p>
            <a:r>
              <a:rPr lang="en-US"/>
              <a:t>This is done by planning weekly meetings, assigning tasks deliverables according to roles in the team, staying in constant contact outside meetings and deligently completing assigned tasks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Case</a:t>
            </a:r>
          </a:p>
        </p:txBody>
      </p:sp>
      <p:pic>
        <p:nvPicPr>
          <p:cNvPr id="101" name="Content Placeholder 100"/>
          <p:cNvPicPr>
            <a:picLocks noGrp="1" noChangeAspect="1"/>
          </p:cNvPicPr>
          <p:nvPr>
            <p:ph idx="1"/>
          </p:nvPr>
        </p:nvPicPr>
        <p:blipFill>
          <a:blip r:embed="rId2"/>
          <a:srcRect l="9173" t="7846" r="8887" b="7462"/>
          <a:stretch>
            <a:fillRect/>
          </a:stretch>
        </p:blipFill>
        <p:spPr>
          <a:xfrm>
            <a:off x="5901663" y="467208"/>
            <a:ext cx="4427277" cy="59235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Scope Statement</a:t>
            </a:r>
          </a:p>
        </p:txBody>
      </p:sp>
      <p:pic>
        <p:nvPicPr>
          <p:cNvPr id="103" name="Content Placeholder 102"/>
          <p:cNvPicPr>
            <a:picLocks noGrp="1" noChangeAspect="1"/>
          </p:cNvPicPr>
          <p:nvPr>
            <p:ph idx="1"/>
          </p:nvPr>
        </p:nvPicPr>
        <p:blipFill>
          <a:blip r:embed="rId2"/>
          <a:srcRect l="9022" t="8187" r="9263" b="26366"/>
          <a:stretch>
            <a:fillRect/>
          </a:stretch>
        </p:blipFill>
        <p:spPr>
          <a:xfrm>
            <a:off x="5258599" y="467208"/>
            <a:ext cx="5713405" cy="59235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Roles and Responsibilites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458830"/>
            <a:ext cx="7225748" cy="39403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681C32C-7AFC-4BB3-9088-65CBDFC5D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75" y="4583953"/>
            <a:ext cx="4685857" cy="1465973"/>
          </a:xfrm>
        </p:spPr>
        <p:txBody>
          <a:bodyPr anchor="t">
            <a:normAutofit/>
          </a:bodyPr>
          <a:lstStyle/>
          <a:p>
            <a:r>
              <a:rPr lang="en-US" sz="4000"/>
              <a:t>Project Charter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t="1538" b="31508"/>
          <a:stretch/>
        </p:blipFill>
        <p:spPr>
          <a:xfrm>
            <a:off x="20" y="338768"/>
            <a:ext cx="12191980" cy="424475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28B346-C33E-0EA5-6370-8929B9E32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83953"/>
            <a:ext cx="5638800" cy="1465973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9C0ED0-69DE-4C31-A5CF-E2A46FD3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42B8BD-40AF-488E-8A79-D7256C917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Kanban board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256" y="597253"/>
            <a:ext cx="8311487" cy="282590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354EA8-104E-24F4-973A-757D18E19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256" y="3833199"/>
            <a:ext cx="8332826" cy="1119982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207</Words>
  <Application>Microsoft Office PowerPoint</Application>
  <PresentationFormat>Широкоэкранный</PresentationFormat>
  <Paragraphs>37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MovieDiscuss  Project check-in</vt:lpstr>
      <vt:lpstr>Presentation Outline</vt:lpstr>
      <vt:lpstr>Project Background</vt:lpstr>
      <vt:lpstr>Project activity status: Green</vt:lpstr>
      <vt:lpstr>Business Case</vt:lpstr>
      <vt:lpstr>Project Scope Statement</vt:lpstr>
      <vt:lpstr>Project Roles and Responsibilites</vt:lpstr>
      <vt:lpstr>Project Charter</vt:lpstr>
      <vt:lpstr>Kanban board</vt:lpstr>
      <vt:lpstr>Low Fidelity prototype</vt:lpstr>
      <vt:lpstr>User Questionnaire</vt:lpstr>
      <vt:lpstr>UML Process Diagram</vt:lpstr>
      <vt:lpstr>UML Data Diagram</vt:lpstr>
      <vt:lpstr>Code in progress</vt:lpstr>
      <vt:lpstr>What's left to do?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MovieDiscuss  Project check-in</dc:title>
  <dc:creator>Dima Belihov</dc:creator>
  <cp:lastModifiedBy>Nikita Khavronin</cp:lastModifiedBy>
  <cp:revision>3</cp:revision>
  <dcterms:created xsi:type="dcterms:W3CDTF">2022-11-14T07:11:00Z</dcterms:created>
  <dcterms:modified xsi:type="dcterms:W3CDTF">2022-11-14T15:14:44Z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348F0F946C7943B78C5C2493F275E8E3</vt:lpwstr>
  </property>
  <property fmtid="{D5CDD505-2E9C-101B-9397-08002B2CF9AE}" pid="3" name="KSOProductBuildVer">
    <vt:lpwstr>1033-11.2.0.11380</vt:lpwstr>
  </property>
</Properties>
</file>