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57" r:id="rId5"/>
    <p:sldId id="267" r:id="rId6"/>
    <p:sldId id="269" r:id="rId7"/>
    <p:sldId id="274" r:id="rId8"/>
    <p:sldId id="260" r:id="rId9"/>
    <p:sldId id="265" r:id="rId10"/>
    <p:sldId id="261" r:id="rId11"/>
    <p:sldId id="266" r:id="rId12"/>
    <p:sldId id="262" r:id="rId13"/>
    <p:sldId id="263" r:id="rId14"/>
    <p:sldId id="275" r:id="rId15"/>
    <p:sldId id="264" r:id="rId16"/>
    <p:sldId id="27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p:scale>
          <a:sx n="50" d="100"/>
          <a:sy n="50" d="100"/>
        </p:scale>
        <p:origin x="48" y="7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7B18F-EB39-4345-8F17-C0D63CFA9E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0AC70B-5759-4444-8272-0041FE258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390F24-34D1-45BE-B83D-9554B71D1240}"/>
              </a:ext>
            </a:extLst>
          </p:cNvPr>
          <p:cNvSpPr>
            <a:spLocks noGrp="1"/>
          </p:cNvSpPr>
          <p:nvPr>
            <p:ph type="dt" sz="half" idx="10"/>
          </p:nvPr>
        </p:nvSpPr>
        <p:spPr/>
        <p:txBody>
          <a:bodyPr/>
          <a:lstStyle/>
          <a:p>
            <a:fld id="{E926C8ED-86A9-4BCF-99C1-8A52979835B4}" type="datetimeFigureOut">
              <a:rPr lang="en-US" smtClean="0"/>
              <a:t>7/29/2021</a:t>
            </a:fld>
            <a:endParaRPr lang="en-US"/>
          </a:p>
        </p:txBody>
      </p:sp>
      <p:sp>
        <p:nvSpPr>
          <p:cNvPr id="5" name="Footer Placeholder 4">
            <a:extLst>
              <a:ext uri="{FF2B5EF4-FFF2-40B4-BE49-F238E27FC236}">
                <a16:creationId xmlns:a16="http://schemas.microsoft.com/office/drawing/2014/main" id="{36D7B810-3089-444B-B5EA-71136C222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0268B-FD28-45AB-BDEE-B44693F3E727}"/>
              </a:ext>
            </a:extLst>
          </p:cNvPr>
          <p:cNvSpPr>
            <a:spLocks noGrp="1"/>
          </p:cNvSpPr>
          <p:nvPr>
            <p:ph type="sldNum" sz="quarter" idx="12"/>
          </p:nvPr>
        </p:nvSpPr>
        <p:spPr/>
        <p:txBody>
          <a:bodyPr/>
          <a:lstStyle/>
          <a:p>
            <a:fld id="{97CFAF09-F36A-452E-B8E1-9D1A50A89823}" type="slidenum">
              <a:rPr lang="en-US" smtClean="0"/>
              <a:t>‹#›</a:t>
            </a:fld>
            <a:endParaRPr lang="en-US"/>
          </a:p>
        </p:txBody>
      </p:sp>
    </p:spTree>
    <p:extLst>
      <p:ext uri="{BB962C8B-B14F-4D97-AF65-F5344CB8AC3E}">
        <p14:creationId xmlns:p14="http://schemas.microsoft.com/office/powerpoint/2010/main" val="389280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6022-6B45-457F-8307-F52D6A266E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A27C1D-A179-4E9B-A658-5CF4A88402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B746A-DB51-4D8B-B218-9C0655129CB5}"/>
              </a:ext>
            </a:extLst>
          </p:cNvPr>
          <p:cNvSpPr>
            <a:spLocks noGrp="1"/>
          </p:cNvSpPr>
          <p:nvPr>
            <p:ph type="dt" sz="half" idx="10"/>
          </p:nvPr>
        </p:nvSpPr>
        <p:spPr/>
        <p:txBody>
          <a:bodyPr/>
          <a:lstStyle/>
          <a:p>
            <a:fld id="{E926C8ED-86A9-4BCF-99C1-8A52979835B4}" type="datetimeFigureOut">
              <a:rPr lang="en-US" smtClean="0"/>
              <a:t>7/29/2021</a:t>
            </a:fld>
            <a:endParaRPr lang="en-US"/>
          </a:p>
        </p:txBody>
      </p:sp>
      <p:sp>
        <p:nvSpPr>
          <p:cNvPr id="5" name="Footer Placeholder 4">
            <a:extLst>
              <a:ext uri="{FF2B5EF4-FFF2-40B4-BE49-F238E27FC236}">
                <a16:creationId xmlns:a16="http://schemas.microsoft.com/office/drawing/2014/main" id="{80DD85D7-6304-49D0-A1BA-E0F3D3A6C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E3870-522F-4C58-96DA-B6C39E1E94CC}"/>
              </a:ext>
            </a:extLst>
          </p:cNvPr>
          <p:cNvSpPr>
            <a:spLocks noGrp="1"/>
          </p:cNvSpPr>
          <p:nvPr>
            <p:ph type="sldNum" sz="quarter" idx="12"/>
          </p:nvPr>
        </p:nvSpPr>
        <p:spPr/>
        <p:txBody>
          <a:bodyPr/>
          <a:lstStyle/>
          <a:p>
            <a:fld id="{97CFAF09-F36A-452E-B8E1-9D1A50A89823}" type="slidenum">
              <a:rPr lang="en-US" smtClean="0"/>
              <a:t>‹#›</a:t>
            </a:fld>
            <a:endParaRPr lang="en-US"/>
          </a:p>
        </p:txBody>
      </p:sp>
    </p:spTree>
    <p:extLst>
      <p:ext uri="{BB962C8B-B14F-4D97-AF65-F5344CB8AC3E}">
        <p14:creationId xmlns:p14="http://schemas.microsoft.com/office/powerpoint/2010/main" val="114953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E8445C-BBF4-4252-95BF-8FD47F2FD4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59E941-8AFC-45FE-A838-EF46C983F1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B555B-849A-4076-889C-99139403FC0E}"/>
              </a:ext>
            </a:extLst>
          </p:cNvPr>
          <p:cNvSpPr>
            <a:spLocks noGrp="1"/>
          </p:cNvSpPr>
          <p:nvPr>
            <p:ph type="dt" sz="half" idx="10"/>
          </p:nvPr>
        </p:nvSpPr>
        <p:spPr/>
        <p:txBody>
          <a:bodyPr/>
          <a:lstStyle/>
          <a:p>
            <a:fld id="{E926C8ED-86A9-4BCF-99C1-8A52979835B4}" type="datetimeFigureOut">
              <a:rPr lang="en-US" smtClean="0"/>
              <a:t>7/29/2021</a:t>
            </a:fld>
            <a:endParaRPr lang="en-US"/>
          </a:p>
        </p:txBody>
      </p:sp>
      <p:sp>
        <p:nvSpPr>
          <p:cNvPr id="5" name="Footer Placeholder 4">
            <a:extLst>
              <a:ext uri="{FF2B5EF4-FFF2-40B4-BE49-F238E27FC236}">
                <a16:creationId xmlns:a16="http://schemas.microsoft.com/office/drawing/2014/main" id="{C74CC45E-D951-4706-B53D-3DA140861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FD344-62F6-4824-8AFA-0C6785213B5E}"/>
              </a:ext>
            </a:extLst>
          </p:cNvPr>
          <p:cNvSpPr>
            <a:spLocks noGrp="1"/>
          </p:cNvSpPr>
          <p:nvPr>
            <p:ph type="sldNum" sz="quarter" idx="12"/>
          </p:nvPr>
        </p:nvSpPr>
        <p:spPr/>
        <p:txBody>
          <a:bodyPr/>
          <a:lstStyle/>
          <a:p>
            <a:fld id="{97CFAF09-F36A-452E-B8E1-9D1A50A89823}" type="slidenum">
              <a:rPr lang="en-US" smtClean="0"/>
              <a:t>‹#›</a:t>
            </a:fld>
            <a:endParaRPr lang="en-US"/>
          </a:p>
        </p:txBody>
      </p:sp>
    </p:spTree>
    <p:extLst>
      <p:ext uri="{BB962C8B-B14F-4D97-AF65-F5344CB8AC3E}">
        <p14:creationId xmlns:p14="http://schemas.microsoft.com/office/powerpoint/2010/main" val="296039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8344-B7A3-458E-ADF2-D2FF6AF76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3B0C90-1D52-4CFC-B34C-DA9E4033B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D5745-2929-4B8E-B994-CDBAA3596A5F}"/>
              </a:ext>
            </a:extLst>
          </p:cNvPr>
          <p:cNvSpPr>
            <a:spLocks noGrp="1"/>
          </p:cNvSpPr>
          <p:nvPr>
            <p:ph type="dt" sz="half" idx="10"/>
          </p:nvPr>
        </p:nvSpPr>
        <p:spPr/>
        <p:txBody>
          <a:bodyPr/>
          <a:lstStyle/>
          <a:p>
            <a:fld id="{E926C8ED-86A9-4BCF-99C1-8A52979835B4}" type="datetimeFigureOut">
              <a:rPr lang="en-US" smtClean="0"/>
              <a:t>7/29/2021</a:t>
            </a:fld>
            <a:endParaRPr lang="en-US"/>
          </a:p>
        </p:txBody>
      </p:sp>
      <p:sp>
        <p:nvSpPr>
          <p:cNvPr id="5" name="Footer Placeholder 4">
            <a:extLst>
              <a:ext uri="{FF2B5EF4-FFF2-40B4-BE49-F238E27FC236}">
                <a16:creationId xmlns:a16="http://schemas.microsoft.com/office/drawing/2014/main" id="{710D4D4A-315D-4D37-A4FE-71729BB52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7F1D7-6713-4DB1-B033-4C13BC164079}"/>
              </a:ext>
            </a:extLst>
          </p:cNvPr>
          <p:cNvSpPr>
            <a:spLocks noGrp="1"/>
          </p:cNvSpPr>
          <p:nvPr>
            <p:ph type="sldNum" sz="quarter" idx="12"/>
          </p:nvPr>
        </p:nvSpPr>
        <p:spPr/>
        <p:txBody>
          <a:bodyPr/>
          <a:lstStyle/>
          <a:p>
            <a:fld id="{97CFAF09-F36A-452E-B8E1-9D1A50A89823}" type="slidenum">
              <a:rPr lang="en-US" smtClean="0"/>
              <a:t>‹#›</a:t>
            </a:fld>
            <a:endParaRPr lang="en-US"/>
          </a:p>
        </p:txBody>
      </p:sp>
    </p:spTree>
    <p:extLst>
      <p:ext uri="{BB962C8B-B14F-4D97-AF65-F5344CB8AC3E}">
        <p14:creationId xmlns:p14="http://schemas.microsoft.com/office/powerpoint/2010/main" val="324900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2D2-2F09-4270-8236-295ADE9FCC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2B119D-245E-441B-8590-F0A743EDF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3B8D33-D025-4C85-BB26-F6D063C44203}"/>
              </a:ext>
            </a:extLst>
          </p:cNvPr>
          <p:cNvSpPr>
            <a:spLocks noGrp="1"/>
          </p:cNvSpPr>
          <p:nvPr>
            <p:ph type="dt" sz="half" idx="10"/>
          </p:nvPr>
        </p:nvSpPr>
        <p:spPr/>
        <p:txBody>
          <a:bodyPr/>
          <a:lstStyle/>
          <a:p>
            <a:fld id="{E926C8ED-86A9-4BCF-99C1-8A52979835B4}" type="datetimeFigureOut">
              <a:rPr lang="en-US" smtClean="0"/>
              <a:t>7/29/2021</a:t>
            </a:fld>
            <a:endParaRPr lang="en-US"/>
          </a:p>
        </p:txBody>
      </p:sp>
      <p:sp>
        <p:nvSpPr>
          <p:cNvPr id="5" name="Footer Placeholder 4">
            <a:extLst>
              <a:ext uri="{FF2B5EF4-FFF2-40B4-BE49-F238E27FC236}">
                <a16:creationId xmlns:a16="http://schemas.microsoft.com/office/drawing/2014/main" id="{F2AF2015-0C0F-4E33-A763-AB5537150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D1577-1E6A-4025-8C0D-3186AC5E3A80}"/>
              </a:ext>
            </a:extLst>
          </p:cNvPr>
          <p:cNvSpPr>
            <a:spLocks noGrp="1"/>
          </p:cNvSpPr>
          <p:nvPr>
            <p:ph type="sldNum" sz="quarter" idx="12"/>
          </p:nvPr>
        </p:nvSpPr>
        <p:spPr/>
        <p:txBody>
          <a:bodyPr/>
          <a:lstStyle/>
          <a:p>
            <a:fld id="{97CFAF09-F36A-452E-B8E1-9D1A50A89823}" type="slidenum">
              <a:rPr lang="en-US" smtClean="0"/>
              <a:t>‹#›</a:t>
            </a:fld>
            <a:endParaRPr lang="en-US"/>
          </a:p>
        </p:txBody>
      </p:sp>
    </p:spTree>
    <p:extLst>
      <p:ext uri="{BB962C8B-B14F-4D97-AF65-F5344CB8AC3E}">
        <p14:creationId xmlns:p14="http://schemas.microsoft.com/office/powerpoint/2010/main" val="24103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89CF-E43E-40A9-B978-A664530E17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80233-4949-4AF5-9F62-485961EE72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298FC2-AF7E-4EB9-9826-E004D0843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C36A-561E-4B6B-A823-5B7E4B7B345F}"/>
              </a:ext>
            </a:extLst>
          </p:cNvPr>
          <p:cNvSpPr>
            <a:spLocks noGrp="1"/>
          </p:cNvSpPr>
          <p:nvPr>
            <p:ph type="dt" sz="half" idx="10"/>
          </p:nvPr>
        </p:nvSpPr>
        <p:spPr/>
        <p:txBody>
          <a:bodyPr/>
          <a:lstStyle/>
          <a:p>
            <a:fld id="{E926C8ED-86A9-4BCF-99C1-8A52979835B4}" type="datetimeFigureOut">
              <a:rPr lang="en-US" smtClean="0"/>
              <a:t>7/29/2021</a:t>
            </a:fld>
            <a:endParaRPr lang="en-US"/>
          </a:p>
        </p:txBody>
      </p:sp>
      <p:sp>
        <p:nvSpPr>
          <p:cNvPr id="6" name="Footer Placeholder 5">
            <a:extLst>
              <a:ext uri="{FF2B5EF4-FFF2-40B4-BE49-F238E27FC236}">
                <a16:creationId xmlns:a16="http://schemas.microsoft.com/office/drawing/2014/main" id="{ED2F7C63-372D-462C-99D1-7141EAB5F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52621-C3FB-4778-B8D4-FBACBD80A80E}"/>
              </a:ext>
            </a:extLst>
          </p:cNvPr>
          <p:cNvSpPr>
            <a:spLocks noGrp="1"/>
          </p:cNvSpPr>
          <p:nvPr>
            <p:ph type="sldNum" sz="quarter" idx="12"/>
          </p:nvPr>
        </p:nvSpPr>
        <p:spPr/>
        <p:txBody>
          <a:bodyPr/>
          <a:lstStyle/>
          <a:p>
            <a:fld id="{97CFAF09-F36A-452E-B8E1-9D1A50A89823}" type="slidenum">
              <a:rPr lang="en-US" smtClean="0"/>
              <a:t>‹#›</a:t>
            </a:fld>
            <a:endParaRPr lang="en-US"/>
          </a:p>
        </p:txBody>
      </p:sp>
    </p:spTree>
    <p:extLst>
      <p:ext uri="{BB962C8B-B14F-4D97-AF65-F5344CB8AC3E}">
        <p14:creationId xmlns:p14="http://schemas.microsoft.com/office/powerpoint/2010/main" val="66564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1074-2081-47F3-B12C-AE7187E59C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4ECA9-2793-4A4E-8240-C5EE3DFB7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A78E3F-26DF-41FA-9036-5D0FAEEBD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DEB8A0-3B64-4C23-8851-2485E44C7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389ED6-1E7B-4E5D-8892-72635E55D4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9ABEF7-0D3F-413C-86FC-7F92F1E34739}"/>
              </a:ext>
            </a:extLst>
          </p:cNvPr>
          <p:cNvSpPr>
            <a:spLocks noGrp="1"/>
          </p:cNvSpPr>
          <p:nvPr>
            <p:ph type="dt" sz="half" idx="10"/>
          </p:nvPr>
        </p:nvSpPr>
        <p:spPr/>
        <p:txBody>
          <a:bodyPr/>
          <a:lstStyle/>
          <a:p>
            <a:fld id="{E926C8ED-86A9-4BCF-99C1-8A52979835B4}" type="datetimeFigureOut">
              <a:rPr lang="en-US" smtClean="0"/>
              <a:t>7/29/2021</a:t>
            </a:fld>
            <a:endParaRPr lang="en-US"/>
          </a:p>
        </p:txBody>
      </p:sp>
      <p:sp>
        <p:nvSpPr>
          <p:cNvPr id="8" name="Footer Placeholder 7">
            <a:extLst>
              <a:ext uri="{FF2B5EF4-FFF2-40B4-BE49-F238E27FC236}">
                <a16:creationId xmlns:a16="http://schemas.microsoft.com/office/drawing/2014/main" id="{9AB8C834-6E4D-4BCB-9F42-1682A202A7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C57081-D981-4B39-9308-ACCF11D55217}"/>
              </a:ext>
            </a:extLst>
          </p:cNvPr>
          <p:cNvSpPr>
            <a:spLocks noGrp="1"/>
          </p:cNvSpPr>
          <p:nvPr>
            <p:ph type="sldNum" sz="quarter" idx="12"/>
          </p:nvPr>
        </p:nvSpPr>
        <p:spPr/>
        <p:txBody>
          <a:bodyPr/>
          <a:lstStyle/>
          <a:p>
            <a:fld id="{97CFAF09-F36A-452E-B8E1-9D1A50A89823}" type="slidenum">
              <a:rPr lang="en-US" smtClean="0"/>
              <a:t>‹#›</a:t>
            </a:fld>
            <a:endParaRPr lang="en-US"/>
          </a:p>
        </p:txBody>
      </p:sp>
    </p:spTree>
    <p:extLst>
      <p:ext uri="{BB962C8B-B14F-4D97-AF65-F5344CB8AC3E}">
        <p14:creationId xmlns:p14="http://schemas.microsoft.com/office/powerpoint/2010/main" val="282543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0046-92C1-4997-B233-546D8A0B5E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9F7F0-A913-496A-B84D-B82286E972A8}"/>
              </a:ext>
            </a:extLst>
          </p:cNvPr>
          <p:cNvSpPr>
            <a:spLocks noGrp="1"/>
          </p:cNvSpPr>
          <p:nvPr>
            <p:ph type="dt" sz="half" idx="10"/>
          </p:nvPr>
        </p:nvSpPr>
        <p:spPr/>
        <p:txBody>
          <a:bodyPr/>
          <a:lstStyle/>
          <a:p>
            <a:fld id="{E926C8ED-86A9-4BCF-99C1-8A52979835B4}" type="datetimeFigureOut">
              <a:rPr lang="en-US" smtClean="0"/>
              <a:t>7/29/2021</a:t>
            </a:fld>
            <a:endParaRPr lang="en-US"/>
          </a:p>
        </p:txBody>
      </p:sp>
      <p:sp>
        <p:nvSpPr>
          <p:cNvPr id="4" name="Footer Placeholder 3">
            <a:extLst>
              <a:ext uri="{FF2B5EF4-FFF2-40B4-BE49-F238E27FC236}">
                <a16:creationId xmlns:a16="http://schemas.microsoft.com/office/drawing/2014/main" id="{2F013269-124C-4B4F-B418-682692FCFC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1F1AEE-04E2-480F-99E1-A311DB8DB1FE}"/>
              </a:ext>
            </a:extLst>
          </p:cNvPr>
          <p:cNvSpPr>
            <a:spLocks noGrp="1"/>
          </p:cNvSpPr>
          <p:nvPr>
            <p:ph type="sldNum" sz="quarter" idx="12"/>
          </p:nvPr>
        </p:nvSpPr>
        <p:spPr/>
        <p:txBody>
          <a:bodyPr/>
          <a:lstStyle/>
          <a:p>
            <a:fld id="{97CFAF09-F36A-452E-B8E1-9D1A50A89823}" type="slidenum">
              <a:rPr lang="en-US" smtClean="0"/>
              <a:t>‹#›</a:t>
            </a:fld>
            <a:endParaRPr lang="en-US"/>
          </a:p>
        </p:txBody>
      </p:sp>
    </p:spTree>
    <p:extLst>
      <p:ext uri="{BB962C8B-B14F-4D97-AF65-F5344CB8AC3E}">
        <p14:creationId xmlns:p14="http://schemas.microsoft.com/office/powerpoint/2010/main" val="93106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057D09-AE8E-4FAA-B465-C2E5554BDFFF}"/>
              </a:ext>
            </a:extLst>
          </p:cNvPr>
          <p:cNvSpPr>
            <a:spLocks noGrp="1"/>
          </p:cNvSpPr>
          <p:nvPr>
            <p:ph type="dt" sz="half" idx="10"/>
          </p:nvPr>
        </p:nvSpPr>
        <p:spPr/>
        <p:txBody>
          <a:bodyPr/>
          <a:lstStyle/>
          <a:p>
            <a:fld id="{E926C8ED-86A9-4BCF-99C1-8A52979835B4}" type="datetimeFigureOut">
              <a:rPr lang="en-US" smtClean="0"/>
              <a:t>7/29/2021</a:t>
            </a:fld>
            <a:endParaRPr lang="en-US"/>
          </a:p>
        </p:txBody>
      </p:sp>
      <p:sp>
        <p:nvSpPr>
          <p:cNvPr id="3" name="Footer Placeholder 2">
            <a:extLst>
              <a:ext uri="{FF2B5EF4-FFF2-40B4-BE49-F238E27FC236}">
                <a16:creationId xmlns:a16="http://schemas.microsoft.com/office/drawing/2014/main" id="{E04D3367-CA35-43B5-BA31-3595EC01BA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113FE-D7F6-426D-87F7-F0F0609BF451}"/>
              </a:ext>
            </a:extLst>
          </p:cNvPr>
          <p:cNvSpPr>
            <a:spLocks noGrp="1"/>
          </p:cNvSpPr>
          <p:nvPr>
            <p:ph type="sldNum" sz="quarter" idx="12"/>
          </p:nvPr>
        </p:nvSpPr>
        <p:spPr/>
        <p:txBody>
          <a:bodyPr/>
          <a:lstStyle/>
          <a:p>
            <a:fld id="{97CFAF09-F36A-452E-B8E1-9D1A50A89823}" type="slidenum">
              <a:rPr lang="en-US" smtClean="0"/>
              <a:t>‹#›</a:t>
            </a:fld>
            <a:endParaRPr lang="en-US"/>
          </a:p>
        </p:txBody>
      </p:sp>
    </p:spTree>
    <p:extLst>
      <p:ext uri="{BB962C8B-B14F-4D97-AF65-F5344CB8AC3E}">
        <p14:creationId xmlns:p14="http://schemas.microsoft.com/office/powerpoint/2010/main" val="365547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61B1-71BD-4EA4-B94B-6A0861953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D49C43-7056-4D62-B38A-22715CF49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F56B68-731D-49ED-B168-1C4D5F1ED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1AFCC-823B-423A-9717-E24B7CFB165A}"/>
              </a:ext>
            </a:extLst>
          </p:cNvPr>
          <p:cNvSpPr>
            <a:spLocks noGrp="1"/>
          </p:cNvSpPr>
          <p:nvPr>
            <p:ph type="dt" sz="half" idx="10"/>
          </p:nvPr>
        </p:nvSpPr>
        <p:spPr/>
        <p:txBody>
          <a:bodyPr/>
          <a:lstStyle/>
          <a:p>
            <a:fld id="{E926C8ED-86A9-4BCF-99C1-8A52979835B4}" type="datetimeFigureOut">
              <a:rPr lang="en-US" smtClean="0"/>
              <a:t>7/29/2021</a:t>
            </a:fld>
            <a:endParaRPr lang="en-US"/>
          </a:p>
        </p:txBody>
      </p:sp>
      <p:sp>
        <p:nvSpPr>
          <p:cNvPr id="6" name="Footer Placeholder 5">
            <a:extLst>
              <a:ext uri="{FF2B5EF4-FFF2-40B4-BE49-F238E27FC236}">
                <a16:creationId xmlns:a16="http://schemas.microsoft.com/office/drawing/2014/main" id="{2402FC4E-65B7-4F28-8DEC-1DE893086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30778-C92D-447B-A778-46ED63427C07}"/>
              </a:ext>
            </a:extLst>
          </p:cNvPr>
          <p:cNvSpPr>
            <a:spLocks noGrp="1"/>
          </p:cNvSpPr>
          <p:nvPr>
            <p:ph type="sldNum" sz="quarter" idx="12"/>
          </p:nvPr>
        </p:nvSpPr>
        <p:spPr/>
        <p:txBody>
          <a:bodyPr/>
          <a:lstStyle/>
          <a:p>
            <a:fld id="{97CFAF09-F36A-452E-B8E1-9D1A50A89823}" type="slidenum">
              <a:rPr lang="en-US" smtClean="0"/>
              <a:t>‹#›</a:t>
            </a:fld>
            <a:endParaRPr lang="en-US"/>
          </a:p>
        </p:txBody>
      </p:sp>
    </p:spTree>
    <p:extLst>
      <p:ext uri="{BB962C8B-B14F-4D97-AF65-F5344CB8AC3E}">
        <p14:creationId xmlns:p14="http://schemas.microsoft.com/office/powerpoint/2010/main" val="394821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8F59-2FE1-4D0E-87AE-69536B36C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A60664-5D89-4367-94B8-0CAE68237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413A5-D0D5-4F66-9840-CBA34172E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CC628-9C9F-49D5-835B-7C7C4DC95807}"/>
              </a:ext>
            </a:extLst>
          </p:cNvPr>
          <p:cNvSpPr>
            <a:spLocks noGrp="1"/>
          </p:cNvSpPr>
          <p:nvPr>
            <p:ph type="dt" sz="half" idx="10"/>
          </p:nvPr>
        </p:nvSpPr>
        <p:spPr/>
        <p:txBody>
          <a:bodyPr/>
          <a:lstStyle/>
          <a:p>
            <a:fld id="{E926C8ED-86A9-4BCF-99C1-8A52979835B4}" type="datetimeFigureOut">
              <a:rPr lang="en-US" smtClean="0"/>
              <a:t>7/29/2021</a:t>
            </a:fld>
            <a:endParaRPr lang="en-US"/>
          </a:p>
        </p:txBody>
      </p:sp>
      <p:sp>
        <p:nvSpPr>
          <p:cNvPr id="6" name="Footer Placeholder 5">
            <a:extLst>
              <a:ext uri="{FF2B5EF4-FFF2-40B4-BE49-F238E27FC236}">
                <a16:creationId xmlns:a16="http://schemas.microsoft.com/office/drawing/2014/main" id="{1980EAF6-9010-44C2-A2E9-629AABFAC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B9A521-42E0-4401-A090-805B8718EEC4}"/>
              </a:ext>
            </a:extLst>
          </p:cNvPr>
          <p:cNvSpPr>
            <a:spLocks noGrp="1"/>
          </p:cNvSpPr>
          <p:nvPr>
            <p:ph type="sldNum" sz="quarter" idx="12"/>
          </p:nvPr>
        </p:nvSpPr>
        <p:spPr/>
        <p:txBody>
          <a:bodyPr/>
          <a:lstStyle/>
          <a:p>
            <a:fld id="{97CFAF09-F36A-452E-B8E1-9D1A50A89823}" type="slidenum">
              <a:rPr lang="en-US" smtClean="0"/>
              <a:t>‹#›</a:t>
            </a:fld>
            <a:endParaRPr lang="en-US"/>
          </a:p>
        </p:txBody>
      </p:sp>
    </p:spTree>
    <p:extLst>
      <p:ext uri="{BB962C8B-B14F-4D97-AF65-F5344CB8AC3E}">
        <p14:creationId xmlns:p14="http://schemas.microsoft.com/office/powerpoint/2010/main" val="3916697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24664-9A08-4849-B2AF-2EDE289B3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BFC38-C3B3-4CD3-BE2A-26B8E6310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4B66F-039F-4E68-91CB-764D6415A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6C8ED-86A9-4BCF-99C1-8A52979835B4}" type="datetimeFigureOut">
              <a:rPr lang="en-US" smtClean="0"/>
              <a:t>7/29/2021</a:t>
            </a:fld>
            <a:endParaRPr lang="en-US"/>
          </a:p>
        </p:txBody>
      </p:sp>
      <p:sp>
        <p:nvSpPr>
          <p:cNvPr id="5" name="Footer Placeholder 4">
            <a:extLst>
              <a:ext uri="{FF2B5EF4-FFF2-40B4-BE49-F238E27FC236}">
                <a16:creationId xmlns:a16="http://schemas.microsoft.com/office/drawing/2014/main" id="{AD0AE650-7AC7-4B94-99EE-E9385F1A3A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30AC2B-5724-44E2-B915-CA9AC5852D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FAF09-F36A-452E-B8E1-9D1A50A89823}" type="slidenum">
              <a:rPr lang="en-US" smtClean="0"/>
              <a:t>‹#›</a:t>
            </a:fld>
            <a:endParaRPr lang="en-US"/>
          </a:p>
        </p:txBody>
      </p:sp>
    </p:spTree>
    <p:extLst>
      <p:ext uri="{BB962C8B-B14F-4D97-AF65-F5344CB8AC3E}">
        <p14:creationId xmlns:p14="http://schemas.microsoft.com/office/powerpoint/2010/main" val="4008351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4EB3D-4027-4644-98A6-E15FDEB5D341}"/>
              </a:ext>
            </a:extLst>
          </p:cNvPr>
          <p:cNvSpPr>
            <a:spLocks noGrp="1"/>
          </p:cNvSpPr>
          <p:nvPr>
            <p:ph type="ctrTitle"/>
          </p:nvPr>
        </p:nvSpPr>
        <p:spPr/>
        <p:txBody>
          <a:bodyPr>
            <a:normAutofit fontScale="90000"/>
          </a:bodyPr>
          <a:lstStyle/>
          <a:p>
            <a:pPr>
              <a:lnSpc>
                <a:spcPct val="100000"/>
              </a:lnSpc>
              <a:spcBef>
                <a:spcPts val="0"/>
              </a:spcBef>
              <a:spcAft>
                <a:spcPts val="600"/>
              </a:spcAft>
            </a:pP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b="1" dirty="0"/>
              <a:t>Indoor Navigation System Using Augmented Reality </a:t>
            </a:r>
            <a:r>
              <a:rPr lang="en-US" dirty="0"/>
              <a:t>	</a:t>
            </a:r>
            <a:br>
              <a:rPr lang="en-US" dirty="0"/>
            </a:br>
            <a:r>
              <a:rPr lang="en-US" sz="4400" dirty="0"/>
              <a:t>Team no - 10</a:t>
            </a:r>
            <a:endParaRPr lang="en-US" dirty="0"/>
          </a:p>
        </p:txBody>
      </p:sp>
      <p:sp>
        <p:nvSpPr>
          <p:cNvPr id="3" name="Subtitle 2">
            <a:extLst>
              <a:ext uri="{FF2B5EF4-FFF2-40B4-BE49-F238E27FC236}">
                <a16:creationId xmlns:a16="http://schemas.microsoft.com/office/drawing/2014/main" id="{D0EA5C0E-3585-47B5-B53B-D74CCC7EA22F}"/>
              </a:ext>
            </a:extLst>
          </p:cNvPr>
          <p:cNvSpPr>
            <a:spLocks noGrp="1"/>
          </p:cNvSpPr>
          <p:nvPr>
            <p:ph type="subTitle" idx="1"/>
          </p:nvPr>
        </p:nvSpPr>
        <p:spPr>
          <a:xfrm>
            <a:off x="1523999" y="3851420"/>
            <a:ext cx="9596583" cy="1655762"/>
          </a:xfrm>
        </p:spPr>
        <p:txBody>
          <a:bodyPr>
            <a:normAutofit fontScale="92500" lnSpcReduction="10000"/>
          </a:bodyPr>
          <a:lstStyle/>
          <a:p>
            <a:pPr algn="l"/>
            <a:r>
              <a:rPr lang="en-US" u="sng" dirty="0"/>
              <a:t>Team Members:</a:t>
            </a:r>
            <a:r>
              <a:rPr lang="en-US" dirty="0"/>
              <a:t>				</a:t>
            </a:r>
            <a:r>
              <a:rPr lang="en-US" u="sng" dirty="0"/>
              <a:t>Project Guide:</a:t>
            </a:r>
          </a:p>
          <a:p>
            <a:pPr algn="l"/>
            <a:r>
              <a:rPr lang="en-US" dirty="0"/>
              <a:t>1. Khavyaa S	813817205020			</a:t>
            </a:r>
            <a:r>
              <a:rPr lang="en-US" sz="2400" dirty="0"/>
              <a:t>Mrs. M. Padma Priya M.E.,</a:t>
            </a:r>
            <a:endParaRPr lang="en-US" dirty="0"/>
          </a:p>
          <a:p>
            <a:pPr algn="l"/>
            <a:r>
              <a:rPr lang="en-US" dirty="0"/>
              <a:t>2. Nilani P	813817205029                   	Department of Information</a:t>
            </a:r>
          </a:p>
          <a:p>
            <a:pPr algn="l"/>
            <a:r>
              <a:rPr lang="en-US" dirty="0"/>
              <a:t>3. Shanmathi S	813817205049                               Technology</a:t>
            </a:r>
          </a:p>
        </p:txBody>
      </p:sp>
    </p:spTree>
    <p:extLst>
      <p:ext uri="{BB962C8B-B14F-4D97-AF65-F5344CB8AC3E}">
        <p14:creationId xmlns:p14="http://schemas.microsoft.com/office/powerpoint/2010/main" val="390175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9787-99DA-42EE-8CD8-9DB195865B9C}"/>
              </a:ext>
            </a:extLst>
          </p:cNvPr>
          <p:cNvSpPr>
            <a:spLocks noGrp="1"/>
          </p:cNvSpPr>
          <p:nvPr>
            <p:ph type="title"/>
          </p:nvPr>
        </p:nvSpPr>
        <p:spPr/>
        <p:txBody>
          <a:bodyPr/>
          <a:lstStyle/>
          <a:p>
            <a:r>
              <a:rPr lang="en-US" dirty="0"/>
              <a:t>Modules and its Description</a:t>
            </a:r>
          </a:p>
        </p:txBody>
      </p:sp>
      <p:sp>
        <p:nvSpPr>
          <p:cNvPr id="7" name="Content Placeholder 6">
            <a:extLst>
              <a:ext uri="{FF2B5EF4-FFF2-40B4-BE49-F238E27FC236}">
                <a16:creationId xmlns:a16="http://schemas.microsoft.com/office/drawing/2014/main" id="{1EF5F3BC-C646-40B7-879A-BCB3A2E17B99}"/>
              </a:ext>
            </a:extLst>
          </p:cNvPr>
          <p:cNvSpPr>
            <a:spLocks noGrp="1"/>
          </p:cNvSpPr>
          <p:nvPr>
            <p:ph idx="1"/>
          </p:nvPr>
        </p:nvSpPr>
        <p:spPr/>
        <p:txBody>
          <a:bodyPr>
            <a:noAutofit/>
          </a:bodyPr>
          <a:lstStyle/>
          <a:p>
            <a:pPr marL="342900" lvl="0" indent="-342900" algn="just">
              <a:lnSpc>
                <a:spcPct val="100000"/>
              </a:lnSpc>
              <a:spcAft>
                <a:spcPts val="1000"/>
              </a:spcAft>
              <a:buFont typeface="Symbol" panose="05050102010706020507" pitchFamily="18" charset="2"/>
              <a:buChar char=""/>
            </a:pPr>
            <a:r>
              <a:rPr lang="en-IN" sz="2400" b="1" dirty="0">
                <a:latin typeface="TimesNewRoman"/>
              </a:rPr>
              <a:t>Map Localization</a:t>
            </a:r>
            <a:r>
              <a:rPr lang="en-IN" sz="2400" dirty="0">
                <a:latin typeface="TimesNewRoman"/>
              </a:rPr>
              <a:t>: A floor plan of the indoor space is mapped with the building and the mappable areas are identified from it. Various points-of-interest are then located in the building as the destinations. The mappable area is then covered in-person with the smartphone camera.</a:t>
            </a:r>
          </a:p>
          <a:p>
            <a:pPr marL="342900" indent="-342900" algn="just">
              <a:lnSpc>
                <a:spcPct val="100000"/>
              </a:lnSpc>
              <a:spcAft>
                <a:spcPts val="1000"/>
              </a:spcAft>
              <a:buFont typeface="Symbol" panose="05050102010706020507" pitchFamily="18" charset="2"/>
              <a:buChar char=""/>
            </a:pPr>
            <a:r>
              <a:rPr lang="en-IN" sz="2400" b="1" dirty="0">
                <a:latin typeface="TimesNewRoman"/>
              </a:rPr>
              <a:t>QR-code Repositioning</a:t>
            </a:r>
            <a:r>
              <a:rPr lang="en-IN" sz="2400" dirty="0">
                <a:latin typeface="TimesNewRoman"/>
              </a:rPr>
              <a:t>: Location information of points-of-interest inside the building are encoded into QR codes using libraries provided by AR Core. These are then placed inside the building. The markers inside the building and the indoor map are mapped using SDKs provided by the AR Core. This gives the exact location of the user in the building.</a:t>
            </a:r>
          </a:p>
        </p:txBody>
      </p:sp>
    </p:spTree>
    <p:extLst>
      <p:ext uri="{BB962C8B-B14F-4D97-AF65-F5344CB8AC3E}">
        <p14:creationId xmlns:p14="http://schemas.microsoft.com/office/powerpoint/2010/main" val="357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EFDA-D371-46AB-923F-76EC81FA4E11}"/>
              </a:ext>
            </a:extLst>
          </p:cNvPr>
          <p:cNvSpPr>
            <a:spLocks noGrp="1"/>
          </p:cNvSpPr>
          <p:nvPr>
            <p:ph type="title"/>
          </p:nvPr>
        </p:nvSpPr>
        <p:spPr/>
        <p:txBody>
          <a:bodyPr/>
          <a:lstStyle/>
          <a:p>
            <a:r>
              <a:rPr lang="en-US" dirty="0"/>
              <a:t>Modules and its Description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095800F2-BEE6-4FF1-BA06-205ACA5B71CF}"/>
              </a:ext>
            </a:extLst>
          </p:cNvPr>
          <p:cNvSpPr>
            <a:spLocks noGrp="1"/>
          </p:cNvSpPr>
          <p:nvPr>
            <p:ph idx="1"/>
          </p:nvPr>
        </p:nvSpPr>
        <p:spPr/>
        <p:txBody>
          <a:bodyPr>
            <a:normAutofit/>
          </a:bodyPr>
          <a:lstStyle/>
          <a:p>
            <a:pPr marL="342900" lvl="0" indent="-342900" algn="just">
              <a:lnSpc>
                <a:spcPct val="110000"/>
              </a:lnSpc>
              <a:spcAft>
                <a:spcPts val="1000"/>
              </a:spcAft>
              <a:buFont typeface="Symbol" panose="05050102010706020507" pitchFamily="18" charset="2"/>
              <a:buChar char=""/>
            </a:pPr>
            <a:r>
              <a:rPr lang="en-IN" sz="2400" b="1" dirty="0">
                <a:latin typeface="Times New Roman" panose="02020603050405020304" pitchFamily="18" charset="0"/>
                <a:cs typeface="Times New Roman" panose="02020603050405020304" pitchFamily="18" charset="0"/>
              </a:rPr>
              <a:t>Navigation Algorithm: </a:t>
            </a:r>
            <a:r>
              <a:rPr lang="en-IN" sz="2400" dirty="0">
                <a:latin typeface="Times New Roman" panose="02020603050405020304" pitchFamily="18" charset="0"/>
                <a:cs typeface="Times New Roman" panose="02020603050405020304" pitchFamily="18" charset="0"/>
              </a:rPr>
              <a:t>Users can scan the QR code/any marker which contains location information. After the detection of the marker, the user’s current location extracted from it along with the destination are sent to the algorithm. The algorithm then calculates the optimal path to the destination.</a:t>
            </a:r>
          </a:p>
          <a:p>
            <a:pPr marL="342900" lvl="0" indent="-342900" algn="just">
              <a:lnSpc>
                <a:spcPct val="110000"/>
              </a:lnSpc>
              <a:spcAft>
                <a:spcPts val="1000"/>
              </a:spcAft>
              <a:buFont typeface="Symbol" panose="05050102010706020507" pitchFamily="18" charset="2"/>
              <a:buChar char=""/>
            </a:pPr>
            <a:r>
              <a:rPr lang="en-IN" sz="2400" b="1" dirty="0">
                <a:latin typeface="Times New Roman" panose="02020603050405020304" pitchFamily="18" charset="0"/>
                <a:cs typeface="Times New Roman" panose="02020603050405020304" pitchFamily="18" charset="0"/>
              </a:rPr>
              <a:t>Route in Augmented Reality: </a:t>
            </a:r>
            <a:r>
              <a:rPr lang="en-IN" sz="2400" dirty="0">
                <a:latin typeface="Times New Roman" panose="02020603050405020304" pitchFamily="18" charset="0"/>
                <a:cs typeface="Times New Roman" panose="02020603050405020304" pitchFamily="18" charset="0"/>
              </a:rPr>
              <a:t>The route is rendered in the smartphone in real-time using Augmented Reality (computer-generated augmentations) elements. The AR elements keep generating the route till the point of destination.</a:t>
            </a:r>
          </a:p>
          <a:p>
            <a:endParaRPr lang="en-IN" dirty="0"/>
          </a:p>
        </p:txBody>
      </p:sp>
    </p:spTree>
    <p:extLst>
      <p:ext uri="{BB962C8B-B14F-4D97-AF65-F5344CB8AC3E}">
        <p14:creationId xmlns:p14="http://schemas.microsoft.com/office/powerpoint/2010/main" val="320432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5653-4379-4A2C-B1AA-8898AD5966CB}"/>
              </a:ext>
            </a:extLst>
          </p:cNvPr>
          <p:cNvSpPr>
            <a:spLocks noGrp="1"/>
          </p:cNvSpPr>
          <p:nvPr>
            <p:ph type="title"/>
          </p:nvPr>
        </p:nvSpPr>
        <p:spPr/>
        <p:txBody>
          <a:bodyPr/>
          <a:lstStyle/>
          <a:p>
            <a:r>
              <a:rPr lang="en-US" dirty="0"/>
              <a:t>Methodology</a:t>
            </a:r>
          </a:p>
        </p:txBody>
      </p:sp>
      <p:sp>
        <p:nvSpPr>
          <p:cNvPr id="4" name="Content Placeholder 3">
            <a:extLst>
              <a:ext uri="{FF2B5EF4-FFF2-40B4-BE49-F238E27FC236}">
                <a16:creationId xmlns:a16="http://schemas.microsoft.com/office/drawing/2014/main" id="{B5BD9589-24A5-4BD4-BDD5-7EC93AFD790B}"/>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Map Localization – SLAM</a:t>
            </a:r>
          </a:p>
          <a:p>
            <a:pPr>
              <a:lnSpc>
                <a:spcPct val="150000"/>
              </a:lnSpc>
            </a:pPr>
            <a:r>
              <a:rPr lang="en-US" sz="2400" dirty="0">
                <a:latin typeface="Times New Roman" panose="02020603050405020304" pitchFamily="18" charset="0"/>
                <a:cs typeface="Times New Roman" panose="02020603050405020304" pitchFamily="18" charset="0"/>
              </a:rPr>
              <a:t>QR-code Repositioning – Library in </a:t>
            </a:r>
            <a:r>
              <a:rPr lang="en-US" sz="2400" dirty="0" err="1">
                <a:latin typeface="Times New Roman" panose="02020603050405020304" pitchFamily="18" charset="0"/>
                <a:cs typeface="Times New Roman" panose="02020603050405020304" pitchFamily="18" charset="0"/>
              </a:rPr>
              <a:t>ARCore</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Navigation – </a:t>
            </a:r>
            <a:r>
              <a:rPr lang="en-US" sz="2400" dirty="0" err="1">
                <a:latin typeface="Times New Roman" panose="02020603050405020304" pitchFamily="18" charset="0"/>
                <a:cs typeface="Times New Roman" panose="02020603050405020304" pitchFamily="18" charset="0"/>
              </a:rPr>
              <a:t>NavMesh</a:t>
            </a:r>
            <a:r>
              <a:rPr lang="en-US" sz="2400" dirty="0">
                <a:latin typeface="Times New Roman" panose="02020603050405020304" pitchFamily="18" charset="0"/>
                <a:cs typeface="Times New Roman" panose="02020603050405020304" pitchFamily="18" charset="0"/>
              </a:rPr>
              <a:t> Components</a:t>
            </a:r>
          </a:p>
          <a:p>
            <a:pPr>
              <a:lnSpc>
                <a:spcPct val="150000"/>
              </a:lnSpc>
            </a:pPr>
            <a:r>
              <a:rPr lang="en-US" sz="2400" dirty="0">
                <a:latin typeface="Times New Roman" panose="02020603050405020304" pitchFamily="18" charset="0"/>
                <a:cs typeface="Times New Roman" panose="02020603050405020304" pitchFamily="18" charset="0"/>
              </a:rPr>
              <a:t>AR View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88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305D-F7EA-449D-BEFB-8B484B7B945F}"/>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EC0D5B60-FAFC-42A4-8C31-63455B8C7261}"/>
              </a:ext>
            </a:extLst>
          </p:cNvPr>
          <p:cNvSpPr>
            <a:spLocks noGrp="1"/>
          </p:cNvSpPr>
          <p:nvPr>
            <p:ph idx="1"/>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Cost effective</a:t>
            </a:r>
            <a:r>
              <a:rPr lang="en-US" sz="2400" dirty="0">
                <a:latin typeface="Times New Roman" panose="02020603050405020304" pitchFamily="18" charset="0"/>
                <a:cs typeface="Times New Roman" panose="02020603050405020304" pitchFamily="18" charset="0"/>
              </a:rPr>
              <a:t> – No need for any beacons or access points installation</a:t>
            </a:r>
          </a:p>
          <a:p>
            <a:pPr>
              <a:lnSpc>
                <a:spcPct val="150000"/>
              </a:lnSpc>
            </a:pPr>
            <a:r>
              <a:rPr lang="en-US" sz="2400" b="1" dirty="0">
                <a:latin typeface="Times New Roman" panose="02020603050405020304" pitchFamily="18" charset="0"/>
                <a:cs typeface="Times New Roman" panose="02020603050405020304" pitchFamily="18" charset="0"/>
              </a:rPr>
              <a:t>Less messy</a:t>
            </a:r>
            <a:r>
              <a:rPr lang="en-US" sz="2400" dirty="0">
                <a:latin typeface="Times New Roman" panose="02020603050405020304" pitchFamily="18" charset="0"/>
                <a:cs typeface="Times New Roman" panose="02020603050405020304" pitchFamily="18" charset="0"/>
              </a:rPr>
              <a:t> – Beacons or Access Points need to be installed in huge numbers for greater accuracy and also in a particular architecture. This creates more mess.</a:t>
            </a:r>
          </a:p>
          <a:p>
            <a:pPr>
              <a:lnSpc>
                <a:spcPct val="150000"/>
              </a:lnSpc>
            </a:pPr>
            <a:r>
              <a:rPr lang="en-US" sz="2400" b="1" dirty="0">
                <a:latin typeface="Times New Roman" panose="02020603050405020304" pitchFamily="18" charset="0"/>
                <a:cs typeface="Times New Roman" panose="02020603050405020304" pitchFamily="18" charset="0"/>
              </a:rPr>
              <a:t>Less confusion</a:t>
            </a:r>
            <a:r>
              <a:rPr lang="en-US" sz="2400" dirty="0">
                <a:latin typeface="Times New Roman" panose="02020603050405020304" pitchFamily="18" charset="0"/>
                <a:cs typeface="Times New Roman" panose="02020603050405020304" pitchFamily="18" charset="0"/>
              </a:rPr>
              <a:t> – 3D maps create an immersive experience as opposed to 2D maps which tend to create confusion while navigating</a:t>
            </a:r>
          </a:p>
          <a:p>
            <a:pPr>
              <a:lnSpc>
                <a:spcPct val="150000"/>
              </a:lnSpc>
            </a:pPr>
            <a:r>
              <a:rPr lang="en-US" sz="2400" b="1" dirty="0">
                <a:latin typeface="Times New Roman" panose="02020603050405020304" pitchFamily="18" charset="0"/>
                <a:cs typeface="Times New Roman" panose="02020603050405020304" pitchFamily="18" charset="0"/>
              </a:rPr>
              <a:t>Interactive user experience</a:t>
            </a:r>
            <a:r>
              <a:rPr lang="en-US" sz="2400" dirty="0">
                <a:latin typeface="Times New Roman" panose="02020603050405020304" pitchFamily="18" charset="0"/>
                <a:cs typeface="Times New Roman" panose="02020603050405020304" pitchFamily="18" charset="0"/>
              </a:rPr>
              <a:t> – Computer generated AR elements lead the way to our destination, along with additional markers for point-of-interests</a:t>
            </a:r>
          </a:p>
        </p:txBody>
      </p:sp>
    </p:spTree>
    <p:extLst>
      <p:ext uri="{BB962C8B-B14F-4D97-AF65-F5344CB8AC3E}">
        <p14:creationId xmlns:p14="http://schemas.microsoft.com/office/powerpoint/2010/main" val="302650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D634-4D8F-413E-A98A-803B41A2D5A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5899078-B25F-48FB-9744-4C089700B82B}"/>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As navigation inside buildings such as hospitals, shopping malls, offices, etc. become more complex, the need for indoor navigation system increases.</a:t>
            </a:r>
          </a:p>
          <a:p>
            <a:pPr>
              <a:lnSpc>
                <a:spcPct val="150000"/>
              </a:lnSpc>
            </a:pPr>
            <a:r>
              <a:rPr lang="en-US" sz="2400" dirty="0">
                <a:latin typeface="Times New Roman" panose="02020603050405020304" pitchFamily="18" charset="0"/>
                <a:cs typeface="Times New Roman" panose="02020603050405020304" pitchFamily="18" charset="0"/>
              </a:rPr>
              <a:t>AR based Indoor Navigation makes navigation inside buildings possible and also improves the user experience.</a:t>
            </a:r>
          </a:p>
          <a:p>
            <a:pPr>
              <a:lnSpc>
                <a:spcPct val="150000"/>
              </a:lnSpc>
            </a:pPr>
            <a:r>
              <a:rPr lang="en-US" sz="2400" dirty="0">
                <a:latin typeface="Times New Roman" panose="02020603050405020304" pitchFamily="18" charset="0"/>
                <a:cs typeface="Times New Roman" panose="02020603050405020304" pitchFamily="18" charset="0"/>
              </a:rPr>
              <a:t>AR can take us to our destinations much faster and also with less perplexity.</a:t>
            </a:r>
          </a:p>
        </p:txBody>
      </p:sp>
    </p:spTree>
    <p:extLst>
      <p:ext uri="{BB962C8B-B14F-4D97-AF65-F5344CB8AC3E}">
        <p14:creationId xmlns:p14="http://schemas.microsoft.com/office/powerpoint/2010/main" val="912512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E646-E1E3-4377-BC59-4B5EF53E860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D2C4310-FAEE-4BD8-9B2C-D30AA35AA6F2}"/>
              </a:ext>
            </a:extLst>
          </p:cNvPr>
          <p:cNvSpPr>
            <a:spLocks noGrp="1"/>
          </p:cNvSpPr>
          <p:nvPr>
            <p:ph idx="1"/>
          </p:nvPr>
        </p:nvSpPr>
        <p:spPr/>
        <p:txBody>
          <a:bodyPr>
            <a:normAutofit/>
          </a:bodyPr>
          <a:lstStyle/>
          <a:p>
            <a:pPr algn="just">
              <a:lnSpc>
                <a:spcPct val="100000"/>
              </a:lnSpc>
              <a:spcBef>
                <a:spcPts val="1200"/>
              </a:spcBef>
              <a:spcAft>
                <a:spcPts val="800"/>
              </a:spcAft>
              <a:buFont typeface="Wingdings" panose="05000000000000000000" pitchFamily="2" charset="2"/>
              <a:buChar char="q"/>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Adam Satan (2018) – Bluetooth-based Indoor Navigation Mobile System, IEEE, </a:t>
            </a:r>
            <a:r>
              <a:rPr lang="en-IN" sz="2000" strike="noStrike" dirty="0">
                <a:effectLst/>
                <a:latin typeface="Times New Roman" panose="02020603050405020304" pitchFamily="18" charset="0"/>
                <a:ea typeface="Times New Roman" panose="02020603050405020304" pitchFamily="18" charset="0"/>
                <a:cs typeface="Times New Roman" panose="02020603050405020304" pitchFamily="18" charset="0"/>
              </a:rPr>
              <a:t>2018 19th International Carpathian Control Conference (ICCC)</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1200"/>
              </a:spcBef>
              <a:spcAft>
                <a:spcPts val="800"/>
              </a:spcAft>
              <a:buFont typeface="Wingdings" panose="05000000000000000000" pitchFamily="2" charset="2"/>
              <a:buChar char="q"/>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Austin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Corotan</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Jianna</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Jian Zhang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Irgen-Gioro</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(2019) - An Indoor Navigation Robot Using Augmented Reality, IEEE, 2019 5th International Conference on Control, Automation and Robotics (ICCAR)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1200"/>
              </a:spcBef>
              <a:spcAft>
                <a:spcPts val="800"/>
              </a:spcAft>
              <a:buFont typeface="Wingdings" panose="05000000000000000000" pitchFamily="2" charset="2"/>
              <a:buChar char="q"/>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Georg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Gerstweiler</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(2018) - Guiding People in Complex Indoor Environments Using Augmented Reality, 2018 IEEE Conference on Virtual Reality and 3D User Interfaces 18-22 March, Reutlingen, Germany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1200"/>
              </a:spcBef>
              <a:spcAft>
                <a:spcPts val="800"/>
              </a:spcAft>
              <a:buFont typeface="Wingdings" panose="05000000000000000000" pitchFamily="2" charset="2"/>
              <a:buChar char="q"/>
            </a:pP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Grinyak</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Devyatisilnyi</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Shurygin</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 (2019) - Accuracy of Indoor Navigation with Bluetooth Beacons, 2019 International Multi-Conference on Industrial Engineering and Modern Technologies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09641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0157-74C0-4981-AF2F-52F16D6434B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F9E4654-A128-423A-87E8-DFA1C2E7BAF8}"/>
              </a:ext>
            </a:extLst>
          </p:cNvPr>
          <p:cNvSpPr>
            <a:spLocks noGrp="1"/>
          </p:cNvSpPr>
          <p:nvPr>
            <p:ph idx="1"/>
          </p:nvPr>
        </p:nvSpPr>
        <p:spPr/>
        <p:txBody>
          <a:bodyPr>
            <a:normAutofit fontScale="25000" lnSpcReduction="20000"/>
          </a:bodyPr>
          <a:lstStyle/>
          <a:p>
            <a:pPr algn="just">
              <a:lnSpc>
                <a:spcPct val="120000"/>
              </a:lnSpc>
              <a:spcBef>
                <a:spcPts val="1200"/>
              </a:spcBef>
              <a:spcAft>
                <a:spcPts val="800"/>
              </a:spcAft>
              <a:buFont typeface="Wingdings" panose="05000000000000000000" pitchFamily="2" charset="2"/>
              <a:buChar char="q"/>
            </a:pPr>
            <a:r>
              <a:rPr lang="en-IN" sz="8000" dirty="0">
                <a:latin typeface="Times New Roman" panose="02020603050405020304" pitchFamily="18" charset="0"/>
                <a:cs typeface="Times New Roman" panose="02020603050405020304" pitchFamily="18" charset="0"/>
              </a:rPr>
              <a:t>Gupta, A., Bhatia, K., Gupta, K., &amp; Vardhan, M. (2018). A Comparative Study of Marker-Based and Marker-Less Indoor Navigation in Augmented Reality, International Research Journal of Engineering and Technology (IRJET), 2018</a:t>
            </a:r>
          </a:p>
          <a:p>
            <a:pPr algn="just">
              <a:lnSpc>
                <a:spcPct val="120000"/>
              </a:lnSpc>
              <a:spcBef>
                <a:spcPts val="1200"/>
              </a:spcBef>
              <a:spcAft>
                <a:spcPts val="800"/>
              </a:spcAft>
              <a:buFont typeface="Wingdings" panose="05000000000000000000" pitchFamily="2" charset="2"/>
              <a:buChar char="q"/>
            </a:pPr>
            <a:r>
              <a:rPr lang="en-IN" sz="8000" dirty="0" err="1">
                <a:latin typeface="Times New Roman" panose="02020603050405020304" pitchFamily="18" charset="0"/>
                <a:cs typeface="Times New Roman" panose="02020603050405020304" pitchFamily="18" charset="0"/>
              </a:rPr>
              <a:t>Jirapat</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Sangthong</a:t>
            </a:r>
            <a:r>
              <a:rPr lang="en-IN" sz="8000" dirty="0">
                <a:latin typeface="Times New Roman" panose="02020603050405020304" pitchFamily="18" charset="0"/>
                <a:cs typeface="Times New Roman" panose="02020603050405020304" pitchFamily="18" charset="0"/>
              </a:rPr>
              <a:t> (2018) – The Indoor Navigation Using Mapping Technique Based on Signal Strength Difference, IEEE, The 21st International Symposium on Wireless Personal Multimedia Communications (WPMC- 2018)</a:t>
            </a:r>
          </a:p>
          <a:p>
            <a:pPr algn="just">
              <a:lnSpc>
                <a:spcPct val="120000"/>
              </a:lnSpc>
              <a:spcBef>
                <a:spcPts val="1200"/>
              </a:spcBef>
              <a:spcAft>
                <a:spcPts val="800"/>
              </a:spcAft>
              <a:buFont typeface="Wingdings" panose="05000000000000000000" pitchFamily="2" charset="2"/>
              <a:buChar char="q"/>
            </a:pPr>
            <a:r>
              <a:rPr lang="en-IN" sz="8000" dirty="0">
                <a:latin typeface="Times New Roman" panose="02020603050405020304" pitchFamily="18" charset="0"/>
                <a:cs typeface="Times New Roman" panose="02020603050405020304" pitchFamily="18" charset="0"/>
              </a:rPr>
              <a:t>Ravinder Yadav, </a:t>
            </a:r>
            <a:r>
              <a:rPr lang="en-IN" sz="8000" dirty="0" err="1">
                <a:latin typeface="Times New Roman" panose="02020603050405020304" pitchFamily="18" charset="0"/>
                <a:cs typeface="Times New Roman" panose="02020603050405020304" pitchFamily="18" charset="0"/>
              </a:rPr>
              <a:t>Vandit</a:t>
            </a:r>
            <a:r>
              <a:rPr lang="en-IN" sz="8000" dirty="0">
                <a:latin typeface="Times New Roman" panose="02020603050405020304" pitchFamily="18" charset="0"/>
                <a:cs typeface="Times New Roman" panose="02020603050405020304" pitchFamily="18" charset="0"/>
              </a:rPr>
              <a:t> Jain, </a:t>
            </a:r>
            <a:r>
              <a:rPr lang="en-IN" sz="8000" dirty="0" err="1">
                <a:latin typeface="Times New Roman" panose="02020603050405020304" pitchFamily="18" charset="0"/>
                <a:cs typeface="Times New Roman" panose="02020603050405020304" pitchFamily="18" charset="0"/>
              </a:rPr>
              <a:t>Himanika</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Chugh</a:t>
            </a:r>
            <a:r>
              <a:rPr lang="en-IN" sz="8000" dirty="0">
                <a:latin typeface="Times New Roman" panose="02020603050405020304" pitchFamily="18" charset="0"/>
                <a:cs typeface="Times New Roman" panose="02020603050405020304" pitchFamily="18" charset="0"/>
              </a:rPr>
              <a:t> &amp; Prasenjit Banerjee (2018) - Indoor Navigation System Using Visual Positioning System with Augmented Reality, IEEE, 2018 International Conference on Automation and Computational Engineering (ICACE)</a:t>
            </a:r>
          </a:p>
          <a:p>
            <a:pPr algn="just">
              <a:lnSpc>
                <a:spcPct val="120000"/>
              </a:lnSpc>
              <a:spcBef>
                <a:spcPts val="1200"/>
              </a:spcBef>
              <a:spcAft>
                <a:spcPts val="800"/>
              </a:spcAft>
              <a:buFont typeface="Wingdings" panose="05000000000000000000" pitchFamily="2" charset="2"/>
              <a:buChar char="q"/>
            </a:pPr>
            <a:r>
              <a:rPr lang="en-IN" sz="8000" dirty="0">
                <a:latin typeface="Times New Roman" panose="02020603050405020304" pitchFamily="18" charset="0"/>
                <a:cs typeface="Times New Roman" panose="02020603050405020304" pitchFamily="18" charset="0"/>
              </a:rPr>
              <a:t>Ying Zhuang, </a:t>
            </a:r>
            <a:r>
              <a:rPr lang="en-IN" sz="8000" dirty="0" err="1">
                <a:latin typeface="Times New Roman" panose="02020603050405020304" pitchFamily="18" charset="0"/>
                <a:cs typeface="Times New Roman" panose="02020603050405020304" pitchFamily="18" charset="0"/>
              </a:rPr>
              <a:t>Yuhao</a:t>
            </a:r>
            <a:r>
              <a:rPr lang="en-IN" sz="8000" dirty="0">
                <a:latin typeface="Times New Roman" panose="02020603050405020304" pitchFamily="18" charset="0"/>
                <a:cs typeface="Times New Roman" panose="02020603050405020304" pitchFamily="18" charset="0"/>
              </a:rPr>
              <a:t> Kang, Lina Huang, </a:t>
            </a:r>
            <a:r>
              <a:rPr lang="en-IN" sz="8000" dirty="0" err="1">
                <a:latin typeface="Times New Roman" panose="02020603050405020304" pitchFamily="18" charset="0"/>
                <a:cs typeface="Times New Roman" panose="02020603050405020304" pitchFamily="18" charset="0"/>
              </a:rPr>
              <a:t>Zhixiang</a:t>
            </a:r>
            <a:r>
              <a:rPr lang="en-IN" sz="8000" dirty="0">
                <a:latin typeface="Times New Roman" panose="02020603050405020304" pitchFamily="18" charset="0"/>
                <a:cs typeface="Times New Roman" panose="02020603050405020304" pitchFamily="18" charset="0"/>
              </a:rPr>
              <a:t> Fang (2018) - A Geocoding Framework for Indoor Navigation based on the QR Code, IEEE, 2018 Ubiquitous Positioning, Indoor Navigation and Location-Based Services (UPINLBS)</a:t>
            </a:r>
            <a:endParaRPr lang="en-US" sz="8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306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3F23-273B-498D-94E1-410611EAAC7B}"/>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183886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D64-560F-421A-9C5A-6E7CF79FED97}"/>
              </a:ext>
            </a:extLst>
          </p:cNvPr>
          <p:cNvSpPr>
            <a:spLocks noGrp="1"/>
          </p:cNvSpPr>
          <p:nvPr>
            <p:ph type="title"/>
          </p:nvPr>
        </p:nvSpPr>
        <p:spPr/>
        <p:txBody>
          <a:bodyPr/>
          <a:lstStyle/>
          <a:p>
            <a:r>
              <a:rPr lang="en-US" dirty="0"/>
              <a:t>Augmented Reality</a:t>
            </a:r>
            <a:endParaRPr lang="en-IN" dirty="0"/>
          </a:p>
        </p:txBody>
      </p:sp>
      <p:sp>
        <p:nvSpPr>
          <p:cNvPr id="3" name="Content Placeholder 2">
            <a:extLst>
              <a:ext uri="{FF2B5EF4-FFF2-40B4-BE49-F238E27FC236}">
                <a16:creationId xmlns:a16="http://schemas.microsoft.com/office/drawing/2014/main" id="{28D7B5AA-38F4-4FCB-BCC1-8E7BDA6FCE65}"/>
              </a:ext>
            </a:extLst>
          </p:cNvPr>
          <p:cNvSpPr>
            <a:spLocks noGrp="1"/>
          </p:cNvSpPr>
          <p:nvPr>
            <p:ph idx="1"/>
          </p:nvPr>
        </p:nvSpPr>
        <p:spPr>
          <a:xfrm>
            <a:off x="838200" y="1825625"/>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Augmented Reality = Real World + Virtual Layer</a:t>
            </a:r>
          </a:p>
          <a:p>
            <a:r>
              <a:rPr lang="en-US" sz="2400" dirty="0">
                <a:latin typeface="Times New Roman" panose="02020603050405020304" pitchFamily="18" charset="0"/>
                <a:cs typeface="Times New Roman" panose="02020603050405020304" pitchFamily="18" charset="0"/>
              </a:rPr>
              <a:t>Computer-generated enhancement of real-world environment with information or objects</a:t>
            </a:r>
          </a:p>
          <a:p>
            <a:r>
              <a:rPr lang="en-US" sz="2400" dirty="0">
                <a:latin typeface="Times New Roman" panose="02020603050405020304" pitchFamily="18" charset="0"/>
                <a:cs typeface="Times New Roman" panose="02020603050405020304" pitchFamily="18" charset="0"/>
              </a:rPr>
              <a:t>Interactive experience in real-time</a:t>
            </a:r>
          </a:p>
          <a:p>
            <a:r>
              <a:rPr lang="en-IN" sz="2400" dirty="0">
                <a:latin typeface="Times New Roman" panose="02020603050405020304" pitchFamily="18" charset="0"/>
                <a:cs typeface="Times New Roman" panose="02020603050405020304" pitchFamily="18" charset="0"/>
              </a:rPr>
              <a:t>Applications in many areas like</a:t>
            </a:r>
          </a:p>
          <a:p>
            <a:pPr lvl="1">
              <a:lnSpc>
                <a:spcPct val="10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Medical</a:t>
            </a:r>
          </a:p>
          <a:p>
            <a:pPr lvl="1">
              <a:lnSpc>
                <a:spcPct val="10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Entertainment</a:t>
            </a:r>
          </a:p>
          <a:p>
            <a:pPr lvl="1">
              <a:lnSpc>
                <a:spcPct val="10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Engineering Design</a:t>
            </a:r>
          </a:p>
          <a:p>
            <a:pPr lvl="1">
              <a:lnSpc>
                <a:spcPct val="10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Navigation</a:t>
            </a:r>
          </a:p>
        </p:txBody>
      </p:sp>
    </p:spTree>
    <p:extLst>
      <p:ext uri="{BB962C8B-B14F-4D97-AF65-F5344CB8AC3E}">
        <p14:creationId xmlns:p14="http://schemas.microsoft.com/office/powerpoint/2010/main" val="386344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1B97-9B50-47B0-ABAE-401479E7FCBB}"/>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5230F6E1-3AB3-427B-B1E1-EF85C41DC02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To provide an interactive navigation application, within large buildings using cameras and other built-in sensors mounted on our smartphones.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spcBef>
                <a:spcPct val="0"/>
              </a:spcBef>
              <a:buNone/>
            </a:pPr>
            <a:r>
              <a:rPr lang="en-US" sz="4400" dirty="0">
                <a:latin typeface="+mj-lt"/>
                <a:ea typeface="+mj-ea"/>
                <a:cs typeface="+mj-cs"/>
              </a:rPr>
              <a:t>Motivation</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Need for clear visual indicators to create an appealing and convenient experience for the users to navigate inside buildings</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27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4269-89A6-44AA-A00F-DA3259E1500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5CA7D76-AFD6-4815-ADE0-6B0D7EBF1AF6}"/>
              </a:ext>
            </a:extLst>
          </p:cNvPr>
          <p:cNvSpPr>
            <a:spLocks noGrp="1"/>
          </p:cNvSpPr>
          <p:nvPr>
            <p:ph idx="1"/>
          </p:nvPr>
        </p:nvSpPr>
        <p:spPr/>
        <p:txBody>
          <a:bodyPr>
            <a:normAutofit/>
          </a:bodyPr>
          <a:lstStyle/>
          <a:p>
            <a:r>
              <a:rPr lang="en-US" sz="2400" dirty="0">
                <a:latin typeface="TimesNewRoman"/>
              </a:rPr>
              <a:t>For the most part of navigation, we rely on GPS technology to find our way outside buildings.</a:t>
            </a:r>
          </a:p>
          <a:p>
            <a:r>
              <a:rPr lang="en-US" sz="2400" dirty="0">
                <a:latin typeface="TimesNewRoman"/>
              </a:rPr>
              <a:t>But when it comes to indoor navigation, GPS fails as it uses satellite signals which cannot penetrate through the walls of the buildings.</a:t>
            </a:r>
          </a:p>
          <a:p>
            <a:r>
              <a:rPr lang="en-US" sz="2400" dirty="0">
                <a:latin typeface="TimesNewRoman"/>
              </a:rPr>
              <a:t>With Indoor Navigation System, people can locate other people or objects inside a building, or navigate to a Point-of-Interest inside the building.</a:t>
            </a:r>
          </a:p>
          <a:p>
            <a:r>
              <a:rPr lang="en-US" sz="2400" dirty="0">
                <a:latin typeface="TimesNewRoman"/>
              </a:rPr>
              <a:t>An Augmented Reality based Indoor Navigation System uses cameras on our smartphones to navigate within large buildings.</a:t>
            </a:r>
          </a:p>
        </p:txBody>
      </p:sp>
    </p:spTree>
    <p:extLst>
      <p:ext uri="{BB962C8B-B14F-4D97-AF65-F5344CB8AC3E}">
        <p14:creationId xmlns:p14="http://schemas.microsoft.com/office/powerpoint/2010/main" val="139515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959D-1B80-4B8D-9B8B-6F599D2891B7}"/>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351BF26F-E67E-4544-A9A0-64C522C49012}"/>
              </a:ext>
            </a:extLst>
          </p:cNvPr>
          <p:cNvSpPr>
            <a:spLocks noGrp="1"/>
          </p:cNvSpPr>
          <p:nvPr>
            <p:ph idx="1"/>
          </p:nvPr>
        </p:nvSpPr>
        <p:spPr>
          <a:xfrm>
            <a:off x="838200" y="1474839"/>
            <a:ext cx="10515600" cy="4702124"/>
          </a:xfrm>
        </p:spPr>
        <p:txBody>
          <a:bodyPr>
            <a:normAutofit/>
          </a:bodyPr>
          <a:lstStyle/>
          <a:p>
            <a:pPr marL="0" indent="0">
              <a:buNone/>
            </a:pPr>
            <a:r>
              <a:rPr lang="en-US" sz="2600" dirty="0"/>
              <a:t>1</a:t>
            </a:r>
            <a:r>
              <a:rPr lang="en-US" sz="2400" dirty="0">
                <a:latin typeface="Times New Roman" panose="02020603050405020304" pitchFamily="18" charset="0"/>
                <a:cs typeface="Times New Roman" panose="02020603050405020304" pitchFamily="18" charset="0"/>
              </a:rPr>
              <a:t>. Bluetooth-based Indoor Navigation Mobile System</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Author			: Adam Satan</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Publisher and Year		: IEEE, 2018</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Advantage			: Bluetooth signal accuracy</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Limitation			: Cost of installation and number of devices</a:t>
            </a:r>
          </a:p>
          <a:p>
            <a:pPr marL="0" indent="0">
              <a:buNone/>
            </a:pPr>
            <a:endParaRPr lang="en-US" sz="1800" dirty="0">
              <a:latin typeface="TimesNewRoman"/>
            </a:endParaRPr>
          </a:p>
          <a:p>
            <a:pPr marL="0" indent="0">
              <a:buNone/>
            </a:pPr>
            <a:r>
              <a:rPr lang="en-US" sz="2600" dirty="0"/>
              <a:t>2. </a:t>
            </a:r>
            <a:r>
              <a:rPr lang="en-US" sz="2400" dirty="0">
                <a:latin typeface="Times New Roman" panose="02020603050405020304" pitchFamily="18" charset="0"/>
                <a:cs typeface="Times New Roman" panose="02020603050405020304" pitchFamily="18" charset="0"/>
              </a:rPr>
              <a:t>The Indoor Navigation Using Mapping Technique Based On Signal Strength Difference</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Author			: </a:t>
            </a:r>
            <a:r>
              <a:rPr lang="en-US" sz="2000" dirty="0" err="1">
                <a:latin typeface="Times New Roman" panose="02020603050405020304" pitchFamily="18" charset="0"/>
                <a:cs typeface="Times New Roman" panose="02020603050405020304" pitchFamily="18" charset="0"/>
              </a:rPr>
              <a:t>Jirapat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Sangthong</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Publisher and Year		: IEEE, 2018</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Advantage			: Signal Strength</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Limitation			: Requires the installation of devices</a:t>
            </a:r>
          </a:p>
          <a:p>
            <a:pPr marL="0" indent="0">
              <a:buNone/>
            </a:pPr>
            <a:endParaRPr lang="en-US" sz="1800" dirty="0">
              <a:latin typeface="TimesNewRoman"/>
            </a:endParaRPr>
          </a:p>
        </p:txBody>
      </p:sp>
    </p:spTree>
    <p:extLst>
      <p:ext uri="{BB962C8B-B14F-4D97-AF65-F5344CB8AC3E}">
        <p14:creationId xmlns:p14="http://schemas.microsoft.com/office/powerpoint/2010/main" val="388132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AB4FF-7C29-49E1-BC1F-AAC0D79E0C71}"/>
              </a:ext>
            </a:extLst>
          </p:cNvPr>
          <p:cNvSpPr>
            <a:spLocks noGrp="1"/>
          </p:cNvSpPr>
          <p:nvPr>
            <p:ph idx="1"/>
          </p:nvPr>
        </p:nvSpPr>
        <p:spPr>
          <a:xfrm>
            <a:off x="747252" y="658761"/>
            <a:ext cx="10606548" cy="5518202"/>
          </a:xfrm>
        </p:spPr>
        <p:txBody>
          <a:bodyPr>
            <a:normAutofit/>
          </a:bodyPr>
          <a:lstStyle/>
          <a:p>
            <a:pPr marL="0" indent="0">
              <a:buNone/>
            </a:pPr>
            <a:r>
              <a:rPr lang="en-US" sz="2800" dirty="0"/>
              <a:t>3. </a:t>
            </a:r>
            <a:r>
              <a:rPr lang="en-US" sz="2400" dirty="0">
                <a:latin typeface="Times New Roman" panose="02020603050405020304" pitchFamily="18" charset="0"/>
                <a:cs typeface="Times New Roman" panose="02020603050405020304" pitchFamily="18" charset="0"/>
              </a:rPr>
              <a:t>A Geocoding Framework for Indoor Navigation based on the QR Code</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Author		:  Ying Zhuang, </a:t>
            </a:r>
            <a:r>
              <a:rPr lang="en-US" sz="2000" dirty="0" err="1">
                <a:latin typeface="Times New Roman" panose="02020603050405020304" pitchFamily="18" charset="0"/>
                <a:cs typeface="Times New Roman" panose="02020603050405020304" pitchFamily="18" charset="0"/>
              </a:rPr>
              <a:t>Yuhao</a:t>
            </a:r>
            <a:r>
              <a:rPr lang="en-US" sz="2000" dirty="0">
                <a:latin typeface="Times New Roman" panose="02020603050405020304" pitchFamily="18" charset="0"/>
                <a:cs typeface="Times New Roman" panose="02020603050405020304" pitchFamily="18" charset="0"/>
              </a:rPr>
              <a:t> Kang, Lina Huang, </a:t>
            </a:r>
            <a:r>
              <a:rPr lang="en-US" sz="2000" dirty="0" err="1">
                <a:latin typeface="Times New Roman" panose="02020603050405020304" pitchFamily="18" charset="0"/>
                <a:cs typeface="Times New Roman" panose="02020603050405020304" pitchFamily="18" charset="0"/>
              </a:rPr>
              <a:t>Zhixiang</a:t>
            </a:r>
            <a:r>
              <a:rPr lang="en-US" sz="2000" dirty="0">
                <a:latin typeface="Times New Roman" panose="02020603050405020304" pitchFamily="18" charset="0"/>
                <a:cs typeface="Times New Roman" panose="02020603050405020304" pitchFamily="18" charset="0"/>
              </a:rPr>
              <a:t> Fang</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Publisher and Year	:  IEEE, 2018</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Advantage		: QR-code</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Limitation		: Not suitable for complex buildings – rendered in 2D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Indoor Navigation System Using Visual Positioning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System with Augmented Reality</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Author		:  Ravinder Yadav, </a:t>
            </a:r>
            <a:r>
              <a:rPr lang="en-US" sz="2000" dirty="0" err="1">
                <a:latin typeface="Times New Roman" panose="02020603050405020304" pitchFamily="18" charset="0"/>
                <a:cs typeface="Times New Roman" panose="02020603050405020304" pitchFamily="18" charset="0"/>
              </a:rPr>
              <a:t>Vandit</a:t>
            </a:r>
            <a:r>
              <a:rPr lang="en-US" sz="2000" dirty="0">
                <a:latin typeface="Times New Roman" panose="02020603050405020304" pitchFamily="18" charset="0"/>
                <a:cs typeface="Times New Roman" panose="02020603050405020304" pitchFamily="18" charset="0"/>
              </a:rPr>
              <a:t> Jain, </a:t>
            </a:r>
            <a:r>
              <a:rPr lang="en-US" sz="2000" dirty="0" err="1">
                <a:latin typeface="Times New Roman" panose="02020603050405020304" pitchFamily="18" charset="0"/>
                <a:cs typeface="Times New Roman" panose="02020603050405020304" pitchFamily="18" charset="0"/>
              </a:rPr>
              <a:t>Himanika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Chugh</a:t>
            </a:r>
            <a:r>
              <a:rPr lang="en-US" sz="2000" dirty="0">
                <a:latin typeface="Times New Roman" panose="02020603050405020304" pitchFamily="18" charset="0"/>
                <a:cs typeface="Times New Roman" panose="02020603050405020304" pitchFamily="18" charset="0"/>
              </a:rPr>
              <a:t>, Prasenjit Banerjee</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Publisher and Year	:  2018 International Conference on Automation and Computational 				   Engineering</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Advantage		: Visual elements to navigate to the destination</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Limitation		: Dependent on markers that need to be permanent.</a:t>
            </a:r>
          </a:p>
        </p:txBody>
      </p:sp>
    </p:spTree>
    <p:extLst>
      <p:ext uri="{BB962C8B-B14F-4D97-AF65-F5344CB8AC3E}">
        <p14:creationId xmlns:p14="http://schemas.microsoft.com/office/powerpoint/2010/main" val="180333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59B2-CA25-4016-94E9-3041A8F0C756}"/>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98889B9A-58D2-403B-BF10-E702157BCA3D}"/>
              </a:ext>
            </a:extLst>
          </p:cNvPr>
          <p:cNvSpPr>
            <a:spLocks noGrp="1"/>
          </p:cNvSpPr>
          <p:nvPr>
            <p:ph idx="1"/>
          </p:nvPr>
        </p:nvSpPr>
        <p:spPr/>
        <p:txBody>
          <a:bodyPr/>
          <a:lstStyle/>
          <a:p>
            <a:pPr algn="l">
              <a:lnSpc>
                <a:spcPct val="100000"/>
              </a:lnSpc>
            </a:pPr>
            <a:r>
              <a:rPr lang="en-US" sz="2400" dirty="0">
                <a:latin typeface="Times New Roman" panose="02020603050405020304" pitchFamily="18" charset="0"/>
                <a:cs typeface="Times New Roman" panose="02020603050405020304" pitchFamily="18" charset="0"/>
              </a:rPr>
              <a:t>We propose an interactive indoor navigation system which uses augmented reality.  AR is used to overlap the computer generated 3D directional graphics on the absolute view of indoor habitat.</a:t>
            </a:r>
          </a:p>
          <a:p>
            <a:pPr algn="l">
              <a:lnSpc>
                <a:spcPct val="100000"/>
              </a:lnSpc>
            </a:pPr>
            <a:r>
              <a:rPr lang="en-US" sz="2400" dirty="0">
                <a:latin typeface="Times New Roman" panose="02020603050405020304" pitchFamily="18" charset="0"/>
                <a:cs typeface="Times New Roman" panose="02020603050405020304" pitchFamily="18" charset="0"/>
              </a:rPr>
              <a:t>The camera on our smartphones, detects markers from the surrounding environment. </a:t>
            </a:r>
          </a:p>
          <a:p>
            <a:pPr algn="l">
              <a:lnSpc>
                <a:spcPct val="100000"/>
              </a:lnSpc>
            </a:pPr>
            <a:r>
              <a:rPr lang="en-US" sz="2400" dirty="0">
                <a:latin typeface="Times New Roman" panose="02020603050405020304" pitchFamily="18" charset="0"/>
                <a:cs typeface="Times New Roman" panose="02020603050405020304" pitchFamily="18" charset="0"/>
              </a:rPr>
              <a:t>The detected maker location will become input to the route planner module.</a:t>
            </a:r>
          </a:p>
          <a:p>
            <a:pPr algn="l">
              <a:lnSpc>
                <a:spcPct val="100000"/>
              </a:lnSpc>
            </a:pPr>
            <a:r>
              <a:rPr lang="en-US" sz="2400" dirty="0">
                <a:latin typeface="Times New Roman" panose="02020603050405020304" pitchFamily="18" charset="0"/>
                <a:cs typeface="Times New Roman" panose="02020603050405020304" pitchFamily="18" charset="0"/>
              </a:rPr>
              <a:t>Once route planner receives the current position then the navigation system guides us to the desired destination within the building with AR elements.</a:t>
            </a:r>
          </a:p>
          <a:p>
            <a:pPr marL="0" indent="0">
              <a:buNone/>
            </a:pPr>
            <a:endParaRPr lang="en-IN" dirty="0"/>
          </a:p>
        </p:txBody>
      </p:sp>
    </p:spTree>
    <p:extLst>
      <p:ext uri="{BB962C8B-B14F-4D97-AF65-F5344CB8AC3E}">
        <p14:creationId xmlns:p14="http://schemas.microsoft.com/office/powerpoint/2010/main" val="348663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5DCC-1767-407E-88C0-CA25CF4F723A}"/>
              </a:ext>
            </a:extLst>
          </p:cNvPr>
          <p:cNvSpPr>
            <a:spLocks noGrp="1"/>
          </p:cNvSpPr>
          <p:nvPr>
            <p:ph type="title"/>
          </p:nvPr>
        </p:nvSpPr>
        <p:spPr/>
        <p:txBody>
          <a:bodyPr/>
          <a:lstStyle/>
          <a:p>
            <a:r>
              <a:rPr lang="en-US" dirty="0"/>
              <a:t>Proposed System Architecture</a:t>
            </a:r>
          </a:p>
        </p:txBody>
      </p:sp>
      <p:pic>
        <p:nvPicPr>
          <p:cNvPr id="7" name="Content Placeholder 6">
            <a:extLst>
              <a:ext uri="{FF2B5EF4-FFF2-40B4-BE49-F238E27FC236}">
                <a16:creationId xmlns:a16="http://schemas.microsoft.com/office/drawing/2014/main" id="{DEB93970-B60E-4E9F-948D-C35C07BA0C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920" y="1278982"/>
            <a:ext cx="6096000" cy="4817018"/>
          </a:xfrm>
        </p:spPr>
      </p:pic>
    </p:spTree>
    <p:extLst>
      <p:ext uri="{BB962C8B-B14F-4D97-AF65-F5344CB8AC3E}">
        <p14:creationId xmlns:p14="http://schemas.microsoft.com/office/powerpoint/2010/main" val="3642049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5B70-2C73-4348-A2C6-B4A053EB4F14}"/>
              </a:ext>
            </a:extLst>
          </p:cNvPr>
          <p:cNvSpPr>
            <a:spLocks noGrp="1"/>
          </p:cNvSpPr>
          <p:nvPr>
            <p:ph type="title"/>
          </p:nvPr>
        </p:nvSpPr>
        <p:spPr/>
        <p:txBody>
          <a:bodyPr/>
          <a:lstStyle/>
          <a:p>
            <a:r>
              <a:rPr lang="en-US" dirty="0"/>
              <a:t>Modular Architecture</a:t>
            </a:r>
          </a:p>
        </p:txBody>
      </p:sp>
      <p:pic>
        <p:nvPicPr>
          <p:cNvPr id="7" name="Content Placeholder 6">
            <a:extLst>
              <a:ext uri="{FF2B5EF4-FFF2-40B4-BE49-F238E27FC236}">
                <a16:creationId xmlns:a16="http://schemas.microsoft.com/office/drawing/2014/main" id="{1F6D688F-C44E-40E5-A1AC-F1B0D00B13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4489" y="1690689"/>
            <a:ext cx="6166384" cy="4450424"/>
          </a:xfrm>
        </p:spPr>
      </p:pic>
    </p:spTree>
    <p:extLst>
      <p:ext uri="{BB962C8B-B14F-4D97-AF65-F5344CB8AC3E}">
        <p14:creationId xmlns:p14="http://schemas.microsoft.com/office/powerpoint/2010/main" val="1999278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1174</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Courier New</vt:lpstr>
      <vt:lpstr>Symbol</vt:lpstr>
      <vt:lpstr>Times New Roman</vt:lpstr>
      <vt:lpstr>TimesNewRoman</vt:lpstr>
      <vt:lpstr>Wingdings</vt:lpstr>
      <vt:lpstr>Office Theme</vt:lpstr>
      <vt:lpstr>  Indoor Navigation System Using Augmented Reality   Team no - 10</vt:lpstr>
      <vt:lpstr>Augmented Reality</vt:lpstr>
      <vt:lpstr>Objective</vt:lpstr>
      <vt:lpstr>Abstract</vt:lpstr>
      <vt:lpstr>Literature Survey</vt:lpstr>
      <vt:lpstr>PowerPoint Presentation</vt:lpstr>
      <vt:lpstr>Proposed System</vt:lpstr>
      <vt:lpstr>Proposed System Architecture</vt:lpstr>
      <vt:lpstr>Modular Architecture</vt:lpstr>
      <vt:lpstr>Modules and its Description</vt:lpstr>
      <vt:lpstr>Modules and its Description Contd…</vt:lpstr>
      <vt:lpstr>Methodology</vt:lpstr>
      <vt:lpstr>Advantages</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Indoor Navigation System Using Augmented Reality   Team no - 10</dc:title>
  <dc:creator>Nilani P</dc:creator>
  <cp:lastModifiedBy>Khavyaa Sridhar</cp:lastModifiedBy>
  <cp:revision>32</cp:revision>
  <dcterms:created xsi:type="dcterms:W3CDTF">2021-02-16T11:59:26Z</dcterms:created>
  <dcterms:modified xsi:type="dcterms:W3CDTF">2021-07-29T11:58:24Z</dcterms:modified>
</cp:coreProperties>
</file>