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8"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16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9346CA0-9AB3-4B27-81F5-497D1A5AE7E9}"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6A9D8-75EC-4936-9233-472399AAA48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346CA0-9AB3-4B27-81F5-497D1A5AE7E9}"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6A9D8-75EC-4936-9233-472399AAA4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346CA0-9AB3-4B27-81F5-497D1A5AE7E9}"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6A9D8-75EC-4936-9233-472399AAA4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346CA0-9AB3-4B27-81F5-497D1A5AE7E9}"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6A9D8-75EC-4936-9233-472399AAA48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346CA0-9AB3-4B27-81F5-497D1A5AE7E9}"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C6A9D8-75EC-4936-9233-472399AAA48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346CA0-9AB3-4B27-81F5-497D1A5AE7E9}"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6A9D8-75EC-4936-9233-472399AAA48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346CA0-9AB3-4B27-81F5-497D1A5AE7E9}" type="datetimeFigureOut">
              <a:rPr lang="en-US" smtClean="0"/>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C6A9D8-75EC-4936-9233-472399AAA48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346CA0-9AB3-4B27-81F5-497D1A5AE7E9}" type="datetimeFigureOut">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C6A9D8-75EC-4936-9233-472399AAA48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46CA0-9AB3-4B27-81F5-497D1A5AE7E9}" type="datetimeFigureOut">
              <a:rPr lang="en-US" smtClean="0"/>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C6A9D8-75EC-4936-9233-472399AAA4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346CA0-9AB3-4B27-81F5-497D1A5AE7E9}"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6A9D8-75EC-4936-9233-472399AAA48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346CA0-9AB3-4B27-81F5-497D1A5AE7E9}"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C6A9D8-75EC-4936-9233-472399AAA48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46CA0-9AB3-4B27-81F5-497D1A5AE7E9}" type="datetimeFigureOut">
              <a:rPr lang="en-US" smtClean="0"/>
              <a:t>4/18/2022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6A9D8-75EC-4936-9233-472399AAA48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3600" b="1" dirty="0">
                <a:latin typeface="Times New Roman" pitchFamily="18" charset="0"/>
                <a:cs typeface="Times New Roman" pitchFamily="18" charset="0"/>
              </a:rPr>
              <a:t>EMERGENCY AMBULANCE MANAGEMENT SYSTEM</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solidFill>
                  <a:schemeClr val="accent2">
                    <a:lumMod val="75000"/>
                  </a:schemeClr>
                </a:solidFill>
                <a:latin typeface="Comic Sans MS" panose="030F0702030302020204" pitchFamily="66" charset="0"/>
                <a:cs typeface="Times New Roman" pitchFamily="18" charset="0"/>
              </a:rPr>
              <a:t>MODULE DESCRIPTION</a:t>
            </a:r>
            <a:endParaRPr lang="en-US" sz="3200" b="1" dirty="0">
              <a:solidFill>
                <a:schemeClr val="accent2">
                  <a:lumMod val="75000"/>
                </a:schemeClr>
              </a:solidFill>
              <a:latin typeface="Comic Sans MS" panose="030F0702030302020204" pitchFamily="66"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lvl="0" indent="0" algn="just">
              <a:lnSpc>
                <a:spcPct val="150000"/>
              </a:lnSpc>
              <a:buNone/>
            </a:pPr>
            <a:r>
              <a:rPr lang="en-US" sz="2800" b="1" dirty="0">
                <a:solidFill>
                  <a:schemeClr val="accent5">
                    <a:lumMod val="75000"/>
                  </a:schemeClr>
                </a:solidFill>
                <a:latin typeface="MV Boli" panose="02000500030200090000" pitchFamily="2" charset="0"/>
                <a:cs typeface="MV Boli" panose="02000500030200090000" pitchFamily="2" charset="0"/>
              </a:rPr>
              <a:t>Web Administration</a:t>
            </a:r>
          </a:p>
          <a:p>
            <a:pPr algn="just">
              <a:lnSpc>
                <a:spcPct val="150000"/>
              </a:lnSpc>
            </a:pPr>
            <a:r>
              <a:rPr lang="en-US" sz="2000" dirty="0">
                <a:latin typeface="Times New Roman" pitchFamily="18" charset="0"/>
                <a:cs typeface="Times New Roman" pitchFamily="18" charset="0"/>
              </a:rPr>
              <a:t>Administrator is a super user treated as owner of this site.  He can have all the privileges. </a:t>
            </a:r>
          </a:p>
          <a:p>
            <a:pPr algn="just">
              <a:lnSpc>
                <a:spcPct val="150000"/>
              </a:lnSpc>
            </a:pPr>
            <a:r>
              <a:rPr lang="en-US" sz="2000" dirty="0">
                <a:latin typeface="Times New Roman" pitchFamily="18" charset="0"/>
                <a:cs typeface="Times New Roman" pitchFamily="18" charset="0"/>
              </a:rPr>
              <a:t> Administrator can register members directly, and delete the information of a registered member.</a:t>
            </a:r>
          </a:p>
          <a:p>
            <a:pPr algn="just">
              <a:lnSpc>
                <a:spcPct val="150000"/>
              </a:lnSpc>
            </a:pPr>
            <a:r>
              <a:rPr lang="en-US" sz="2000" dirty="0">
                <a:latin typeface="Times New Roman" pitchFamily="18" charset="0"/>
                <a:cs typeface="Times New Roman" pitchFamily="18" charset="0"/>
              </a:rPr>
              <a:t>He verifies the information uploads into the system by the members or voluntaries.   </a:t>
            </a:r>
          </a:p>
          <a:p>
            <a:pPr algn="just">
              <a:lnSpc>
                <a:spcPct val="150000"/>
              </a:lnSpc>
            </a:pPr>
            <a:r>
              <a:rPr lang="en-US" sz="2000" dirty="0">
                <a:latin typeface="Times New Roman" pitchFamily="18" charset="0"/>
                <a:cs typeface="Times New Roman" pitchFamily="18" charset="0"/>
              </a:rPr>
              <a:t>The system provides an interface to the admin to change static web contents. </a:t>
            </a:r>
            <a:endParaRPr lang="en-US" sz="20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solidFill>
                  <a:schemeClr val="accent2">
                    <a:lumMod val="75000"/>
                  </a:schemeClr>
                </a:solidFill>
                <a:latin typeface="Comic Sans MS" panose="030F0702030302020204" pitchFamily="66" charset="0"/>
                <a:cs typeface="Times New Roman" pitchFamily="18" charset="0"/>
              </a:rPr>
              <a:t>MODULE DESCRIPTION</a:t>
            </a:r>
            <a:endParaRPr lang="en-US" sz="3200" dirty="0">
              <a:solidFill>
                <a:schemeClr val="accent2">
                  <a:lumMod val="75000"/>
                </a:schemeClr>
              </a:solidFill>
              <a:latin typeface="Comic Sans MS" panose="030F0702030302020204" pitchFamily="66" charset="0"/>
            </a:endParaRPr>
          </a:p>
        </p:txBody>
      </p:sp>
      <p:sp>
        <p:nvSpPr>
          <p:cNvPr id="3" name="Content Placeholder 2"/>
          <p:cNvSpPr>
            <a:spLocks noGrp="1"/>
          </p:cNvSpPr>
          <p:nvPr>
            <p:ph idx="1"/>
          </p:nvPr>
        </p:nvSpPr>
        <p:spPr/>
        <p:txBody>
          <a:bodyPr>
            <a:normAutofit/>
          </a:bodyPr>
          <a:lstStyle/>
          <a:p>
            <a:pPr marL="0" lvl="0" indent="0" algn="just">
              <a:lnSpc>
                <a:spcPct val="150000"/>
              </a:lnSpc>
              <a:buNone/>
            </a:pPr>
            <a:r>
              <a:rPr lang="en-US" sz="2800" b="1" dirty="0">
                <a:solidFill>
                  <a:schemeClr val="accent5">
                    <a:lumMod val="75000"/>
                  </a:schemeClr>
                </a:solidFill>
                <a:latin typeface="MV Boli" panose="02000500030200090000" pitchFamily="2" charset="0"/>
                <a:cs typeface="MV Boli" panose="02000500030200090000" pitchFamily="2" charset="0"/>
              </a:rPr>
              <a:t>Group Member</a:t>
            </a:r>
          </a:p>
          <a:p>
            <a:pPr algn="just">
              <a:lnSpc>
                <a:spcPct val="200000"/>
              </a:lnSpc>
            </a:pPr>
            <a:r>
              <a:rPr lang="en-US" sz="2000" dirty="0">
                <a:latin typeface="Times New Roman" pitchFamily="18" charset="0"/>
                <a:cs typeface="Times New Roman" pitchFamily="18" charset="0"/>
              </a:rPr>
              <a:t>User is nothing but a registered member. Through the website group want to help their members collaborate, to plan, assess and implement different activities and learn with others experience/feedback/suggestions. </a:t>
            </a:r>
          </a:p>
          <a:p>
            <a:pPr algn="just">
              <a:lnSpc>
                <a:spcPct val="200000"/>
              </a:lnSpc>
            </a:pPr>
            <a:r>
              <a:rPr lang="en-US" sz="2000" dirty="0">
                <a:latin typeface="Times New Roman" pitchFamily="18" charset="0"/>
                <a:cs typeface="Times New Roman" pitchFamily="18" charset="0"/>
              </a:rPr>
              <a:t>With the help of online questionnaires, members need to access the </a:t>
            </a:r>
            <a:r>
              <a:rPr lang="en-US" sz="2000" dirty="0" err="1">
                <a:latin typeface="Times New Roman" pitchFamily="18" charset="0"/>
                <a:cs typeface="Times New Roman" pitchFamily="18" charset="0"/>
              </a:rPr>
              <a:t>matureness</a:t>
            </a:r>
            <a:r>
              <a:rPr lang="en-US" sz="2000" dirty="0">
                <a:latin typeface="Times New Roman" pitchFamily="18" charset="0"/>
                <a:cs typeface="Times New Roman" pitchFamily="18" charset="0"/>
              </a:rPr>
              <a:t> of primary education, health facilities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solidFill>
                  <a:schemeClr val="accent2">
                    <a:lumMod val="75000"/>
                  </a:schemeClr>
                </a:solidFill>
                <a:latin typeface="Comic Sans MS" panose="030F0702030302020204" pitchFamily="66" charset="0"/>
                <a:cs typeface="Times New Roman" pitchFamily="18" charset="0"/>
              </a:rPr>
              <a:t>MODULE DESCRIPTION</a:t>
            </a:r>
            <a:endParaRPr lang="en-US" sz="3200" dirty="0">
              <a:solidFill>
                <a:schemeClr val="accent2">
                  <a:lumMod val="75000"/>
                </a:schemeClr>
              </a:solidFill>
              <a:latin typeface="Comic Sans MS" panose="030F0702030302020204" pitchFamily="66" charset="0"/>
            </a:endParaRPr>
          </a:p>
        </p:txBody>
      </p:sp>
      <p:sp>
        <p:nvSpPr>
          <p:cNvPr id="3" name="Content Placeholder 2"/>
          <p:cNvSpPr>
            <a:spLocks noGrp="1"/>
          </p:cNvSpPr>
          <p:nvPr>
            <p:ph idx="1"/>
          </p:nvPr>
        </p:nvSpPr>
        <p:spPr/>
        <p:txBody>
          <a:bodyPr>
            <a:normAutofit/>
          </a:bodyPr>
          <a:lstStyle/>
          <a:p>
            <a:pPr marL="0" lvl="0" indent="0" algn="just">
              <a:lnSpc>
                <a:spcPct val="150000"/>
              </a:lnSpc>
              <a:buNone/>
            </a:pPr>
            <a:r>
              <a:rPr lang="en-US" sz="2800" b="1" dirty="0">
                <a:solidFill>
                  <a:schemeClr val="accent5">
                    <a:lumMod val="75000"/>
                  </a:schemeClr>
                </a:solidFill>
                <a:latin typeface="MV Boli" panose="02000500030200090000" pitchFamily="2" charset="0"/>
                <a:cs typeface="MV Boli" panose="02000500030200090000" pitchFamily="2" charset="0"/>
              </a:rPr>
              <a:t>Anonymous Users</a:t>
            </a:r>
          </a:p>
          <a:p>
            <a:pPr algn="just">
              <a:lnSpc>
                <a:spcPct val="150000"/>
              </a:lnSpc>
            </a:pPr>
            <a:r>
              <a:rPr lang="en-US" sz="2000" dirty="0">
                <a:latin typeface="Times New Roman" pitchFamily="18" charset="0"/>
                <a:cs typeface="Times New Roman" pitchFamily="18" charset="0"/>
              </a:rPr>
              <a:t>Anonymous users means a normal visitor of this system simply called as guest. </a:t>
            </a:r>
          </a:p>
          <a:p>
            <a:pPr algn="just">
              <a:lnSpc>
                <a:spcPct val="150000"/>
              </a:lnSpc>
            </a:pPr>
            <a:r>
              <a:rPr lang="en-US" sz="2000" dirty="0">
                <a:latin typeface="Times New Roman" pitchFamily="18" charset="0"/>
                <a:cs typeface="Times New Roman" pitchFamily="18" charset="0"/>
              </a:rPr>
              <a:t>By visiting this site he can get the information about this system, and also he can post his suggestions, queries, and doubts to the member group after that member need to reply sufficient response to those queries. </a:t>
            </a:r>
          </a:p>
          <a:p>
            <a:pPr algn="just">
              <a:lnSpc>
                <a:spcPct val="150000"/>
              </a:lnSpc>
            </a:pPr>
            <a:r>
              <a:rPr lang="en-US" sz="2000" dirty="0">
                <a:latin typeface="Times New Roman" pitchFamily="18" charset="0"/>
                <a:cs typeface="Times New Roman" pitchFamily="18" charset="0"/>
              </a:rPr>
              <a:t> If a an anonymous users want to became a register person means he needs to fill the registration form and became a member.</a:t>
            </a:r>
          </a:p>
          <a:p>
            <a:pPr algn="just">
              <a:lnSpc>
                <a:spcPct val="150000"/>
              </a:lnSpc>
            </a:pPr>
            <a:endParaRPr lang="en-US" sz="2000"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solidFill>
                  <a:schemeClr val="accent2">
                    <a:lumMod val="75000"/>
                  </a:schemeClr>
                </a:solidFill>
                <a:latin typeface="Comic Sans MS" panose="030F0702030302020204" pitchFamily="66" charset="0"/>
                <a:cs typeface="Times New Roman" pitchFamily="18" charset="0"/>
              </a:rPr>
              <a:t>MODULE DESCRIPTION</a:t>
            </a:r>
            <a:endParaRPr lang="en-US" sz="3200" dirty="0">
              <a:solidFill>
                <a:schemeClr val="accent2">
                  <a:lumMod val="75000"/>
                </a:schemeClr>
              </a:solidFill>
              <a:latin typeface="Comic Sans MS" panose="030F0702030302020204" pitchFamily="66" charset="0"/>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600" b="1" dirty="0">
                <a:solidFill>
                  <a:schemeClr val="accent5">
                    <a:lumMod val="75000"/>
                  </a:schemeClr>
                </a:solidFill>
                <a:latin typeface="MV Boli" panose="02000500030200090000" pitchFamily="2" charset="0"/>
                <a:cs typeface="MV Boli" panose="02000500030200090000" pitchFamily="2" charset="0"/>
              </a:rPr>
              <a:t>Member Communications </a:t>
            </a:r>
            <a:endParaRPr lang="en-US" sz="2600" dirty="0">
              <a:solidFill>
                <a:schemeClr val="accent5">
                  <a:lumMod val="75000"/>
                </a:schemeClr>
              </a:solidFill>
              <a:latin typeface="MV Boli" panose="02000500030200090000" pitchFamily="2" charset="0"/>
              <a:cs typeface="MV Boli" panose="02000500030200090000" pitchFamily="2" charset="0"/>
            </a:endParaRPr>
          </a:p>
          <a:p>
            <a:pPr algn="just">
              <a:lnSpc>
                <a:spcPct val="150000"/>
              </a:lnSpc>
            </a:pPr>
            <a:r>
              <a:rPr lang="en-US" sz="2000" dirty="0">
                <a:latin typeface="Times New Roman" pitchFamily="18" charset="0"/>
                <a:cs typeface="Times New Roman" pitchFamily="18" charset="0"/>
              </a:rPr>
              <a:t>The member group need to collaborate, to plan, assess and implement different activities and learn with others experience, feedbacks, and suggestions.  </a:t>
            </a:r>
          </a:p>
          <a:p>
            <a:pPr algn="just">
              <a:lnSpc>
                <a:spcPct val="150000"/>
              </a:lnSpc>
            </a:pPr>
            <a:r>
              <a:rPr lang="en-US" sz="2000" dirty="0">
                <a:latin typeface="Times New Roman" pitchFamily="18" charset="0"/>
                <a:cs typeface="Times New Roman" pitchFamily="18" charset="0"/>
              </a:rPr>
              <a:t>Here the facilitating communication means, the system provides discussion forum, chat, mail etc.</a:t>
            </a:r>
          </a:p>
          <a:p>
            <a:pPr algn="just">
              <a:lnSpc>
                <a:spcPct val="150000"/>
              </a:lnSpc>
            </a:pPr>
            <a:r>
              <a:rPr lang="en-US" sz="2000" dirty="0">
                <a:latin typeface="Times New Roman" pitchFamily="18" charset="0"/>
                <a:cs typeface="Times New Roman" pitchFamily="18" charset="0"/>
              </a:rPr>
              <a:t>To find the assessment of current situation the system provides online questionnaires, members need to access the </a:t>
            </a:r>
            <a:r>
              <a:rPr lang="en-US" sz="2000" dirty="0" err="1">
                <a:latin typeface="Times New Roman" pitchFamily="18" charset="0"/>
                <a:cs typeface="Times New Roman" pitchFamily="18" charset="0"/>
              </a:rPr>
              <a:t>matureness</a:t>
            </a:r>
            <a:r>
              <a:rPr lang="en-US" sz="2000" dirty="0">
                <a:latin typeface="Times New Roman" pitchFamily="18" charset="0"/>
                <a:cs typeface="Times New Roman" pitchFamily="18" charset="0"/>
              </a:rPr>
              <a:t> of primary education, health facilities etc. </a:t>
            </a:r>
          </a:p>
          <a:p>
            <a:pPr algn="just">
              <a:lnSpc>
                <a:spcPct val="150000"/>
              </a:lnSpc>
            </a:pPr>
            <a:r>
              <a:rPr lang="en-US" sz="2000" dirty="0">
                <a:latin typeface="Times New Roman" pitchFamily="18" charset="0"/>
                <a:cs typeface="Times New Roman" pitchFamily="18" charset="0"/>
              </a:rPr>
              <a:t>Each plan of action would be shared with other members before execution so that they can share their experiences, feedback and suggestions. </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accent2">
                    <a:lumMod val="75000"/>
                  </a:schemeClr>
                </a:solidFill>
                <a:latin typeface="Comic Sans MS" panose="030F0702030302020204" pitchFamily="66" charset="0"/>
                <a:cs typeface="Times New Roman" pitchFamily="18" charset="0"/>
              </a:rPr>
              <a:t>DATA FLOW DIAGRAM</a:t>
            </a:r>
            <a:endParaRPr lang="en-US" sz="3600" b="1" dirty="0">
              <a:solidFill>
                <a:schemeClr val="accent2">
                  <a:lumMod val="75000"/>
                </a:schemeClr>
              </a:solidFill>
              <a:latin typeface="Comic Sans MS" panose="030F0702030302020204" pitchFamily="66" charset="0"/>
              <a:cs typeface="Times New Roman" pitchFamily="18" charset="0"/>
            </a:endParaRPr>
          </a:p>
        </p:txBody>
      </p:sp>
      <p:sp>
        <p:nvSpPr>
          <p:cNvPr id="1026" name="Text Box 51"/>
          <p:cNvSpPr txBox="1">
            <a:spLocks noChangeArrowheads="1"/>
          </p:cNvSpPr>
          <p:nvPr/>
        </p:nvSpPr>
        <p:spPr bwMode="auto">
          <a:xfrm>
            <a:off x="2627784" y="3717032"/>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7" name="Text Box 52"/>
          <p:cNvSpPr txBox="1">
            <a:spLocks noChangeArrowheads="1"/>
          </p:cNvSpPr>
          <p:nvPr/>
        </p:nvSpPr>
        <p:spPr bwMode="auto">
          <a:xfrm>
            <a:off x="2742084" y="3459857"/>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8" name="Rectangle 53"/>
          <p:cNvSpPr>
            <a:spLocks noChangeArrowheads="1"/>
          </p:cNvSpPr>
          <p:nvPr/>
        </p:nvSpPr>
        <p:spPr bwMode="auto">
          <a:xfrm>
            <a:off x="1827684" y="3356670"/>
            <a:ext cx="800100" cy="5603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a:ln>
                  <a:noFill/>
                </a:ln>
                <a:solidFill>
                  <a:schemeClr val="tx1"/>
                </a:solidFill>
                <a:effectLst/>
                <a:latin typeface="Times New Roman" pitchFamily="18" charset="0"/>
                <a:cs typeface="Arial" pitchFamily="34" charset="0"/>
              </a:rPr>
              <a:t>search requirement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29" name="Oval 54"/>
          <p:cNvSpPr>
            <a:spLocks noChangeArrowheads="1"/>
          </p:cNvSpPr>
          <p:nvPr/>
        </p:nvSpPr>
        <p:spPr bwMode="auto">
          <a:xfrm>
            <a:off x="3602509" y="3442395"/>
            <a:ext cx="1257300" cy="914400"/>
          </a:xfrm>
          <a:prstGeom prst="ellipse">
            <a:avLst/>
          </a:prstGeom>
          <a:solidFill>
            <a:srgbClr val="FFFFFF"/>
          </a:solidFill>
          <a:ln w="9525">
            <a:solidFill>
              <a:srgbClr val="000000"/>
            </a:solidFill>
            <a:round/>
            <a:headEnd/>
            <a:tailEnd/>
          </a:ln>
        </p:spPr>
        <p:txBody>
          <a:bodyPr vert="horz" wrap="square" lIns="0" tIns="914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Ambulance Search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0" name="AutoShape 55"/>
          <p:cNvSpPr>
            <a:spLocks noChangeArrowheads="1"/>
          </p:cNvSpPr>
          <p:nvPr/>
        </p:nvSpPr>
        <p:spPr bwMode="auto">
          <a:xfrm>
            <a:off x="5942484" y="3372545"/>
            <a:ext cx="800100" cy="628650"/>
          </a:xfrm>
          <a:prstGeom prst="flowChartPunchedTape">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Reports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1031" name="Group 56"/>
          <p:cNvGrpSpPr>
            <a:grpSpLocks/>
          </p:cNvGrpSpPr>
          <p:nvPr/>
        </p:nvGrpSpPr>
        <p:grpSpPr bwMode="auto">
          <a:xfrm>
            <a:off x="3656484" y="2213670"/>
            <a:ext cx="1485900" cy="457200"/>
            <a:chOff x="5040" y="8640"/>
            <a:chExt cx="2340" cy="720"/>
          </a:xfrm>
        </p:grpSpPr>
        <p:sp>
          <p:nvSpPr>
            <p:cNvPr id="14" name="Rectangle 57"/>
            <p:cNvSpPr>
              <a:spLocks noChangeArrowheads="1"/>
            </p:cNvSpPr>
            <p:nvPr/>
          </p:nvSpPr>
          <p:spPr bwMode="auto">
            <a:xfrm>
              <a:off x="5040" y="8640"/>
              <a:ext cx="234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Ambulance_table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7" name="Line 58"/>
            <p:cNvSpPr>
              <a:spLocks noChangeShapeType="1"/>
            </p:cNvSpPr>
            <p:nvPr/>
          </p:nvSpPr>
          <p:spPr bwMode="auto">
            <a:xfrm>
              <a:off x="5325" y="8640"/>
              <a:ext cx="0"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59"/>
            <p:cNvSpPr>
              <a:spLocks noChangeShapeType="1"/>
            </p:cNvSpPr>
            <p:nvPr/>
          </p:nvSpPr>
          <p:spPr bwMode="auto">
            <a:xfrm>
              <a:off x="7380" y="8640"/>
              <a:ext cx="0" cy="720"/>
            </a:xfrm>
            <a:prstGeom prst="line">
              <a:avLst/>
            </a:prstGeom>
            <a:no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35" name="Group 60"/>
          <p:cNvGrpSpPr>
            <a:grpSpLocks/>
          </p:cNvGrpSpPr>
          <p:nvPr/>
        </p:nvGrpSpPr>
        <p:grpSpPr bwMode="auto">
          <a:xfrm>
            <a:off x="3656484" y="5299770"/>
            <a:ext cx="1485900" cy="457200"/>
            <a:chOff x="5040" y="8640"/>
            <a:chExt cx="2340" cy="720"/>
          </a:xfrm>
        </p:grpSpPr>
        <p:sp>
          <p:nvSpPr>
            <p:cNvPr id="11" name="Rectangle 61"/>
            <p:cNvSpPr>
              <a:spLocks noChangeArrowheads="1"/>
            </p:cNvSpPr>
            <p:nvPr/>
          </p:nvSpPr>
          <p:spPr bwMode="auto">
            <a:xfrm>
              <a:off x="5040" y="8640"/>
              <a:ext cx="234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Arial" pitchFamily="34" charset="0"/>
                </a:rPr>
                <a:t>Booking_details_table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Line 62"/>
            <p:cNvSpPr>
              <a:spLocks noChangeShapeType="1"/>
            </p:cNvSpPr>
            <p:nvPr/>
          </p:nvSpPr>
          <p:spPr bwMode="auto">
            <a:xfrm>
              <a:off x="5325" y="8640"/>
              <a:ext cx="0"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Line 63"/>
            <p:cNvSpPr>
              <a:spLocks noChangeShapeType="1"/>
            </p:cNvSpPr>
            <p:nvPr/>
          </p:nvSpPr>
          <p:spPr bwMode="auto">
            <a:xfrm>
              <a:off x="7380" y="8640"/>
              <a:ext cx="0" cy="720"/>
            </a:xfrm>
            <a:prstGeom prst="line">
              <a:avLst/>
            </a:prstGeom>
            <a:no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39" name="Text Box 64"/>
          <p:cNvSpPr txBox="1">
            <a:spLocks noChangeArrowheads="1"/>
          </p:cNvSpPr>
          <p:nvPr/>
        </p:nvSpPr>
        <p:spPr bwMode="auto">
          <a:xfrm>
            <a:off x="4913784" y="3442395"/>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40" name="Text Box 65"/>
          <p:cNvSpPr txBox="1">
            <a:spLocks noChangeArrowheads="1"/>
          </p:cNvSpPr>
          <p:nvPr/>
        </p:nvSpPr>
        <p:spPr bwMode="auto">
          <a:xfrm>
            <a:off x="5028084" y="3772595"/>
            <a:ext cx="752475" cy="35401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cs typeface="Arial" pitchFamily="34" charset="0"/>
              </a:rPr>
              <a:t>result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41" name="Line 66"/>
          <p:cNvSpPr>
            <a:spLocks noChangeShapeType="1"/>
          </p:cNvSpPr>
          <p:nvPr/>
        </p:nvSpPr>
        <p:spPr bwMode="auto">
          <a:xfrm>
            <a:off x="4799484" y="3717032"/>
            <a:ext cx="11430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42" name="Line 67"/>
          <p:cNvSpPr>
            <a:spLocks noChangeShapeType="1"/>
          </p:cNvSpPr>
          <p:nvPr/>
        </p:nvSpPr>
        <p:spPr bwMode="auto">
          <a:xfrm>
            <a:off x="2627784" y="3699570"/>
            <a:ext cx="9144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43" name="Line 68"/>
          <p:cNvSpPr>
            <a:spLocks noChangeShapeType="1"/>
          </p:cNvSpPr>
          <p:nvPr/>
        </p:nvSpPr>
        <p:spPr bwMode="auto">
          <a:xfrm flipV="1">
            <a:off x="4227984" y="4356795"/>
            <a:ext cx="0" cy="94297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44" name="Line 69"/>
          <p:cNvSpPr>
            <a:spLocks noChangeShapeType="1"/>
          </p:cNvSpPr>
          <p:nvPr/>
        </p:nvSpPr>
        <p:spPr bwMode="auto">
          <a:xfrm>
            <a:off x="4227984" y="2670870"/>
            <a:ext cx="0" cy="70167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45" name="Line 70"/>
          <p:cNvSpPr>
            <a:spLocks noChangeShapeType="1"/>
          </p:cNvSpPr>
          <p:nvPr/>
        </p:nvSpPr>
        <p:spPr bwMode="auto">
          <a:xfrm>
            <a:off x="4113684" y="4356795"/>
            <a:ext cx="0" cy="94297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4223-8ECF-487A-8F73-9991F7CF3D35}"/>
              </a:ext>
            </a:extLst>
          </p:cNvPr>
          <p:cNvSpPr>
            <a:spLocks noGrp="1"/>
          </p:cNvSpPr>
          <p:nvPr>
            <p:ph type="ctrTitle"/>
          </p:nvPr>
        </p:nvSpPr>
        <p:spPr>
          <a:xfrm>
            <a:off x="685800" y="188641"/>
            <a:ext cx="7772400" cy="720079"/>
          </a:xfrm>
        </p:spPr>
        <p:txBody>
          <a:bodyPr>
            <a:normAutofit fontScale="90000"/>
          </a:bodyPr>
          <a:lstStyle/>
          <a:p>
            <a:r>
              <a:rPr lang="en-US" dirty="0">
                <a:solidFill>
                  <a:schemeClr val="accent2">
                    <a:lumMod val="75000"/>
                  </a:schemeClr>
                </a:solidFill>
                <a:latin typeface="Comic Sans MS" panose="030F0702030302020204" pitchFamily="66" charset="0"/>
                <a:cs typeface="Times New Roman" panose="02020603050405020304" pitchFamily="18" charset="0"/>
              </a:rPr>
              <a:t>SYNOPSIS</a:t>
            </a:r>
            <a:endParaRPr lang="en-IN" dirty="0">
              <a:solidFill>
                <a:schemeClr val="accent2">
                  <a:lumMod val="75000"/>
                </a:schemeClr>
              </a:solidFill>
              <a:latin typeface="Comic Sans MS" panose="030F0702030302020204" pitchFamily="66" charset="0"/>
              <a:cs typeface="Times New Roman" panose="02020603050405020304" pitchFamily="18" charset="0"/>
            </a:endParaRPr>
          </a:p>
        </p:txBody>
      </p:sp>
      <p:sp>
        <p:nvSpPr>
          <p:cNvPr id="3" name="Subtitle 2">
            <a:extLst>
              <a:ext uri="{FF2B5EF4-FFF2-40B4-BE49-F238E27FC236}">
                <a16:creationId xmlns:a16="http://schemas.microsoft.com/office/drawing/2014/main" id="{2E6E8E94-62E9-4ADE-9D2B-80DEB527B6B2}"/>
              </a:ext>
            </a:extLst>
          </p:cNvPr>
          <p:cNvSpPr>
            <a:spLocks noGrp="1"/>
          </p:cNvSpPr>
          <p:nvPr>
            <p:ph type="subTitle" idx="1"/>
          </p:nvPr>
        </p:nvSpPr>
        <p:spPr>
          <a:xfrm>
            <a:off x="467544" y="1052735"/>
            <a:ext cx="7304856" cy="7416825"/>
          </a:xfrm>
        </p:spPr>
        <p:txBody>
          <a:bodyPr>
            <a:noAutofit/>
          </a:bodyPr>
          <a:lstStyle/>
          <a:p>
            <a:pPr marL="342900" indent="-342900" algn="l">
              <a:buFont typeface="Wingdings" panose="05000000000000000000" pitchFamily="2" charset="2"/>
              <a:buChar char="Ø"/>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marL="342900" indent="-342900" algn="l">
              <a:lnSpc>
                <a:spcPct val="170000"/>
              </a:lnSpc>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Existing System</a:t>
            </a:r>
          </a:p>
          <a:p>
            <a:pPr marL="342900" indent="-342900" algn="l">
              <a:lnSpc>
                <a:spcPct val="170000"/>
              </a:lnSpc>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Drawbacks</a:t>
            </a:r>
          </a:p>
          <a:p>
            <a:pPr marL="342900" indent="-342900" algn="l">
              <a:lnSpc>
                <a:spcPct val="170000"/>
              </a:lnSpc>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Proposed System</a:t>
            </a:r>
          </a:p>
          <a:p>
            <a:pPr marL="342900" indent="-342900" algn="l">
              <a:lnSpc>
                <a:spcPct val="170000"/>
              </a:lnSpc>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Advantages</a:t>
            </a:r>
          </a:p>
          <a:p>
            <a:pPr marL="342900" indent="-342900" algn="l">
              <a:lnSpc>
                <a:spcPct val="170000"/>
              </a:lnSpc>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Modules</a:t>
            </a:r>
          </a:p>
          <a:p>
            <a:pPr marL="1257300" lvl="2" indent="-342900" algn="l">
              <a:buFont typeface="+mj-lt"/>
              <a:buAutoNum type="romanL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Web Administration</a:t>
            </a:r>
            <a:endParaRPr lang="en-US" sz="2000" b="1" dirty="0">
              <a:latin typeface="Times New Roman" pitchFamily="18" charset="0"/>
              <a:cs typeface="Times New Roman" pitchFamily="18" charset="0"/>
            </a:endParaRPr>
          </a:p>
          <a:p>
            <a:pPr marL="1257300" lvl="2" indent="-342900" algn="l">
              <a:buFont typeface="+mj-lt"/>
              <a:buAutoNum type="romanL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Group Member</a:t>
            </a:r>
          </a:p>
          <a:p>
            <a:pPr marL="1257300" lvl="2" indent="-342900" algn="l">
              <a:buFont typeface="+mj-lt"/>
              <a:buAutoNum type="romanL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Anonymous</a:t>
            </a:r>
            <a:r>
              <a:rPr lang="en-US" sz="2000" dirty="0">
                <a:latin typeface="Times New Roman" pitchFamily="18" charset="0"/>
                <a:cs typeface="Times New Roman" pitchFamily="18" charset="0"/>
              </a:rPr>
              <a: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Users</a:t>
            </a:r>
          </a:p>
          <a:p>
            <a:pPr marL="1257300" lvl="2" indent="-342900" algn="l">
              <a:buFont typeface="+mj-lt"/>
              <a:buAutoNum type="romanL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Member Communications</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lgn="l">
              <a:lnSpc>
                <a:spcPct val="170000"/>
              </a:lnSpc>
              <a:buFont typeface="Wingdings" panose="05000000000000000000" pitchFamily="2" charset="2"/>
              <a:buChar char="Ø"/>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Draw Flow Diagram </a:t>
            </a:r>
          </a:p>
          <a:p>
            <a:pPr marL="342900" indent="-342900" algn="l">
              <a:lnSpc>
                <a:spcPct val="170000"/>
              </a:lnSpc>
              <a:buFont typeface="Wingdings" panose="05000000000000000000" pitchFamily="2" charset="2"/>
              <a:buChar char="Ø"/>
            </a:pP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57300" lvl="2" indent="-342900" algn="l">
              <a:lnSpc>
                <a:spcPct val="170000"/>
              </a:lnSpc>
              <a:buFont typeface="+mj-lt"/>
              <a:buAutoNum type="romanLcPeriod"/>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lnSpc>
                <a:spcPct val="170000"/>
              </a:lnSpc>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lnSpc>
                <a:spcPct val="170000"/>
              </a:lnSpc>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lgn="l">
              <a:lnSpc>
                <a:spcPct val="170000"/>
              </a:lnSpc>
              <a:buFont typeface="Wingdings" panose="05000000000000000000" pitchFamily="2" charset="2"/>
              <a:buChar char="Ø"/>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lvl="2" algn="l">
              <a:lnSpc>
                <a:spcPct val="170000"/>
              </a:lnSpc>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1257300" lvl="2" indent="-342900" algn="l">
              <a:lnSpc>
                <a:spcPct val="170000"/>
              </a:lnSpc>
              <a:buFont typeface="+mj-lt"/>
              <a:buAutoNum type="romanLcPeriod"/>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1257300" lvl="2" indent="-342900" algn="l">
              <a:lnSpc>
                <a:spcPct val="170000"/>
              </a:lnSpc>
              <a:buFont typeface="+mj-lt"/>
              <a:buAutoNum type="romanLcPeriod"/>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1257300" lvl="2" indent="-342900" algn="l">
              <a:lnSpc>
                <a:spcPct val="170000"/>
              </a:lnSpc>
              <a:buFont typeface="+mj-lt"/>
              <a:buAutoNum type="romanLcPeriod"/>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lvl="2" algn="l">
              <a:lnSpc>
                <a:spcPct val="170000"/>
              </a:lnSpc>
            </a:pPr>
            <a:r>
              <a:rPr lang="en-US" sz="120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p>
          <a:p>
            <a:pPr>
              <a:lnSpc>
                <a:spcPct val="17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lnSpc>
                <a:spcPct val="170000"/>
              </a:lnSpc>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lnSpc>
                <a:spcPct val="120000"/>
              </a:lnSpc>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sz="1600" dirty="0">
                <a:latin typeface="Microsoft New Tai Lue" panose="020B0502040204020203" pitchFamily="34" charset="0"/>
                <a:cs typeface="Microsoft New Tai Lue" panose="020B0502040204020203" pitchFamily="34" charset="0"/>
              </a:rPr>
              <a:t>             </a:t>
            </a:r>
            <a:endParaRPr lang="en-IN" sz="1600" dirty="0">
              <a:latin typeface="Microsoft New Tai Lue" panose="020B0502040204020203" pitchFamily="34" charset="0"/>
              <a:cs typeface="Microsoft New Tai Lue" panose="020B0502040204020203" pitchFamily="34" charset="0"/>
            </a:endParaRPr>
          </a:p>
        </p:txBody>
      </p:sp>
    </p:spTree>
    <p:extLst>
      <p:ext uri="{BB962C8B-B14F-4D97-AF65-F5344CB8AC3E}">
        <p14:creationId xmlns:p14="http://schemas.microsoft.com/office/powerpoint/2010/main" val="145572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2">
                    <a:lumMod val="10000"/>
                  </a:schemeClr>
                </a:solidFill>
                <a:latin typeface="Times New Roman" pitchFamily="18" charset="0"/>
                <a:cs typeface="Times New Roman" pitchFamily="18" charset="0"/>
              </a:rPr>
              <a:t>EAMS</a:t>
            </a:r>
          </a:p>
        </p:txBody>
      </p:sp>
      <p:sp>
        <p:nvSpPr>
          <p:cNvPr id="3" name="Content Placeholder 2"/>
          <p:cNvSpPr>
            <a:spLocks noGrp="1"/>
          </p:cNvSpPr>
          <p:nvPr>
            <p:ph idx="1"/>
          </p:nvPr>
        </p:nvSpPr>
        <p:spPr>
          <a:xfrm>
            <a:off x="467570" y="1417638"/>
            <a:ext cx="8229600" cy="4809133"/>
          </a:xfrm>
        </p:spPr>
        <p:txBody>
          <a:bodyPr>
            <a:normAutofit/>
          </a:bodyPr>
          <a:lstStyle/>
          <a:p>
            <a:pPr algn="just">
              <a:lnSpc>
                <a:spcPct val="150000"/>
              </a:lnSpc>
            </a:pPr>
            <a:r>
              <a:rPr lang="en-US" sz="2000" dirty="0">
                <a:latin typeface="Times New Roman" pitchFamily="18" charset="0"/>
                <a:cs typeface="Times New Roman" pitchFamily="18" charset="0"/>
              </a:rPr>
              <a:t>This project is aimed to develop </a:t>
            </a:r>
            <a:r>
              <a:rPr lang="en-US" sz="2000" b="1" dirty="0">
                <a:solidFill>
                  <a:schemeClr val="accent5">
                    <a:lumMod val="75000"/>
                  </a:schemeClr>
                </a:solidFill>
                <a:latin typeface="Times New Roman" pitchFamily="18" charset="0"/>
                <a:cs typeface="Times New Roman" pitchFamily="18" charset="0"/>
              </a:rPr>
              <a:t>EMERGENCY AMBULANCE MANAGEMENT </a:t>
            </a:r>
            <a:r>
              <a:rPr lang="en-US" sz="2000" b="1" dirty="0" err="1">
                <a:solidFill>
                  <a:schemeClr val="accent5">
                    <a:lumMod val="75000"/>
                  </a:schemeClr>
                </a:solidFill>
                <a:latin typeface="Times New Roman" pitchFamily="18" charset="0"/>
                <a:cs typeface="Times New Roman" pitchFamily="18" charset="0"/>
              </a:rPr>
              <a:t>SYSTEM</a:t>
            </a:r>
            <a:r>
              <a:rPr lang="en-US" sz="2000" dirty="0" err="1">
                <a:latin typeface="Times New Roman" pitchFamily="18" charset="0"/>
                <a:cs typeface="Times New Roman" pitchFamily="18" charset="0"/>
              </a:rPr>
              <a:t>.The</a:t>
            </a:r>
            <a:r>
              <a:rPr lang="en-US" sz="2000" dirty="0">
                <a:latin typeface="Times New Roman" pitchFamily="18" charset="0"/>
                <a:cs typeface="Times New Roman" pitchFamily="18" charset="0"/>
              </a:rPr>
              <a:t> system will revolutionize the delivery of emergency medical services, like ambulance, first aid etc.</a:t>
            </a:r>
          </a:p>
          <a:p>
            <a:pPr algn="just">
              <a:lnSpc>
                <a:spcPct val="150000"/>
              </a:lnSpc>
            </a:pPr>
            <a:r>
              <a:rPr lang="en-US" sz="2000" dirty="0">
                <a:latin typeface="Times New Roman" pitchFamily="18" charset="0"/>
                <a:cs typeface="Times New Roman" pitchFamily="18" charset="0"/>
              </a:rPr>
              <a:t>The call center of Emergency Management and Research Institute took up the case and identified the exact location where the patient had collapsed.</a:t>
            </a:r>
          </a:p>
          <a:p>
            <a:pPr algn="just">
              <a:lnSpc>
                <a:spcPct val="150000"/>
              </a:lnSpc>
            </a:pPr>
            <a:r>
              <a:rPr lang="en-US" sz="2000" dirty="0">
                <a:latin typeface="Times New Roman" pitchFamily="18" charset="0"/>
                <a:cs typeface="Times New Roman" pitchFamily="18" charset="0"/>
              </a:rPr>
              <a:t>What makes our critical care network stand out and rise above the rest is that most of the medical officers and staff are trained in advanced life support services.</a:t>
            </a:r>
          </a:p>
          <a:p>
            <a:pPr algn="just">
              <a:lnSpc>
                <a:spcPct val="150000"/>
              </a:lnSpc>
            </a:pPr>
            <a:r>
              <a:rPr lang="en-US" sz="2000" dirty="0">
                <a:latin typeface="Times New Roman" pitchFamily="18" charset="0"/>
                <a:cs typeface="Times New Roman" pitchFamily="18" charset="0"/>
              </a:rPr>
              <a:t>The network is responsible for the coordination and development of transfer services within definite areas.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solidFill>
                  <a:schemeClr val="accent2">
                    <a:lumMod val="75000"/>
                  </a:schemeClr>
                </a:solidFill>
                <a:latin typeface="Comic Sans MS" panose="030F0702030302020204" pitchFamily="66" charset="0"/>
                <a:cs typeface="Times New Roman" pitchFamily="18" charset="0"/>
              </a:rPr>
              <a:t>INTRODUCTION</a:t>
            </a:r>
            <a:endParaRPr lang="en-US" sz="3200" b="1" dirty="0">
              <a:solidFill>
                <a:schemeClr val="accent2">
                  <a:lumMod val="75000"/>
                </a:schemeClr>
              </a:solidFill>
              <a:latin typeface="Comic Sans MS" panose="030F0702030302020204" pitchFamily="66"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lgn="just">
              <a:lnSpc>
                <a:spcPct val="200000"/>
              </a:lnSpc>
            </a:pPr>
            <a:r>
              <a:rPr lang="en-US" sz="2000" dirty="0">
                <a:latin typeface="Times New Roman" pitchFamily="18" charset="0"/>
                <a:cs typeface="Times New Roman" pitchFamily="18" charset="0"/>
              </a:rPr>
              <a:t>The system will revolutionize the delivery of emergency like ambulance, medical services, first aid etc.</a:t>
            </a:r>
          </a:p>
          <a:p>
            <a:pPr algn="just">
              <a:lnSpc>
                <a:spcPct val="200000"/>
              </a:lnSpc>
            </a:pPr>
            <a:r>
              <a:rPr lang="en-US" sz="2000" dirty="0">
                <a:latin typeface="Times New Roman" pitchFamily="18" charset="0"/>
                <a:cs typeface="Times New Roman" pitchFamily="18" charset="0"/>
              </a:rPr>
              <a:t>The scope of the online ambulance service system is as follows, Ambulance services must be represented in the planning processes at the local, state and federal level.  </a:t>
            </a:r>
          </a:p>
          <a:p>
            <a:pPr algn="just">
              <a:lnSpc>
                <a:spcPct val="200000"/>
              </a:lnSpc>
            </a:pPr>
            <a:r>
              <a:rPr lang="en-US" sz="2000" dirty="0">
                <a:latin typeface="Times New Roman" pitchFamily="18" charset="0"/>
                <a:cs typeface="Times New Roman" pitchFamily="18" charset="0"/>
              </a:rPr>
              <a:t>All medics, including those who have the potential to respond in a mutual aid capacity, must have appropriate access to personal protective equipment, training, exercises and vaccines and antidotes.</a:t>
            </a:r>
          </a:p>
          <a:p>
            <a:pPr algn="just">
              <a:lnSpc>
                <a:spcPct val="200000"/>
              </a:lnSpc>
            </a:pP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solidFill>
                  <a:schemeClr val="accent2">
                    <a:lumMod val="75000"/>
                  </a:schemeClr>
                </a:solidFill>
                <a:latin typeface="Comic Sans MS" panose="030F0702030302020204" pitchFamily="66" charset="0"/>
                <a:cs typeface="Times New Roman" pitchFamily="18" charset="0"/>
              </a:rPr>
              <a:t>EXISTING SYSTEM</a:t>
            </a:r>
            <a:endParaRPr lang="en-US" sz="3200" b="1" dirty="0">
              <a:solidFill>
                <a:schemeClr val="accent2">
                  <a:lumMod val="75000"/>
                </a:schemeClr>
              </a:solidFill>
              <a:latin typeface="Comic Sans MS" panose="030F0702030302020204" pitchFamily="66"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itchFamily="18" charset="0"/>
                <a:cs typeface="Times New Roman" pitchFamily="18" charset="0"/>
              </a:rPr>
              <a:t>principles, strategy, solutions, applications, systems and ideas for effective management but in the existing system there is no hospitals provided both following set of points in the existing Emergency Services. </a:t>
            </a:r>
          </a:p>
          <a:p>
            <a:pPr algn="just">
              <a:lnSpc>
                <a:spcPct val="150000"/>
              </a:lnSpc>
            </a:pPr>
            <a:r>
              <a:rPr lang="en-US" sz="2000" dirty="0">
                <a:latin typeface="Times New Roman" pitchFamily="18" charset="0"/>
                <a:cs typeface="Times New Roman" pitchFamily="18" charset="0"/>
              </a:rPr>
              <a:t>The operation of the route bank still now is maintained in the manual system. </a:t>
            </a:r>
          </a:p>
          <a:p>
            <a:pPr algn="just">
              <a:lnSpc>
                <a:spcPct val="150000"/>
              </a:lnSpc>
            </a:pPr>
            <a:r>
              <a:rPr lang="en-US" sz="2000" dirty="0">
                <a:latin typeface="Times New Roman" pitchFamily="18" charset="0"/>
                <a:cs typeface="Times New Roman" pitchFamily="18" charset="0"/>
              </a:rPr>
              <a:t>The operation is tedious, time consuming and space consuming.  </a:t>
            </a:r>
          </a:p>
          <a:p>
            <a:pPr algn="just">
              <a:lnSpc>
                <a:spcPct val="150000"/>
              </a:lnSpc>
            </a:pPr>
            <a:r>
              <a:rPr lang="en-US" sz="2000" dirty="0">
                <a:latin typeface="Times New Roman" pitchFamily="18" charset="0"/>
                <a:cs typeface="Times New Roman" pitchFamily="18" charset="0"/>
              </a:rPr>
              <a:t>It creates room for errors as the data is entered manually by the persons. </a:t>
            </a:r>
          </a:p>
          <a:p>
            <a:pPr algn="just">
              <a:lnSpc>
                <a:spcPct val="150000"/>
              </a:lnSpc>
            </a:pPr>
            <a:r>
              <a:rPr lang="en-US" sz="2000" dirty="0">
                <a:latin typeface="Times New Roman" pitchFamily="18" charset="0"/>
                <a:cs typeface="Times New Roman" pitchFamily="18" charset="0"/>
              </a:rPr>
              <a:t>It includes the risk of the documents being lost over years and maintenance of the records is difficult.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solidFill>
                  <a:schemeClr val="accent2">
                    <a:lumMod val="75000"/>
                  </a:schemeClr>
                </a:solidFill>
                <a:latin typeface="Comic Sans MS" panose="030F0702030302020204" pitchFamily="66" charset="0"/>
                <a:cs typeface="Times New Roman" pitchFamily="18" charset="0"/>
              </a:rPr>
              <a:t>DRAWBACKS</a:t>
            </a:r>
            <a:endParaRPr lang="en-US" sz="3200" b="1" dirty="0">
              <a:solidFill>
                <a:schemeClr val="accent2">
                  <a:lumMod val="75000"/>
                </a:schemeClr>
              </a:solidFill>
              <a:latin typeface="Comic Sans MS" panose="030F0702030302020204" pitchFamily="66" charset="0"/>
              <a:cs typeface="Times New Roman" pitchFamily="18" charset="0"/>
            </a:endParaRPr>
          </a:p>
        </p:txBody>
      </p:sp>
      <p:sp>
        <p:nvSpPr>
          <p:cNvPr id="3" name="Content Placeholder 2"/>
          <p:cNvSpPr>
            <a:spLocks noGrp="1"/>
          </p:cNvSpPr>
          <p:nvPr>
            <p:ph idx="1"/>
          </p:nvPr>
        </p:nvSpPr>
        <p:spPr/>
        <p:txBody>
          <a:bodyPr>
            <a:normAutofit/>
          </a:bodyPr>
          <a:lstStyle/>
          <a:p>
            <a:pPr lvl="0">
              <a:lnSpc>
                <a:spcPct val="200000"/>
              </a:lnSpc>
            </a:pPr>
            <a:r>
              <a:rPr lang="en-US" sz="2000" dirty="0">
                <a:latin typeface="Times New Roman" pitchFamily="18" charset="0"/>
                <a:cs typeface="Times New Roman" pitchFamily="18" charset="0"/>
              </a:rPr>
              <a:t>Does not keep track of big data.</a:t>
            </a:r>
          </a:p>
          <a:p>
            <a:pPr lvl="0">
              <a:lnSpc>
                <a:spcPct val="200000"/>
              </a:lnSpc>
            </a:pPr>
            <a:r>
              <a:rPr lang="en-US" sz="2000" dirty="0">
                <a:latin typeface="Times New Roman" pitchFamily="18" charset="0"/>
                <a:cs typeface="Times New Roman" pitchFamily="18" charset="0"/>
              </a:rPr>
              <a:t>It is time consuming </a:t>
            </a:r>
          </a:p>
          <a:p>
            <a:pPr lvl="0">
              <a:lnSpc>
                <a:spcPct val="200000"/>
              </a:lnSpc>
            </a:pPr>
            <a:r>
              <a:rPr lang="en-US" sz="2000" dirty="0">
                <a:latin typeface="Times New Roman" pitchFamily="18" charset="0"/>
                <a:cs typeface="Times New Roman" pitchFamily="18" charset="0"/>
              </a:rPr>
              <a:t>It leads to error prone results</a:t>
            </a:r>
          </a:p>
          <a:p>
            <a:pPr lvl="0">
              <a:lnSpc>
                <a:spcPct val="200000"/>
              </a:lnSpc>
            </a:pPr>
            <a:r>
              <a:rPr lang="en-US" sz="2000" dirty="0">
                <a:latin typeface="Times New Roman" pitchFamily="18" charset="0"/>
                <a:cs typeface="Times New Roman" pitchFamily="18" charset="0"/>
              </a:rPr>
              <a:t>It consumes lot of manpower to better results </a:t>
            </a:r>
          </a:p>
          <a:p>
            <a:pPr lvl="0">
              <a:lnSpc>
                <a:spcPct val="200000"/>
              </a:lnSpc>
            </a:pPr>
            <a:r>
              <a:rPr lang="en-US" sz="2000" dirty="0">
                <a:latin typeface="Times New Roman" pitchFamily="18" charset="0"/>
                <a:cs typeface="Times New Roman" pitchFamily="18" charset="0"/>
              </a:rPr>
              <a:t>It lacks of data security  </a:t>
            </a:r>
          </a:p>
          <a:p>
            <a:pPr>
              <a:lnSpc>
                <a:spcPct val="200000"/>
              </a:lnSpc>
            </a:pP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solidFill>
                  <a:schemeClr val="accent2">
                    <a:lumMod val="75000"/>
                  </a:schemeClr>
                </a:solidFill>
                <a:latin typeface="Comic Sans MS" panose="030F0702030302020204" pitchFamily="66" charset="0"/>
                <a:cs typeface="Times New Roman" pitchFamily="18" charset="0"/>
              </a:rPr>
              <a:t>PROPOSED SYSTEM</a:t>
            </a:r>
            <a:endParaRPr lang="en-US" sz="3200" b="1" dirty="0">
              <a:solidFill>
                <a:schemeClr val="accent2">
                  <a:lumMod val="75000"/>
                </a:schemeClr>
              </a:solidFill>
              <a:latin typeface="Comic Sans MS" panose="030F0702030302020204" pitchFamily="66"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sz="2000" dirty="0">
                <a:latin typeface="Times New Roman" pitchFamily="18" charset="0"/>
                <a:cs typeface="Times New Roman" pitchFamily="18" charset="0"/>
              </a:rPr>
              <a:t>In the proposed system we have the following new implementations: In the proposed system there comes a new thing, which makes the Public Health Emergency Services more efficient and providing good service and quality. Patient Relationship with the doctors can have a major impact on a hospital.</a:t>
            </a:r>
          </a:p>
          <a:p>
            <a:pPr algn="just">
              <a:lnSpc>
                <a:spcPct val="150000"/>
              </a:lnSpc>
            </a:pPr>
            <a:r>
              <a:rPr lang="en-US" sz="2000" dirty="0">
                <a:latin typeface="Times New Roman" pitchFamily="18" charset="0"/>
                <a:cs typeface="Times New Roman" pitchFamily="18" charset="0"/>
              </a:rPr>
              <a:t> Using this bank management system people can register himself or herself who want to donate route.</a:t>
            </a:r>
          </a:p>
          <a:p>
            <a:pPr algn="just">
              <a:lnSpc>
                <a:spcPct val="150000"/>
              </a:lnSpc>
            </a:pPr>
            <a:r>
              <a:rPr lang="en-US" sz="2000" dirty="0">
                <a:latin typeface="Times New Roman" pitchFamily="18" charset="0"/>
                <a:cs typeface="Times New Roman" pitchFamily="18" charset="0"/>
              </a:rPr>
              <a:t> To register in the system they have to enter their contact information like address mobile number etc. </a:t>
            </a:r>
          </a:p>
          <a:p>
            <a:pPr algn="just">
              <a:lnSpc>
                <a:spcPct val="150000"/>
              </a:lnSpc>
            </a:pPr>
            <a:r>
              <a:rPr lang="en-US" sz="2000" dirty="0">
                <a:latin typeface="Times New Roman" pitchFamily="18" charset="0"/>
                <a:cs typeface="Times New Roman" pitchFamily="18" charset="0"/>
              </a:rPr>
              <a:t>This route bank management system is an online website so it is easily available to everyone.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solidFill>
                  <a:schemeClr val="accent2">
                    <a:lumMod val="75000"/>
                  </a:schemeClr>
                </a:solidFill>
                <a:latin typeface="Comic Sans MS" panose="030F0702030302020204" pitchFamily="66" charset="0"/>
                <a:cs typeface="Times New Roman" pitchFamily="18" charset="0"/>
              </a:rPr>
              <a:t>ADVANTAGES</a:t>
            </a:r>
            <a:endParaRPr lang="en-US" sz="3200" b="1" dirty="0">
              <a:solidFill>
                <a:schemeClr val="accent2">
                  <a:lumMod val="75000"/>
                </a:schemeClr>
              </a:solidFill>
              <a:latin typeface="Comic Sans MS" panose="030F0702030302020204" pitchFamily="66" charset="0"/>
              <a:cs typeface="Times New Roman" pitchFamily="18" charset="0"/>
            </a:endParaRPr>
          </a:p>
        </p:txBody>
      </p:sp>
      <p:sp>
        <p:nvSpPr>
          <p:cNvPr id="3" name="Content Placeholder 2"/>
          <p:cNvSpPr>
            <a:spLocks noGrp="1"/>
          </p:cNvSpPr>
          <p:nvPr>
            <p:ph idx="1"/>
          </p:nvPr>
        </p:nvSpPr>
        <p:spPr/>
        <p:txBody>
          <a:bodyPr>
            <a:normAutofit/>
          </a:bodyPr>
          <a:lstStyle/>
          <a:p>
            <a:pPr lvl="0">
              <a:lnSpc>
                <a:spcPct val="200000"/>
              </a:lnSpc>
            </a:pPr>
            <a:r>
              <a:rPr lang="en-US" sz="2000" dirty="0">
                <a:latin typeface="Times New Roman" pitchFamily="18" charset="0"/>
                <a:cs typeface="Times New Roman" pitchFamily="18" charset="0"/>
              </a:rPr>
              <a:t>Completely menu-driven &amp; used-friendly.</a:t>
            </a:r>
          </a:p>
          <a:p>
            <a:pPr lvl="0">
              <a:lnSpc>
                <a:spcPct val="200000"/>
              </a:lnSpc>
            </a:pPr>
            <a:r>
              <a:rPr lang="en-US" sz="2000" dirty="0">
                <a:latin typeface="Times New Roman" pitchFamily="18" charset="0"/>
                <a:cs typeface="Times New Roman" pitchFamily="18" charset="0"/>
              </a:rPr>
              <a:t>Provides faster and efficient information processing.</a:t>
            </a:r>
          </a:p>
          <a:p>
            <a:pPr lvl="0">
              <a:lnSpc>
                <a:spcPct val="200000"/>
              </a:lnSpc>
            </a:pPr>
            <a:r>
              <a:rPr lang="en-US" sz="2000" dirty="0">
                <a:latin typeface="Times New Roman" pitchFamily="18" charset="0"/>
                <a:cs typeface="Times New Roman" pitchFamily="18" charset="0"/>
              </a:rPr>
              <a:t>Separate tables are used to store separate information.	</a:t>
            </a:r>
          </a:p>
          <a:p>
            <a:pPr lvl="0">
              <a:lnSpc>
                <a:spcPct val="200000"/>
              </a:lnSpc>
            </a:pPr>
            <a:r>
              <a:rPr lang="en-US" sz="2000" dirty="0">
                <a:latin typeface="Times New Roman" pitchFamily="18" charset="0"/>
                <a:cs typeface="Times New Roman" pitchFamily="18" charset="0"/>
              </a:rPr>
              <a:t>Adding, selecting, updating, editing can be easily done.</a:t>
            </a:r>
          </a:p>
          <a:p>
            <a:pPr lvl="0">
              <a:lnSpc>
                <a:spcPct val="200000"/>
              </a:lnSpc>
            </a:pPr>
            <a:r>
              <a:rPr lang="en-US" sz="2000" dirty="0">
                <a:latin typeface="Times New Roman" pitchFamily="18" charset="0"/>
                <a:cs typeface="Times New Roman" pitchFamily="18" charset="0"/>
              </a:rPr>
              <a:t>Complete reports are attached to this project.</a:t>
            </a:r>
          </a:p>
          <a:p>
            <a:pPr>
              <a:lnSpc>
                <a:spcPct val="200000"/>
              </a:lnSpc>
            </a:pPr>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solidFill>
                  <a:schemeClr val="accent2">
                    <a:lumMod val="75000"/>
                  </a:schemeClr>
                </a:solidFill>
                <a:latin typeface="Comic Sans MS" panose="030F0702030302020204" pitchFamily="66" charset="0"/>
                <a:cs typeface="Times New Roman" pitchFamily="18" charset="0"/>
              </a:rPr>
              <a:t>MODULES</a:t>
            </a:r>
            <a:endParaRPr lang="en-US" sz="3200" b="1" dirty="0">
              <a:solidFill>
                <a:schemeClr val="accent2">
                  <a:lumMod val="75000"/>
                </a:schemeClr>
              </a:solidFill>
              <a:latin typeface="Comic Sans MS" panose="030F0702030302020204" pitchFamily="66" charset="0"/>
              <a:cs typeface="Times New Roman" pitchFamily="18" charset="0"/>
            </a:endParaRPr>
          </a:p>
        </p:txBody>
      </p:sp>
      <p:sp>
        <p:nvSpPr>
          <p:cNvPr id="3" name="Content Placeholder 2"/>
          <p:cNvSpPr>
            <a:spLocks noGrp="1"/>
          </p:cNvSpPr>
          <p:nvPr>
            <p:ph idx="1"/>
          </p:nvPr>
        </p:nvSpPr>
        <p:spPr>
          <a:xfrm>
            <a:off x="457200" y="1628800"/>
            <a:ext cx="8229600" cy="4497363"/>
          </a:xfrm>
        </p:spPr>
        <p:txBody>
          <a:bodyPr>
            <a:normAutofit/>
          </a:bodyPr>
          <a:lstStyle/>
          <a:p>
            <a:pPr lvl="0">
              <a:lnSpc>
                <a:spcPct val="150000"/>
              </a:lnSpc>
              <a:buFont typeface="Wingdings" panose="05000000000000000000" pitchFamily="2" charset="2"/>
              <a:buChar char="v"/>
            </a:pPr>
            <a:r>
              <a:rPr lang="en-US" sz="2000" dirty="0">
                <a:latin typeface="Times New Roman" pitchFamily="18" charset="0"/>
                <a:cs typeface="Times New Roman" pitchFamily="18" charset="0"/>
              </a:rPr>
              <a:t>Web Administration</a:t>
            </a:r>
          </a:p>
          <a:p>
            <a:pPr lvl="0">
              <a:lnSpc>
                <a:spcPct val="150000"/>
              </a:lnSpc>
              <a:buFont typeface="Wingdings" panose="05000000000000000000" pitchFamily="2" charset="2"/>
              <a:buChar char="v"/>
            </a:pPr>
            <a:r>
              <a:rPr lang="en-US" sz="2000" dirty="0">
                <a:latin typeface="Times New Roman" pitchFamily="18" charset="0"/>
                <a:cs typeface="Times New Roman" pitchFamily="18" charset="0"/>
              </a:rPr>
              <a:t>Group Member</a:t>
            </a:r>
          </a:p>
          <a:p>
            <a:pPr lvl="0">
              <a:lnSpc>
                <a:spcPct val="150000"/>
              </a:lnSpc>
              <a:buFont typeface="Wingdings" panose="05000000000000000000" pitchFamily="2" charset="2"/>
              <a:buChar char="v"/>
            </a:pPr>
            <a:r>
              <a:rPr lang="en-US" sz="2000" dirty="0">
                <a:latin typeface="Times New Roman" pitchFamily="18" charset="0"/>
                <a:cs typeface="Times New Roman" pitchFamily="18" charset="0"/>
              </a:rPr>
              <a:t>Anonymous Users</a:t>
            </a:r>
          </a:p>
          <a:p>
            <a:pPr lvl="0">
              <a:lnSpc>
                <a:spcPct val="150000"/>
              </a:lnSpc>
              <a:buFont typeface="Wingdings" panose="05000000000000000000" pitchFamily="2" charset="2"/>
              <a:buChar char="v"/>
            </a:pPr>
            <a:r>
              <a:rPr lang="en-US" sz="2000" dirty="0">
                <a:latin typeface="Times New Roman" pitchFamily="18" charset="0"/>
                <a:cs typeface="Times New Roman" pitchFamily="18" charset="0"/>
              </a:rPr>
              <a:t>Member Communications</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838</Words>
  <Application>Microsoft Office PowerPoint</Application>
  <PresentationFormat>On-screen Show (4:3)</PresentationFormat>
  <Paragraphs>93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Comic Sans MS</vt:lpstr>
      <vt:lpstr>Microsoft New Tai Lue</vt:lpstr>
      <vt:lpstr>MV Boli</vt:lpstr>
      <vt:lpstr>Times New Roman</vt:lpstr>
      <vt:lpstr>Wingdings</vt:lpstr>
      <vt:lpstr>Office Theme</vt:lpstr>
      <vt:lpstr>EMERGENCY AMBULANCE MANAGEMENT SYSTEM</vt:lpstr>
      <vt:lpstr>SYNOPSIS</vt:lpstr>
      <vt:lpstr>EAMS</vt:lpstr>
      <vt:lpstr>INTRODUCTION</vt:lpstr>
      <vt:lpstr>EXISTING SYSTEM</vt:lpstr>
      <vt:lpstr>DRAWBACKS</vt:lpstr>
      <vt:lpstr>PROPOSED SYSTEM</vt:lpstr>
      <vt:lpstr>ADVANTAGES</vt:lpstr>
      <vt:lpstr>MODULES</vt:lpstr>
      <vt:lpstr>MODULE DESCRIPTION</vt:lpstr>
      <vt:lpstr>MODULE DESCRIPTION</vt:lpstr>
      <vt:lpstr>MODULE DESCRIPTION</vt:lpstr>
      <vt:lpstr>MODULE DESCRIPTION</vt:lpstr>
      <vt:lpstr>DATA FLOW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AMBULANCE MANAGEMENT SYSTEM</dc:title>
  <dc:creator>user</dc:creator>
  <cp:lastModifiedBy>yvkhavya@gmail.com</cp:lastModifiedBy>
  <cp:revision>8</cp:revision>
  <dcterms:created xsi:type="dcterms:W3CDTF">2022-04-15T10:30:42Z</dcterms:created>
  <dcterms:modified xsi:type="dcterms:W3CDTF">2022-04-18T13:30:04Z</dcterms:modified>
</cp:coreProperties>
</file>