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Urbanist Light"/>
      <p:regular r:id="rId33"/>
      <p:bold r:id="rId34"/>
      <p:italic r:id="rId35"/>
      <p:boldItalic r:id="rId36"/>
    </p:embeddedFont>
    <p:embeddedFont>
      <p:font typeface="Bebas Neue"/>
      <p:regular r:id="rId37"/>
    </p:embeddedFont>
    <p:embeddedFont>
      <p:font typeface="Urbanist"/>
      <p:regular r:id="rId38"/>
      <p:bold r:id="rId39"/>
      <p:italic r:id="rId40"/>
      <p:boldItalic r:id="rId41"/>
    </p:embeddedFont>
    <p:embeddedFont>
      <p:font typeface="Albert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rbanist-italic.fntdata"/><Relationship Id="rId20" Type="http://schemas.openxmlformats.org/officeDocument/2006/relationships/slide" Target="slides/slide15.xml"/><Relationship Id="rId42" Type="http://schemas.openxmlformats.org/officeDocument/2006/relationships/font" Target="fonts/AlbertSans-regular.fntdata"/><Relationship Id="rId41" Type="http://schemas.openxmlformats.org/officeDocument/2006/relationships/font" Target="fonts/Urbanist-boldItalic.fntdata"/><Relationship Id="rId22" Type="http://schemas.openxmlformats.org/officeDocument/2006/relationships/slide" Target="slides/slide17.xml"/><Relationship Id="rId44" Type="http://schemas.openxmlformats.org/officeDocument/2006/relationships/font" Target="fonts/AlbertSans-italic.fntdata"/><Relationship Id="rId21" Type="http://schemas.openxmlformats.org/officeDocument/2006/relationships/slide" Target="slides/slide16.xml"/><Relationship Id="rId43" Type="http://schemas.openxmlformats.org/officeDocument/2006/relationships/font" Target="fonts/Albert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Alber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UrbanistLigh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UrbanistLight-italic.fntdata"/><Relationship Id="rId12" Type="http://schemas.openxmlformats.org/officeDocument/2006/relationships/slide" Target="slides/slide7.xml"/><Relationship Id="rId34" Type="http://schemas.openxmlformats.org/officeDocument/2006/relationships/font" Target="fonts/UrbanistLight-bold.fntdata"/><Relationship Id="rId15" Type="http://schemas.openxmlformats.org/officeDocument/2006/relationships/slide" Target="slides/slide10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9.xml"/><Relationship Id="rId36" Type="http://schemas.openxmlformats.org/officeDocument/2006/relationships/font" Target="fonts/UrbanistLight-boldItalic.fntdata"/><Relationship Id="rId17" Type="http://schemas.openxmlformats.org/officeDocument/2006/relationships/slide" Target="slides/slide12.xml"/><Relationship Id="rId39" Type="http://schemas.openxmlformats.org/officeDocument/2006/relationships/font" Target="fonts/Urbanist-bold.fntdata"/><Relationship Id="rId16" Type="http://schemas.openxmlformats.org/officeDocument/2006/relationships/slide" Target="slides/slide11.xml"/><Relationship Id="rId38" Type="http://schemas.openxmlformats.org/officeDocument/2006/relationships/font" Target="fonts/Urbanis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a89ea9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a89ea9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ea89ea9c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ea89ea9c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a89ea9c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ea89ea9c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ea89ea9c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ea89ea9c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a8cf89f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a8cf89f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ea89ea9c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ea89ea9c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a89ea9c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ea89ea9c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ea8cf89f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ea8cf89f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a89ea9c1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a89ea9c1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a8cf89f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a8cf89f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a78c707f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ea78c707f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a89ea9c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ea89ea9c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a8cf89fb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a8cf89fb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a89ea9c1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a89ea9c1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a8cf89fb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a8cf89f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a8c5d62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a8c5d62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a8cf89f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a8cf89f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5ad72a337c4607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5ad72a337c4607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a6366be56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a6366be56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a78c707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a78c707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a6366be56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a6366be56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a7e5134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a7e5134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ea6366be56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ea6366be56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a6366be56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a6366be56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ea7e5134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ea7e5134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a6366be56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a6366be56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" name="Google Shape;16;p2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2865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7174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2114125" y="828200"/>
            <a:ext cx="6316500" cy="1508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713225" y="4160625"/>
            <a:ext cx="38778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1"/>
          <p:cNvGrpSpPr/>
          <p:nvPr/>
        </p:nvGrpSpPr>
        <p:grpSpPr>
          <a:xfrm>
            <a:off x="-4950" y="50"/>
            <a:ext cx="9153900" cy="5143450"/>
            <a:chOff x="-4950" y="50"/>
            <a:chExt cx="9153900" cy="5143450"/>
          </a:xfrm>
        </p:grpSpPr>
        <p:cxnSp>
          <p:nvCxnSpPr>
            <p:cNvPr id="144" name="Google Shape;144;p11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1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1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1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" name="Google Shape;148;p11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" name="Google Shape;150;p11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151" name="Google Shape;151;p1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55" name="Google Shape;155;p1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8" name="Google Shape;158;p11"/>
          <p:cNvSpPr txBox="1"/>
          <p:nvPr>
            <p:ph hasCustomPrompt="1" type="title"/>
          </p:nvPr>
        </p:nvSpPr>
        <p:spPr>
          <a:xfrm>
            <a:off x="713225" y="772125"/>
            <a:ext cx="4737900" cy="11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/>
          <p:nvPr>
            <p:ph idx="1" type="subTitle"/>
          </p:nvPr>
        </p:nvSpPr>
        <p:spPr>
          <a:xfrm>
            <a:off x="4014475" y="3409275"/>
            <a:ext cx="44163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3"/>
          <p:cNvGrpSpPr/>
          <p:nvPr/>
        </p:nvGrpSpPr>
        <p:grpSpPr>
          <a:xfrm>
            <a:off x="0" y="-6300"/>
            <a:ext cx="9150738" cy="5156100"/>
            <a:chOff x="0" y="-6300"/>
            <a:chExt cx="9150738" cy="5156100"/>
          </a:xfrm>
        </p:grpSpPr>
        <p:cxnSp>
          <p:nvCxnSpPr>
            <p:cNvPr id="163" name="Google Shape;163;p13"/>
            <p:cNvCxnSpPr/>
            <p:nvPr/>
          </p:nvCxnSpPr>
          <p:spPr>
            <a:xfrm rot="10800000">
              <a:off x="8794338" y="2570525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3"/>
            <p:cNvCxnSpPr/>
            <p:nvPr/>
          </p:nvCxnSpPr>
          <p:spPr>
            <a:xfrm>
              <a:off x="0" y="2571750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3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3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3"/>
            <p:cNvSpPr/>
            <p:nvPr/>
          </p:nvSpPr>
          <p:spPr>
            <a:xfrm>
              <a:off x="254700" y="2468675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8685475" y="2468675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4"/>
          <p:cNvGrpSpPr/>
          <p:nvPr/>
        </p:nvGrpSpPr>
        <p:grpSpPr>
          <a:xfrm>
            <a:off x="-4950" y="197300"/>
            <a:ext cx="9153900" cy="4746450"/>
            <a:chOff x="-4950" y="197300"/>
            <a:chExt cx="9153900" cy="4746450"/>
          </a:xfrm>
        </p:grpSpPr>
        <p:cxnSp>
          <p:nvCxnSpPr>
            <p:cNvPr id="172" name="Google Shape;172;p14"/>
            <p:cNvCxnSpPr>
              <a:stCxn id="173" idx="4"/>
              <a:endCxn id="174" idx="0"/>
            </p:cNvCxnSpPr>
            <p:nvPr/>
          </p:nvCxnSpPr>
          <p:spPr>
            <a:xfrm>
              <a:off x="356675" y="337400"/>
              <a:ext cx="0" cy="446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4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4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4"/>
            <p:cNvCxnSpPr>
              <a:stCxn id="178" idx="4"/>
              <a:endCxn id="179" idx="0"/>
            </p:cNvCxnSpPr>
            <p:nvPr/>
          </p:nvCxnSpPr>
          <p:spPr>
            <a:xfrm>
              <a:off x="8787325" y="337400"/>
              <a:ext cx="0" cy="4466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14"/>
            <p:cNvSpPr/>
            <p:nvPr/>
          </p:nvSpPr>
          <p:spPr>
            <a:xfrm>
              <a:off x="28662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28662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1727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" name="Google Shape;180;p14"/>
            <p:cNvCxnSpPr/>
            <p:nvPr/>
          </p:nvCxnSpPr>
          <p:spPr>
            <a:xfrm>
              <a:off x="0" y="2571750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8787325" y="2571750"/>
              <a:ext cx="35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5"/>
          <p:cNvGrpSpPr/>
          <p:nvPr/>
        </p:nvGrpSpPr>
        <p:grpSpPr>
          <a:xfrm>
            <a:off x="356675" y="-17925"/>
            <a:ext cx="8430650" cy="5175600"/>
            <a:chOff x="356675" y="-17925"/>
            <a:chExt cx="8430650" cy="5175600"/>
          </a:xfrm>
        </p:grpSpPr>
        <p:cxnSp>
          <p:nvCxnSpPr>
            <p:cNvPr id="185" name="Google Shape;185;p15"/>
            <p:cNvCxnSpPr/>
            <p:nvPr/>
          </p:nvCxnSpPr>
          <p:spPr>
            <a:xfrm>
              <a:off x="356675" y="-17925"/>
              <a:ext cx="0" cy="517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5"/>
            <p:cNvCxnSpPr/>
            <p:nvPr/>
          </p:nvCxnSpPr>
          <p:spPr>
            <a:xfrm>
              <a:off x="356675" y="267350"/>
              <a:ext cx="84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5"/>
            <p:cNvCxnSpPr/>
            <p:nvPr/>
          </p:nvCxnSpPr>
          <p:spPr>
            <a:xfrm>
              <a:off x="356675" y="4873700"/>
              <a:ext cx="843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5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5"/>
            <p:cNvCxnSpPr/>
            <p:nvPr/>
          </p:nvCxnSpPr>
          <p:spPr>
            <a:xfrm rot="10800000">
              <a:off x="4572000" y="4868875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15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15"/>
            <p:cNvCxnSpPr/>
            <p:nvPr/>
          </p:nvCxnSpPr>
          <p:spPr>
            <a:xfrm>
              <a:off x="8787325" y="-17925"/>
              <a:ext cx="0" cy="517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" name="Google Shape;19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6"/>
          <p:cNvGrpSpPr/>
          <p:nvPr/>
        </p:nvGrpSpPr>
        <p:grpSpPr>
          <a:xfrm>
            <a:off x="0" y="165500"/>
            <a:ext cx="9150738" cy="4810050"/>
            <a:chOff x="0" y="165500"/>
            <a:chExt cx="9150738" cy="4810050"/>
          </a:xfrm>
        </p:grpSpPr>
        <p:cxnSp>
          <p:nvCxnSpPr>
            <p:cNvPr id="196" name="Google Shape;196;p16"/>
            <p:cNvCxnSpPr>
              <a:stCxn id="197" idx="3"/>
              <a:endCxn id="198" idx="1"/>
            </p:cNvCxnSpPr>
            <p:nvPr/>
          </p:nvCxnSpPr>
          <p:spPr>
            <a:xfrm>
              <a:off x="458525" y="267350"/>
              <a:ext cx="822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6"/>
            <p:cNvCxnSpPr>
              <a:stCxn id="200" idx="3"/>
              <a:endCxn id="201" idx="1"/>
            </p:cNvCxnSpPr>
            <p:nvPr/>
          </p:nvCxnSpPr>
          <p:spPr>
            <a:xfrm>
              <a:off x="458525" y="4873700"/>
              <a:ext cx="822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p16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16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16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4" name="Google Shape;204;p16"/>
            <p:cNvSpPr/>
            <p:nvPr/>
          </p:nvSpPr>
          <p:spPr>
            <a:xfrm>
              <a:off x="28662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8717275" y="2500475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9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7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209" name="Google Shape;209;p17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7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7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7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7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7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17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17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7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4" name="Google Shape;224;p17"/>
            <p:cNvSpPr/>
            <p:nvPr/>
          </p:nvSpPr>
          <p:spPr>
            <a:xfrm>
              <a:off x="2865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7174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9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8"/>
          <p:cNvGrpSpPr/>
          <p:nvPr/>
        </p:nvGrpSpPr>
        <p:grpSpPr>
          <a:xfrm>
            <a:off x="-4950" y="-6300"/>
            <a:ext cx="9155688" cy="5156100"/>
            <a:chOff x="-4950" y="-6300"/>
            <a:chExt cx="9155688" cy="5156100"/>
          </a:xfrm>
        </p:grpSpPr>
        <p:cxnSp>
          <p:nvCxnSpPr>
            <p:cNvPr id="230" name="Google Shape;230;p18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18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18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8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18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8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18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86500" y="480365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717400" y="480365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2" name="Google Shape;242;p18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8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18"/>
            <p:cNvSpPr/>
            <p:nvPr/>
          </p:nvSpPr>
          <p:spPr>
            <a:xfrm>
              <a:off x="286625" y="25004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8717275" y="25004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3"/>
          <p:cNvCxnSpPr/>
          <p:nvPr/>
        </p:nvCxnSpPr>
        <p:spPr>
          <a:xfrm>
            <a:off x="35667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356675" y="26735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" name="Google Shape;33;p3"/>
          <p:cNvCxnSpPr/>
          <p:nvPr/>
        </p:nvCxnSpPr>
        <p:spPr>
          <a:xfrm>
            <a:off x="356675" y="487370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" name="Google Shape;34;p3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3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Google Shape;36;p3"/>
          <p:cNvSpPr/>
          <p:nvPr/>
        </p:nvSpPr>
        <p:spPr>
          <a:xfrm>
            <a:off x="4470150" y="16550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4470150" y="477185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878732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3"/>
          <p:cNvCxnSpPr/>
          <p:nvPr/>
        </p:nvCxnSpPr>
        <p:spPr>
          <a:xfrm rot="10800000">
            <a:off x="-6975" y="257175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3"/>
          <p:cNvCxnSpPr/>
          <p:nvPr/>
        </p:nvCxnSpPr>
        <p:spPr>
          <a:xfrm rot="10800000">
            <a:off x="8787325" y="257175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3"/>
          <p:cNvSpPr/>
          <p:nvPr/>
        </p:nvSpPr>
        <p:spPr>
          <a:xfrm>
            <a:off x="286625" y="2500475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717275" y="2500475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2380200" y="22969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3"/>
          <p:cNvSpPr txBox="1"/>
          <p:nvPr>
            <p:ph hasCustomPrompt="1" idx="2" type="title"/>
          </p:nvPr>
        </p:nvSpPr>
        <p:spPr>
          <a:xfrm>
            <a:off x="3767938" y="1228575"/>
            <a:ext cx="14745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4"/>
          <p:cNvCxnSpPr>
            <a:stCxn id="47" idx="4"/>
            <a:endCxn id="48" idx="0"/>
          </p:cNvCxnSpPr>
          <p:nvPr/>
        </p:nvCxnSpPr>
        <p:spPr>
          <a:xfrm>
            <a:off x="356675" y="337400"/>
            <a:ext cx="0" cy="44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4"/>
          <p:cNvCxnSpPr/>
          <p:nvPr/>
        </p:nvCxnSpPr>
        <p:spPr>
          <a:xfrm>
            <a:off x="-4950" y="267350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4"/>
          <p:cNvCxnSpPr/>
          <p:nvPr/>
        </p:nvCxnSpPr>
        <p:spPr>
          <a:xfrm>
            <a:off x="-4950" y="4873700"/>
            <a:ext cx="915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4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4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4"/>
          <p:cNvCxnSpPr>
            <a:stCxn id="54" idx="4"/>
            <a:endCxn id="55" idx="0"/>
          </p:cNvCxnSpPr>
          <p:nvPr/>
        </p:nvCxnSpPr>
        <p:spPr>
          <a:xfrm>
            <a:off x="8787325" y="337400"/>
            <a:ext cx="0" cy="44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4"/>
          <p:cNvSpPr/>
          <p:nvPr/>
        </p:nvSpPr>
        <p:spPr>
          <a:xfrm>
            <a:off x="286625" y="19730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286625" y="480365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717275" y="19730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717275" y="4803650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720000" y="1515650"/>
            <a:ext cx="77040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5"/>
          <p:cNvGrpSpPr/>
          <p:nvPr/>
        </p:nvGrpSpPr>
        <p:grpSpPr>
          <a:xfrm>
            <a:off x="-4950" y="50"/>
            <a:ext cx="9153900" cy="5143450"/>
            <a:chOff x="-4950" y="50"/>
            <a:chExt cx="9153900" cy="5143450"/>
          </a:xfrm>
        </p:grpSpPr>
        <p:cxnSp>
          <p:nvCxnSpPr>
            <p:cNvPr id="60" name="Google Shape;60;p5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5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5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5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" name="Google Shape;64;p5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" type="subTitle"/>
          </p:nvPr>
        </p:nvSpPr>
        <p:spPr>
          <a:xfrm>
            <a:off x="5075535" y="2669674"/>
            <a:ext cx="2505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2" type="subTitle"/>
          </p:nvPr>
        </p:nvSpPr>
        <p:spPr>
          <a:xfrm>
            <a:off x="1562875" y="2669674"/>
            <a:ext cx="2505600" cy="15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3" type="subTitle"/>
          </p:nvPr>
        </p:nvSpPr>
        <p:spPr>
          <a:xfrm>
            <a:off x="1562875" y="1885170"/>
            <a:ext cx="2505600" cy="7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4" type="subTitle"/>
          </p:nvPr>
        </p:nvSpPr>
        <p:spPr>
          <a:xfrm>
            <a:off x="5075535" y="1885170"/>
            <a:ext cx="2505600" cy="784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6"/>
          <p:cNvGrpSpPr/>
          <p:nvPr/>
        </p:nvGrpSpPr>
        <p:grpSpPr>
          <a:xfrm>
            <a:off x="-4950" y="165500"/>
            <a:ext cx="9153900" cy="4810050"/>
            <a:chOff x="-4950" y="165500"/>
            <a:chExt cx="9153900" cy="4810050"/>
          </a:xfrm>
        </p:grpSpPr>
        <p:cxnSp>
          <p:nvCxnSpPr>
            <p:cNvPr id="75" name="Google Shape;75;p6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6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6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7"/>
          <p:cNvCxnSpPr/>
          <p:nvPr/>
        </p:nvCxnSpPr>
        <p:spPr>
          <a:xfrm>
            <a:off x="35667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7"/>
          <p:cNvCxnSpPr/>
          <p:nvPr/>
        </p:nvCxnSpPr>
        <p:spPr>
          <a:xfrm>
            <a:off x="356675" y="26735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7"/>
          <p:cNvCxnSpPr/>
          <p:nvPr/>
        </p:nvCxnSpPr>
        <p:spPr>
          <a:xfrm>
            <a:off x="356675" y="4873700"/>
            <a:ext cx="84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7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7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7"/>
          <p:cNvSpPr/>
          <p:nvPr/>
        </p:nvSpPr>
        <p:spPr>
          <a:xfrm>
            <a:off x="4470150" y="16550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4470150" y="4771850"/>
            <a:ext cx="203700" cy="203700"/>
          </a:xfrm>
          <a:prstGeom prst="star4">
            <a:avLst>
              <a:gd fmla="val 2164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7"/>
          <p:cNvCxnSpPr/>
          <p:nvPr/>
        </p:nvCxnSpPr>
        <p:spPr>
          <a:xfrm>
            <a:off x="8787325" y="-17925"/>
            <a:ext cx="0" cy="51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7"/>
          <p:cNvSpPr txBox="1"/>
          <p:nvPr>
            <p:ph type="title"/>
          </p:nvPr>
        </p:nvSpPr>
        <p:spPr>
          <a:xfrm>
            <a:off x="713225" y="842938"/>
            <a:ext cx="4294800" cy="1099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" type="subTitle"/>
          </p:nvPr>
        </p:nvSpPr>
        <p:spPr>
          <a:xfrm>
            <a:off x="713225" y="2002263"/>
            <a:ext cx="4294800" cy="229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93" name="Google Shape;93;p7"/>
          <p:cNvSpPr/>
          <p:nvPr>
            <p:ph idx="2" type="pic"/>
          </p:nvPr>
        </p:nvSpPr>
        <p:spPr>
          <a:xfrm>
            <a:off x="5310187" y="538325"/>
            <a:ext cx="3120900" cy="406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8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96" name="Google Shape;96;p8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8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8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" name="Google Shape;100;p8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" name="Google Shape;101;p8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" name="Google Shape;102;p8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8"/>
            <p:cNvGrpSpPr/>
            <p:nvPr/>
          </p:nvGrpSpPr>
          <p:grpSpPr>
            <a:xfrm>
              <a:off x="107505" y="2023500"/>
              <a:ext cx="140100" cy="855450"/>
              <a:chOff x="8898796" y="1665825"/>
              <a:chExt cx="140100" cy="855450"/>
            </a:xfrm>
          </p:grpSpPr>
          <p:sp>
            <p:nvSpPr>
              <p:cNvPr id="106" name="Google Shape;106;p8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9" name="Google Shape;109;p8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0" name="Google Shape;110;p8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11" name="Google Shape;111;p8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8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4501950" y="48061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9" name="Google Shape;119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20" name="Google Shape;120;p9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121" name="Google Shape;121;p9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9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9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" name="Google Shape;125;p9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" name="Google Shape;126;p9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9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fmla="val 216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9"/>
            <p:cNvGrpSpPr/>
            <p:nvPr/>
          </p:nvGrpSpPr>
          <p:grpSpPr>
            <a:xfrm>
              <a:off x="107505" y="2023500"/>
              <a:ext cx="140100" cy="855450"/>
              <a:chOff x="8898796" y="1665825"/>
              <a:chExt cx="140100" cy="855450"/>
            </a:xfrm>
          </p:grpSpPr>
          <p:sp>
            <p:nvSpPr>
              <p:cNvPr id="131" name="Google Shape;131;p9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4" name="Google Shape;134;p9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5" name="Google Shape;135;p9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36" name="Google Shape;136;p9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rbanist"/>
              <a:buNone/>
              <a:defRPr sz="24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ctrTitle"/>
          </p:nvPr>
        </p:nvSpPr>
        <p:spPr>
          <a:xfrm>
            <a:off x="1516500" y="1630775"/>
            <a:ext cx="6316500" cy="15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de Grafos</a:t>
            </a:r>
            <a:endParaRPr/>
          </a:p>
        </p:txBody>
      </p:sp>
      <p:sp>
        <p:nvSpPr>
          <p:cNvPr id="252" name="Google Shape;252;p19"/>
          <p:cNvSpPr txBox="1"/>
          <p:nvPr>
            <p:ph idx="1" type="subTitle"/>
          </p:nvPr>
        </p:nvSpPr>
        <p:spPr>
          <a:xfrm>
            <a:off x="713225" y="4160625"/>
            <a:ext cx="3877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Feito por Khawan Lucas da Silva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3325400" y="2968150"/>
            <a:ext cx="6146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Para</a:t>
            </a:r>
            <a:r>
              <a:rPr lang="pt-BR" sz="25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 páginas web</a:t>
            </a:r>
            <a:endParaRPr sz="25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E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8"/>
          <p:cNvPicPr preferRelativeResize="0"/>
          <p:nvPr/>
        </p:nvPicPr>
        <p:blipFill rotWithShape="1">
          <a:blip r:embed="rId3">
            <a:alphaModFix/>
          </a:blip>
          <a:srcRect b="0" l="3975" r="0" t="0"/>
          <a:stretch/>
        </p:blipFill>
        <p:spPr>
          <a:xfrm>
            <a:off x="328037" y="1031650"/>
            <a:ext cx="8487925" cy="30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E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9"/>
          <p:cNvPicPr preferRelativeResize="0"/>
          <p:nvPr/>
        </p:nvPicPr>
        <p:blipFill rotWithShape="1">
          <a:blip r:embed="rId3">
            <a:alphaModFix/>
          </a:blip>
          <a:srcRect b="0" l="6959" r="0" t="0"/>
          <a:stretch/>
        </p:blipFill>
        <p:spPr>
          <a:xfrm>
            <a:off x="582050" y="152400"/>
            <a:ext cx="79798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30"/>
          <p:cNvPicPr preferRelativeResize="0"/>
          <p:nvPr/>
        </p:nvPicPr>
        <p:blipFill rotWithShape="1">
          <a:blip r:embed="rId3">
            <a:alphaModFix/>
          </a:blip>
          <a:srcRect b="0" l="3975" r="0" t="0"/>
          <a:stretch/>
        </p:blipFill>
        <p:spPr>
          <a:xfrm>
            <a:off x="328037" y="179963"/>
            <a:ext cx="8487924" cy="47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1"/>
          <p:cNvPicPr preferRelativeResize="0"/>
          <p:nvPr/>
        </p:nvPicPr>
        <p:blipFill rotWithShape="1">
          <a:blip r:embed="rId3">
            <a:alphaModFix/>
          </a:blip>
          <a:srcRect b="0" l="5419" r="0" t="0"/>
          <a:stretch/>
        </p:blipFill>
        <p:spPr>
          <a:xfrm>
            <a:off x="924250" y="152400"/>
            <a:ext cx="729549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2"/>
          <p:cNvPicPr preferRelativeResize="0"/>
          <p:nvPr/>
        </p:nvPicPr>
        <p:blipFill rotWithShape="1">
          <a:blip r:embed="rId3">
            <a:alphaModFix/>
          </a:blip>
          <a:srcRect b="17491" l="0" r="0" t="0"/>
          <a:stretch/>
        </p:blipFill>
        <p:spPr>
          <a:xfrm>
            <a:off x="1033550" y="575613"/>
            <a:ext cx="7076900" cy="39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25" y="152400"/>
            <a:ext cx="86005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4"/>
          <p:cNvPicPr preferRelativeResize="0"/>
          <p:nvPr/>
        </p:nvPicPr>
        <p:blipFill rotWithShape="1">
          <a:blip r:embed="rId3">
            <a:alphaModFix/>
          </a:blip>
          <a:srcRect b="0" l="8734" r="0" t="0"/>
          <a:stretch/>
        </p:blipFill>
        <p:spPr>
          <a:xfrm>
            <a:off x="538575" y="495150"/>
            <a:ext cx="8066851" cy="41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0575"/>
            <a:ext cx="8839199" cy="318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38" y="152400"/>
            <a:ext cx="78195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0513"/>
            <a:ext cx="8839200" cy="288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>
            <p:ph type="title"/>
          </p:nvPr>
        </p:nvSpPr>
        <p:spPr>
          <a:xfrm>
            <a:off x="2380200" y="257175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sp>
        <p:nvSpPr>
          <p:cNvPr id="259" name="Google Shape;259;p20"/>
          <p:cNvSpPr txBox="1"/>
          <p:nvPr>
            <p:ph idx="2" type="title"/>
          </p:nvPr>
        </p:nvSpPr>
        <p:spPr>
          <a:xfrm>
            <a:off x="3496056" y="1377050"/>
            <a:ext cx="2151900" cy="8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Urbanist"/>
                <a:ea typeface="Urbanist"/>
                <a:cs typeface="Urbanist"/>
                <a:sym typeface="Urbanist"/>
              </a:rPr>
              <a:t>Grafos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38"/>
          <p:cNvPicPr preferRelativeResize="0"/>
          <p:nvPr/>
        </p:nvPicPr>
        <p:blipFill rotWithShape="1">
          <a:blip r:embed="rId3">
            <a:alphaModFix/>
          </a:blip>
          <a:srcRect b="0" l="8800" r="0" t="0"/>
          <a:stretch/>
        </p:blipFill>
        <p:spPr>
          <a:xfrm>
            <a:off x="541462" y="406013"/>
            <a:ext cx="8061074" cy="433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2100"/>
            <a:ext cx="8839197" cy="269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5125"/>
            <a:ext cx="8839199" cy="267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400"/>
            <a:ext cx="8839199" cy="290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00" y="152400"/>
            <a:ext cx="82272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6663"/>
            <a:ext cx="8839202" cy="283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Conclusão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98" name="Google Shape;398;p44"/>
          <p:cNvSpPr txBox="1"/>
          <p:nvPr>
            <p:ph idx="1" type="body"/>
          </p:nvPr>
        </p:nvSpPr>
        <p:spPr>
          <a:xfrm>
            <a:off x="720000" y="1515650"/>
            <a:ext cx="77040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Nessa apresentação, ficou claro o conceito de grafos, sua história e como se relacionam ou podem se relacionar a páginas web, apresentando uma visão geral de sua implementação.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Sem grafos, a estrutura de teias web ficaram confusas e de difícil compreensão. Por isso sua aplicação se fez necessária e eficiente.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Redes complexas de tornam a cada dia mais presentes em sistemas operacionais, então grafos é um assunto relevante que merece ser estudado tanto por pesquisadores da área de computação quanto por pesquisadores de outras áreas que podem utilizar da teoria de grafos para a solução de algum problema.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Fontes e Referências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04" name="Google Shape;404;p45"/>
          <p:cNvSpPr txBox="1"/>
          <p:nvPr>
            <p:ph idx="1" type="body"/>
          </p:nvPr>
        </p:nvSpPr>
        <p:spPr>
          <a:xfrm>
            <a:off x="720000" y="1515650"/>
            <a:ext cx="77040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pt-BR">
                <a:solidFill>
                  <a:schemeClr val="accent5"/>
                </a:solidFill>
              </a:rPr>
              <a:t>GERSTING, Judith L. Fundamentos matemáticos para a ciência da computação. 7º Edição. Rio de Janeiro: LCT, 30 de nov. de 2016.</a:t>
            </a:r>
            <a:endParaRPr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pt-BR">
                <a:solidFill>
                  <a:schemeClr val="accent5"/>
                </a:solidFill>
              </a:rPr>
              <a:t>PAULA, </a:t>
            </a:r>
            <a:r>
              <a:rPr lang="pt-BR">
                <a:solidFill>
                  <a:schemeClr val="accent5"/>
                </a:solidFill>
              </a:rPr>
              <a:t>Criseida Toledo de. O uso da teoria dos grafos e de linguagem C na determinação de caminhos mínimos. Faculdade Politécnica de Jundiaí, 2004. Disponível em: &lt;</a:t>
            </a:r>
            <a:r>
              <a:rPr lang="pt-BR">
                <a:solidFill>
                  <a:schemeClr val="accent5"/>
                </a:solidFill>
              </a:rPr>
              <a:t>https://repositorio.pgsskroton.com/bitstream/123456789/494/1/artigo%2022.pdf&gt;. Acesso em: 2 de nov. de 2023.</a:t>
            </a:r>
            <a:endParaRPr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5"/>
              </a:buClr>
              <a:buSzPts val="1200"/>
              <a:buChar char="●"/>
            </a:pPr>
            <a:r>
              <a:rPr lang="pt-BR">
                <a:solidFill>
                  <a:schemeClr val="accent5"/>
                </a:solidFill>
              </a:rPr>
              <a:t>SILVA, Adrian. Grafos e Redes Sociais: Entenda como esses dois assuntos se relacionam. Icmc Júnior, 2021. Disponível em: &lt;https://icmcjunior.com.br/grafos-redes-sociais/&gt;. Acesso em: 05 de nov. de 2023.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História</a:t>
            </a:r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720000" y="1515650"/>
            <a:ext cx="77040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0" y="1425338"/>
            <a:ext cx="4279975" cy="2484625"/>
          </a:xfrm>
          <a:prstGeom prst="rect">
            <a:avLst/>
          </a:prstGeom>
          <a:noFill/>
          <a:ln cap="flat" cmpd="sng" w="9525">
            <a:solidFill>
              <a:srgbClr val="F8F6F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21"/>
          <p:cNvSpPr/>
          <p:nvPr/>
        </p:nvSpPr>
        <p:spPr>
          <a:xfrm>
            <a:off x="3480175" y="2721025"/>
            <a:ext cx="471600" cy="71100"/>
          </a:xfrm>
          <a:prstGeom prst="rect">
            <a:avLst/>
          </a:prstGeom>
          <a:solidFill>
            <a:srgbClr val="F8F6F2"/>
          </a:solidFill>
          <a:ln cap="flat" cmpd="sng" w="9525">
            <a:solidFill>
              <a:srgbClr val="F8F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3475450" y="2777900"/>
            <a:ext cx="130200" cy="35400"/>
          </a:xfrm>
          <a:prstGeom prst="rect">
            <a:avLst/>
          </a:prstGeom>
          <a:solidFill>
            <a:srgbClr val="F8F6F2"/>
          </a:solidFill>
          <a:ln cap="flat" cmpd="sng" w="9525">
            <a:solidFill>
              <a:srgbClr val="F8F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3638875" y="2697325"/>
            <a:ext cx="312900" cy="35400"/>
          </a:xfrm>
          <a:prstGeom prst="rect">
            <a:avLst/>
          </a:prstGeom>
          <a:solidFill>
            <a:srgbClr val="F8F6F2"/>
          </a:solidFill>
          <a:ln cap="flat" cmpd="sng" w="9525">
            <a:solidFill>
              <a:srgbClr val="F8F6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70" name="Google Shape;2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938" y="1357938"/>
            <a:ext cx="242887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/>
          <p:nvPr/>
        </p:nvSpPr>
        <p:spPr>
          <a:xfrm>
            <a:off x="5765750" y="1164138"/>
            <a:ext cx="30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lbert Sans"/>
                <a:ea typeface="Albert Sans"/>
                <a:cs typeface="Albert Sans"/>
                <a:sym typeface="Albert Sans"/>
              </a:rPr>
              <a:t>B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5801475" y="3770900"/>
            <a:ext cx="30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lbert Sans"/>
                <a:ea typeface="Albert Sans"/>
                <a:cs typeface="Albert Sans"/>
                <a:sym typeface="Albert Sans"/>
              </a:rPr>
              <a:t>C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5480175" y="2467525"/>
            <a:ext cx="30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lbert Sans"/>
                <a:ea typeface="Albert Sans"/>
                <a:cs typeface="Albert Sans"/>
                <a:sym typeface="Albert Sans"/>
              </a:rPr>
              <a:t>A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7791600" y="2442838"/>
            <a:ext cx="30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Albert Sans"/>
                <a:ea typeface="Albert Sans"/>
                <a:cs typeface="Albert Sans"/>
                <a:sym typeface="Albert Sans"/>
              </a:rPr>
              <a:t>D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720000" y="1312900"/>
            <a:ext cx="77040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Conforme a definição dada pela professora matemática e cientista da computação Judith J. Gersting: “Um grafo é um conjunto de nós (vértices) e um conjunto de arcos (arestas) tais que cada arco conecta dois nós”.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300"/>
              <a:t>Uma definição mais matemática define que um grafo (G(V, A)) é um conjunto de elementos não nulos(G) com pares ordenados (A).</a:t>
            </a:r>
            <a:endParaRPr sz="13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81" name="Google Shape;2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175" y="3075019"/>
            <a:ext cx="1541500" cy="14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182" y="3075025"/>
            <a:ext cx="1656843" cy="14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6B6B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2380200" y="22969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Implementação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23"/>
          <p:cNvSpPr txBox="1"/>
          <p:nvPr>
            <p:ph idx="2" type="title"/>
          </p:nvPr>
        </p:nvSpPr>
        <p:spPr>
          <a:xfrm>
            <a:off x="11077688" y="2060925"/>
            <a:ext cx="1474500" cy="8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6B6B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type="title"/>
          </p:nvPr>
        </p:nvSpPr>
        <p:spPr>
          <a:xfrm>
            <a:off x="720000" y="905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Problema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94" name="Google Shape;294;p24"/>
          <p:cNvSpPr txBox="1"/>
          <p:nvPr>
            <p:ph idx="1" type="body"/>
          </p:nvPr>
        </p:nvSpPr>
        <p:spPr>
          <a:xfrm>
            <a:off x="720000" y="1897425"/>
            <a:ext cx="7704000" cy="23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Imagine uma página web com vários links que levam para variadas páginas e, dentro dessas páginas, houvesse outros links para outras diferentes páginas.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Como definir os caminhos para links </a:t>
            </a:r>
            <a:r>
              <a:rPr lang="pt-BR">
                <a:solidFill>
                  <a:schemeClr val="accent5"/>
                </a:solidFill>
              </a:rPr>
              <a:t>de</a:t>
            </a:r>
            <a:r>
              <a:rPr lang="pt-BR">
                <a:solidFill>
                  <a:schemeClr val="accent5"/>
                </a:solidFill>
              </a:rPr>
              <a:t> páginas web que possuem ou podem possuir relações complexas entre si?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Com vários links apontando para várias páginas diferentes?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B6B6B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type="title"/>
          </p:nvPr>
        </p:nvSpPr>
        <p:spPr>
          <a:xfrm>
            <a:off x="720000" y="534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Abstração do problema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00" name="Google Shape;300;p25"/>
          <p:cNvSpPr txBox="1"/>
          <p:nvPr>
            <p:ph idx="1" type="body"/>
          </p:nvPr>
        </p:nvSpPr>
        <p:spPr>
          <a:xfrm>
            <a:off x="720000" y="1515650"/>
            <a:ext cx="77040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Com grafos, é possível fazer a implementação de links de forma mais clara e versátil, facilitando a compreensão e visualização da complexa teia de links.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 estrutura de dados pode, dentro de muitas características: </a:t>
            </a:r>
            <a:endParaRPr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pt-BR">
                <a:solidFill>
                  <a:schemeClr val="accent5"/>
                </a:solidFill>
              </a:rPr>
              <a:t>Ser usada para criar mapas de sites;</a:t>
            </a:r>
            <a:endParaRPr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pt-BR">
                <a:solidFill>
                  <a:schemeClr val="accent5"/>
                </a:solidFill>
              </a:rPr>
              <a:t>Entender a estrutura de navegação;</a:t>
            </a:r>
            <a:endParaRPr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pt-BR">
                <a:solidFill>
                  <a:schemeClr val="accent5"/>
                </a:solidFill>
              </a:rPr>
              <a:t>Determinar caminhos entre páginas;</a:t>
            </a:r>
            <a:endParaRPr>
              <a:solidFill>
                <a:schemeClr val="accent5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pt-BR">
                <a:solidFill>
                  <a:schemeClr val="accent5"/>
                </a:solidFill>
              </a:rPr>
              <a:t>Analisar a importância e a relevância das páginas da web com base em sua conectividade;</a:t>
            </a:r>
            <a:endParaRPr>
              <a:solidFill>
                <a:schemeClr val="accent5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2380200" y="22969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Aplicação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06" name="Google Shape;306;p26"/>
          <p:cNvSpPr txBox="1"/>
          <p:nvPr>
            <p:ph idx="2" type="title"/>
          </p:nvPr>
        </p:nvSpPr>
        <p:spPr>
          <a:xfrm>
            <a:off x="11120363" y="1324625"/>
            <a:ext cx="1474500" cy="8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1919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2605051" y="4014450"/>
            <a:ext cx="3933900" cy="572700"/>
          </a:xfrm>
          <a:prstGeom prst="rect">
            <a:avLst/>
          </a:prstGeom>
          <a:solidFill>
            <a:srgbClr val="19191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</a:rPr>
              <a:t>Rascunho do Grafo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12" name="Google Shape;3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538" y="304800"/>
            <a:ext cx="6594934" cy="37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zational Design Project Proposal by Slidesgo">
  <a:themeElements>
    <a:clrScheme name="Simple Light">
      <a:dk1>
        <a:srgbClr val="70544D"/>
      </a:dk1>
      <a:lt1>
        <a:srgbClr val="F8F6F2"/>
      </a:lt1>
      <a:dk2>
        <a:srgbClr val="A78A80"/>
      </a:dk2>
      <a:lt2>
        <a:srgbClr val="D0C6C3"/>
      </a:lt2>
      <a:accent1>
        <a:srgbClr val="F1D1C8"/>
      </a:accent1>
      <a:accent2>
        <a:srgbClr val="EAD6C6"/>
      </a:accent2>
      <a:accent3>
        <a:srgbClr val="EFEAE2"/>
      </a:accent3>
      <a:accent4>
        <a:srgbClr val="CCCCCC"/>
      </a:accent4>
      <a:accent5>
        <a:srgbClr val="FFFFFF"/>
      </a:accent5>
      <a:accent6>
        <a:srgbClr val="FFFFFF"/>
      </a:accent6>
      <a:hlink>
        <a:srgbClr val="8161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