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CC80E-CC7A-9D24-B2B2-39F35526D948}" v="1391" dt="2024-08-16T14:58:16.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3288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3658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9944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4855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4910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9264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5989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86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2822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0887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8/16/2024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8596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8/16/2024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51917867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Neon laser lights aligned to form a triangle">
            <a:extLst>
              <a:ext uri="{FF2B5EF4-FFF2-40B4-BE49-F238E27FC236}">
                <a16:creationId xmlns:a16="http://schemas.microsoft.com/office/drawing/2014/main" id="{87090B32-611F-C709-2763-35E930F34379}"/>
              </a:ext>
            </a:extLst>
          </p:cNvPr>
          <p:cNvPicPr>
            <a:picLocks noChangeAspect="1"/>
          </p:cNvPicPr>
          <p:nvPr/>
        </p:nvPicPr>
        <p:blipFill>
          <a:blip r:embed="rId2">
            <a:alphaModFix amt="60000"/>
          </a:blip>
          <a:srcRect t="8929" r="6" b="1054"/>
          <a:stretch/>
        </p:blipFill>
        <p:spPr>
          <a:xfrm>
            <a:off x="20" y="10"/>
            <a:ext cx="12188921" cy="6857990"/>
          </a:xfrm>
          <a:prstGeom prst="rect">
            <a:avLst/>
          </a:prstGeom>
        </p:spPr>
      </p:pic>
      <p:sp>
        <p:nvSpPr>
          <p:cNvPr id="2" name="Title 1"/>
          <p:cNvSpPr>
            <a:spLocks noGrp="1"/>
          </p:cNvSpPr>
          <p:nvPr>
            <p:ph type="ctrTitle"/>
          </p:nvPr>
        </p:nvSpPr>
        <p:spPr>
          <a:xfrm>
            <a:off x="394233" y="686020"/>
            <a:ext cx="8630138" cy="2742980"/>
          </a:xfrm>
        </p:spPr>
        <p:txBody>
          <a:bodyPr>
            <a:normAutofit/>
          </a:bodyPr>
          <a:lstStyle/>
          <a:p>
            <a:r>
              <a:rPr lang="en-US" dirty="0">
                <a:solidFill>
                  <a:srgbClr val="FFFFFF"/>
                </a:solidFill>
                <a:latin typeface="Times New Roman"/>
                <a:cs typeface="Times New Roman"/>
              </a:rPr>
              <a:t>Multi-Factor Authentication</a:t>
            </a:r>
          </a:p>
        </p:txBody>
      </p:sp>
      <p:sp>
        <p:nvSpPr>
          <p:cNvPr id="3" name="Subtitle 2"/>
          <p:cNvSpPr>
            <a:spLocks noGrp="1"/>
          </p:cNvSpPr>
          <p:nvPr>
            <p:ph type="subTitle" idx="1"/>
          </p:nvPr>
        </p:nvSpPr>
        <p:spPr>
          <a:xfrm>
            <a:off x="394233" y="3602038"/>
            <a:ext cx="8630138" cy="2569942"/>
          </a:xfrm>
        </p:spPr>
        <p:txBody>
          <a:bodyPr vert="horz" lIns="91440" tIns="45720" rIns="91440" bIns="45720" rtlCol="0" anchor="t">
            <a:normAutofit/>
          </a:bodyPr>
          <a:lstStyle/>
          <a:p>
            <a:r>
              <a:rPr lang="en-US" dirty="0">
                <a:solidFill>
                  <a:srgbClr val="FFFFFF"/>
                </a:solidFill>
                <a:latin typeface="Times New Roman"/>
                <a:cs typeface="Times New Roman"/>
              </a:rPr>
              <a:t>MFA </a:t>
            </a:r>
          </a:p>
          <a:p>
            <a:r>
              <a:rPr lang="en-US" dirty="0">
                <a:solidFill>
                  <a:srgbClr val="FFFFFF"/>
                </a:solidFill>
                <a:latin typeface="Times New Roman"/>
                <a:cs typeface="Times New Roman"/>
              </a:rPr>
              <a:t>By: Khawar Amin</a:t>
            </a: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9" name="Picture 48">
            <a:extLst>
              <a:ext uri="{FF2B5EF4-FFF2-40B4-BE49-F238E27FC236}">
                <a16:creationId xmlns:a16="http://schemas.microsoft.com/office/drawing/2014/main" id="{B2BED7ED-9D88-8192-FB8F-D90054C7C02C}"/>
              </a:ext>
            </a:extLst>
          </p:cNvPr>
          <p:cNvPicPr>
            <a:picLocks noChangeAspect="1"/>
          </p:cNvPicPr>
          <p:nvPr/>
        </p:nvPicPr>
        <p:blipFill>
          <a:blip r:embed="rId2">
            <a:alphaModFix amt="60000"/>
          </a:blip>
          <a:srcRect r="6274" b="6250"/>
          <a:stretch/>
        </p:blipFill>
        <p:spPr>
          <a:xfrm>
            <a:off x="20" y="8571"/>
            <a:ext cx="12188932" cy="6858000"/>
          </a:xfrm>
          <a:prstGeom prst="rect">
            <a:avLst/>
          </a:prstGeom>
        </p:spPr>
      </p:pic>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14906"/>
            <a:ext cx="7685037"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Future of MFA</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593248"/>
            <a:ext cx="9848572" cy="52776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algn="just">
              <a:buFont typeface="Arial"/>
              <a:buChar char="•"/>
            </a:pPr>
            <a:r>
              <a:rPr lang="en-US" sz="2000" dirty="0">
                <a:latin typeface="Times New Roman"/>
                <a:ea typeface="+mn-lt"/>
                <a:cs typeface="Times New Roman"/>
              </a:rPr>
              <a:t>The shift towards </a:t>
            </a:r>
            <a:r>
              <a:rPr lang="en-US" sz="2000" dirty="0" err="1">
                <a:latin typeface="Times New Roman"/>
                <a:ea typeface="+mn-lt"/>
                <a:cs typeface="Times New Roman"/>
              </a:rPr>
              <a:t>passwordless</a:t>
            </a:r>
            <a:r>
              <a:rPr lang="en-US" sz="2000" dirty="0">
                <a:latin typeface="Times New Roman"/>
                <a:ea typeface="+mn-lt"/>
                <a:cs typeface="Times New Roman"/>
              </a:rPr>
              <a:t> solutions, such as biometric verification and hardware tokens, aims to enhance security and user convenience by eliminating the need for traditional passwords.</a:t>
            </a:r>
          </a:p>
          <a:p>
            <a:pPr marL="342900" indent="-342900" algn="just">
              <a:buFont typeface="Arial"/>
              <a:buChar char="•"/>
            </a:pPr>
            <a:r>
              <a:rPr lang="en-US" sz="2000" dirty="0">
                <a:latin typeface="Times New Roman"/>
                <a:ea typeface="+mn-lt"/>
                <a:cs typeface="Times New Roman"/>
              </a:rPr>
              <a:t>Leveraging artificial intelligence and machine learning, adaptive authentication assesses the risk level of each login attempt and adjusts the MFA requirements accordingly.</a:t>
            </a:r>
          </a:p>
          <a:p>
            <a:pPr marL="342900" indent="-342900" algn="just">
              <a:buFont typeface="Arial"/>
              <a:buChar char="•"/>
            </a:pPr>
            <a:r>
              <a:rPr lang="en-US" sz="2000" dirty="0">
                <a:latin typeface="Times New Roman"/>
                <a:ea typeface="+mn-lt"/>
                <a:cs typeface="Times New Roman"/>
              </a:rPr>
              <a:t>Innovations in biometric technologies, such as facial recognition and voice authentication, are becoming more sophisticated and reliable, offering more secure and user-friendly authentication methods.</a:t>
            </a:r>
          </a:p>
          <a:p>
            <a:pPr marL="342900" indent="-342900" algn="just">
              <a:buFont typeface="Arial"/>
              <a:buChar char="•"/>
            </a:pPr>
            <a:r>
              <a:rPr lang="en-US" sz="2000" dirty="0">
                <a:latin typeface="Times New Roman"/>
                <a:ea typeface="+mn-lt"/>
                <a:cs typeface="Times New Roman"/>
              </a:rPr>
              <a:t>MFA is increasingly being integrated into Zero Trust security architectures, where continuous verification of users and devices is required, regardless of their location.</a:t>
            </a:r>
          </a:p>
          <a:p>
            <a:pPr marL="342900" indent="-342900" algn="just">
              <a:buFont typeface="Arial"/>
              <a:buChar char="•"/>
            </a:pPr>
            <a:r>
              <a:rPr lang="en-US" sz="2000" dirty="0">
                <a:latin typeface="Times New Roman"/>
                <a:ea typeface="+mn-lt"/>
                <a:cs typeface="Times New Roman"/>
              </a:rPr>
              <a:t>Advancements in multi-factor solutions will likely include more seamless and secure methods of verification, such as integration with IoT devices and more advanced cryptographic techniques.</a:t>
            </a:r>
          </a:p>
          <a:p>
            <a:pPr marL="342900" indent="-342900" algn="just">
              <a:buFont typeface="Arial"/>
              <a:buChar char="•"/>
            </a:pPr>
            <a:r>
              <a:rPr lang="en-US" sz="2000" dirty="0">
                <a:latin typeface="Times New Roman"/>
                <a:ea typeface="+mn-lt"/>
                <a:cs typeface="Times New Roman"/>
              </a:rPr>
              <a:t>Future MFA solutions are expected to prioritize user experience, balancing security with ease of use to encourage widespread adoption and reduce friction for end-users.</a:t>
            </a:r>
          </a:p>
        </p:txBody>
      </p:sp>
      <p:grpSp>
        <p:nvGrpSpPr>
          <p:cNvPr id="55" name="Group 5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6" name="Oval 5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5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8" name="Freeform: Shape 5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9" name="Freeform: Shape 5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6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6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spTree>
    <p:extLst>
      <p:ext uri="{BB962C8B-B14F-4D97-AF65-F5344CB8AC3E}">
        <p14:creationId xmlns:p14="http://schemas.microsoft.com/office/powerpoint/2010/main" val="391183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9" name="Picture 48">
            <a:extLst>
              <a:ext uri="{FF2B5EF4-FFF2-40B4-BE49-F238E27FC236}">
                <a16:creationId xmlns:a16="http://schemas.microsoft.com/office/drawing/2014/main" id="{B2BED7ED-9D88-8192-FB8F-D90054C7C02C}"/>
              </a:ext>
            </a:extLst>
          </p:cNvPr>
          <p:cNvPicPr>
            <a:picLocks noChangeAspect="1"/>
          </p:cNvPicPr>
          <p:nvPr/>
        </p:nvPicPr>
        <p:blipFill>
          <a:blip r:embed="rId2">
            <a:alphaModFix amt="60000"/>
          </a:blip>
          <a:srcRect r="6274" b="6250"/>
          <a:stretch/>
        </p:blipFill>
        <p:spPr>
          <a:xfrm>
            <a:off x="20" y="8571"/>
            <a:ext cx="12188932" cy="6858000"/>
          </a:xfrm>
          <a:prstGeom prst="rect">
            <a:avLst/>
          </a:prstGeom>
        </p:spPr>
      </p:pic>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14906"/>
            <a:ext cx="7685037"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Top Venders of MFA</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906212"/>
            <a:ext cx="9848572" cy="52776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algn="just">
              <a:buFont typeface="Arial"/>
              <a:buChar char="•"/>
            </a:pPr>
            <a:r>
              <a:rPr lang="en-US" sz="2000" dirty="0">
                <a:solidFill>
                  <a:schemeClr val="accent1"/>
                </a:solidFill>
                <a:latin typeface="Times New Roman"/>
                <a:ea typeface="+mn-lt"/>
                <a:cs typeface="Times New Roman"/>
              </a:rPr>
              <a:t>Google Authenticator: </a:t>
            </a:r>
            <a:r>
              <a:rPr lang="en-US" sz="2000" dirty="0">
                <a:latin typeface="Times New Roman"/>
                <a:ea typeface="+mn-lt"/>
                <a:cs typeface="Times New Roman"/>
              </a:rPr>
              <a:t>Includes MFA options through Google Authenticator and security keys.</a:t>
            </a:r>
          </a:p>
          <a:p>
            <a:pPr marL="342900" indent="-342900" algn="just">
              <a:buFont typeface="Arial"/>
              <a:buChar char="•"/>
            </a:pPr>
            <a:r>
              <a:rPr lang="en-US" sz="2000" dirty="0">
                <a:solidFill>
                  <a:schemeClr val="accent1"/>
                </a:solidFill>
                <a:latin typeface="Times New Roman"/>
                <a:ea typeface="+mn-lt"/>
                <a:cs typeface="Times New Roman"/>
              </a:rPr>
              <a:t>Microsoft(Azure Active Directory): </a:t>
            </a:r>
            <a:r>
              <a:rPr lang="en-US" sz="2000" dirty="0">
                <a:latin typeface="Times New Roman"/>
                <a:ea typeface="+mn-lt"/>
                <a:cs typeface="Times New Roman"/>
              </a:rPr>
              <a:t>Supports a range of methods including SMS, voice calls, mobile app notifications, and biometric authentication.</a:t>
            </a:r>
          </a:p>
          <a:p>
            <a:pPr marL="342900" indent="-342900" algn="just">
              <a:buFont typeface="Arial"/>
              <a:buChar char="•"/>
            </a:pPr>
            <a:r>
              <a:rPr lang="en-US" sz="2000" dirty="0">
                <a:solidFill>
                  <a:schemeClr val="accent1"/>
                </a:solidFill>
                <a:latin typeface="Times New Roman"/>
                <a:ea typeface="+mn-lt"/>
                <a:cs typeface="Times New Roman"/>
              </a:rPr>
              <a:t>Okta: </a:t>
            </a:r>
            <a:r>
              <a:rPr lang="en-US" sz="2000" dirty="0">
                <a:solidFill>
                  <a:srgbClr val="FFFFFF"/>
                </a:solidFill>
                <a:latin typeface="Times New Roman"/>
                <a:ea typeface="+mn-lt"/>
                <a:cs typeface="Times New Roman"/>
              </a:rPr>
              <a:t>Offers a comprehensive MFA solution with options for SMS, email, biometrics, and mobile apps.</a:t>
            </a:r>
          </a:p>
          <a:p>
            <a:pPr marL="342900" indent="-342900" algn="just">
              <a:buFont typeface="Arial"/>
              <a:buChar char="•"/>
            </a:pPr>
            <a:r>
              <a:rPr lang="en-US" sz="2000" dirty="0">
                <a:solidFill>
                  <a:schemeClr val="accent1"/>
                </a:solidFill>
                <a:latin typeface="Times New Roman"/>
                <a:ea typeface="+mn-lt"/>
                <a:cs typeface="Times New Roman"/>
              </a:rPr>
              <a:t>Duo Security (Cisco): </a:t>
            </a:r>
            <a:r>
              <a:rPr lang="en-US" sz="2000" dirty="0">
                <a:latin typeface="Times New Roman"/>
                <a:ea typeface="+mn-lt"/>
                <a:cs typeface="Times New Roman"/>
              </a:rPr>
              <a:t>Features a user-friendly MFA solution with support for push notifications, SMS, and hardware tokens.</a:t>
            </a:r>
          </a:p>
          <a:p>
            <a:pPr marL="342900" indent="-342900" algn="just">
              <a:buFont typeface="Arial"/>
              <a:buChar char="•"/>
            </a:pPr>
            <a:r>
              <a:rPr lang="en-US" sz="2000" dirty="0">
                <a:solidFill>
                  <a:schemeClr val="accent1"/>
                </a:solidFill>
                <a:latin typeface="Times New Roman"/>
                <a:ea typeface="+mn-lt"/>
                <a:cs typeface="Times New Roman"/>
              </a:rPr>
              <a:t>Auth0: </a:t>
            </a:r>
            <a:r>
              <a:rPr lang="en-US" sz="2000" dirty="0">
                <a:latin typeface="Times New Roman"/>
                <a:ea typeface="+mn-lt"/>
                <a:cs typeface="Times New Roman"/>
              </a:rPr>
              <a:t>Offers flexible MFA solutions with support for SMS, email, push notifications, and various third-party authenticators.</a:t>
            </a:r>
          </a:p>
          <a:p>
            <a:pPr marL="342900" indent="-342900" algn="just">
              <a:buFont typeface="Arial"/>
              <a:buChar char="•"/>
            </a:pPr>
            <a:r>
              <a:rPr lang="en-US" sz="2000" dirty="0">
                <a:solidFill>
                  <a:schemeClr val="accent1"/>
                </a:solidFill>
                <a:latin typeface="Times New Roman"/>
                <a:ea typeface="+mn-lt"/>
                <a:cs typeface="Times New Roman"/>
              </a:rPr>
              <a:t>OneLogin: </a:t>
            </a:r>
            <a:r>
              <a:rPr lang="en-US" sz="2000" dirty="0">
                <a:latin typeface="Times New Roman"/>
                <a:ea typeface="+mn-lt"/>
                <a:cs typeface="Times New Roman"/>
              </a:rPr>
              <a:t>Support a wide range of methods like, </a:t>
            </a:r>
            <a:r>
              <a:rPr lang="en-US" sz="2000" err="1">
                <a:latin typeface="Times New Roman"/>
                <a:ea typeface="+mn-lt"/>
                <a:cs typeface="Times New Roman"/>
              </a:rPr>
              <a:t>Mobilephone</a:t>
            </a:r>
            <a:r>
              <a:rPr lang="en-US" sz="2000" dirty="0">
                <a:latin typeface="Times New Roman"/>
                <a:ea typeface="+mn-lt"/>
                <a:cs typeface="Times New Roman"/>
              </a:rPr>
              <a:t> authenticators app, biometrics factors and SMS. </a:t>
            </a:r>
            <a:endParaRPr lang="en-US" sz="2000">
              <a:latin typeface="Times New Roman"/>
              <a:cs typeface="Times New Roman"/>
            </a:endParaRPr>
          </a:p>
          <a:p>
            <a:pPr algn="just">
              <a:buFont typeface="Arial"/>
              <a:buChar char="•"/>
            </a:pPr>
            <a:endParaRPr lang="en-US">
              <a:latin typeface="Times New Roman"/>
              <a:ea typeface="+mn-lt"/>
              <a:cs typeface="Times New Roman"/>
            </a:endParaRPr>
          </a:p>
          <a:p>
            <a:pPr marL="342900" indent="-342900" algn="just">
              <a:buFont typeface="Arial"/>
              <a:buChar char="•"/>
            </a:pPr>
            <a:endParaRPr lang="en-US" sz="2000" dirty="0">
              <a:latin typeface="Times New Roman"/>
              <a:ea typeface="+mn-lt"/>
              <a:cs typeface="Times New Roman"/>
            </a:endParaRPr>
          </a:p>
        </p:txBody>
      </p:sp>
      <p:grpSp>
        <p:nvGrpSpPr>
          <p:cNvPr id="55" name="Group 5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6" name="Oval 5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5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8" name="Freeform: Shape 5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9" name="Freeform: Shape 5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6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6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spTree>
    <p:extLst>
      <p:ext uri="{BB962C8B-B14F-4D97-AF65-F5344CB8AC3E}">
        <p14:creationId xmlns:p14="http://schemas.microsoft.com/office/powerpoint/2010/main" val="57185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9" name="Picture 48">
            <a:extLst>
              <a:ext uri="{FF2B5EF4-FFF2-40B4-BE49-F238E27FC236}">
                <a16:creationId xmlns:a16="http://schemas.microsoft.com/office/drawing/2014/main" id="{B2BED7ED-9D88-8192-FB8F-D90054C7C02C}"/>
              </a:ext>
            </a:extLst>
          </p:cNvPr>
          <p:cNvPicPr>
            <a:picLocks noChangeAspect="1"/>
          </p:cNvPicPr>
          <p:nvPr/>
        </p:nvPicPr>
        <p:blipFill>
          <a:blip r:embed="rId2">
            <a:alphaModFix amt="60000"/>
          </a:blip>
          <a:srcRect r="6274" b="6250"/>
          <a:stretch/>
        </p:blipFill>
        <p:spPr>
          <a:xfrm>
            <a:off x="20" y="8571"/>
            <a:ext cx="12188932" cy="6858000"/>
          </a:xfrm>
          <a:prstGeom prst="rect">
            <a:avLst/>
          </a:prstGeom>
        </p:spPr>
      </p:pic>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14906"/>
            <a:ext cx="7685037"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Conclusion:</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906212"/>
            <a:ext cx="9848572" cy="35087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r>
              <a:rPr lang="en-US" sz="2000" dirty="0">
                <a:latin typeface="Times New Roman"/>
                <a:ea typeface="+mn-lt"/>
                <a:cs typeface="Times New Roman"/>
              </a:rPr>
              <a:t>In summary, Multi-Factor Authentication (MFA) is crucial for enhancing security by requiring multiple forms of verification beyond just passwords. It significantly reduces the risk of unauthorized access, helps meet regulatory requirements, and protects sensitive information. As cyber threats evolve, MFA continues to adapt, providing essential protection and fostering trust in an increasingly digital world.</a:t>
            </a:r>
            <a:endParaRPr lang="en-US">
              <a:latin typeface="Times New Roman"/>
              <a:cs typeface="Times New Roman"/>
            </a:endParaRPr>
          </a:p>
          <a:p>
            <a:pPr algn="just"/>
            <a:r>
              <a:rPr lang="en-US" sz="2000" dirty="0">
                <a:latin typeface="Times New Roman"/>
                <a:ea typeface="+mn-lt"/>
                <a:cs typeface="Times New Roman"/>
              </a:rPr>
              <a:t>           </a:t>
            </a:r>
          </a:p>
          <a:p>
            <a:pPr algn="just"/>
            <a:endParaRPr lang="en-US" sz="2000" dirty="0">
              <a:latin typeface="Times New Roman"/>
              <a:ea typeface="+mn-lt"/>
              <a:cs typeface="Times New Roman"/>
            </a:endParaRPr>
          </a:p>
          <a:p>
            <a:pPr algn="just"/>
            <a:r>
              <a:rPr lang="en-US" sz="5400" dirty="0">
                <a:solidFill>
                  <a:schemeClr val="accent1"/>
                </a:solidFill>
                <a:latin typeface="Times New Roman"/>
                <a:ea typeface="+mn-lt"/>
                <a:cs typeface="Times New Roman"/>
              </a:rPr>
              <a:t>                     Thank You</a:t>
            </a:r>
          </a:p>
        </p:txBody>
      </p:sp>
      <p:grpSp>
        <p:nvGrpSpPr>
          <p:cNvPr id="55" name="Group 5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6" name="Oval 5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5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8" name="Freeform: Shape 5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9" name="Freeform: Shape 5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6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6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spTree>
    <p:extLst>
      <p:ext uri="{BB962C8B-B14F-4D97-AF65-F5344CB8AC3E}">
        <p14:creationId xmlns:p14="http://schemas.microsoft.com/office/powerpoint/2010/main" val="5350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3" name="Oval 1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Times New Roman"/>
                <a:cs typeface="Times New Roman"/>
              </a:endParaRPr>
            </a:p>
          </p:txBody>
        </p:sp>
        <p:sp>
          <p:nvSpPr>
            <p:cNvPr id="14" name="Freeform: Shape 1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latin typeface="Times New Roman"/>
                <a:cs typeface="Times New Roman"/>
              </a:endParaRPr>
            </a:p>
          </p:txBody>
        </p:sp>
        <p:sp>
          <p:nvSpPr>
            <p:cNvPr id="15" name="Freeform: Shape 1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latin typeface="Times New Roman"/>
                <a:cs typeface="Times New Roman"/>
              </a:endParaRPr>
            </a:p>
          </p:txBody>
        </p:sp>
        <p:sp>
          <p:nvSpPr>
            <p:cNvPr id="16" name="Freeform: Shape 1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latin typeface="Times New Roman"/>
                <a:cs typeface="Times New Roman"/>
              </a:endParaRPr>
            </a:p>
          </p:txBody>
        </p:sp>
        <p:sp>
          <p:nvSpPr>
            <p:cNvPr id="1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latin typeface="Times New Roman"/>
                <a:cs typeface="Times New Roman"/>
              </a:endParaRPr>
            </a:p>
          </p:txBody>
        </p:sp>
      </p:grpSp>
      <p:sp>
        <p:nvSpPr>
          <p:cNvPr id="1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1"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24">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26" name="Oval 25">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Times New Roman"/>
                <a:cs typeface="Times New Roman"/>
              </a:endParaRPr>
            </a:p>
          </p:txBody>
        </p:sp>
        <p:sp>
          <p:nvSpPr>
            <p:cNvPr id="27" name="Oval 26">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latin typeface="Times New Roman"/>
                <a:cs typeface="Times New Roman"/>
              </a:endParaRPr>
            </a:p>
          </p:txBody>
        </p:sp>
        <p:sp>
          <p:nvSpPr>
            <p:cNvPr id="28" name="Oval 27">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latin typeface="Times New Roman"/>
                <a:cs typeface="Times New Roman"/>
              </a:endParaRPr>
            </a:p>
          </p:txBody>
        </p:sp>
        <p:sp>
          <p:nvSpPr>
            <p:cNvPr id="29"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latin typeface="Times New Roman"/>
                <a:cs typeface="Times New Roman"/>
              </a:endParaRPr>
            </a:p>
          </p:txBody>
        </p:sp>
        <p:sp>
          <p:nvSpPr>
            <p:cNvPr id="30"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latin typeface="Times New Roman"/>
                <a:cs typeface="Times New Roman"/>
              </a:endParaRPr>
            </a:p>
          </p:txBody>
        </p:sp>
        <p:sp>
          <p:nvSpPr>
            <p:cNvPr id="31" name="Freeform: Shape 30">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latin typeface="Times New Roman"/>
                <a:cs typeface="Times New Roman"/>
              </a:endParaRPr>
            </a:p>
          </p:txBody>
        </p:sp>
        <p:sp>
          <p:nvSpPr>
            <p:cNvPr id="32" name="Freeform: Shape 31">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latin typeface="Times New Roman"/>
                <a:cs typeface="Times New Roman"/>
              </a:endParaRPr>
            </a:p>
          </p:txBody>
        </p:sp>
        <p:sp>
          <p:nvSpPr>
            <p:cNvPr id="33" name="Freeform: Shape 32">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latin typeface="Times New Roman"/>
                <a:cs typeface="Times New Roman"/>
              </a:endParaRPr>
            </a:p>
          </p:txBody>
        </p:sp>
        <p:sp>
          <p:nvSpPr>
            <p:cNvPr id="34" name="Freeform: Shape 33">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latin typeface="Times New Roman"/>
                <a:cs typeface="Times New Roman"/>
              </a:endParaRPr>
            </a:p>
          </p:txBody>
        </p:sp>
      </p:grpSp>
      <p:sp>
        <p:nvSpPr>
          <p:cNvPr id="36"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27703" y="-1415887"/>
            <a:ext cx="5859787" cy="2824981"/>
          </a:xfrm>
        </p:spPr>
        <p:txBody>
          <a:bodyPr vert="horz" lIns="91440" tIns="45720" rIns="91440" bIns="45720" rtlCol="0" anchor="b">
            <a:normAutofit/>
          </a:bodyPr>
          <a:lstStyle/>
          <a:p>
            <a:pPr algn="ctr"/>
            <a:r>
              <a:rPr lang="en-US" sz="5400" dirty="0">
                <a:latin typeface="Times New Roman"/>
                <a:cs typeface="Times New Roman"/>
              </a:rPr>
              <a:t>Outline</a:t>
            </a:r>
          </a:p>
        </p:txBody>
      </p:sp>
      <p:sp>
        <p:nvSpPr>
          <p:cNvPr id="6" name="TextBox 5">
            <a:extLst>
              <a:ext uri="{FF2B5EF4-FFF2-40B4-BE49-F238E27FC236}">
                <a16:creationId xmlns:a16="http://schemas.microsoft.com/office/drawing/2014/main" id="{91E83919-A505-5299-6B1D-FAE3FC009094}"/>
              </a:ext>
            </a:extLst>
          </p:cNvPr>
          <p:cNvSpPr txBox="1"/>
          <p:nvPr/>
        </p:nvSpPr>
        <p:spPr>
          <a:xfrm>
            <a:off x="1433285" y="1404558"/>
            <a:ext cx="1038073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latin typeface="Times New Roman"/>
                <a:cs typeface="Times New Roman"/>
              </a:rPr>
              <a:t>What is MFA?</a:t>
            </a:r>
          </a:p>
          <a:p>
            <a:pPr marL="285750" indent="-285750">
              <a:buFont typeface="Arial"/>
              <a:buChar char="•"/>
            </a:pPr>
            <a:r>
              <a:rPr lang="en-US" sz="3200" dirty="0">
                <a:latin typeface="Times New Roman"/>
                <a:cs typeface="Times New Roman"/>
              </a:rPr>
              <a:t>Importance of MFA.</a:t>
            </a:r>
          </a:p>
          <a:p>
            <a:pPr marL="285750" indent="-285750">
              <a:buFont typeface="Arial"/>
              <a:buChar char="•"/>
            </a:pPr>
            <a:r>
              <a:rPr lang="en-US" sz="3200" dirty="0">
                <a:latin typeface="Times New Roman"/>
                <a:cs typeface="Times New Roman"/>
              </a:rPr>
              <a:t>Need of MFA.</a:t>
            </a:r>
          </a:p>
          <a:p>
            <a:pPr marL="285750" indent="-285750">
              <a:buFont typeface="Arial"/>
              <a:buChar char="•"/>
            </a:pPr>
            <a:r>
              <a:rPr lang="en-US" sz="3200" dirty="0">
                <a:latin typeface="Times New Roman"/>
                <a:cs typeface="Times New Roman"/>
              </a:rPr>
              <a:t>How MFA Works.</a:t>
            </a:r>
          </a:p>
          <a:p>
            <a:pPr marL="285750" indent="-285750">
              <a:buFont typeface="Arial"/>
              <a:buChar char="•"/>
            </a:pPr>
            <a:r>
              <a:rPr lang="en-US" sz="3200" dirty="0">
                <a:latin typeface="Times New Roman"/>
                <a:cs typeface="Times New Roman"/>
              </a:rPr>
              <a:t>Benefits of MFA.</a:t>
            </a:r>
          </a:p>
          <a:p>
            <a:pPr marL="285750" indent="-285750">
              <a:buFont typeface="Arial"/>
              <a:buChar char="•"/>
            </a:pPr>
            <a:r>
              <a:rPr lang="en-US" sz="3200" dirty="0">
                <a:latin typeface="Times New Roman"/>
                <a:cs typeface="Times New Roman"/>
              </a:rPr>
              <a:t>Future of MFA. </a:t>
            </a:r>
          </a:p>
          <a:p>
            <a:pPr marL="285750" indent="-285750">
              <a:buFont typeface="Arial"/>
              <a:buChar char="•"/>
            </a:pPr>
            <a:r>
              <a:rPr lang="en-US" sz="3200" dirty="0">
                <a:latin typeface="Times New Roman"/>
                <a:cs typeface="Times New Roman"/>
              </a:rPr>
              <a:t>Top Vendors of MFA.</a:t>
            </a:r>
          </a:p>
          <a:p>
            <a:pPr marL="285750" indent="-285750">
              <a:buFont typeface="Arial"/>
              <a:buChar char="•"/>
            </a:pPr>
            <a:r>
              <a:rPr lang="en-US" sz="3200" dirty="0">
                <a:latin typeface="Times New Roman"/>
                <a:cs typeface="Times New Roman"/>
              </a:rPr>
              <a:t>Conclusion.</a:t>
            </a:r>
          </a:p>
        </p:txBody>
      </p:sp>
    </p:spTree>
    <p:extLst>
      <p:ext uri="{BB962C8B-B14F-4D97-AF65-F5344CB8AC3E}">
        <p14:creationId xmlns:p14="http://schemas.microsoft.com/office/powerpoint/2010/main" val="61643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45"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4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391559"/>
            <a:ext cx="4640729"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What is MFA?</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862667"/>
            <a:ext cx="4640729" cy="388758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90000"/>
              </a:lnSpc>
              <a:spcAft>
                <a:spcPts val="600"/>
              </a:spcAft>
            </a:pPr>
            <a:r>
              <a:rPr lang="en-US" sz="2000" dirty="0">
                <a:latin typeface="Times New Roman"/>
                <a:cs typeface="Times New Roman"/>
              </a:rPr>
              <a:t>Multi-Factor Authentication (MFA) is a security process that requires users to provide two or more verification factors to gain access to a system, application, or account. Rather than relying solely on a password, MFA adds additional layers of security by combining something the user knows (like a password), something the user has (like a smartphone or hardware token), and something the user is (like a fingerprint or facial recognition).</a:t>
            </a:r>
            <a:endParaRPr lang="en-US" dirty="0">
              <a:latin typeface="Times New Roman"/>
              <a:cs typeface="Times New Roman"/>
            </a:endParaRPr>
          </a:p>
        </p:txBody>
      </p:sp>
      <p:pic>
        <p:nvPicPr>
          <p:cNvPr id="3" name="Picture 2">
            <a:extLst>
              <a:ext uri="{FF2B5EF4-FFF2-40B4-BE49-F238E27FC236}">
                <a16:creationId xmlns:a16="http://schemas.microsoft.com/office/drawing/2014/main" id="{EBFEEABD-9885-B09C-9A10-B37F441D428A}"/>
              </a:ext>
            </a:extLst>
          </p:cNvPr>
          <p:cNvPicPr>
            <a:picLocks noChangeAspect="1"/>
          </p:cNvPicPr>
          <p:nvPr/>
        </p:nvPicPr>
        <p:blipFill>
          <a:blip r:embed="rId3"/>
          <a:stretch>
            <a:fillRect/>
          </a:stretch>
        </p:blipFill>
        <p:spPr>
          <a:xfrm>
            <a:off x="6095198" y="3327725"/>
            <a:ext cx="4766128" cy="243170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 name="Picture 4" descr="A computer and a cell phone&#10;&#10;Description automatically generated">
            <a:extLst>
              <a:ext uri="{FF2B5EF4-FFF2-40B4-BE49-F238E27FC236}">
                <a16:creationId xmlns:a16="http://schemas.microsoft.com/office/drawing/2014/main" id="{BA080C37-71B6-609A-B9E6-69A552C0C314}"/>
              </a:ext>
            </a:extLst>
          </p:cNvPr>
          <p:cNvPicPr>
            <a:picLocks noChangeAspect="1"/>
          </p:cNvPicPr>
          <p:nvPr/>
        </p:nvPicPr>
        <p:blipFill>
          <a:blip r:embed="rId4"/>
          <a:stretch>
            <a:fillRect/>
          </a:stretch>
        </p:blipFill>
        <p:spPr>
          <a:xfrm>
            <a:off x="6096000" y="720110"/>
            <a:ext cx="4762500" cy="236977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84117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9" name="Picture 48">
            <a:extLst>
              <a:ext uri="{FF2B5EF4-FFF2-40B4-BE49-F238E27FC236}">
                <a16:creationId xmlns:a16="http://schemas.microsoft.com/office/drawing/2014/main" id="{B2BED7ED-9D88-8192-FB8F-D90054C7C02C}"/>
              </a:ext>
            </a:extLst>
          </p:cNvPr>
          <p:cNvPicPr>
            <a:picLocks noChangeAspect="1"/>
          </p:cNvPicPr>
          <p:nvPr/>
        </p:nvPicPr>
        <p:blipFill>
          <a:blip r:embed="rId2">
            <a:alphaModFix amt="60000"/>
          </a:blip>
          <a:srcRect r="6274" b="6250"/>
          <a:stretch/>
        </p:blipFill>
        <p:spPr>
          <a:xfrm>
            <a:off x="20" y="8571"/>
            <a:ext cx="12188932" cy="6858000"/>
          </a:xfrm>
          <a:prstGeom prst="ellipse">
            <a:avLst/>
          </a:prstGeom>
          <a:ln>
            <a:noFill/>
          </a:ln>
          <a:effectLst>
            <a:softEdge rad="112500"/>
          </a:effectLst>
        </p:spPr>
      </p:pic>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14906"/>
            <a:ext cx="7685037"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Importance of MFA?</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525213"/>
            <a:ext cx="9848573" cy="48422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90000"/>
              </a:lnSpc>
              <a:spcAft>
                <a:spcPts val="600"/>
              </a:spcAft>
            </a:pPr>
            <a:r>
              <a:rPr lang="en-US" sz="2000" dirty="0">
                <a:solidFill>
                  <a:srgbClr val="FFFFFF"/>
                </a:solidFill>
                <a:latin typeface="Times New Roman"/>
                <a:cs typeface="Times New Roman"/>
              </a:rPr>
              <a:t>MFA has great importance in cyber industry because we cannot only rely on passwords or pins for our device or account security. Nowadays even complex passwords and pins can we easily cracked. MFA is very important component due to...</a:t>
            </a:r>
            <a:endParaRPr lang="en-US" sz="2000">
              <a:latin typeface="Times New Roman"/>
              <a:cs typeface="Times New Roman"/>
            </a:endParaRPr>
          </a:p>
          <a:p>
            <a:pPr marL="285750" indent="-285750" algn="just">
              <a:buFont typeface="Arial"/>
              <a:buChar char="•"/>
            </a:pPr>
            <a:r>
              <a:rPr lang="en-US" sz="2000" b="1" dirty="0">
                <a:solidFill>
                  <a:schemeClr val="accent1"/>
                </a:solidFill>
                <a:latin typeface="Times New Roman"/>
                <a:ea typeface="+mn-lt"/>
                <a:cs typeface="Times New Roman"/>
              </a:rPr>
              <a:t>Enhanced Security:</a:t>
            </a:r>
            <a:r>
              <a:rPr lang="en-US" sz="2000" dirty="0">
                <a:solidFill>
                  <a:schemeClr val="accent1"/>
                </a:solidFill>
                <a:latin typeface="Times New Roman"/>
                <a:ea typeface="+mn-lt"/>
                <a:cs typeface="Times New Roman"/>
              </a:rPr>
              <a:t> </a:t>
            </a:r>
            <a:r>
              <a:rPr lang="en-US" sz="2000" dirty="0">
                <a:solidFill>
                  <a:srgbClr val="FFFFFF"/>
                </a:solidFill>
                <a:latin typeface="Times New Roman"/>
                <a:ea typeface="+mn-lt"/>
                <a:cs typeface="Times New Roman"/>
              </a:rPr>
              <a:t>MFA adds layers of protection beyond passwords, reducing the risk of unauthorized access and defending against common attacks like phishing and brute-force.</a:t>
            </a:r>
            <a:endParaRPr lang="en-US" sz="2000">
              <a:latin typeface="Times New Roman"/>
              <a:cs typeface="Times New Roman"/>
            </a:endParaRPr>
          </a:p>
          <a:p>
            <a:pPr marL="285750" indent="-285750" algn="just">
              <a:buFont typeface="Arial"/>
              <a:buChar char="•"/>
            </a:pPr>
            <a:r>
              <a:rPr lang="en-US" sz="2000" b="1" dirty="0">
                <a:solidFill>
                  <a:schemeClr val="accent1"/>
                </a:solidFill>
                <a:latin typeface="Times New Roman"/>
                <a:ea typeface="+mn-lt"/>
                <a:cs typeface="Times New Roman"/>
              </a:rPr>
              <a:t>Regulatory Compliance:</a:t>
            </a:r>
            <a:r>
              <a:rPr lang="en-US" sz="2000" dirty="0">
                <a:solidFill>
                  <a:schemeClr val="accent1"/>
                </a:solidFill>
                <a:latin typeface="Times New Roman"/>
                <a:ea typeface="+mn-lt"/>
                <a:cs typeface="Times New Roman"/>
              </a:rPr>
              <a:t> </a:t>
            </a:r>
            <a:r>
              <a:rPr lang="en-US" sz="2000" dirty="0">
                <a:solidFill>
                  <a:srgbClr val="FFFFFF"/>
                </a:solidFill>
                <a:latin typeface="Times New Roman"/>
                <a:ea typeface="+mn-lt"/>
                <a:cs typeface="Times New Roman"/>
              </a:rPr>
              <a:t>MFA helps meet security standards required by regulations like GDPR and HIPAA, avoiding legal penalties and ensuring best practices.</a:t>
            </a:r>
            <a:endParaRPr lang="en-US" sz="2000">
              <a:latin typeface="Times New Roman"/>
              <a:cs typeface="Times New Roman"/>
            </a:endParaRPr>
          </a:p>
          <a:p>
            <a:pPr marL="285750" indent="-285750" algn="just">
              <a:buFont typeface="Arial"/>
              <a:buChar char="•"/>
            </a:pPr>
            <a:r>
              <a:rPr lang="en-US" sz="2000" b="1" dirty="0">
                <a:solidFill>
                  <a:schemeClr val="accent1"/>
                </a:solidFill>
                <a:latin typeface="Times New Roman"/>
                <a:ea typeface="+mn-lt"/>
                <a:cs typeface="Times New Roman"/>
              </a:rPr>
              <a:t>Reducing Fraud:</a:t>
            </a:r>
            <a:r>
              <a:rPr lang="en-US" sz="2000" dirty="0">
                <a:solidFill>
                  <a:srgbClr val="FFFFFF"/>
                </a:solidFill>
                <a:latin typeface="Times New Roman"/>
                <a:ea typeface="+mn-lt"/>
                <a:cs typeface="Times New Roman"/>
              </a:rPr>
              <a:t> MFA lowers the risk of identity theft and fraud by requiring multiple verification factors, protecting sensitive data and transactions.</a:t>
            </a:r>
            <a:endParaRPr lang="en-US" sz="2000">
              <a:latin typeface="Times New Roman"/>
              <a:cs typeface="Times New Roman"/>
            </a:endParaRPr>
          </a:p>
          <a:p>
            <a:pPr marL="285750" indent="-285750" algn="just">
              <a:buFont typeface="Arial"/>
              <a:buChar char="•"/>
            </a:pPr>
            <a:r>
              <a:rPr lang="en-US" sz="2000" b="1" dirty="0">
                <a:solidFill>
                  <a:schemeClr val="accent1"/>
                </a:solidFill>
                <a:latin typeface="Times New Roman"/>
                <a:ea typeface="+mn-lt"/>
                <a:cs typeface="Times New Roman"/>
              </a:rPr>
              <a:t>Remote Work Protection:</a:t>
            </a:r>
            <a:r>
              <a:rPr lang="en-US" sz="2000" dirty="0">
                <a:solidFill>
                  <a:schemeClr val="accent1"/>
                </a:solidFill>
                <a:latin typeface="Times New Roman"/>
                <a:ea typeface="+mn-lt"/>
                <a:cs typeface="Times New Roman"/>
              </a:rPr>
              <a:t> </a:t>
            </a:r>
            <a:r>
              <a:rPr lang="en-US" sz="2000" dirty="0">
                <a:solidFill>
                  <a:srgbClr val="FFFFFF"/>
                </a:solidFill>
                <a:latin typeface="Times New Roman"/>
                <a:ea typeface="+mn-lt"/>
                <a:cs typeface="Times New Roman"/>
              </a:rPr>
              <a:t>MFA secures remote access to corporate networks, ensuring safe login from various locations and devices.</a:t>
            </a:r>
            <a:endParaRPr lang="en-US" sz="2000" dirty="0">
              <a:latin typeface="Times New Roman"/>
              <a:cs typeface="Times New Roman"/>
            </a:endParaRPr>
          </a:p>
          <a:p>
            <a:pPr marL="285750" indent="-285750" algn="just">
              <a:buFont typeface="Arial"/>
              <a:buChar char="•"/>
            </a:pPr>
            <a:endParaRPr lang="en-US" sz="2000" dirty="0">
              <a:latin typeface="Times New Roman"/>
              <a:cs typeface="Times New Roman"/>
            </a:endParaRPr>
          </a:p>
          <a:p>
            <a:pPr algn="just">
              <a:lnSpc>
                <a:spcPct val="90000"/>
              </a:lnSpc>
              <a:spcAft>
                <a:spcPts val="600"/>
              </a:spcAft>
            </a:pPr>
            <a:endParaRPr lang="en-US" sz="2000" dirty="0">
              <a:solidFill>
                <a:srgbClr val="FFFFFF"/>
              </a:solidFill>
              <a:latin typeface="Times New Roman"/>
              <a:cs typeface="Times New Roman"/>
            </a:endParaRPr>
          </a:p>
        </p:txBody>
      </p:sp>
      <p:grpSp>
        <p:nvGrpSpPr>
          <p:cNvPr id="55" name="Group 5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6" name="Oval 5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5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8" name="Freeform: Shape 5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9" name="Freeform: Shape 5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6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6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spTree>
    <p:extLst>
      <p:ext uri="{BB962C8B-B14F-4D97-AF65-F5344CB8AC3E}">
        <p14:creationId xmlns:p14="http://schemas.microsoft.com/office/powerpoint/2010/main" val="92690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9" name="Picture 48">
            <a:extLst>
              <a:ext uri="{FF2B5EF4-FFF2-40B4-BE49-F238E27FC236}">
                <a16:creationId xmlns:a16="http://schemas.microsoft.com/office/drawing/2014/main" id="{B2BED7ED-9D88-8192-FB8F-D90054C7C02C}"/>
              </a:ext>
            </a:extLst>
          </p:cNvPr>
          <p:cNvPicPr>
            <a:picLocks noChangeAspect="1"/>
          </p:cNvPicPr>
          <p:nvPr/>
        </p:nvPicPr>
        <p:blipFill>
          <a:blip r:embed="rId2">
            <a:alphaModFix amt="60000"/>
          </a:blip>
          <a:srcRect r="6274" b="6250"/>
          <a:stretch/>
        </p:blipFill>
        <p:spPr>
          <a:xfrm>
            <a:off x="20" y="8571"/>
            <a:ext cx="12188932" cy="6858000"/>
          </a:xfrm>
          <a:prstGeom prst="rect">
            <a:avLst/>
          </a:prstGeom>
        </p:spPr>
      </p:pic>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1299"/>
            <a:ext cx="7685037"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Need for MFA?</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334713"/>
            <a:ext cx="9848572" cy="48422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lnSpc>
                <a:spcPct val="90000"/>
              </a:lnSpc>
              <a:spcAft>
                <a:spcPts val="600"/>
              </a:spcAft>
            </a:pPr>
            <a:r>
              <a:rPr lang="en-US" sz="2000" dirty="0">
                <a:solidFill>
                  <a:srgbClr val="FFFFFF"/>
                </a:solidFill>
                <a:latin typeface="Times New Roman"/>
                <a:cs typeface="Times New Roman"/>
              </a:rPr>
              <a:t>Only Passwords and Pins are not enough that's why need for MFA emerged due to following reasons.</a:t>
            </a:r>
          </a:p>
          <a:p>
            <a:pPr marL="285750" indent="-285750" algn="just">
              <a:buFont typeface="Arial"/>
              <a:buChar char="•"/>
            </a:pPr>
            <a:r>
              <a:rPr lang="en-US" sz="2000" b="1" dirty="0">
                <a:solidFill>
                  <a:schemeClr val="accent1"/>
                </a:solidFill>
                <a:latin typeface="Times New Roman"/>
                <a:ea typeface="+mn-lt"/>
                <a:cs typeface="Times New Roman"/>
              </a:rPr>
              <a:t>Weakness of Passwords:</a:t>
            </a:r>
            <a:r>
              <a:rPr lang="en-US" sz="2000" dirty="0">
                <a:solidFill>
                  <a:schemeClr val="accent1"/>
                </a:solidFill>
                <a:latin typeface="Times New Roman"/>
                <a:ea typeface="+mn-lt"/>
                <a:cs typeface="Times New Roman"/>
              </a:rPr>
              <a:t> </a:t>
            </a:r>
            <a:r>
              <a:rPr lang="en-US" sz="2000" dirty="0">
                <a:solidFill>
                  <a:srgbClr val="FFFFFF"/>
                </a:solidFill>
                <a:latin typeface="Times New Roman"/>
                <a:ea typeface="+mn-lt"/>
                <a:cs typeface="Times New Roman"/>
              </a:rPr>
              <a:t>Passwords alone are often insufficient for security, as they can be easily stolen through phishing, brute-force attacks, or data breaches. MFA provides additional layers of protection to secure accounts.</a:t>
            </a:r>
            <a:endParaRPr lang="en-US" dirty="0">
              <a:latin typeface="Times New Roman"/>
              <a:cs typeface="Times New Roman"/>
            </a:endParaRPr>
          </a:p>
          <a:p>
            <a:pPr marL="285750" indent="-285750" algn="just">
              <a:buFont typeface="Arial"/>
              <a:buChar char="•"/>
            </a:pPr>
            <a:r>
              <a:rPr lang="en-US" sz="2000" b="1">
                <a:solidFill>
                  <a:schemeClr val="accent1"/>
                </a:solidFill>
                <a:latin typeface="Times New Roman"/>
                <a:ea typeface="+mn-lt"/>
                <a:cs typeface="Times New Roman"/>
              </a:rPr>
              <a:t>Increasing Cyber Threats:</a:t>
            </a:r>
            <a:r>
              <a:rPr lang="en-US" sz="2000" dirty="0">
                <a:solidFill>
                  <a:schemeClr val="accent1"/>
                </a:solidFill>
                <a:latin typeface="Times New Roman"/>
                <a:ea typeface="+mn-lt"/>
                <a:cs typeface="Times New Roman"/>
              </a:rPr>
              <a:t> </a:t>
            </a:r>
            <a:r>
              <a:rPr lang="en-US" sz="2000">
                <a:solidFill>
                  <a:srgbClr val="FFFFFF"/>
                </a:solidFill>
                <a:latin typeface="Times New Roman"/>
                <a:ea typeface="+mn-lt"/>
                <a:cs typeface="Times New Roman"/>
              </a:rPr>
              <a:t>The rise in cyberattacks, including sophisticated hacking techniques, requires stronger defenses. MFA helps mitigate risks by requiring multiple forms of authentication.</a:t>
            </a:r>
            <a:endParaRPr lang="en-US">
              <a:latin typeface="Times New Roman"/>
              <a:cs typeface="Times New Roman"/>
            </a:endParaRPr>
          </a:p>
          <a:p>
            <a:pPr marL="285750" indent="-285750" algn="just">
              <a:buFont typeface="Arial"/>
              <a:buChar char="•"/>
            </a:pPr>
            <a:r>
              <a:rPr lang="en-US" sz="2000" b="1" dirty="0">
                <a:solidFill>
                  <a:schemeClr val="accent1"/>
                </a:solidFill>
                <a:latin typeface="Times New Roman"/>
                <a:ea typeface="+mn-lt"/>
                <a:cs typeface="Times New Roman"/>
              </a:rPr>
              <a:t>Preventing Unauthorized Access:</a:t>
            </a:r>
            <a:r>
              <a:rPr lang="en-US" sz="2000" dirty="0">
                <a:solidFill>
                  <a:schemeClr val="accent1"/>
                </a:solidFill>
                <a:latin typeface="Times New Roman"/>
                <a:ea typeface="+mn-lt"/>
                <a:cs typeface="Times New Roman"/>
              </a:rPr>
              <a:t> </a:t>
            </a:r>
            <a:r>
              <a:rPr lang="en-US" sz="2000" dirty="0">
                <a:solidFill>
                  <a:srgbClr val="FFFFFF"/>
                </a:solidFill>
                <a:latin typeface="Times New Roman"/>
                <a:ea typeface="+mn-lt"/>
                <a:cs typeface="Times New Roman"/>
              </a:rPr>
              <a:t>With MFA, even if a password is compromised, the attacker still needs additional verification, making it much harder to gain unauthorized access to sensitive information.</a:t>
            </a:r>
            <a:endParaRPr lang="en-US" dirty="0">
              <a:latin typeface="Times New Roman"/>
              <a:cs typeface="Times New Roman"/>
            </a:endParaRPr>
          </a:p>
          <a:p>
            <a:pPr marL="285750" indent="-285750" algn="just">
              <a:buFont typeface="Arial"/>
              <a:buChar char="•"/>
            </a:pPr>
            <a:r>
              <a:rPr lang="en-US" sz="2000" b="1" dirty="0">
                <a:solidFill>
                  <a:schemeClr val="accent1"/>
                </a:solidFill>
                <a:latin typeface="Times New Roman"/>
                <a:ea typeface="+mn-lt"/>
                <a:cs typeface="Times New Roman"/>
              </a:rPr>
              <a:t>Compliance with Security Standards:</a:t>
            </a:r>
            <a:r>
              <a:rPr lang="en-US" sz="2000" dirty="0">
                <a:solidFill>
                  <a:srgbClr val="FFFFFF"/>
                </a:solidFill>
                <a:latin typeface="Times New Roman"/>
                <a:ea typeface="+mn-lt"/>
                <a:cs typeface="Times New Roman"/>
              </a:rPr>
              <a:t> Many industries must comply with regulations that mandate MFA, such as GDPR, HIPAA, and PCI-DSS, to protect sensitive data and avoid legal consequences.</a:t>
            </a:r>
            <a:endParaRPr lang="en-US" dirty="0">
              <a:latin typeface="Times New Roman"/>
              <a:cs typeface="Times New Roman"/>
            </a:endParaRPr>
          </a:p>
          <a:p>
            <a:pPr algn="just">
              <a:lnSpc>
                <a:spcPct val="90000"/>
              </a:lnSpc>
              <a:spcAft>
                <a:spcPts val="600"/>
              </a:spcAft>
            </a:pPr>
            <a:endParaRPr lang="en-US" sz="2000" dirty="0">
              <a:solidFill>
                <a:srgbClr val="FFFFFF"/>
              </a:solidFill>
              <a:latin typeface="Times New Roman"/>
              <a:cs typeface="Times New Roman"/>
            </a:endParaRPr>
          </a:p>
        </p:txBody>
      </p:sp>
      <p:grpSp>
        <p:nvGrpSpPr>
          <p:cNvPr id="55" name="Group 5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6" name="Oval 5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5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8" name="Freeform: Shape 5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9" name="Freeform: Shape 5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6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6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spTree>
    <p:extLst>
      <p:ext uri="{BB962C8B-B14F-4D97-AF65-F5344CB8AC3E}">
        <p14:creationId xmlns:p14="http://schemas.microsoft.com/office/powerpoint/2010/main" val="348291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9" name="Picture 48">
            <a:extLst>
              <a:ext uri="{FF2B5EF4-FFF2-40B4-BE49-F238E27FC236}">
                <a16:creationId xmlns:a16="http://schemas.microsoft.com/office/drawing/2014/main" id="{B2BED7ED-9D88-8192-FB8F-D90054C7C02C}"/>
              </a:ext>
            </a:extLst>
          </p:cNvPr>
          <p:cNvPicPr>
            <a:picLocks noChangeAspect="1"/>
          </p:cNvPicPr>
          <p:nvPr/>
        </p:nvPicPr>
        <p:blipFill>
          <a:blip r:embed="rId2">
            <a:alphaModFix amt="60000"/>
          </a:blip>
          <a:srcRect r="6274" b="6250"/>
          <a:stretch/>
        </p:blipFill>
        <p:spPr>
          <a:xfrm>
            <a:off x="20" y="8571"/>
            <a:ext cx="12188932" cy="6858000"/>
          </a:xfrm>
          <a:prstGeom prst="rect">
            <a:avLst/>
          </a:prstGeom>
        </p:spPr>
      </p:pic>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257237"/>
            <a:ext cx="7685037"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Need for MFA?</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334713"/>
            <a:ext cx="6133822" cy="52504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85750" indent="-285750" algn="just">
              <a:buFont typeface="Arial"/>
              <a:buChar char="•"/>
            </a:pPr>
            <a:r>
              <a:rPr lang="en-US" sz="2000" b="1" dirty="0">
                <a:solidFill>
                  <a:schemeClr val="accent1"/>
                </a:solidFill>
                <a:latin typeface="Times New Roman"/>
                <a:ea typeface="+mn-lt"/>
                <a:cs typeface="Times New Roman"/>
              </a:rPr>
              <a:t>Protecting Sensitive Data:</a:t>
            </a:r>
            <a:r>
              <a:rPr lang="en-US" sz="2000" dirty="0">
                <a:solidFill>
                  <a:srgbClr val="FFFFFF"/>
                </a:solidFill>
                <a:latin typeface="Times New Roman"/>
                <a:ea typeface="+mn-lt"/>
                <a:cs typeface="Times New Roman"/>
              </a:rPr>
              <a:t> MFA is essential for safeguarding sensitive information like financial records, healthcare data, and intellectual property, reducing the risk of costly data breaches.</a:t>
            </a:r>
            <a:endParaRPr lang="en-US" dirty="0">
              <a:latin typeface="Times New Roman"/>
              <a:cs typeface="Times New Roman"/>
            </a:endParaRPr>
          </a:p>
          <a:p>
            <a:pPr marL="285750" indent="-285750" algn="just">
              <a:buFont typeface="Arial"/>
              <a:buChar char="•"/>
            </a:pPr>
            <a:r>
              <a:rPr lang="en-US" sz="2000" b="1" dirty="0">
                <a:solidFill>
                  <a:schemeClr val="accent1"/>
                </a:solidFill>
                <a:latin typeface="Times New Roman"/>
                <a:ea typeface="+mn-lt"/>
                <a:cs typeface="Times New Roman"/>
              </a:rPr>
              <a:t>Adapting to Remote Work:</a:t>
            </a:r>
            <a:r>
              <a:rPr lang="en-US" sz="2000" dirty="0">
                <a:solidFill>
                  <a:srgbClr val="FFFFFF"/>
                </a:solidFill>
                <a:latin typeface="Times New Roman"/>
                <a:ea typeface="+mn-lt"/>
                <a:cs typeface="Times New Roman"/>
              </a:rPr>
              <a:t> As remote work becomes more common, MFA is crucial for securing access to corporate networks and resources, ensuring that only authorized users can log in from various locations.</a:t>
            </a:r>
            <a:endParaRPr lang="en-US" dirty="0">
              <a:latin typeface="Times New Roman"/>
              <a:cs typeface="Times New Roman"/>
            </a:endParaRPr>
          </a:p>
          <a:p>
            <a:pPr marL="285750" indent="-285750" algn="just">
              <a:buFont typeface="Arial"/>
              <a:buChar char="•"/>
            </a:pPr>
            <a:r>
              <a:rPr lang="en-US" sz="2000" b="1" dirty="0">
                <a:solidFill>
                  <a:schemeClr val="accent1"/>
                </a:solidFill>
                <a:latin typeface="Times New Roman"/>
                <a:ea typeface="+mn-lt"/>
                <a:cs typeface="Times New Roman"/>
              </a:rPr>
              <a:t>Mitigating Human Error:</a:t>
            </a:r>
            <a:r>
              <a:rPr lang="en-US" sz="2000" dirty="0">
                <a:solidFill>
                  <a:schemeClr val="accent1"/>
                </a:solidFill>
                <a:latin typeface="Times New Roman"/>
                <a:ea typeface="+mn-lt"/>
                <a:cs typeface="Times New Roman"/>
              </a:rPr>
              <a:t> </a:t>
            </a:r>
            <a:r>
              <a:rPr lang="en-US" sz="2000" dirty="0">
                <a:solidFill>
                  <a:srgbClr val="FFFFFF"/>
                </a:solidFill>
                <a:latin typeface="Times New Roman"/>
                <a:ea typeface="+mn-lt"/>
                <a:cs typeface="Times New Roman"/>
              </a:rPr>
              <a:t>Since users can fall for phishing or social engineering attacks, MFA provides an additional security layer that can prevent breaches even when passwords are compromised.</a:t>
            </a:r>
            <a:endParaRPr lang="en-US" dirty="0">
              <a:latin typeface="Times New Roman"/>
              <a:cs typeface="Times New Roman"/>
            </a:endParaRPr>
          </a:p>
          <a:p>
            <a:pPr marL="285750" indent="-285750" algn="just">
              <a:buFont typeface="Arial"/>
              <a:buChar char="•"/>
            </a:pPr>
            <a:r>
              <a:rPr lang="en-US" sz="2000" b="1" dirty="0">
                <a:solidFill>
                  <a:schemeClr val="accent1"/>
                </a:solidFill>
                <a:latin typeface="Times New Roman"/>
                <a:ea typeface="+mn-lt"/>
                <a:cs typeface="Times New Roman"/>
              </a:rPr>
              <a:t>Building Trust and Reputation:</a:t>
            </a:r>
            <a:r>
              <a:rPr lang="en-US" sz="2000" dirty="0">
                <a:solidFill>
                  <a:schemeClr val="accent1"/>
                </a:solidFill>
                <a:latin typeface="Times New Roman"/>
                <a:ea typeface="+mn-lt"/>
                <a:cs typeface="Times New Roman"/>
              </a:rPr>
              <a:t> </a:t>
            </a:r>
            <a:r>
              <a:rPr lang="en-US" sz="2000" dirty="0">
                <a:solidFill>
                  <a:srgbClr val="FFFFFF"/>
                </a:solidFill>
                <a:latin typeface="Times New Roman"/>
                <a:ea typeface="+mn-lt"/>
                <a:cs typeface="Times New Roman"/>
              </a:rPr>
              <a:t>Organizations that implement MFA demonstrate a commitment to security, which can enhance customer trust and protect their reputation in the market.</a:t>
            </a:r>
            <a:endParaRPr lang="en-US" dirty="0">
              <a:latin typeface="Times New Roman"/>
              <a:cs typeface="Times New Roman"/>
            </a:endParaRPr>
          </a:p>
          <a:p>
            <a:pPr algn="just">
              <a:lnSpc>
                <a:spcPct val="90000"/>
              </a:lnSpc>
              <a:spcAft>
                <a:spcPts val="600"/>
              </a:spcAft>
            </a:pPr>
            <a:endParaRPr lang="en-US" sz="2000" dirty="0">
              <a:solidFill>
                <a:srgbClr val="FFFFFF"/>
              </a:solidFill>
              <a:latin typeface="Times New Roman"/>
              <a:cs typeface="Times New Roman"/>
            </a:endParaRPr>
          </a:p>
        </p:txBody>
      </p:sp>
      <p:grpSp>
        <p:nvGrpSpPr>
          <p:cNvPr id="55" name="Group 5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6" name="Oval 5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5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8" name="Freeform: Shape 5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9" name="Freeform: Shape 5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6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6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pic>
        <p:nvPicPr>
          <p:cNvPr id="4" name="Picture 3" descr="A diagram of a computer virus&#10;&#10;Description automatically generated">
            <a:extLst>
              <a:ext uri="{FF2B5EF4-FFF2-40B4-BE49-F238E27FC236}">
                <a16:creationId xmlns:a16="http://schemas.microsoft.com/office/drawing/2014/main" id="{2B325068-730A-600F-9F87-F430DFA1645C}"/>
              </a:ext>
            </a:extLst>
          </p:cNvPr>
          <p:cNvPicPr>
            <a:picLocks noChangeAspect="1"/>
          </p:cNvPicPr>
          <p:nvPr/>
        </p:nvPicPr>
        <p:blipFill>
          <a:blip r:embed="rId3"/>
          <a:stretch>
            <a:fillRect/>
          </a:stretch>
        </p:blipFill>
        <p:spPr>
          <a:xfrm>
            <a:off x="6955291" y="1431471"/>
            <a:ext cx="4772025" cy="304255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88491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9" name="Picture 48">
            <a:extLst>
              <a:ext uri="{FF2B5EF4-FFF2-40B4-BE49-F238E27FC236}">
                <a16:creationId xmlns:a16="http://schemas.microsoft.com/office/drawing/2014/main" id="{B2BED7ED-9D88-8192-FB8F-D90054C7C02C}"/>
              </a:ext>
            </a:extLst>
          </p:cNvPr>
          <p:cNvPicPr>
            <a:picLocks noChangeAspect="1"/>
          </p:cNvPicPr>
          <p:nvPr/>
        </p:nvPicPr>
        <p:blipFill>
          <a:blip r:embed="rId2">
            <a:alphaModFix amt="60000"/>
          </a:blip>
          <a:srcRect r="6274" b="6250"/>
          <a:stretch/>
        </p:blipFill>
        <p:spPr>
          <a:xfrm>
            <a:off x="20" y="8571"/>
            <a:ext cx="12188932" cy="6858000"/>
          </a:xfrm>
          <a:prstGeom prst="rect">
            <a:avLst/>
          </a:prstGeom>
        </p:spPr>
      </p:pic>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257237"/>
            <a:ext cx="7685037"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How MFA Works?</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076177"/>
            <a:ext cx="9848572" cy="52504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r>
              <a:rPr lang="en-US" sz="2000" dirty="0">
                <a:solidFill>
                  <a:srgbClr val="FFFFFF"/>
                </a:solidFill>
                <a:latin typeface="Times New Roman"/>
                <a:ea typeface="+mn-lt"/>
                <a:cs typeface="Times New Roman"/>
              </a:rPr>
              <a:t>MFA secures access by requiring two or more verification factors:</a:t>
            </a:r>
            <a:endParaRPr lang="en-US" sz="2000" dirty="0">
              <a:solidFill>
                <a:srgbClr val="FFFFFF"/>
              </a:solidFill>
              <a:latin typeface="Times New Roman"/>
              <a:cs typeface="Times New Roman"/>
            </a:endParaRPr>
          </a:p>
          <a:p>
            <a:pPr algn="just">
              <a:buFont typeface="Arial"/>
              <a:buChar char="•"/>
            </a:pPr>
            <a:r>
              <a:rPr lang="en-US" sz="2000" b="1" dirty="0">
                <a:solidFill>
                  <a:schemeClr val="accent1"/>
                </a:solidFill>
                <a:latin typeface="Times New Roman"/>
                <a:ea typeface="+mn-lt"/>
                <a:cs typeface="Times New Roman"/>
              </a:rPr>
              <a:t>Authentication Factors:</a:t>
            </a:r>
            <a:endParaRPr lang="en-US" dirty="0">
              <a:solidFill>
                <a:schemeClr val="accent1"/>
              </a:solidFill>
              <a:latin typeface="Times New Roman"/>
              <a:cs typeface="Times New Roman"/>
            </a:endParaRPr>
          </a:p>
          <a:p>
            <a:pPr lvl="1" algn="just">
              <a:buFont typeface="Arial"/>
              <a:buChar char="•"/>
            </a:pPr>
            <a:r>
              <a:rPr lang="en-US" sz="2000" b="1" dirty="0">
                <a:solidFill>
                  <a:srgbClr val="FFFFFF"/>
                </a:solidFill>
                <a:latin typeface="Times New Roman"/>
                <a:ea typeface="+mn-lt"/>
                <a:cs typeface="Times New Roman"/>
              </a:rPr>
              <a:t>Something You Know:</a:t>
            </a:r>
            <a:r>
              <a:rPr lang="en-US" sz="2000" dirty="0">
                <a:solidFill>
                  <a:srgbClr val="FFFFFF"/>
                </a:solidFill>
                <a:latin typeface="Times New Roman"/>
                <a:ea typeface="+mn-lt"/>
                <a:cs typeface="Times New Roman"/>
              </a:rPr>
              <a:t> A password or PIN.</a:t>
            </a:r>
            <a:endParaRPr lang="en-US" dirty="0">
              <a:latin typeface="Times New Roman"/>
              <a:cs typeface="Times New Roman"/>
            </a:endParaRPr>
          </a:p>
          <a:p>
            <a:pPr lvl="1" algn="just">
              <a:buFont typeface="Arial"/>
              <a:buChar char="•"/>
            </a:pPr>
            <a:r>
              <a:rPr lang="en-US" sz="2000" b="1" dirty="0">
                <a:solidFill>
                  <a:srgbClr val="FFFFFF"/>
                </a:solidFill>
                <a:latin typeface="Times New Roman"/>
                <a:ea typeface="+mn-lt"/>
                <a:cs typeface="Times New Roman"/>
              </a:rPr>
              <a:t>Something You Have:</a:t>
            </a:r>
            <a:r>
              <a:rPr lang="en-US" sz="2000" dirty="0">
                <a:solidFill>
                  <a:srgbClr val="FFFFFF"/>
                </a:solidFill>
                <a:latin typeface="Times New Roman"/>
                <a:ea typeface="+mn-lt"/>
                <a:cs typeface="Times New Roman"/>
              </a:rPr>
              <a:t> A smartphone, hardware token, or smart card.</a:t>
            </a:r>
            <a:endParaRPr lang="en-US" dirty="0">
              <a:latin typeface="Times New Roman"/>
              <a:cs typeface="Times New Roman"/>
            </a:endParaRPr>
          </a:p>
          <a:p>
            <a:pPr lvl="1" algn="just">
              <a:buFont typeface="Arial"/>
              <a:buChar char="•"/>
            </a:pPr>
            <a:r>
              <a:rPr lang="en-US" sz="2000" b="1" dirty="0">
                <a:solidFill>
                  <a:srgbClr val="FFFFFF"/>
                </a:solidFill>
                <a:latin typeface="Times New Roman"/>
                <a:ea typeface="+mn-lt"/>
                <a:cs typeface="Times New Roman"/>
              </a:rPr>
              <a:t>Something You Are:</a:t>
            </a:r>
            <a:r>
              <a:rPr lang="en-US" sz="2000" dirty="0">
                <a:solidFill>
                  <a:srgbClr val="FFFFFF"/>
                </a:solidFill>
                <a:latin typeface="Times New Roman"/>
                <a:ea typeface="+mn-lt"/>
                <a:cs typeface="Times New Roman"/>
              </a:rPr>
              <a:t> Biometric data like fingerprints or facial recognition.</a:t>
            </a:r>
            <a:endParaRPr lang="en-US" dirty="0">
              <a:latin typeface="Times New Roman"/>
              <a:cs typeface="Times New Roman"/>
            </a:endParaRPr>
          </a:p>
          <a:p>
            <a:pPr algn="just">
              <a:buFont typeface="Arial"/>
              <a:buChar char="•"/>
            </a:pPr>
            <a:r>
              <a:rPr lang="en-US" sz="2000" b="1" dirty="0">
                <a:solidFill>
                  <a:schemeClr val="accent1"/>
                </a:solidFill>
                <a:latin typeface="Times New Roman"/>
                <a:ea typeface="+mn-lt"/>
                <a:cs typeface="Times New Roman"/>
              </a:rPr>
              <a:t>Process:</a:t>
            </a:r>
            <a:endParaRPr lang="en-US" dirty="0">
              <a:solidFill>
                <a:schemeClr val="accent1"/>
              </a:solidFill>
              <a:latin typeface="Times New Roman"/>
              <a:cs typeface="Times New Roman"/>
            </a:endParaRPr>
          </a:p>
          <a:p>
            <a:pPr lvl="1" algn="just">
              <a:buFont typeface="Arial"/>
              <a:buChar char="•"/>
            </a:pPr>
            <a:r>
              <a:rPr lang="en-US" sz="2000" b="1" dirty="0">
                <a:solidFill>
                  <a:srgbClr val="FFFFFF"/>
                </a:solidFill>
                <a:latin typeface="Times New Roman"/>
                <a:ea typeface="+mn-lt"/>
                <a:cs typeface="Times New Roman"/>
              </a:rPr>
              <a:t>Step 1:</a:t>
            </a:r>
            <a:r>
              <a:rPr lang="en-US" sz="2000" dirty="0">
                <a:solidFill>
                  <a:srgbClr val="FFFFFF"/>
                </a:solidFill>
                <a:latin typeface="Times New Roman"/>
                <a:ea typeface="+mn-lt"/>
                <a:cs typeface="Times New Roman"/>
              </a:rPr>
              <a:t> Enter your password.</a:t>
            </a:r>
            <a:endParaRPr lang="en-US" dirty="0">
              <a:latin typeface="Times New Roman"/>
              <a:cs typeface="Times New Roman"/>
            </a:endParaRPr>
          </a:p>
          <a:p>
            <a:pPr lvl="1" algn="just">
              <a:buFont typeface="Arial"/>
              <a:buChar char="•"/>
            </a:pPr>
            <a:r>
              <a:rPr lang="en-US" sz="2000" b="1" dirty="0">
                <a:solidFill>
                  <a:srgbClr val="FFFFFF"/>
                </a:solidFill>
                <a:latin typeface="Times New Roman"/>
                <a:ea typeface="+mn-lt"/>
                <a:cs typeface="Times New Roman"/>
              </a:rPr>
              <a:t>Step 2:</a:t>
            </a:r>
            <a:r>
              <a:rPr lang="en-US" sz="2000" dirty="0">
                <a:solidFill>
                  <a:srgbClr val="FFFFFF"/>
                </a:solidFill>
                <a:latin typeface="Times New Roman"/>
                <a:ea typeface="+mn-lt"/>
                <a:cs typeface="Times New Roman"/>
              </a:rPr>
              <a:t> Provide a second factor, like a one-time code or fingerprint.</a:t>
            </a:r>
            <a:endParaRPr lang="en-US" dirty="0">
              <a:latin typeface="Times New Roman"/>
              <a:cs typeface="Times New Roman"/>
            </a:endParaRPr>
          </a:p>
          <a:p>
            <a:pPr lvl="1" algn="just">
              <a:buFont typeface="Arial"/>
              <a:buChar char="•"/>
            </a:pPr>
            <a:r>
              <a:rPr lang="en-US" sz="2000" b="1" dirty="0">
                <a:solidFill>
                  <a:srgbClr val="FFFFFF"/>
                </a:solidFill>
                <a:latin typeface="Times New Roman"/>
                <a:ea typeface="+mn-lt"/>
                <a:cs typeface="Times New Roman"/>
              </a:rPr>
              <a:t>Step 3:</a:t>
            </a:r>
            <a:r>
              <a:rPr lang="en-US" sz="2000" dirty="0">
                <a:solidFill>
                  <a:srgbClr val="FFFFFF"/>
                </a:solidFill>
                <a:latin typeface="Times New Roman"/>
                <a:ea typeface="+mn-lt"/>
                <a:cs typeface="Times New Roman"/>
              </a:rPr>
              <a:t> Access is granted only after both factors are verified.</a:t>
            </a:r>
            <a:endParaRPr lang="en-US" dirty="0">
              <a:latin typeface="Times New Roman"/>
              <a:cs typeface="Times New Roman"/>
            </a:endParaRPr>
          </a:p>
          <a:p>
            <a:pPr algn="just">
              <a:buFont typeface="Arial"/>
              <a:buChar char="•"/>
            </a:pPr>
            <a:r>
              <a:rPr lang="en-US" sz="2000" b="1" dirty="0">
                <a:solidFill>
                  <a:schemeClr val="accent1"/>
                </a:solidFill>
                <a:latin typeface="Times New Roman"/>
                <a:ea typeface="+mn-lt"/>
                <a:cs typeface="Times New Roman"/>
              </a:rPr>
              <a:t>Common Methods:</a:t>
            </a:r>
            <a:endParaRPr lang="en-US" dirty="0">
              <a:solidFill>
                <a:schemeClr val="accent1"/>
              </a:solidFill>
              <a:latin typeface="Times New Roman"/>
              <a:cs typeface="Times New Roman"/>
            </a:endParaRPr>
          </a:p>
          <a:p>
            <a:pPr lvl="1" algn="just">
              <a:buFont typeface="Arial"/>
              <a:buChar char="•"/>
            </a:pPr>
            <a:r>
              <a:rPr lang="en-US" sz="2000" dirty="0">
                <a:solidFill>
                  <a:srgbClr val="FFFFFF"/>
                </a:solidFill>
                <a:latin typeface="Times New Roman"/>
                <a:ea typeface="+mn-lt"/>
                <a:cs typeface="Times New Roman"/>
              </a:rPr>
              <a:t>SMS-based codes, authenticator apps, or hardware tokens.</a:t>
            </a:r>
            <a:endParaRPr lang="en-US" dirty="0">
              <a:latin typeface="Times New Roman"/>
              <a:cs typeface="Times New Roman"/>
            </a:endParaRPr>
          </a:p>
          <a:p>
            <a:pPr lvl="1" algn="just">
              <a:buFont typeface="Arial"/>
              <a:buChar char="•"/>
            </a:pPr>
            <a:r>
              <a:rPr lang="en-US" sz="2000" dirty="0">
                <a:solidFill>
                  <a:srgbClr val="FFFFFF"/>
                </a:solidFill>
                <a:latin typeface="Times New Roman"/>
                <a:ea typeface="+mn-lt"/>
                <a:cs typeface="Times New Roman"/>
              </a:rPr>
              <a:t>MFA strengthens security by adding layers of verification beyond just a password.</a:t>
            </a:r>
            <a:endParaRPr lang="en-US" dirty="0">
              <a:latin typeface="Times New Roman"/>
              <a:cs typeface="Times New Roman"/>
            </a:endParaRPr>
          </a:p>
          <a:p>
            <a:pPr marL="285750" indent="-285750" algn="just">
              <a:buFont typeface="Arial"/>
              <a:buChar char="•"/>
            </a:pPr>
            <a:endParaRPr lang="en-US" sz="2000" dirty="0">
              <a:solidFill>
                <a:srgbClr val="FFFFFF"/>
              </a:solidFill>
              <a:latin typeface="Times New Roman"/>
              <a:cs typeface="Times New Roman"/>
            </a:endParaRPr>
          </a:p>
        </p:txBody>
      </p:sp>
      <p:grpSp>
        <p:nvGrpSpPr>
          <p:cNvPr id="55" name="Group 5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6" name="Oval 5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5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8" name="Freeform: Shape 5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9" name="Freeform: Shape 5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6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6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pic>
        <p:nvPicPr>
          <p:cNvPr id="3" name="Picture 2" descr="A blue shield with white text&#10;&#10;Description automatically generated">
            <a:extLst>
              <a:ext uri="{FF2B5EF4-FFF2-40B4-BE49-F238E27FC236}">
                <a16:creationId xmlns:a16="http://schemas.microsoft.com/office/drawing/2014/main" id="{6031D2E6-6557-1A93-47F9-D1AF44A2A28C}"/>
              </a:ext>
            </a:extLst>
          </p:cNvPr>
          <p:cNvPicPr>
            <a:picLocks noChangeAspect="1"/>
          </p:cNvPicPr>
          <p:nvPr/>
        </p:nvPicPr>
        <p:blipFill>
          <a:blip r:embed="rId3"/>
          <a:stretch>
            <a:fillRect/>
          </a:stretch>
        </p:blipFill>
        <p:spPr>
          <a:xfrm>
            <a:off x="2657475" y="4705350"/>
            <a:ext cx="6223907" cy="2386692"/>
          </a:xfrm>
          <a:prstGeom prst="rect">
            <a:avLst/>
          </a:prstGeom>
        </p:spPr>
      </p:pic>
    </p:spTree>
    <p:extLst>
      <p:ext uri="{BB962C8B-B14F-4D97-AF65-F5344CB8AC3E}">
        <p14:creationId xmlns:p14="http://schemas.microsoft.com/office/powerpoint/2010/main" val="316223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9" name="Picture 48">
            <a:extLst>
              <a:ext uri="{FF2B5EF4-FFF2-40B4-BE49-F238E27FC236}">
                <a16:creationId xmlns:a16="http://schemas.microsoft.com/office/drawing/2014/main" id="{B2BED7ED-9D88-8192-FB8F-D90054C7C02C}"/>
              </a:ext>
            </a:extLst>
          </p:cNvPr>
          <p:cNvPicPr>
            <a:picLocks noChangeAspect="1"/>
          </p:cNvPicPr>
          <p:nvPr/>
        </p:nvPicPr>
        <p:blipFill>
          <a:blip r:embed="rId2">
            <a:alphaModFix amt="60000"/>
          </a:blip>
          <a:srcRect r="6274" b="6250"/>
          <a:stretch/>
        </p:blipFill>
        <p:spPr>
          <a:xfrm>
            <a:off x="20" y="8571"/>
            <a:ext cx="12188932" cy="6858000"/>
          </a:xfrm>
          <a:prstGeom prst="rect">
            <a:avLst/>
          </a:prstGeom>
        </p:spPr>
      </p:pic>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14906"/>
            <a:ext cx="7685037"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Benefits of MFA</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593248"/>
            <a:ext cx="9848572" cy="52776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algn="just">
              <a:buFont typeface="Arial"/>
              <a:buChar char="•"/>
            </a:pPr>
            <a:r>
              <a:rPr lang="en-US" sz="2000" dirty="0">
                <a:solidFill>
                  <a:srgbClr val="FFFFFF"/>
                </a:solidFill>
                <a:latin typeface="Times New Roman"/>
                <a:ea typeface="+mn-lt"/>
                <a:cs typeface="Times New Roman"/>
              </a:rPr>
              <a:t>MFA provides an extra layer of protection beyond passwords, making it significantly harder for unauthorized users.</a:t>
            </a:r>
          </a:p>
          <a:p>
            <a:pPr marL="342900" indent="-342900" algn="just">
              <a:buFont typeface="Arial"/>
              <a:buChar char="•"/>
            </a:pPr>
            <a:r>
              <a:rPr lang="en-US" sz="2000" dirty="0">
                <a:latin typeface="Times New Roman"/>
                <a:ea typeface="+mn-lt"/>
                <a:cs typeface="Times New Roman"/>
              </a:rPr>
              <a:t>It helps defend against phishing, keyloggers, and brute-force attacks.</a:t>
            </a:r>
          </a:p>
          <a:p>
            <a:pPr marL="342900" indent="-342900" algn="just">
              <a:buFont typeface="Arial"/>
              <a:buChar char="•"/>
            </a:pPr>
            <a:r>
              <a:rPr lang="en-US" sz="2000">
                <a:latin typeface="Times New Roman"/>
                <a:ea typeface="+mn-lt"/>
                <a:cs typeface="Times New Roman"/>
              </a:rPr>
              <a:t>MFA helps organizations meet regulatory requirements.</a:t>
            </a:r>
            <a:endParaRPr lang="en-US" sz="2000" dirty="0">
              <a:latin typeface="Times New Roman"/>
              <a:ea typeface="+mn-lt"/>
              <a:cs typeface="Times New Roman"/>
            </a:endParaRPr>
          </a:p>
          <a:p>
            <a:pPr marL="342900" indent="-342900" algn="just">
              <a:buFont typeface="Arial"/>
              <a:buChar char="•"/>
            </a:pPr>
            <a:r>
              <a:rPr lang="en-US" sz="2000" dirty="0">
                <a:latin typeface="Times New Roman"/>
                <a:ea typeface="+mn-lt"/>
                <a:cs typeface="Times New Roman"/>
              </a:rPr>
              <a:t>By requiring multiple forms of verification, MFA minimizes the risk of identity theft and fraudulent activities.</a:t>
            </a:r>
          </a:p>
          <a:p>
            <a:pPr marL="342900" indent="-342900" algn="just">
              <a:buFont typeface="Arial"/>
              <a:buChar char="•"/>
            </a:pPr>
            <a:r>
              <a:rPr lang="en-US" sz="2000" dirty="0">
                <a:latin typeface="Times New Roman"/>
                <a:ea typeface="+mn-lt"/>
                <a:cs typeface="Times New Roman"/>
              </a:rPr>
              <a:t>MFA helps for protecting remote access to corporate systems and data.</a:t>
            </a:r>
          </a:p>
          <a:p>
            <a:pPr marL="342900" indent="-342900" algn="just">
              <a:buFont typeface="Arial"/>
              <a:buChar char="•"/>
            </a:pPr>
            <a:r>
              <a:rPr lang="en-US" sz="2000" dirty="0">
                <a:latin typeface="Times New Roman"/>
                <a:ea typeface="+mn-lt"/>
                <a:cs typeface="Times New Roman"/>
              </a:rPr>
              <a:t>MFA adds an additional layer of security that can prevent breaches caused by user mistakes, such as falling for phishing scams.</a:t>
            </a:r>
          </a:p>
          <a:p>
            <a:pPr marL="342900" indent="-342900" algn="just">
              <a:buFont typeface="Arial"/>
              <a:buChar char="•"/>
            </a:pPr>
            <a:r>
              <a:rPr lang="en-US" sz="2000" dirty="0">
                <a:latin typeface="Times New Roman"/>
                <a:ea typeface="+mn-lt"/>
                <a:cs typeface="Times New Roman"/>
              </a:rPr>
              <a:t>Implementing MFA demonstrates a commitment to security, enhancing customer trust and protecting an organization’s reputation.</a:t>
            </a:r>
            <a:endParaRPr lang="en-US" sz="2000" dirty="0">
              <a:latin typeface="Times New Roman"/>
              <a:cs typeface="Times New Roman"/>
            </a:endParaRPr>
          </a:p>
        </p:txBody>
      </p:sp>
      <p:grpSp>
        <p:nvGrpSpPr>
          <p:cNvPr id="55" name="Group 5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6" name="Oval 5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5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8" name="Freeform: Shape 5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9" name="Freeform: Shape 5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6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6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spTree>
    <p:extLst>
      <p:ext uri="{BB962C8B-B14F-4D97-AF65-F5344CB8AC3E}">
        <p14:creationId xmlns:p14="http://schemas.microsoft.com/office/powerpoint/2010/main" val="166239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9" name="Picture 48">
            <a:extLst>
              <a:ext uri="{FF2B5EF4-FFF2-40B4-BE49-F238E27FC236}">
                <a16:creationId xmlns:a16="http://schemas.microsoft.com/office/drawing/2014/main" id="{B2BED7ED-9D88-8192-FB8F-D90054C7C02C}"/>
              </a:ext>
            </a:extLst>
          </p:cNvPr>
          <p:cNvPicPr>
            <a:picLocks noChangeAspect="1"/>
          </p:cNvPicPr>
          <p:nvPr/>
        </p:nvPicPr>
        <p:blipFill>
          <a:blip r:embed="rId2">
            <a:alphaModFix amt="60000"/>
          </a:blip>
          <a:srcRect r="6274" b="6250"/>
          <a:stretch/>
        </p:blipFill>
        <p:spPr>
          <a:xfrm>
            <a:off x="20" y="8571"/>
            <a:ext cx="12188932" cy="6858000"/>
          </a:xfrm>
          <a:prstGeom prst="rect">
            <a:avLst/>
          </a:prstGeom>
        </p:spPr>
      </p:pic>
      <p:sp>
        <p:nvSpPr>
          <p:cNvPr id="2" name="Title 1">
            <a:extLst>
              <a:ext uri="{FF2B5EF4-FFF2-40B4-BE49-F238E27FC236}">
                <a16:creationId xmlns:a16="http://schemas.microsoft.com/office/drawing/2014/main" id="{5B14C83D-2556-EF5F-C0F4-9F4B047B7B8B}"/>
              </a:ext>
            </a:extLst>
          </p:cNvPr>
          <p:cNvSpPr>
            <a:spLocks noGrp="1"/>
          </p:cNvSpPr>
          <p:nvPr>
            <p:ph type="title"/>
          </p:nvPr>
        </p:nvSpPr>
        <p:spPr>
          <a:xfrm>
            <a:off x="457200" y="14906"/>
            <a:ext cx="7685037" cy="1325563"/>
          </a:xfrm>
        </p:spPr>
        <p:txBody>
          <a:bodyPr vert="horz" lIns="91440" tIns="45720" rIns="91440" bIns="45720" rtlCol="0" anchor="b">
            <a:normAutofit/>
          </a:bodyPr>
          <a:lstStyle/>
          <a:p>
            <a:r>
              <a:rPr lang="en-US" b="1" u="sng" dirty="0">
                <a:solidFill>
                  <a:schemeClr val="accent1"/>
                </a:solidFill>
                <a:latin typeface="Times New Roman"/>
                <a:cs typeface="Times New Roman"/>
              </a:rPr>
              <a:t>Benefits of MFA</a:t>
            </a:r>
          </a:p>
        </p:txBody>
      </p:sp>
      <p:sp>
        <p:nvSpPr>
          <p:cNvPr id="6" name="TextBox 5">
            <a:extLst>
              <a:ext uri="{FF2B5EF4-FFF2-40B4-BE49-F238E27FC236}">
                <a16:creationId xmlns:a16="http://schemas.microsoft.com/office/drawing/2014/main" id="{91E83919-A505-5299-6B1D-FAE3FC009094}"/>
              </a:ext>
            </a:extLst>
          </p:cNvPr>
          <p:cNvSpPr txBox="1"/>
          <p:nvPr/>
        </p:nvSpPr>
        <p:spPr>
          <a:xfrm>
            <a:off x="457200" y="1593248"/>
            <a:ext cx="9848572" cy="52776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algn="just">
              <a:buFont typeface="Arial"/>
              <a:buChar char="•"/>
            </a:pPr>
            <a:r>
              <a:rPr lang="en-US" sz="2000" dirty="0">
                <a:solidFill>
                  <a:srgbClr val="FFFFFF"/>
                </a:solidFill>
                <a:latin typeface="Times New Roman"/>
                <a:ea typeface="+mn-lt"/>
                <a:cs typeface="Times New Roman"/>
              </a:rPr>
              <a:t>MFA provides an extra layer of protection beyond passwords, making it significantly harder for unauthorized users.</a:t>
            </a:r>
          </a:p>
          <a:p>
            <a:pPr marL="342900" indent="-342900" algn="just">
              <a:buFont typeface="Arial"/>
              <a:buChar char="•"/>
            </a:pPr>
            <a:r>
              <a:rPr lang="en-US" sz="2000" dirty="0">
                <a:latin typeface="Times New Roman"/>
                <a:ea typeface="+mn-lt"/>
                <a:cs typeface="Times New Roman"/>
              </a:rPr>
              <a:t>It helps defend against phishing, keyloggers, and brute-force attacks.</a:t>
            </a:r>
          </a:p>
          <a:p>
            <a:pPr marL="342900" indent="-342900" algn="just">
              <a:buFont typeface="Arial"/>
              <a:buChar char="•"/>
            </a:pPr>
            <a:r>
              <a:rPr lang="en-US" sz="2000">
                <a:latin typeface="Times New Roman"/>
                <a:ea typeface="+mn-lt"/>
                <a:cs typeface="Times New Roman"/>
              </a:rPr>
              <a:t>MFA helps organizations meet regulatory requirements.</a:t>
            </a:r>
            <a:endParaRPr lang="en-US" sz="2000" dirty="0">
              <a:latin typeface="Times New Roman"/>
              <a:ea typeface="+mn-lt"/>
              <a:cs typeface="Times New Roman"/>
            </a:endParaRPr>
          </a:p>
          <a:p>
            <a:pPr marL="342900" indent="-342900" algn="just">
              <a:buFont typeface="Arial"/>
              <a:buChar char="•"/>
            </a:pPr>
            <a:r>
              <a:rPr lang="en-US" sz="2000" dirty="0">
                <a:latin typeface="Times New Roman"/>
                <a:ea typeface="+mn-lt"/>
                <a:cs typeface="Times New Roman"/>
              </a:rPr>
              <a:t>By requiring multiple forms of verification, MFA minimizes the risk of identity theft and fraudulent activities.</a:t>
            </a:r>
          </a:p>
          <a:p>
            <a:pPr marL="342900" indent="-342900" algn="just">
              <a:buFont typeface="Arial"/>
              <a:buChar char="•"/>
            </a:pPr>
            <a:r>
              <a:rPr lang="en-US" sz="2000" dirty="0">
                <a:latin typeface="Times New Roman"/>
                <a:ea typeface="+mn-lt"/>
                <a:cs typeface="Times New Roman"/>
              </a:rPr>
              <a:t>MFA helps for protecting remote access to corporate systems and data.</a:t>
            </a:r>
          </a:p>
          <a:p>
            <a:pPr marL="342900" indent="-342900" algn="just">
              <a:buFont typeface="Arial"/>
              <a:buChar char="•"/>
            </a:pPr>
            <a:r>
              <a:rPr lang="en-US" sz="2000" dirty="0">
                <a:latin typeface="Times New Roman"/>
                <a:ea typeface="+mn-lt"/>
                <a:cs typeface="Times New Roman"/>
              </a:rPr>
              <a:t>MFA adds an additional layer of security that can prevent breaches caused by user mistakes, such as falling for phishing scams.</a:t>
            </a:r>
          </a:p>
          <a:p>
            <a:pPr marL="342900" indent="-342900" algn="just">
              <a:buFont typeface="Arial"/>
              <a:buChar char="•"/>
            </a:pPr>
            <a:r>
              <a:rPr lang="en-US" sz="2000" dirty="0">
                <a:latin typeface="Times New Roman"/>
                <a:ea typeface="+mn-lt"/>
                <a:cs typeface="Times New Roman"/>
              </a:rPr>
              <a:t>Implementing MFA demonstrates a commitment to security, enhancing customer trust and protecting an organization’s reputation.</a:t>
            </a:r>
            <a:endParaRPr lang="en-US" sz="2000" dirty="0">
              <a:latin typeface="Times New Roman"/>
              <a:cs typeface="Times New Roman"/>
            </a:endParaRPr>
          </a:p>
        </p:txBody>
      </p:sp>
      <p:grpSp>
        <p:nvGrpSpPr>
          <p:cNvPr id="55" name="Group 5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6" name="Oval 5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a:cs typeface="Times New Roman"/>
              </a:endParaRPr>
            </a:p>
          </p:txBody>
        </p:sp>
        <p:sp>
          <p:nvSpPr>
            <p:cNvPr id="5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8" name="Freeform: Shape 5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59" name="Freeform: Shape 5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latin typeface="Times New Roman"/>
                <a:cs typeface="Times New Roman"/>
              </a:endParaRPr>
            </a:p>
          </p:txBody>
        </p:sp>
        <p:sp>
          <p:nvSpPr>
            <p:cNvPr id="6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sp>
          <p:nvSpPr>
            <p:cNvPr id="6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a:cs typeface="Times New Roman"/>
              </a:endParaRPr>
            </a:p>
          </p:txBody>
        </p:sp>
      </p:grpSp>
    </p:spTree>
    <p:extLst>
      <p:ext uri="{BB962C8B-B14F-4D97-AF65-F5344CB8AC3E}">
        <p14:creationId xmlns:p14="http://schemas.microsoft.com/office/powerpoint/2010/main" val="3636115808"/>
      </p:ext>
    </p:extLst>
  </p:cSld>
  <p:clrMapOvr>
    <a:masterClrMapping/>
  </p:clrMapOvr>
</p:sld>
</file>

<file path=ppt/theme/theme1.xml><?xml version="1.0" encoding="utf-8"?>
<a:theme xmlns:a="http://schemas.openxmlformats.org/drawingml/2006/main" name="TropicVTI">
  <a:themeElements>
    <a:clrScheme name="AnalogousFromDarkSeedLeftStep">
      <a:dk1>
        <a:srgbClr val="000000"/>
      </a:dk1>
      <a:lt1>
        <a:srgbClr val="FFFFFF"/>
      </a:lt1>
      <a:dk2>
        <a:srgbClr val="1C2031"/>
      </a:dk2>
      <a:lt2>
        <a:srgbClr val="F0F3F2"/>
      </a:lt2>
      <a:accent1>
        <a:srgbClr val="CA458E"/>
      </a:accent1>
      <a:accent2>
        <a:srgbClr val="B934B4"/>
      </a:accent2>
      <a:accent3>
        <a:srgbClr val="9845CA"/>
      </a:accent3>
      <a:accent4>
        <a:srgbClr val="5238BA"/>
      </a:accent4>
      <a:accent5>
        <a:srgbClr val="4562CA"/>
      </a:accent5>
      <a:accent6>
        <a:srgbClr val="3488B9"/>
      </a:accent6>
      <a:hlink>
        <a:srgbClr val="3F45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TropicVTI</vt:lpstr>
      <vt:lpstr>Multi-Factor Authentication</vt:lpstr>
      <vt:lpstr>Outline</vt:lpstr>
      <vt:lpstr>What is MFA?</vt:lpstr>
      <vt:lpstr>Importance of MFA?</vt:lpstr>
      <vt:lpstr>Need for MFA?</vt:lpstr>
      <vt:lpstr>Need for MFA?</vt:lpstr>
      <vt:lpstr>How MFA Works?</vt:lpstr>
      <vt:lpstr>Benefits of MFA</vt:lpstr>
      <vt:lpstr>Benefits of MFA</vt:lpstr>
      <vt:lpstr>Future of MFA</vt:lpstr>
      <vt:lpstr>Top Venders of MFA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342</cp:revision>
  <dcterms:created xsi:type="dcterms:W3CDTF">2024-08-16T13:45:22Z</dcterms:created>
  <dcterms:modified xsi:type="dcterms:W3CDTF">2024-08-16T14:58:42Z</dcterms:modified>
</cp:coreProperties>
</file>