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86" r:id="rId5"/>
    <p:sldId id="284" r:id="rId6"/>
    <p:sldId id="260" r:id="rId7"/>
    <p:sldId id="263" r:id="rId8"/>
    <p:sldId id="265" r:id="rId9"/>
    <p:sldId id="267" r:id="rId10"/>
    <p:sldId id="279" r:id="rId11"/>
    <p:sldId id="282" r:id="rId12"/>
    <p:sldId id="269" r:id="rId13"/>
    <p:sldId id="274" r:id="rId14"/>
    <p:sldId id="278" r:id="rId15"/>
    <p:sldId id="275" r:id="rId16"/>
    <p:sldId id="287"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72" d="100"/>
          <a:sy n="72"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228745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303073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704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161332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469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480250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357735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84612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21824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D06ECF9-5F30-4B82-AEC0-9BD4A0024E71}" type="datetimeFigureOut">
              <a:rPr lang="fr-FR" smtClean="0"/>
              <a:t>13/07/2023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54593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D06ECF9-5F30-4B82-AEC0-9BD4A0024E71}" type="datetimeFigureOut">
              <a:rPr lang="fr-FR" smtClean="0"/>
              <a:t>13/07/2023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75318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D06ECF9-5F30-4B82-AEC0-9BD4A0024E71}" type="datetimeFigureOut">
              <a:rPr lang="fr-FR" smtClean="0"/>
              <a:t>13/07/2023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333267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D06ECF9-5F30-4B82-AEC0-9BD4A0024E71}" type="datetimeFigureOut">
              <a:rPr lang="fr-FR" smtClean="0"/>
              <a:t>13/07/2023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61365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6ECF9-5F30-4B82-AEC0-9BD4A0024E71}" type="datetimeFigureOut">
              <a:rPr lang="fr-FR" smtClean="0"/>
              <a:t>13/07/2023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16569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D06ECF9-5F30-4B82-AEC0-9BD4A0024E71}" type="datetimeFigureOut">
              <a:rPr lang="fr-FR" smtClean="0"/>
              <a:t>13/07/2023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347598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D06ECF9-5F30-4B82-AEC0-9BD4A0024E71}" type="datetimeFigureOut">
              <a:rPr lang="fr-FR" smtClean="0"/>
              <a:t>13/07/2023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F8677D-566D-4E8F-AB19-B2BA14BE66F3}" type="slidenum">
              <a:rPr lang="fr-FR" smtClean="0"/>
              <a:t>‹N°›</a:t>
            </a:fld>
            <a:endParaRPr lang="fr-FR"/>
          </a:p>
        </p:txBody>
      </p:sp>
    </p:spTree>
    <p:extLst>
      <p:ext uri="{BB962C8B-B14F-4D97-AF65-F5344CB8AC3E}">
        <p14:creationId xmlns:p14="http://schemas.microsoft.com/office/powerpoint/2010/main" val="120624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06ECF9-5F30-4B82-AEC0-9BD4A0024E71}" type="datetimeFigureOut">
              <a:rPr lang="fr-FR" smtClean="0"/>
              <a:t>13/07/2023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F8677D-566D-4E8F-AB19-B2BA14BE66F3}" type="slidenum">
              <a:rPr lang="fr-FR" smtClean="0"/>
              <a:t>‹N°›</a:t>
            </a:fld>
            <a:endParaRPr lang="fr-FR"/>
          </a:p>
        </p:txBody>
      </p:sp>
    </p:spTree>
    <p:extLst>
      <p:ext uri="{BB962C8B-B14F-4D97-AF65-F5344CB8AC3E}">
        <p14:creationId xmlns:p14="http://schemas.microsoft.com/office/powerpoint/2010/main" val="4008121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fr.wikipedia.org/" TargetMode="External"/><Relationship Id="rId7" Type="http://schemas.openxmlformats.org/officeDocument/2006/relationships/hyperlink" Target="https://youtu.be/V3rAJosDfi4"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6" Type="http://schemas.openxmlformats.org/officeDocument/2006/relationships/hyperlink" Target="https://dpt-info.u-strasbg.fr/~stella/enseignement/algos_distr/transp_chapitre6.pdf" TargetMode="External"/><Relationship Id="rId5" Type="http://schemas.openxmlformats.org/officeDocument/2006/relationships/hyperlink" Target="https://cours.polymtl.ca/inf2610/documentation/notes/chap7.pdf" TargetMode="External"/><Relationship Id="rId4" Type="http://schemas.openxmlformats.org/officeDocument/2006/relationships/hyperlink" Target="http://www.uqac.ca/pguerin/8INF341/Cours9_Interbloc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2431038"/>
            <a:ext cx="7766936" cy="1646302"/>
          </a:xfrm>
        </p:spPr>
        <p:txBody>
          <a:bodyPr>
            <a:normAutofit/>
          </a:bodyPr>
          <a:lstStyle/>
          <a:p>
            <a:r>
              <a:rPr lang="fr-FR" sz="8800" b="1" i="1" dirty="0" smtClean="0"/>
              <a:t>Interblocage </a:t>
            </a:r>
            <a:endParaRPr lang="fr-FR" sz="8800" b="1" i="1" dirty="0"/>
          </a:p>
        </p:txBody>
      </p:sp>
      <p:sp>
        <p:nvSpPr>
          <p:cNvPr id="3" name="Sous-titre 2"/>
          <p:cNvSpPr>
            <a:spLocks noGrp="1"/>
          </p:cNvSpPr>
          <p:nvPr>
            <p:ph type="subTitle" idx="1"/>
          </p:nvPr>
        </p:nvSpPr>
        <p:spPr>
          <a:xfrm>
            <a:off x="483326" y="5172891"/>
            <a:ext cx="3004457" cy="1449978"/>
          </a:xfrm>
        </p:spPr>
        <p:txBody>
          <a:bodyPr>
            <a:normAutofit/>
          </a:bodyPr>
          <a:lstStyle/>
          <a:p>
            <a:pPr algn="l" rtl="1"/>
            <a:r>
              <a:rPr lang="en-US" b="1" u="sng" dirty="0" err="1" smtClean="0">
                <a:solidFill>
                  <a:schemeClr val="tx1"/>
                </a:solidFill>
                <a:latin typeface="+mj-lt"/>
              </a:rPr>
              <a:t>Pr</a:t>
            </a:r>
            <a:r>
              <a:rPr lang="fr-FR" b="1" u="sng" dirty="0" err="1" smtClean="0">
                <a:solidFill>
                  <a:schemeClr val="tx1"/>
                </a:solidFill>
                <a:latin typeface="+mj-lt"/>
              </a:rPr>
              <a:t>ésenter</a:t>
            </a:r>
            <a:r>
              <a:rPr lang="fr-FR" b="1" u="sng" dirty="0" smtClean="0">
                <a:solidFill>
                  <a:schemeClr val="tx1"/>
                </a:solidFill>
                <a:latin typeface="+mj-lt"/>
              </a:rPr>
              <a:t> par :</a:t>
            </a:r>
          </a:p>
          <a:p>
            <a:pPr algn="l" rtl="1"/>
            <a:r>
              <a:rPr lang="fr-FR" dirty="0" smtClean="0">
                <a:solidFill>
                  <a:schemeClr val="tx1"/>
                </a:solidFill>
              </a:rPr>
              <a:t> </a:t>
            </a:r>
            <a:r>
              <a:rPr lang="fr-FR" dirty="0" smtClean="0">
                <a:solidFill>
                  <a:schemeClr val="tx1"/>
                </a:solidFill>
                <a:latin typeface="+mj-lt"/>
              </a:rPr>
              <a:t>Khawla Ayede</a:t>
            </a:r>
          </a:p>
          <a:p>
            <a:pPr algn="l" rtl="1"/>
            <a:r>
              <a:rPr lang="fr-FR" dirty="0" smtClean="0">
                <a:solidFill>
                  <a:schemeClr val="tx1"/>
                </a:solidFill>
                <a:latin typeface="+mj-lt"/>
              </a:rPr>
              <a:t> Amadou Dia</a:t>
            </a:r>
            <a:r>
              <a:rPr lang="fr-FR" dirty="0" smtClean="0">
                <a:solidFill>
                  <a:schemeClr val="tx1"/>
                </a:solidFill>
              </a:rPr>
              <a:t> </a:t>
            </a:r>
            <a:endParaRPr lang="fr-FR" dirty="0">
              <a:solidFill>
                <a:schemeClr val="tx1"/>
              </a:solidFill>
            </a:endParaRP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pic>
        <p:nvPicPr>
          <p:cNvPr id="4" name="Image 3">
            <a:extLst>
              <a:ext uri="{FF2B5EF4-FFF2-40B4-BE49-F238E27FC236}">
                <a16:creationId xmlns:a16="http://schemas.microsoft.com/office/drawing/2014/main" id="{6A5A105D-062B-4DDA-B47A-B42C11EE1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14" y="502954"/>
            <a:ext cx="1734399" cy="1559050"/>
          </a:xfrm>
          <a:prstGeom prst="rect">
            <a:avLst/>
          </a:prstGeom>
        </p:spPr>
      </p:pic>
      <p:sp>
        <p:nvSpPr>
          <p:cNvPr id="6" name="Rectangle 5"/>
          <p:cNvSpPr/>
          <p:nvPr/>
        </p:nvSpPr>
        <p:spPr>
          <a:xfrm>
            <a:off x="8030817" y="5255851"/>
            <a:ext cx="2279374" cy="923330"/>
          </a:xfrm>
          <a:prstGeom prst="rect">
            <a:avLst/>
          </a:prstGeom>
        </p:spPr>
        <p:txBody>
          <a:bodyPr wrap="square">
            <a:spAutoFit/>
          </a:bodyPr>
          <a:lstStyle/>
          <a:p>
            <a:pPr>
              <a:lnSpc>
                <a:spcPct val="150000"/>
              </a:lnSpc>
            </a:pPr>
            <a:r>
              <a:rPr lang="fr-FR" b="1" dirty="0">
                <a:latin typeface="Open Sans" panose="020B0606030504020204" pitchFamily="34" charset="0"/>
                <a:ea typeface="Open Sans" panose="020B0606030504020204" pitchFamily="34" charset="0"/>
                <a:cs typeface="Open Sans" panose="020B0606030504020204" pitchFamily="34" charset="0"/>
              </a:rPr>
              <a:t>Sous l’encadrement de : </a:t>
            </a:r>
          </a:p>
          <a:p>
            <a:pPr>
              <a:lnSpc>
                <a:spcPct val="150000"/>
              </a:lnSpc>
            </a:pPr>
            <a:r>
              <a:rPr lang="fr-FR" dirty="0">
                <a:latin typeface="Open Sans" panose="020B0606030504020204" pitchFamily="34" charset="0"/>
                <a:ea typeface="Open Sans" panose="020B0606030504020204" pitchFamily="34" charset="0"/>
                <a:cs typeface="Open Sans" panose="020B0606030504020204" pitchFamily="34" charset="0"/>
              </a:rPr>
              <a:t>Mr. DIOP Babacar</a:t>
            </a:r>
          </a:p>
        </p:txBody>
      </p:sp>
      <p:sp>
        <p:nvSpPr>
          <p:cNvPr id="7" name="Rectangle 6"/>
          <p:cNvSpPr/>
          <p:nvPr/>
        </p:nvSpPr>
        <p:spPr>
          <a:xfrm>
            <a:off x="3326296" y="530105"/>
            <a:ext cx="6096000" cy="1338828"/>
          </a:xfrm>
          <a:prstGeom prst="rect">
            <a:avLst/>
          </a:prstGeom>
        </p:spPr>
        <p:txBody>
          <a:bodyPr>
            <a:spAutoFit/>
          </a:bodyPr>
          <a:lstStyle/>
          <a:p>
            <a:pPr algn="ctr">
              <a:lnSpc>
                <a:spcPct val="150000"/>
              </a:lnSpc>
            </a:pPr>
            <a:r>
              <a:rPr lang="fr-FR" dirty="0">
                <a:latin typeface="Open Sans" panose="020B0606030504020204" pitchFamily="34" charset="0"/>
                <a:ea typeface="Open Sans" panose="020B0606030504020204" pitchFamily="34" charset="0"/>
                <a:cs typeface="Open Sans" panose="020B0606030504020204" pitchFamily="34" charset="0"/>
              </a:rPr>
              <a:t>UNIVERSITE GASTON BERGER DE SAINT LOUIS</a:t>
            </a:r>
          </a:p>
          <a:p>
            <a:pPr algn="ctr">
              <a:lnSpc>
                <a:spcPct val="150000"/>
              </a:lnSpc>
            </a:pPr>
            <a:r>
              <a:rPr lang="fr-FR" dirty="0">
                <a:latin typeface="Open Sans" panose="020B0606030504020204" pitchFamily="34" charset="0"/>
                <a:ea typeface="Open Sans" panose="020B0606030504020204" pitchFamily="34" charset="0"/>
                <a:cs typeface="Open Sans" panose="020B0606030504020204" pitchFamily="34" charset="0"/>
              </a:rPr>
              <a:t>UFR DES SCIENCES APPLIQUEES ET DE TECHNOLOGIE</a:t>
            </a:r>
          </a:p>
          <a:p>
            <a:pPr algn="ctr">
              <a:lnSpc>
                <a:spcPct val="150000"/>
              </a:lnSpc>
            </a:pPr>
            <a:r>
              <a:rPr lang="fr-FR" dirty="0">
                <a:latin typeface="Open Sans" panose="020B0606030504020204" pitchFamily="34" charset="0"/>
                <a:ea typeface="Open Sans" panose="020B0606030504020204" pitchFamily="34" charset="0"/>
                <a:cs typeface="Open Sans" panose="020B0606030504020204" pitchFamily="34" charset="0"/>
              </a:rPr>
              <a:t>CENTRE DE FORMATION PROFESSIONNELLE PLURIDISCIPLINAIRE</a:t>
            </a:r>
          </a:p>
        </p:txBody>
      </p:sp>
    </p:spTree>
    <p:extLst>
      <p:ext uri="{BB962C8B-B14F-4D97-AF65-F5344CB8AC3E}">
        <p14:creationId xmlns:p14="http://schemas.microsoft.com/office/powerpoint/2010/main" val="1607070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Traitements de </a:t>
            </a:r>
            <a:r>
              <a:rPr lang="fr-FR" b="1" dirty="0" smtClean="0"/>
              <a:t>l’interblocage</a:t>
            </a:r>
            <a:br>
              <a:rPr lang="fr-FR" b="1" dirty="0" smtClean="0"/>
            </a:br>
            <a:r>
              <a:rPr lang="fr-FR" b="1" dirty="0" smtClean="0"/>
              <a:t> </a:t>
            </a:r>
            <a:r>
              <a:rPr lang="fr-FR" sz="2800" b="1" dirty="0" smtClean="0"/>
              <a:t>4.Prévention</a:t>
            </a:r>
            <a:endParaRPr lang="fr-FR" sz="2800" dirty="0"/>
          </a:p>
        </p:txBody>
      </p:sp>
      <p:sp>
        <p:nvSpPr>
          <p:cNvPr id="3" name="Espace réservé du contenu 2"/>
          <p:cNvSpPr>
            <a:spLocks noGrp="1"/>
          </p:cNvSpPr>
          <p:nvPr>
            <p:ph idx="1"/>
          </p:nvPr>
        </p:nvSpPr>
        <p:spPr/>
        <p:txBody>
          <a:bodyPr>
            <a:normAutofit fontScale="92500" lnSpcReduction="10000"/>
          </a:bodyPr>
          <a:lstStyle/>
          <a:p>
            <a:r>
              <a:rPr lang="fr-FR" dirty="0"/>
              <a:t>Utiliser des algorithmes d'allocation de ressources sécurisée, comme l'algorithme du banquier.</a:t>
            </a:r>
          </a:p>
          <a:p>
            <a:r>
              <a:rPr lang="fr-FR" dirty="0"/>
              <a:t>Mettre en place un ordonnancement préemptif pour libérer périodiquement les ressources.</a:t>
            </a:r>
          </a:p>
          <a:p>
            <a:r>
              <a:rPr lang="fr-FR" dirty="0"/>
              <a:t>Éviter le blocage mutuel en concevant des protocoles pour éviter les attentes circulaires.</a:t>
            </a:r>
          </a:p>
          <a:p>
            <a:r>
              <a:rPr lang="fr-FR" dirty="0"/>
              <a:t>Favoriser l'utilisation de ressources partageables pour réduire les risques de contention.</a:t>
            </a:r>
          </a:p>
          <a:p>
            <a:r>
              <a:rPr lang="fr-FR" dirty="0"/>
              <a:t>Mettre en place des mécanismes de détection d'interblocage pour une intervention rapide.</a:t>
            </a:r>
          </a:p>
          <a:p>
            <a:r>
              <a:rPr lang="fr-FR" dirty="0"/>
              <a:t>Contrôler les priorités des processus pour garantir l'accès aux ressources critiques.</a:t>
            </a:r>
          </a:p>
          <a:p>
            <a:r>
              <a:rPr lang="fr-FR" dirty="0"/>
              <a:t>Encourager la libération anticipée des ressources par les processus.</a:t>
            </a:r>
          </a:p>
        </p:txBody>
      </p:sp>
    </p:spTree>
    <p:extLst>
      <p:ext uri="{BB962C8B-B14F-4D97-AF65-F5344CB8AC3E}">
        <p14:creationId xmlns:p14="http://schemas.microsoft.com/office/powerpoint/2010/main" val="4217060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4.Prévention</a:t>
            </a:r>
            <a:r>
              <a:rPr lang="fr-FR" b="1" dirty="0"/>
              <a:t/>
            </a:r>
            <a:br>
              <a:rPr lang="fr-FR" b="1" dirty="0"/>
            </a:br>
            <a:r>
              <a:rPr lang="fr-FR" sz="2000" b="1" dirty="0" smtClean="0"/>
              <a:t>1.les algorithme de l ’interblocage</a:t>
            </a:r>
            <a:endParaRPr lang="fr-FR" sz="2000" dirty="0"/>
          </a:p>
        </p:txBody>
      </p:sp>
      <p:sp>
        <p:nvSpPr>
          <p:cNvPr id="3" name="Espace réservé du contenu 2"/>
          <p:cNvSpPr>
            <a:spLocks noGrp="1"/>
          </p:cNvSpPr>
          <p:nvPr>
            <p:ph idx="1"/>
          </p:nvPr>
        </p:nvSpPr>
        <p:spPr/>
        <p:txBody>
          <a:bodyPr>
            <a:normAutofit/>
          </a:bodyPr>
          <a:lstStyle/>
          <a:p>
            <a:pPr lvl="0"/>
            <a:r>
              <a:rPr lang="fr-FR" dirty="0" smtClean="0">
                <a:solidFill>
                  <a:prstClr val="black"/>
                </a:solidFill>
              </a:rPr>
              <a:t>Algorithmes </a:t>
            </a:r>
            <a:r>
              <a:rPr lang="fr-FR" dirty="0">
                <a:solidFill>
                  <a:prstClr val="black"/>
                </a:solidFill>
              </a:rPr>
              <a:t>de détection et de gestion des interblocages :</a:t>
            </a:r>
          </a:p>
          <a:p>
            <a:pPr lvl="0"/>
            <a:r>
              <a:rPr lang="fr-FR" dirty="0">
                <a:solidFill>
                  <a:prstClr val="black"/>
                </a:solidFill>
              </a:rPr>
              <a:t>Algorithme du graphe des ressources (Resource Allocation Graph) : </a:t>
            </a:r>
          </a:p>
          <a:p>
            <a:pPr lvl="0"/>
            <a:r>
              <a:rPr lang="fr-FR" dirty="0">
                <a:solidFill>
                  <a:prstClr val="black"/>
                </a:solidFill>
              </a:rPr>
              <a:t>Algorithme du banquier (Bankers Algorithm) : </a:t>
            </a:r>
          </a:p>
          <a:p>
            <a:pPr marL="0" lvl="0" indent="0">
              <a:buNone/>
            </a:pPr>
            <a:endParaRPr lang="fr-FR" dirty="0"/>
          </a:p>
        </p:txBody>
      </p:sp>
    </p:spTree>
    <p:extLst>
      <p:ext uri="{BB962C8B-B14F-4D97-AF65-F5344CB8AC3E}">
        <p14:creationId xmlns:p14="http://schemas.microsoft.com/office/powerpoint/2010/main" val="366240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610" y="393894"/>
            <a:ext cx="10807380" cy="1077377"/>
          </a:xfrm>
        </p:spPr>
        <p:txBody>
          <a:bodyPr>
            <a:normAutofit/>
          </a:bodyPr>
          <a:lstStyle/>
          <a:p>
            <a:r>
              <a:rPr lang="fr-FR" dirty="0" smtClean="0"/>
              <a:t>Algorithme Banquier</a:t>
            </a:r>
            <a:endParaRPr lang="fr-FR" dirty="0"/>
          </a:p>
        </p:txBody>
      </p:sp>
      <p:sp>
        <p:nvSpPr>
          <p:cNvPr id="3" name="Espace réservé du contenu 2"/>
          <p:cNvSpPr>
            <a:spLocks noGrp="1"/>
          </p:cNvSpPr>
          <p:nvPr>
            <p:ph idx="1"/>
          </p:nvPr>
        </p:nvSpPr>
        <p:spPr/>
        <p:txBody>
          <a:bodyPr/>
          <a:lstStyle/>
          <a:p>
            <a:r>
              <a:rPr lang="fr-FR" dirty="0"/>
              <a:t>Algorithme du Banquier </a:t>
            </a:r>
            <a:r>
              <a:rPr lang="fr-FR" dirty="0" smtClean="0"/>
              <a:t>:</a:t>
            </a:r>
          </a:p>
          <a:p>
            <a:r>
              <a:rPr lang="fr-FR" dirty="0"/>
              <a:t>L'algorithme du banquier est un moyen de gestion de l'interblocage dans les systèmes d'exploitation. Son but est de déterminer si une demande d'allocation de ressources d'un processus peut être satisfaite sans conduire à un état d'interblocage.</a:t>
            </a:r>
          </a:p>
        </p:txBody>
      </p:sp>
    </p:spTree>
    <p:extLst>
      <p:ext uri="{BB962C8B-B14F-4D97-AF65-F5344CB8AC3E}">
        <p14:creationId xmlns:p14="http://schemas.microsoft.com/office/powerpoint/2010/main" val="292744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263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172" y="0"/>
            <a:ext cx="7666893" cy="6767978"/>
          </a:xfrm>
          <a:prstGeom prst="rect">
            <a:avLst/>
          </a:prstGeom>
        </p:spPr>
      </p:pic>
      <p:sp>
        <p:nvSpPr>
          <p:cNvPr id="3" name="Rectangle 2"/>
          <p:cNvSpPr/>
          <p:nvPr/>
        </p:nvSpPr>
        <p:spPr>
          <a:xfrm>
            <a:off x="185530" y="1291584"/>
            <a:ext cx="3617844" cy="1754326"/>
          </a:xfrm>
          <a:prstGeom prst="rect">
            <a:avLst/>
          </a:prstGeom>
        </p:spPr>
        <p:txBody>
          <a:bodyPr wrap="square">
            <a:spAutoFit/>
          </a:bodyPr>
          <a:lstStyle/>
          <a:p>
            <a:r>
              <a:rPr lang="fr-FR" dirty="0">
                <a:solidFill>
                  <a:srgbClr val="374151"/>
                </a:solidFill>
                <a:latin typeface="Söhne"/>
              </a:rPr>
              <a:t>Le résultat affiché indique la séquence sûre des processus qui peuvent être exécutés sans risque d'interblocage, ainsi que les ressources allouées à chaque processus.</a:t>
            </a:r>
            <a:endParaRPr lang="fr-FR" dirty="0"/>
          </a:p>
        </p:txBody>
      </p:sp>
    </p:spTree>
    <p:extLst>
      <p:ext uri="{BB962C8B-B14F-4D97-AF65-F5344CB8AC3E}">
        <p14:creationId xmlns:p14="http://schemas.microsoft.com/office/powerpoint/2010/main" val="84393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561" y="1273219"/>
            <a:ext cx="9404074" cy="707886"/>
          </a:xfrm>
          <a:prstGeom prst="rect">
            <a:avLst/>
          </a:prstGeom>
        </p:spPr>
        <p:txBody>
          <a:bodyPr wrap="square">
            <a:spAutoFit/>
          </a:bodyPr>
          <a:lstStyle/>
          <a:p>
            <a:r>
              <a:rPr lang="fr-FR" sz="1600" b="1" dirty="0" smtClean="0"/>
              <a:t> </a:t>
            </a:r>
            <a:r>
              <a:rPr lang="fr-FR" sz="4000" b="1" dirty="0" smtClean="0"/>
              <a:t>Conclusion</a:t>
            </a:r>
            <a:r>
              <a:rPr lang="fr-FR" sz="4000" dirty="0" smtClean="0"/>
              <a:t>:</a:t>
            </a:r>
            <a:endParaRPr lang="fr-FR" sz="4000" dirty="0"/>
          </a:p>
        </p:txBody>
      </p:sp>
      <p:sp>
        <p:nvSpPr>
          <p:cNvPr id="2" name="Rectangle 1"/>
          <p:cNvSpPr/>
          <p:nvPr/>
        </p:nvSpPr>
        <p:spPr>
          <a:xfrm>
            <a:off x="3472070" y="1404730"/>
            <a:ext cx="6308034" cy="1200329"/>
          </a:xfrm>
          <a:prstGeom prst="rect">
            <a:avLst/>
          </a:prstGeom>
        </p:spPr>
        <p:txBody>
          <a:bodyPr wrap="square">
            <a:spAutoFit/>
          </a:bodyPr>
          <a:lstStyle/>
          <a:p>
            <a:r>
              <a:rPr lang="fr-FR" dirty="0">
                <a:solidFill>
                  <a:srgbClr val="374151"/>
                </a:solidFill>
                <a:latin typeface="Söhne"/>
              </a:rPr>
              <a:t>En fin de compte, la gestion de l'interblocage est un aspect critique de la conception et de l'exploitation des systèmes informatiques, et nécessite une approche proactive pour assurer un fonctionnement fluide et fiable.</a:t>
            </a:r>
            <a:endParaRPr lang="fr-FR" dirty="0"/>
          </a:p>
        </p:txBody>
      </p:sp>
    </p:spTree>
    <p:extLst>
      <p:ext uri="{BB962C8B-B14F-4D97-AF65-F5344CB8AC3E}">
        <p14:creationId xmlns:p14="http://schemas.microsoft.com/office/powerpoint/2010/main" val="231461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Bibliographes</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chat.openai.com</a:t>
            </a:r>
            <a:endParaRPr lang="fr-FR" dirty="0" smtClean="0"/>
          </a:p>
          <a:p>
            <a:r>
              <a:rPr lang="fr-FR" dirty="0">
                <a:hlinkClick r:id="rId3"/>
              </a:rPr>
              <a:t>https://</a:t>
            </a:r>
            <a:r>
              <a:rPr lang="fr-FR" dirty="0" smtClean="0">
                <a:hlinkClick r:id="rId3"/>
              </a:rPr>
              <a:t>fr.wikipedia.org</a:t>
            </a:r>
            <a:endParaRPr lang="fr-FR" dirty="0" smtClean="0"/>
          </a:p>
          <a:p>
            <a:r>
              <a:rPr lang="fr-FR" dirty="0" smtClean="0">
                <a:hlinkClick r:id="rId4"/>
              </a:rPr>
              <a:t>http</a:t>
            </a:r>
            <a:r>
              <a:rPr lang="fr-FR" dirty="0">
                <a:hlinkClick r:id="rId4"/>
              </a:rPr>
              <a:t>://</a:t>
            </a:r>
            <a:r>
              <a:rPr lang="fr-FR" dirty="0" smtClean="0">
                <a:hlinkClick r:id="rId4"/>
              </a:rPr>
              <a:t>www.uqac.ca/pguerin/8INF341/Cours9_Interblocage</a:t>
            </a:r>
            <a:endParaRPr lang="fr-FR" dirty="0" smtClean="0"/>
          </a:p>
          <a:p>
            <a:r>
              <a:rPr lang="fr-FR" dirty="0">
                <a:hlinkClick r:id="rId5"/>
              </a:rPr>
              <a:t>https://</a:t>
            </a:r>
            <a:r>
              <a:rPr lang="fr-FR" dirty="0" smtClean="0">
                <a:hlinkClick r:id="rId5"/>
              </a:rPr>
              <a:t>cours.polymtl.ca/inf2610/documentation/notes/chap7.pdf</a:t>
            </a:r>
            <a:endParaRPr lang="fr-FR" dirty="0"/>
          </a:p>
          <a:p>
            <a:r>
              <a:rPr lang="fr-FR" dirty="0">
                <a:hlinkClick r:id="rId6"/>
              </a:rPr>
              <a:t>https://dpt-info.u-strasbg.fr/~</a:t>
            </a:r>
            <a:r>
              <a:rPr lang="fr-FR" dirty="0" smtClean="0">
                <a:hlinkClick r:id="rId6"/>
              </a:rPr>
              <a:t>stella/enseignement/algos_distr/transp_chapitre6.pdf</a:t>
            </a:r>
            <a:endParaRPr lang="fr-FR" dirty="0"/>
          </a:p>
          <a:p>
            <a:r>
              <a:rPr lang="fr-FR">
                <a:hlinkClick r:id="rId7"/>
              </a:rPr>
              <a:t>https</a:t>
            </a:r>
            <a:r>
              <a:rPr lang="fr-FR">
                <a:hlinkClick r:id="rId7"/>
              </a:rPr>
              <a:t>://</a:t>
            </a:r>
            <a:r>
              <a:rPr lang="fr-FR" smtClean="0">
                <a:hlinkClick r:id="rId7"/>
              </a:rPr>
              <a:t>youtu.be/V3rAJosDfi4</a:t>
            </a:r>
            <a:endParaRPr lang="fr-FR" smtClean="0"/>
          </a:p>
          <a:p>
            <a:endParaRPr lang="fr-FR" dirty="0"/>
          </a:p>
        </p:txBody>
      </p:sp>
    </p:spTree>
    <p:extLst>
      <p:ext uri="{BB962C8B-B14F-4D97-AF65-F5344CB8AC3E}">
        <p14:creationId xmlns:p14="http://schemas.microsoft.com/office/powerpoint/2010/main" val="44176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sz="2400" b="1" dirty="0" smtClean="0"/>
              <a:t> Introduction</a:t>
            </a:r>
          </a:p>
          <a:p>
            <a:pPr>
              <a:buFont typeface="Wingdings" panose="05000000000000000000" pitchFamily="2" charset="2"/>
              <a:buChar char="q"/>
            </a:pPr>
            <a:r>
              <a:rPr lang="fr-FR" sz="2400" b="1" dirty="0" smtClean="0"/>
              <a:t>Cause </a:t>
            </a:r>
            <a:r>
              <a:rPr lang="fr-FR" sz="2400" b="1" dirty="0" smtClean="0"/>
              <a:t>de </a:t>
            </a:r>
            <a:r>
              <a:rPr lang="fr-FR" sz="2400" b="1" dirty="0" err="1" smtClean="0"/>
              <a:t>linterblocage</a:t>
            </a:r>
            <a:endParaRPr lang="fr-FR" sz="2400" b="1" dirty="0" smtClean="0"/>
          </a:p>
          <a:p>
            <a:pPr>
              <a:buFont typeface="Wingdings" panose="05000000000000000000" pitchFamily="2" charset="2"/>
              <a:buChar char="q"/>
            </a:pPr>
            <a:r>
              <a:rPr lang="fr-FR" sz="2400" b="1" dirty="0" smtClean="0"/>
              <a:t>Problème de l’interblocage</a:t>
            </a:r>
          </a:p>
          <a:p>
            <a:pPr>
              <a:buFont typeface="Wingdings" panose="05000000000000000000" pitchFamily="2" charset="2"/>
              <a:buChar char="q"/>
            </a:pPr>
            <a:r>
              <a:rPr lang="fr-FR" sz="2400" b="1" dirty="0"/>
              <a:t>Traitements </a:t>
            </a:r>
            <a:r>
              <a:rPr lang="fr-FR" sz="2400" b="1" dirty="0" smtClean="0"/>
              <a:t>de l’interblocage</a:t>
            </a:r>
          </a:p>
          <a:p>
            <a:pPr>
              <a:buFont typeface="Wingdings" panose="05000000000000000000" pitchFamily="2" charset="2"/>
              <a:buChar char="q"/>
            </a:pPr>
            <a:r>
              <a:rPr lang="fr-FR" sz="2400" b="1" dirty="0" smtClean="0"/>
              <a:t>Algorithme pour éviter l’interblocage</a:t>
            </a:r>
            <a:endParaRPr lang="fr-FR" sz="2400" b="1" dirty="0"/>
          </a:p>
          <a:p>
            <a:pPr>
              <a:buFont typeface="Wingdings" panose="05000000000000000000" pitchFamily="2" charset="2"/>
              <a:buChar char="q"/>
            </a:pPr>
            <a:endParaRPr lang="fr-FR" sz="2400" b="1" dirty="0"/>
          </a:p>
        </p:txBody>
      </p:sp>
    </p:spTree>
    <p:extLst>
      <p:ext uri="{BB962C8B-B14F-4D97-AF65-F5344CB8AC3E}">
        <p14:creationId xmlns:p14="http://schemas.microsoft.com/office/powerpoint/2010/main" val="3313472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6896" y="185530"/>
            <a:ext cx="10515600" cy="490331"/>
          </a:xfrm>
        </p:spPr>
        <p:txBody>
          <a:bodyPr>
            <a:normAutofit/>
          </a:bodyPr>
          <a:lstStyle/>
          <a:p>
            <a:pPr algn="ctr"/>
            <a:r>
              <a:rPr lang="fr-FR" sz="2400" b="1" dirty="0" smtClean="0"/>
              <a:t>INTRODUCTION</a:t>
            </a:r>
            <a:endParaRPr lang="fr-FR" sz="2400" b="1" dirty="0"/>
          </a:p>
        </p:txBody>
      </p:sp>
      <p:sp>
        <p:nvSpPr>
          <p:cNvPr id="3" name="Espace réservé du contenu 2"/>
          <p:cNvSpPr>
            <a:spLocks noGrp="1"/>
          </p:cNvSpPr>
          <p:nvPr>
            <p:ph idx="1"/>
          </p:nvPr>
        </p:nvSpPr>
        <p:spPr>
          <a:xfrm>
            <a:off x="838200" y="1152939"/>
            <a:ext cx="10515600" cy="5512904"/>
          </a:xfrm>
        </p:spPr>
        <p:txBody>
          <a:bodyPr>
            <a:normAutofit/>
          </a:bodyPr>
          <a:lstStyle/>
          <a:p>
            <a:pPr marL="0" indent="0">
              <a:buNone/>
            </a:pPr>
            <a:r>
              <a:rPr lang="fr-FR" sz="2600" dirty="0" smtClean="0"/>
              <a:t>On peut définir interblocage par un ensemble de processus qui est en attente circulaire de la libération de ressource. </a:t>
            </a:r>
            <a:endParaRPr lang="fr-FR" sz="2600" dirty="0"/>
          </a:p>
          <a:p>
            <a:pPr marL="0" indent="0">
              <a:buNone/>
            </a:pPr>
            <a:endParaRPr lang="fr-FR" sz="2600" dirty="0" smtClean="0"/>
          </a:p>
          <a:p>
            <a:pPr marL="0" indent="0">
              <a:buNone/>
            </a:pPr>
            <a:endParaRPr lang="fr-FR" dirty="0" smtClean="0"/>
          </a:p>
          <a:p>
            <a:pPr marL="0" indent="0">
              <a:buNone/>
            </a:pPr>
            <a:r>
              <a:rPr lang="fr-FR" sz="2000" b="1" dirty="0"/>
              <a:t>Les conditions suivantes sont nécessaires pour avoir une possibilité </a:t>
            </a:r>
            <a:r>
              <a:rPr lang="fr-FR" sz="2000" b="1" dirty="0" smtClean="0"/>
              <a:t>d'interblocage.</a:t>
            </a:r>
          </a:p>
          <a:p>
            <a:pPr>
              <a:buFont typeface="Wingdings" panose="05000000000000000000" pitchFamily="2" charset="2"/>
              <a:buChar char="v"/>
            </a:pPr>
            <a:r>
              <a:rPr lang="fr-FR" b="1" dirty="0" smtClean="0"/>
              <a:t>Exclusion mutuelleles</a:t>
            </a:r>
            <a:r>
              <a:rPr lang="fr-FR" b="1" dirty="0"/>
              <a:t>:</a:t>
            </a:r>
            <a:r>
              <a:rPr lang="fr-FR" b="1" dirty="0" smtClean="0"/>
              <a:t> </a:t>
            </a:r>
            <a:r>
              <a:rPr lang="fr-FR" dirty="0"/>
              <a:t>ressources ne sont pas partageables, un seul processus à la fois peut utiliser la ressource</a:t>
            </a:r>
            <a:r>
              <a:rPr lang="fr-FR" dirty="0" smtClean="0"/>
              <a:t>.</a:t>
            </a:r>
          </a:p>
          <a:p>
            <a:pPr>
              <a:buFont typeface="Wingdings" panose="05000000000000000000" pitchFamily="2" charset="2"/>
              <a:buChar char="v"/>
            </a:pPr>
            <a:r>
              <a:rPr lang="fr-FR" dirty="0" smtClean="0"/>
              <a:t>Possession &amp; attente: il </a:t>
            </a:r>
            <a:r>
              <a:rPr lang="fr-FR" dirty="0"/>
              <a:t>doit exister un processus qui utilise une ressource et qui est en attente sur une requête</a:t>
            </a:r>
            <a:r>
              <a:rPr lang="fr-FR" dirty="0" smtClean="0"/>
              <a:t>.</a:t>
            </a:r>
          </a:p>
          <a:p>
            <a:pPr>
              <a:buFont typeface="Wingdings" panose="05000000000000000000" pitchFamily="2" charset="2"/>
              <a:buChar char="v"/>
            </a:pPr>
            <a:r>
              <a:rPr lang="fr-FR" dirty="0" smtClean="0"/>
              <a:t>//Sans préemption les </a:t>
            </a:r>
            <a:r>
              <a:rPr lang="fr-FR" dirty="0"/>
              <a:t>ressources ne sont pas préemptibles c'est-à-dire que les libérations sont faites volontairement par les </a:t>
            </a:r>
            <a:r>
              <a:rPr lang="fr-FR" dirty="0" smtClean="0"/>
              <a:t>processus. </a:t>
            </a:r>
            <a:r>
              <a:rPr lang="fr-FR" dirty="0"/>
              <a:t>On ne peut pas forcer un processus à rendre une ressource</a:t>
            </a:r>
            <a:r>
              <a:rPr lang="fr-FR" dirty="0" smtClean="0"/>
              <a:t>.</a:t>
            </a:r>
          </a:p>
          <a:p>
            <a:pPr>
              <a:buFont typeface="Wingdings" panose="05000000000000000000" pitchFamily="2" charset="2"/>
              <a:buChar char="v"/>
            </a:pPr>
            <a:endParaRPr lang="fr-FR" dirty="0" smtClean="0"/>
          </a:p>
        </p:txBody>
      </p:sp>
    </p:spTree>
    <p:extLst>
      <p:ext uri="{BB962C8B-B14F-4D97-AF65-F5344CB8AC3E}">
        <p14:creationId xmlns:p14="http://schemas.microsoft.com/office/powerpoint/2010/main" val="1080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ln w="0"/>
                <a:effectLst>
                  <a:outerShdw blurRad="38100" dist="19050" dir="2700000" algn="tl" rotWithShape="0">
                    <a:schemeClr val="dk1">
                      <a:alpha val="40000"/>
                    </a:schemeClr>
                  </a:outerShdw>
                </a:effectLst>
              </a:rPr>
              <a:t>Exemple: Interblocage</a:t>
            </a:r>
            <a:endParaRPr lang="fr-FR" dirty="0"/>
          </a:p>
        </p:txBody>
      </p:sp>
      <p:sp>
        <p:nvSpPr>
          <p:cNvPr id="5" name="Espace réservé du contenu 4"/>
          <p:cNvSpPr>
            <a:spLocks noGrp="1"/>
          </p:cNvSpPr>
          <p:nvPr>
            <p:ph idx="1"/>
          </p:nvPr>
        </p:nvSpPr>
        <p:spPr>
          <a:xfrm>
            <a:off x="0" y="2160589"/>
            <a:ext cx="11728174" cy="3880773"/>
          </a:xfrm>
        </p:spPr>
        <p:txBody>
          <a:bodyPr/>
          <a:lstStyle/>
          <a:p>
            <a:pPr marL="457200" lvl="1" indent="0">
              <a:buNone/>
            </a:pPr>
            <a:endParaRPr lang="fr-FR" sz="1200" dirty="0" smtClean="0"/>
          </a:p>
          <a:p>
            <a:pPr marL="457200" lvl="1" indent="0">
              <a:buNone/>
            </a:pPr>
            <a:endParaRPr lang="fr-FR" sz="1200" dirty="0"/>
          </a:p>
          <a:p>
            <a:pPr marL="457200" lvl="1" indent="0">
              <a:buNone/>
            </a:pPr>
            <a:r>
              <a:rPr lang="fr-FR" sz="1200" b="1" dirty="0" smtClean="0"/>
              <a:t>Les </a:t>
            </a:r>
            <a:r>
              <a:rPr lang="fr-FR" sz="1200" b="1" dirty="0"/>
              <a:t>processus sont représentés pas des cercles</a:t>
            </a:r>
            <a:r>
              <a:rPr lang="fr-FR" sz="1200" b="1" dirty="0" smtClean="0"/>
              <a:t>.•</a:t>
            </a:r>
          </a:p>
          <a:p>
            <a:pPr marL="457200" lvl="1" indent="0">
              <a:buNone/>
            </a:pPr>
            <a:r>
              <a:rPr lang="fr-FR" sz="1200" b="1" dirty="0" smtClean="0"/>
              <a:t>Les </a:t>
            </a:r>
            <a:r>
              <a:rPr lang="fr-FR" sz="1200" b="1" dirty="0"/>
              <a:t>ressources sont représentées par des carrés.•	</a:t>
            </a:r>
            <a:endParaRPr lang="fr-FR" sz="1200" b="1" dirty="0" smtClean="0"/>
          </a:p>
          <a:p>
            <a:pPr marL="457200" lvl="1" indent="0">
              <a:buNone/>
            </a:pPr>
            <a:r>
              <a:rPr lang="fr-FR" sz="1200" b="1" dirty="0" smtClean="0"/>
              <a:t>Une </a:t>
            </a:r>
            <a:r>
              <a:rPr lang="fr-FR" sz="1200" b="1" dirty="0"/>
              <a:t>flèche qui va d'un carré à un cercle indique que la </a:t>
            </a:r>
            <a:r>
              <a:rPr lang="fr-FR" sz="1200" b="1" dirty="0" smtClean="0"/>
              <a:t>ressource</a:t>
            </a:r>
          </a:p>
          <a:p>
            <a:pPr marL="457200" lvl="1" indent="0">
              <a:buNone/>
            </a:pPr>
            <a:r>
              <a:rPr lang="fr-FR" sz="1200" b="1" dirty="0" smtClean="0"/>
              <a:t> </a:t>
            </a:r>
            <a:r>
              <a:rPr lang="fr-FR" sz="1200" b="1" dirty="0"/>
              <a:t>est déjà attribuée au processus (figure a</a:t>
            </a:r>
            <a:r>
              <a:rPr lang="fr-FR" sz="1200" b="1" dirty="0" smtClean="0"/>
              <a:t>).</a:t>
            </a:r>
          </a:p>
          <a:p>
            <a:pPr marL="457200" lvl="1" indent="0">
              <a:buNone/>
            </a:pPr>
            <a:r>
              <a:rPr lang="fr-FR" sz="1200" b="1" dirty="0" smtClean="0"/>
              <a:t>Une </a:t>
            </a:r>
            <a:r>
              <a:rPr lang="fr-FR" sz="1200" b="1" dirty="0"/>
              <a:t>flèche d'un cercle vers un carré indique que le processus </a:t>
            </a:r>
            <a:r>
              <a:rPr lang="fr-FR" sz="1200" b="1" dirty="0" smtClean="0"/>
              <a:t>est</a:t>
            </a:r>
          </a:p>
          <a:p>
            <a:pPr marL="457200" lvl="1" indent="0">
              <a:buNone/>
            </a:pPr>
            <a:r>
              <a:rPr lang="fr-FR" sz="1200" b="1" dirty="0" smtClean="0"/>
              <a:t> </a:t>
            </a:r>
            <a:r>
              <a:rPr lang="fr-FR" sz="1200" b="1" dirty="0"/>
              <a:t>bloqué en attente de cette ressource (figure b</a:t>
            </a:r>
            <a:r>
              <a:rPr lang="fr-FR" sz="1200" b="1" dirty="0" smtClean="0"/>
              <a:t>)</a:t>
            </a:r>
          </a:p>
          <a:p>
            <a:pPr marL="457200" lvl="1" indent="0">
              <a:buNone/>
            </a:pPr>
            <a:r>
              <a:rPr lang="fr-FR" sz="1200" b="1" dirty="0" smtClean="0"/>
              <a:t>Les </a:t>
            </a:r>
            <a:r>
              <a:rPr lang="fr-FR" sz="1200" b="1" dirty="0"/>
              <a:t>interblocages sont représentés dans ces graphiques </a:t>
            </a:r>
            <a:r>
              <a:rPr lang="fr-FR" sz="1200" b="1" dirty="0" smtClean="0"/>
              <a:t>par</a:t>
            </a:r>
          </a:p>
          <a:p>
            <a:pPr marL="457200" lvl="1" indent="0">
              <a:buNone/>
            </a:pPr>
            <a:r>
              <a:rPr lang="fr-FR" sz="1200" b="1" dirty="0" smtClean="0"/>
              <a:t> </a:t>
            </a:r>
            <a:r>
              <a:rPr lang="fr-FR" sz="1200" b="1" dirty="0"/>
              <a:t>la présence d'un cycle ==(figure c)</a:t>
            </a:r>
          </a:p>
        </p:txBody>
      </p:sp>
      <p:pic>
        <p:nvPicPr>
          <p:cNvPr id="6" name="Image 5"/>
          <p:cNvPicPr>
            <a:picLocks noChangeAspect="1"/>
          </p:cNvPicPr>
          <p:nvPr/>
        </p:nvPicPr>
        <p:blipFill>
          <a:blip r:embed="rId2"/>
          <a:stretch>
            <a:fillRect/>
          </a:stretch>
        </p:blipFill>
        <p:spPr>
          <a:xfrm>
            <a:off x="5247861" y="2319129"/>
            <a:ext cx="5552661" cy="3737113"/>
          </a:xfrm>
          <a:prstGeom prst="rect">
            <a:avLst/>
          </a:prstGeom>
        </p:spPr>
      </p:pic>
    </p:spTree>
    <p:extLst>
      <p:ext uri="{BB962C8B-B14F-4D97-AF65-F5344CB8AC3E}">
        <p14:creationId xmlns:p14="http://schemas.microsoft.com/office/powerpoint/2010/main" val="413717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Cause de l’interblocage</a:t>
            </a:r>
            <a:br>
              <a:rPr lang="fr-FR" dirty="0" smtClean="0"/>
            </a:br>
            <a:endParaRPr lang="fr-FR" dirty="0"/>
          </a:p>
        </p:txBody>
      </p:sp>
      <p:sp>
        <p:nvSpPr>
          <p:cNvPr id="3" name="Espace réservé du contenu 2"/>
          <p:cNvSpPr>
            <a:spLocks noGrp="1"/>
          </p:cNvSpPr>
          <p:nvPr>
            <p:ph idx="1"/>
          </p:nvPr>
        </p:nvSpPr>
        <p:spPr/>
        <p:txBody>
          <a:bodyPr>
            <a:normAutofit/>
          </a:bodyPr>
          <a:lstStyle/>
          <a:p>
            <a:r>
              <a:rPr lang="fr-FR" dirty="0"/>
              <a:t>Concurrence pour les ressources </a:t>
            </a:r>
          </a:p>
          <a:p>
            <a:r>
              <a:rPr lang="fr-FR" dirty="0"/>
              <a:t>Allocation non </a:t>
            </a:r>
            <a:r>
              <a:rPr lang="fr-FR" dirty="0" smtClean="0"/>
              <a:t>préemptive </a:t>
            </a:r>
          </a:p>
          <a:p>
            <a:r>
              <a:rPr lang="fr-FR" dirty="0" smtClean="0"/>
              <a:t>Attente circulaire </a:t>
            </a:r>
          </a:p>
          <a:p>
            <a:r>
              <a:rPr lang="fr-FR" dirty="0" smtClean="0"/>
              <a:t>Absence </a:t>
            </a:r>
            <a:r>
              <a:rPr lang="fr-FR" dirty="0"/>
              <a:t>de préemption </a:t>
            </a:r>
          </a:p>
        </p:txBody>
      </p:sp>
    </p:spTree>
    <p:extLst>
      <p:ext uri="{BB962C8B-B14F-4D97-AF65-F5344CB8AC3E}">
        <p14:creationId xmlns:p14="http://schemas.microsoft.com/office/powerpoint/2010/main" val="2716435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lié  a l ’interblocage</a:t>
            </a:r>
            <a:endParaRPr lang="fr-FR" dirty="0"/>
          </a:p>
        </p:txBody>
      </p:sp>
      <p:sp>
        <p:nvSpPr>
          <p:cNvPr id="3" name="Espace réservé du contenu 2"/>
          <p:cNvSpPr>
            <a:spLocks noGrp="1"/>
          </p:cNvSpPr>
          <p:nvPr>
            <p:ph idx="1"/>
          </p:nvPr>
        </p:nvSpPr>
        <p:spPr/>
        <p:txBody>
          <a:bodyPr>
            <a:noAutofit/>
          </a:bodyPr>
          <a:lstStyle/>
          <a:p>
            <a:r>
              <a:rPr lang="fr-FR" sz="1600" dirty="0"/>
              <a:t>Le problème des interblocages (deadlocks) dans les systèmes informatiques peut entraîner une paralysie des processus et des ressources, impactant les performances globales du système. Voici une description des problèmes des </a:t>
            </a:r>
            <a:r>
              <a:rPr lang="fr-FR" sz="1600" dirty="0" smtClean="0"/>
              <a:t>interblocages.</a:t>
            </a:r>
            <a:endParaRPr lang="fr-FR" sz="1600" dirty="0"/>
          </a:p>
          <a:p>
            <a:r>
              <a:rPr lang="fr-FR" sz="1600" dirty="0"/>
              <a:t>Problèmes des interblocages :</a:t>
            </a:r>
          </a:p>
          <a:p>
            <a:r>
              <a:rPr lang="fr-FR" sz="1600" dirty="0"/>
              <a:t>Paralysie des processus </a:t>
            </a:r>
          </a:p>
          <a:p>
            <a:r>
              <a:rPr lang="fr-FR" sz="1600" dirty="0"/>
              <a:t>Utilisation inefficace des ressources </a:t>
            </a:r>
            <a:endParaRPr lang="fr-FR" sz="1600" dirty="0" smtClean="0"/>
          </a:p>
          <a:p>
            <a:r>
              <a:rPr lang="fr-FR" sz="1600" dirty="0" smtClean="0"/>
              <a:t>Attente </a:t>
            </a:r>
            <a:r>
              <a:rPr lang="fr-FR" sz="1600" dirty="0"/>
              <a:t>indéfinie </a:t>
            </a:r>
          </a:p>
          <a:p>
            <a:r>
              <a:rPr lang="fr-FR" sz="1600" dirty="0" smtClean="0"/>
              <a:t>Exemple d’interblocage </a:t>
            </a:r>
            <a:r>
              <a:rPr lang="fr-FR" sz="1600" dirty="0"/>
              <a:t>:</a:t>
            </a:r>
          </a:p>
          <a:p>
            <a:r>
              <a:rPr lang="fr-FR" sz="1600" dirty="0"/>
              <a:t>Problème des lecteurs-écrivains </a:t>
            </a:r>
            <a:r>
              <a:rPr lang="fr-FR" sz="1600" dirty="0" smtClean="0"/>
              <a:t>:</a:t>
            </a:r>
            <a:endParaRPr lang="fr-FR" sz="1600" dirty="0"/>
          </a:p>
        </p:txBody>
      </p:sp>
    </p:spTree>
    <p:extLst>
      <p:ext uri="{BB962C8B-B14F-4D97-AF65-F5344CB8AC3E}">
        <p14:creationId xmlns:p14="http://schemas.microsoft.com/office/powerpoint/2010/main" val="2409608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Traitements de l’interblocage</a:t>
            </a:r>
            <a:br>
              <a:rPr lang="fr-FR" b="1" dirty="0"/>
            </a:br>
            <a:r>
              <a:rPr lang="fr-FR" sz="3100" b="1" dirty="0" smtClean="0"/>
              <a:t>1.Détection </a:t>
            </a:r>
            <a:r>
              <a:rPr lang="fr-FR" sz="3100" b="1" dirty="0"/>
              <a:t>de l’interblocage</a:t>
            </a:r>
            <a:r>
              <a:rPr lang="fr-FR" b="1" dirty="0"/>
              <a:t/>
            </a:r>
            <a:br>
              <a:rPr lang="fr-FR" b="1" dirty="0"/>
            </a:br>
            <a:r>
              <a:rPr lang="fr-FR" dirty="0" smtClean="0"/>
              <a:t/>
            </a:r>
            <a:br>
              <a:rPr lang="fr-FR" dirty="0" smtClean="0"/>
            </a:br>
            <a:endParaRPr lang="fr-FR" dirty="0"/>
          </a:p>
        </p:txBody>
      </p:sp>
      <p:sp>
        <p:nvSpPr>
          <p:cNvPr id="3" name="Espace réservé du contenu 2"/>
          <p:cNvSpPr>
            <a:spLocks noGrp="1"/>
          </p:cNvSpPr>
          <p:nvPr>
            <p:ph idx="1"/>
          </p:nvPr>
        </p:nvSpPr>
        <p:spPr/>
        <p:txBody>
          <a:bodyPr/>
          <a:lstStyle/>
          <a:p>
            <a:r>
              <a:rPr lang="fr-FR" dirty="0"/>
              <a:t>La détection de l'interblocage peut être réalisée à l'aide d'algorithmes tels que l'algorithme du graphe des ressources et l'algorithme du banquier. Ces algorithmes analysent les relations entre les processus et les ressources pour déterminer s'il y a un interblocage.</a:t>
            </a:r>
          </a:p>
          <a:p>
            <a:r>
              <a:rPr lang="fr-FR" dirty="0"/>
              <a:t>Les détecter et y remédier. On tente de traiter les interblocages, en détectant les processus interbloqués et en les éliminant.</a:t>
            </a:r>
          </a:p>
        </p:txBody>
      </p:sp>
    </p:spTree>
    <p:extLst>
      <p:ext uri="{BB962C8B-B14F-4D97-AF65-F5344CB8AC3E}">
        <p14:creationId xmlns:p14="http://schemas.microsoft.com/office/powerpoint/2010/main" val="196295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Traitements de l’interblocage </a:t>
            </a:r>
            <a:r>
              <a:rPr lang="fr-FR" sz="2800" b="1" dirty="0" smtClean="0"/>
              <a:t>2.Traitements </a:t>
            </a:r>
            <a:r>
              <a:rPr lang="fr-FR" sz="2800" b="1" dirty="0"/>
              <a:t>de l’interblocage</a:t>
            </a:r>
          </a:p>
        </p:txBody>
      </p:sp>
      <p:sp>
        <p:nvSpPr>
          <p:cNvPr id="3" name="Espace réservé du contenu 2"/>
          <p:cNvSpPr>
            <a:spLocks noGrp="1"/>
          </p:cNvSpPr>
          <p:nvPr>
            <p:ph idx="1"/>
          </p:nvPr>
        </p:nvSpPr>
        <p:spPr/>
        <p:txBody>
          <a:bodyPr>
            <a:normAutofit/>
          </a:bodyPr>
          <a:lstStyle/>
          <a:p>
            <a:r>
              <a:rPr lang="fr-FR" dirty="0">
                <a:solidFill>
                  <a:srgbClr val="374151"/>
                </a:solidFill>
                <a:latin typeface="Söhne"/>
              </a:rPr>
              <a:t>le traitement des interblocages comprend les approches suivantes :</a:t>
            </a:r>
          </a:p>
          <a:p>
            <a:endParaRPr lang="fr-FR" dirty="0">
              <a:solidFill>
                <a:srgbClr val="374151"/>
              </a:solidFill>
              <a:latin typeface="Söhne"/>
            </a:endParaRPr>
          </a:p>
          <a:p>
            <a:pPr>
              <a:buFont typeface="+mj-lt"/>
              <a:buAutoNum type="arabicPeriod"/>
            </a:pPr>
            <a:r>
              <a:rPr lang="fr-FR" dirty="0" smtClean="0">
                <a:solidFill>
                  <a:srgbClr val="374151"/>
                </a:solidFill>
                <a:latin typeface="Söhne"/>
              </a:rPr>
              <a:t>Allocation sélective de ressources </a:t>
            </a:r>
          </a:p>
          <a:p>
            <a:pPr>
              <a:buFont typeface="+mj-lt"/>
              <a:buAutoNum type="arabicPeriod"/>
            </a:pPr>
            <a:r>
              <a:rPr lang="fr-FR" dirty="0" smtClean="0">
                <a:solidFill>
                  <a:srgbClr val="374151"/>
                </a:solidFill>
                <a:latin typeface="Söhne"/>
              </a:rPr>
              <a:t>Libération de Récupération par Ordonnancement basé sur la priorité </a:t>
            </a:r>
          </a:p>
          <a:p>
            <a:pPr>
              <a:buFont typeface="+mj-lt"/>
              <a:buAutoNum type="arabicPeriod"/>
            </a:pPr>
            <a:r>
              <a:rPr lang="fr-FR" dirty="0" smtClean="0">
                <a:solidFill>
                  <a:srgbClr val="374151"/>
                </a:solidFill>
                <a:latin typeface="Söhne"/>
              </a:rPr>
              <a:t>Annulation de demandes de ressources </a:t>
            </a:r>
          </a:p>
          <a:p>
            <a:pPr>
              <a:buFont typeface="+mj-lt"/>
              <a:buAutoNum type="arabicPeriod"/>
            </a:pPr>
            <a:r>
              <a:rPr lang="fr-FR" dirty="0" smtClean="0">
                <a:solidFill>
                  <a:srgbClr val="374151"/>
                </a:solidFill>
                <a:latin typeface="Söhne"/>
              </a:rPr>
              <a:t>Reprise après échec </a:t>
            </a:r>
            <a:endParaRPr lang="fr-FR" dirty="0">
              <a:solidFill>
                <a:srgbClr val="374151"/>
              </a:solidFill>
              <a:latin typeface="Söhne"/>
            </a:endParaRPr>
          </a:p>
        </p:txBody>
      </p:sp>
    </p:spTree>
    <p:extLst>
      <p:ext uri="{BB962C8B-B14F-4D97-AF65-F5344CB8AC3E}">
        <p14:creationId xmlns:p14="http://schemas.microsoft.com/office/powerpoint/2010/main" val="268754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046922"/>
          </a:xfrm>
        </p:spPr>
        <p:txBody>
          <a:bodyPr>
            <a:normAutofit/>
          </a:bodyPr>
          <a:lstStyle/>
          <a:p>
            <a:r>
              <a:rPr lang="fr-FR" b="1" dirty="0"/>
              <a:t> </a:t>
            </a:r>
            <a:endParaRPr lang="fr-FR" sz="2700" dirty="0"/>
          </a:p>
        </p:txBody>
      </p:sp>
      <p:sp>
        <p:nvSpPr>
          <p:cNvPr id="3" name="Espace réservé du contenu 2"/>
          <p:cNvSpPr>
            <a:spLocks noGrp="1"/>
          </p:cNvSpPr>
          <p:nvPr>
            <p:ph idx="1"/>
          </p:nvPr>
        </p:nvSpPr>
        <p:spPr>
          <a:xfrm>
            <a:off x="677334" y="1245705"/>
            <a:ext cx="8596668" cy="4795658"/>
          </a:xfrm>
        </p:spPr>
        <p:txBody>
          <a:bodyPr/>
          <a:lstStyle/>
          <a:p>
            <a:pPr marL="457200" lvl="1" indent="0">
              <a:buNone/>
            </a:pPr>
            <a:endParaRPr lang="fr-FR" b="1" dirty="0" smtClean="0"/>
          </a:p>
          <a:p>
            <a:pPr marL="457200" lvl="1" indent="0">
              <a:buNone/>
            </a:pPr>
            <a:endParaRPr lang="fr-FR" b="1" dirty="0"/>
          </a:p>
        </p:txBody>
      </p:sp>
      <p:sp>
        <p:nvSpPr>
          <p:cNvPr id="4" name="Rectangle 3"/>
          <p:cNvSpPr/>
          <p:nvPr/>
        </p:nvSpPr>
        <p:spPr>
          <a:xfrm>
            <a:off x="531560" y="2037741"/>
            <a:ext cx="8466666" cy="2862322"/>
          </a:xfrm>
          <a:prstGeom prst="rect">
            <a:avLst/>
          </a:prstGeom>
        </p:spPr>
        <p:txBody>
          <a:bodyPr wrap="square">
            <a:spAutoFit/>
          </a:bodyPr>
          <a:lstStyle/>
          <a:p>
            <a:pPr>
              <a:buFont typeface="+mj-lt"/>
              <a:buAutoNum type="arabicPeriod"/>
            </a:pPr>
            <a:r>
              <a:rPr lang="fr-FR" dirty="0">
                <a:solidFill>
                  <a:srgbClr val="374151"/>
                </a:solidFill>
                <a:latin typeface="Söhne"/>
              </a:rPr>
              <a:t>Utilisez un algorithme d'allocation de ressources sécurisé tel que l'algorithme du banquier</a:t>
            </a:r>
            <a:r>
              <a:rPr lang="fr-FR" dirty="0" smtClean="0">
                <a:solidFill>
                  <a:srgbClr val="374151"/>
                </a:solidFill>
                <a:latin typeface="Söhne"/>
              </a:rPr>
              <a:t>.</a:t>
            </a:r>
            <a:endParaRPr lang="fr-FR" dirty="0">
              <a:solidFill>
                <a:srgbClr val="374151"/>
              </a:solidFill>
              <a:latin typeface="Söhne"/>
            </a:endParaRPr>
          </a:p>
          <a:p>
            <a:pPr>
              <a:buFont typeface="+mj-lt"/>
              <a:buAutoNum type="arabicPeriod"/>
            </a:pPr>
            <a:r>
              <a:rPr lang="fr-FR" dirty="0">
                <a:solidFill>
                  <a:srgbClr val="374151"/>
                </a:solidFill>
                <a:latin typeface="Söhne"/>
              </a:rPr>
              <a:t>Évitez le blocage mutuel en ne permettant l'exécution d'un processus que si toutes les ressources dont il a besoin sont disponibles.</a:t>
            </a:r>
          </a:p>
          <a:p>
            <a:pPr>
              <a:buFont typeface="+mj-lt"/>
              <a:buAutoNum type="arabicPeriod"/>
            </a:pPr>
            <a:r>
              <a:rPr lang="fr-FR" dirty="0">
                <a:solidFill>
                  <a:srgbClr val="374151"/>
                </a:solidFill>
                <a:latin typeface="Söhne"/>
              </a:rPr>
              <a:t>Encouragez la libération rapide des ressources par les processus une fois qu'ils n'en ont plus besoin.</a:t>
            </a:r>
          </a:p>
          <a:p>
            <a:pPr>
              <a:buFont typeface="+mj-lt"/>
              <a:buAutoNum type="arabicPeriod"/>
            </a:pPr>
            <a:r>
              <a:rPr lang="fr-FR" dirty="0">
                <a:solidFill>
                  <a:srgbClr val="374151"/>
                </a:solidFill>
                <a:latin typeface="Söhne"/>
              </a:rPr>
              <a:t>Mettez en place des mécanismes de détection de l'interblocage pour identifier et résoudre les situations d'interblocage.</a:t>
            </a:r>
          </a:p>
          <a:p>
            <a:pPr>
              <a:buFont typeface="+mj-lt"/>
              <a:buAutoNum type="arabicPeriod"/>
            </a:pPr>
            <a:r>
              <a:rPr lang="fr-FR" dirty="0">
                <a:solidFill>
                  <a:srgbClr val="374151"/>
                </a:solidFill>
                <a:latin typeface="Söhne"/>
              </a:rPr>
              <a:t>Gérez les priorités des processus pour éviter que des processus à haute priorité bloquent des processus à basse priorité.</a:t>
            </a:r>
            <a:endParaRPr lang="fr-FR" b="0" i="0" dirty="0">
              <a:solidFill>
                <a:srgbClr val="374151"/>
              </a:solidFill>
              <a:effectLst/>
              <a:latin typeface="Söhne"/>
            </a:endParaRPr>
          </a:p>
        </p:txBody>
      </p:sp>
      <p:sp>
        <p:nvSpPr>
          <p:cNvPr id="5" name="Rectangle 4"/>
          <p:cNvSpPr/>
          <p:nvPr/>
        </p:nvSpPr>
        <p:spPr>
          <a:xfrm>
            <a:off x="677334" y="599374"/>
            <a:ext cx="7281333" cy="954107"/>
          </a:xfrm>
          <a:prstGeom prst="rect">
            <a:avLst/>
          </a:prstGeom>
        </p:spPr>
        <p:txBody>
          <a:bodyPr wrap="square">
            <a:spAutoFit/>
          </a:bodyPr>
          <a:lstStyle/>
          <a:p>
            <a:r>
              <a:rPr lang="fr-FR" sz="2800" b="1" dirty="0">
                <a:solidFill>
                  <a:schemeClr val="accent2">
                    <a:lumMod val="60000"/>
                    <a:lumOff val="40000"/>
                  </a:schemeClr>
                </a:solidFill>
              </a:rPr>
              <a:t>Traitements de l’interblocage </a:t>
            </a:r>
            <a:br>
              <a:rPr lang="fr-FR" sz="2800" b="1" dirty="0">
                <a:solidFill>
                  <a:schemeClr val="accent2">
                    <a:lumMod val="60000"/>
                    <a:lumOff val="40000"/>
                  </a:schemeClr>
                </a:solidFill>
              </a:rPr>
            </a:br>
            <a:r>
              <a:rPr lang="fr-FR" sz="2800" b="1" dirty="0">
                <a:solidFill>
                  <a:schemeClr val="accent2">
                    <a:lumMod val="60000"/>
                    <a:lumOff val="40000"/>
                  </a:schemeClr>
                </a:solidFill>
              </a:rPr>
              <a:t>3. Comment éviter l’interblocage</a:t>
            </a:r>
            <a:endParaRPr lang="fr-FR" sz="2800" dirty="0">
              <a:solidFill>
                <a:schemeClr val="accent2">
                  <a:lumMod val="60000"/>
                  <a:lumOff val="40000"/>
                </a:schemeClr>
              </a:solidFill>
            </a:endParaRPr>
          </a:p>
        </p:txBody>
      </p:sp>
    </p:spTree>
    <p:extLst>
      <p:ext uri="{BB962C8B-B14F-4D97-AF65-F5344CB8AC3E}">
        <p14:creationId xmlns:p14="http://schemas.microsoft.com/office/powerpoint/2010/main" val="338965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4781</TotalTime>
  <Words>697</Words>
  <Application>Microsoft Office PowerPoint</Application>
  <PresentationFormat>Grand écran</PresentationFormat>
  <Paragraphs>107</Paragraphs>
  <Slides>16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Open Sans</vt:lpstr>
      <vt:lpstr>Söhne</vt:lpstr>
      <vt:lpstr>Trebuchet MS</vt:lpstr>
      <vt:lpstr>Wingdings</vt:lpstr>
      <vt:lpstr>Wingdings 3</vt:lpstr>
      <vt:lpstr>Facette</vt:lpstr>
      <vt:lpstr>Interblocage </vt:lpstr>
      <vt:lpstr>plan</vt:lpstr>
      <vt:lpstr>INTRODUCTION</vt:lpstr>
      <vt:lpstr>Exemple: Interblocage</vt:lpstr>
      <vt:lpstr>Cause de l’interblocage </vt:lpstr>
      <vt:lpstr>Problème lié  a l ’interblocage</vt:lpstr>
      <vt:lpstr>Traitements de l’interblocage 1.Détection de l’interblocage  </vt:lpstr>
      <vt:lpstr>Traitements de l’interblocage 2.Traitements de l’interblocage</vt:lpstr>
      <vt:lpstr> </vt:lpstr>
      <vt:lpstr>Traitements de l’interblocage  4.Prévention</vt:lpstr>
      <vt:lpstr>4.Prévention 1.les algorithme de l ’interblocage</vt:lpstr>
      <vt:lpstr>Algorithme Banquier</vt:lpstr>
      <vt:lpstr>Présentation PowerPoint</vt:lpstr>
      <vt:lpstr>Présentation PowerPoint</vt:lpstr>
      <vt:lpstr>Présentation PowerPoint</vt:lpstr>
      <vt:lpstr>Bibliographes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interblocage</dc:title>
  <dc:creator>Khoualita</dc:creator>
  <cp:lastModifiedBy>Khoualita</cp:lastModifiedBy>
  <cp:revision>71</cp:revision>
  <dcterms:created xsi:type="dcterms:W3CDTF">2023-05-18T13:59:14Z</dcterms:created>
  <dcterms:modified xsi:type="dcterms:W3CDTF">2023-07-14T15:52:04Z</dcterms:modified>
</cp:coreProperties>
</file>