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90" r:id="rId4"/>
    <p:sldId id="301" r:id="rId5"/>
    <p:sldId id="300" r:id="rId6"/>
    <p:sldId id="26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3" r:id="rId15"/>
    <p:sldId id="282" r:id="rId16"/>
  </p:sldIdLst>
  <p:sldSz cx="12192000" cy="6858000"/>
  <p:notesSz cx="6858000" cy="9144000"/>
  <p:embeddedFontLst>
    <p:embeddedFont>
      <p:font typeface="Barlow" panose="00000500000000000000" pitchFamily="2" charset="0"/>
      <p:regular r:id="rId18"/>
      <p:bold r:id="rId19"/>
      <p:italic r:id="rId20"/>
      <p:boldItalic r:id="rId21"/>
    </p:embeddedFont>
    <p:embeddedFont>
      <p:font typeface="Barlow ExtraBold" panose="00000900000000000000" pitchFamily="2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gL0cjEE2b8XqlDqdiFwHeFYTR8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6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F45321-5752-4533-9AAF-34DA03030516}">
  <a:tblStyle styleId="{FBF45321-5752-4533-9AAF-34DA0303051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80B1C99-4821-4F17-8E97-3843C251331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59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8775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367361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859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426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441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5287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005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2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  <p:sp>
        <p:nvSpPr>
          <p:cNvPr id="50" name="Google Shape;50;p5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022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914400" lvl="1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914400" lvl="1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4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4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9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4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5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5567" y="414367"/>
            <a:ext cx="1933032" cy="263116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"/>
          <p:cNvSpPr txBox="1"/>
          <p:nvPr/>
        </p:nvSpPr>
        <p:spPr>
          <a:xfrm>
            <a:off x="414932" y="451267"/>
            <a:ext cx="9430635" cy="1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Barlow ExtraBold"/>
              <a:buNone/>
            </a:pPr>
            <a:r>
              <a:rPr lang="en-GB" sz="3200" b="1" i="0" u="none" strike="noStrike" cap="none" dirty="0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CFG</a:t>
            </a:r>
            <a:endParaRPr sz="3200" b="1" i="0" u="none" strike="noStrike" cap="none" dirty="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Barlow ExtraBold"/>
              <a:buNone/>
            </a:pPr>
            <a:r>
              <a:rPr lang="en-US" sz="3200" b="1" i="0" u="none" strike="noStrike" cap="none" dirty="0">
                <a:solidFill>
                  <a:srgbClr val="595959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I</a:t>
            </a:r>
            <a:r>
              <a:rPr lang="en-GB" sz="3200" b="1" i="0" u="none" strike="noStrike" cap="none" dirty="0">
                <a:solidFill>
                  <a:srgbClr val="595959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NTRODUCTION TO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Barlow ExtraBold"/>
              <a:buNone/>
            </a:pPr>
            <a:r>
              <a:rPr lang="en-GB" sz="3200" b="1" i="0" u="none" strike="noStrike" cap="none" dirty="0">
                <a:solidFill>
                  <a:srgbClr val="595959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DATABASES &amp; SQL PROGRAMMING LANGUAGE</a:t>
            </a:r>
            <a:endParaRPr sz="3200" b="1" i="0" u="none" strike="noStrike" cap="none" dirty="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A82321-D7AD-5AEC-A0CA-791D19B2BAF7}"/>
              </a:ext>
            </a:extLst>
          </p:cNvPr>
          <p:cNvSpPr txBox="1"/>
          <p:nvPr/>
        </p:nvSpPr>
        <p:spPr>
          <a:xfrm>
            <a:off x="3413108" y="2766480"/>
            <a:ext cx="5463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54996"/>
                </a:solidFill>
                <a:latin typeface="Barlow"/>
              </a:rPr>
              <a:t>PROJECT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rgbClr val="F54996"/>
                </a:solidFill>
                <a:latin typeface="Barlow"/>
              </a:rPr>
              <a:t>PRESENTATION</a:t>
            </a:r>
            <a:endParaRPr lang="ru-RU" sz="3600" b="1" dirty="0">
              <a:solidFill>
                <a:srgbClr val="F5499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D7A91-B52C-38DA-D3E0-355DCE1FFF3B}"/>
              </a:ext>
            </a:extLst>
          </p:cNvPr>
          <p:cNvSpPr txBox="1"/>
          <p:nvPr/>
        </p:nvSpPr>
        <p:spPr>
          <a:xfrm>
            <a:off x="3961336" y="3584236"/>
            <a:ext cx="4366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rlow"/>
              </a:rPr>
              <a:t>ALBINA KHAYBULLINA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62EBC83-CC2E-DBC8-6A36-0D765541D4BB}"/>
              </a:ext>
            </a:extLst>
          </p:cNvPr>
          <p:cNvSpPr/>
          <p:nvPr/>
        </p:nvSpPr>
        <p:spPr>
          <a:xfrm>
            <a:off x="5229799" y="4588621"/>
            <a:ext cx="6912609" cy="1997273"/>
          </a:xfrm>
          <a:prstGeom prst="rect">
            <a:avLst/>
          </a:prstGeom>
          <a:solidFill>
            <a:schemeClr val="bg1"/>
          </a:solidFill>
          <a:ln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589B72-1883-2D09-0C40-97452A3EA47D}"/>
              </a:ext>
            </a:extLst>
          </p:cNvPr>
          <p:cNvSpPr/>
          <p:nvPr/>
        </p:nvSpPr>
        <p:spPr>
          <a:xfrm>
            <a:off x="5246733" y="2269002"/>
            <a:ext cx="6912609" cy="1997273"/>
          </a:xfrm>
          <a:prstGeom prst="rect">
            <a:avLst/>
          </a:prstGeom>
          <a:solidFill>
            <a:schemeClr val="bg1"/>
          </a:solidFill>
          <a:ln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1" name="Google Shape;251;p6"/>
          <p:cNvSpPr/>
          <p:nvPr/>
        </p:nvSpPr>
        <p:spPr>
          <a:xfrm>
            <a:off x="1" y="0"/>
            <a:ext cx="4720590" cy="68580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6" descr="Image result for sql icon"/>
          <p:cNvSpPr/>
          <p:nvPr/>
        </p:nvSpPr>
        <p:spPr>
          <a:xfrm>
            <a:off x="5910942" y="376949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5AF9D4-BF3D-F472-A418-43A531BA6496}"/>
              </a:ext>
            </a:extLst>
          </p:cNvPr>
          <p:cNvSpPr/>
          <p:nvPr/>
        </p:nvSpPr>
        <p:spPr>
          <a:xfrm>
            <a:off x="0" y="16934"/>
            <a:ext cx="12192000" cy="745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8DDE739-DF5A-9243-3204-364FA11E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34"/>
            <a:ext cx="10786533" cy="76199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rlow ExtraBold"/>
              </a:rPr>
              <a:t>View: attendance schedule for children</a:t>
            </a:r>
            <a:endParaRPr lang="ru-RU" sz="3600" b="1" dirty="0">
              <a:solidFill>
                <a:schemeClr val="bg1"/>
              </a:solidFill>
            </a:endParaRPr>
          </a:p>
        </p:txBody>
      </p:sp>
      <p:cxnSp>
        <p:nvCxnSpPr>
          <p:cNvPr id="7" name="Google Shape;235;p7">
            <a:extLst>
              <a:ext uri="{FF2B5EF4-FFF2-40B4-BE49-F238E27FC236}">
                <a16:creationId xmlns:a16="http://schemas.microsoft.com/office/drawing/2014/main" id="{1886101E-4794-EC0E-5954-AD37716A9768}"/>
              </a:ext>
            </a:extLst>
          </p:cNvPr>
          <p:cNvCxnSpPr>
            <a:cxnSpLocks/>
          </p:cNvCxnSpPr>
          <p:nvPr/>
        </p:nvCxnSpPr>
        <p:spPr>
          <a:xfrm>
            <a:off x="5022802" y="963386"/>
            <a:ext cx="0" cy="5622508"/>
          </a:xfrm>
          <a:prstGeom prst="straightConnector1">
            <a:avLst/>
          </a:prstGeom>
          <a:noFill/>
          <a:ln w="38100" cap="flat" cmpd="sng">
            <a:solidFill>
              <a:srgbClr val="F5499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" name="Google Shape;235;p7">
            <a:extLst>
              <a:ext uri="{FF2B5EF4-FFF2-40B4-BE49-F238E27FC236}">
                <a16:creationId xmlns:a16="http://schemas.microsoft.com/office/drawing/2014/main" id="{0F053B7C-7284-731C-38AB-9AEBEAD50526}"/>
              </a:ext>
            </a:extLst>
          </p:cNvPr>
          <p:cNvCxnSpPr>
            <a:cxnSpLocks/>
          </p:cNvCxnSpPr>
          <p:nvPr/>
        </p:nvCxnSpPr>
        <p:spPr>
          <a:xfrm flipH="1">
            <a:off x="0" y="779259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F549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CD2BF9-8546-4DA7-C6AD-E172B78EB67A}"/>
              </a:ext>
            </a:extLst>
          </p:cNvPr>
          <p:cNvSpPr txBox="1"/>
          <p:nvPr/>
        </p:nvSpPr>
        <p:spPr>
          <a:xfrm>
            <a:off x="5143410" y="882027"/>
            <a:ext cx="6969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dk1"/>
                </a:solidFill>
                <a:latin typeface="Barlow"/>
              </a:rPr>
              <a:t>The view “</a:t>
            </a:r>
            <a:r>
              <a:rPr lang="en-US" sz="2400" b="1" dirty="0" err="1">
                <a:solidFill>
                  <a:schemeClr val="dk1"/>
                </a:solidFill>
                <a:latin typeface="Barlow"/>
              </a:rPr>
              <a:t>view_attendance_schedule</a:t>
            </a:r>
            <a:r>
              <a:rPr lang="en-US" sz="2400" b="1" dirty="0">
                <a:solidFill>
                  <a:schemeClr val="dk1"/>
                </a:solidFill>
                <a:latin typeface="Barlow"/>
              </a:rPr>
              <a:t>” creates a user-friendly attendance schedule for each child, intended for the staff of the nursery.</a:t>
            </a:r>
            <a:endParaRPr lang="ru-RU" sz="2400" b="1" dirty="0">
              <a:solidFill>
                <a:schemeClr val="dk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85A425-66D0-1BE4-E97B-DD92F9E0D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1406952"/>
            <a:ext cx="4720590" cy="241817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66E71C-B338-0E5A-97FB-C3E8EFA47FDE}"/>
              </a:ext>
            </a:extLst>
          </p:cNvPr>
          <p:cNvSpPr txBox="1"/>
          <p:nvPr/>
        </p:nvSpPr>
        <p:spPr>
          <a:xfrm>
            <a:off x="50800" y="976796"/>
            <a:ext cx="4756936" cy="396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Barlow" panose="00000500000000000000" pitchFamily="2" charset="0"/>
              </a:rPr>
              <a:t>body of code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3F59F73-830E-9DBA-551C-831A2EFBF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7" y="4494785"/>
            <a:ext cx="4971171" cy="207626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B2A1B3B-80DD-370B-E003-01D25ABCF5F1}"/>
              </a:ext>
            </a:extLst>
          </p:cNvPr>
          <p:cNvSpPr txBox="1"/>
          <p:nvPr/>
        </p:nvSpPr>
        <p:spPr>
          <a:xfrm>
            <a:off x="50800" y="4015759"/>
            <a:ext cx="4554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chemeClr val="tx1"/>
                </a:solidFill>
              </a:rPr>
              <a:t>full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display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of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the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view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A6EDC59E-1E94-399D-7BD0-FBC42D6CA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5906" y="2416779"/>
            <a:ext cx="3153215" cy="1810003"/>
          </a:xfrm>
          <a:prstGeom prst="rect">
            <a:avLst/>
          </a:prstGeom>
          <a:ln w="28575">
            <a:noFill/>
          </a:ln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3DFE121-A51B-84D2-942C-B8B76C4E0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7051" y="2478482"/>
            <a:ext cx="3048425" cy="1209844"/>
          </a:xfrm>
          <a:prstGeom prst="rect">
            <a:avLst/>
          </a:prstGeom>
        </p:spPr>
      </p:pic>
      <p:sp>
        <p:nvSpPr>
          <p:cNvPr id="32" name="Стрелка: штриховая вправо 31">
            <a:extLst>
              <a:ext uri="{FF2B5EF4-FFF2-40B4-BE49-F238E27FC236}">
                <a16:creationId xmlns:a16="http://schemas.microsoft.com/office/drawing/2014/main" id="{E593FEBF-8149-1C80-8BA2-30AFCC786C3D}"/>
              </a:ext>
            </a:extLst>
          </p:cNvPr>
          <p:cNvSpPr/>
          <p:nvPr/>
        </p:nvSpPr>
        <p:spPr>
          <a:xfrm rot="10800000">
            <a:off x="8755743" y="2882793"/>
            <a:ext cx="267450" cy="150674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846C8A28-41BC-9CF9-058D-3E4529D41E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0608" y="4610809"/>
            <a:ext cx="3267531" cy="1952898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0FFC3AD9-20E8-DE60-D6FE-B0E5A857CC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8249" y="4950687"/>
            <a:ext cx="3029373" cy="1124107"/>
          </a:xfrm>
          <a:prstGeom prst="rect">
            <a:avLst/>
          </a:prstGeom>
        </p:spPr>
      </p:pic>
      <p:sp>
        <p:nvSpPr>
          <p:cNvPr id="38" name="Стрелка: штриховая вправо 37">
            <a:extLst>
              <a:ext uri="{FF2B5EF4-FFF2-40B4-BE49-F238E27FC236}">
                <a16:creationId xmlns:a16="http://schemas.microsoft.com/office/drawing/2014/main" id="{42543A9D-1066-BDB7-2C68-55CF7C8BDF69}"/>
              </a:ext>
            </a:extLst>
          </p:cNvPr>
          <p:cNvSpPr/>
          <p:nvPr/>
        </p:nvSpPr>
        <p:spPr>
          <a:xfrm rot="10800000">
            <a:off x="8738813" y="5329052"/>
            <a:ext cx="267450" cy="150674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Номер слайда 2">
            <a:extLst>
              <a:ext uri="{FF2B5EF4-FFF2-40B4-BE49-F238E27FC236}">
                <a16:creationId xmlns:a16="http://schemas.microsoft.com/office/drawing/2014/main" id="{36D7CFA3-BBD7-FC60-D003-C2F53D98668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85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"/>
          <p:cNvSpPr/>
          <p:nvPr/>
        </p:nvSpPr>
        <p:spPr>
          <a:xfrm>
            <a:off x="1" y="0"/>
            <a:ext cx="4720590" cy="68580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6" descr="Image result for sql icon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5AF9D4-BF3D-F472-A418-43A531BA6496}"/>
              </a:ext>
            </a:extLst>
          </p:cNvPr>
          <p:cNvSpPr/>
          <p:nvPr/>
        </p:nvSpPr>
        <p:spPr>
          <a:xfrm>
            <a:off x="0" y="16934"/>
            <a:ext cx="12192000" cy="9824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8DDE739-DF5A-9243-3204-364FA11E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33"/>
            <a:ext cx="12191996" cy="107257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rlow ExtraBold"/>
              </a:rPr>
              <a:t>Trigger: check the group for a child before inserting data into the "</a:t>
            </a:r>
            <a:r>
              <a:rPr lang="en-US" sz="3600" b="1" dirty="0" err="1">
                <a:solidFill>
                  <a:schemeClr val="bg1"/>
                </a:solidFill>
                <a:latin typeface="Barlow ExtraBold"/>
              </a:rPr>
              <a:t>visiting_schedule</a:t>
            </a:r>
            <a:r>
              <a:rPr lang="en-US" sz="3600" b="1" dirty="0">
                <a:solidFill>
                  <a:schemeClr val="bg1"/>
                </a:solidFill>
                <a:latin typeface="Barlow ExtraBold"/>
              </a:rPr>
              <a:t>" table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2292E-19EF-8812-EF6F-84694D2BD13B}"/>
              </a:ext>
            </a:extLst>
          </p:cNvPr>
          <p:cNvSpPr txBox="1"/>
          <p:nvPr/>
        </p:nvSpPr>
        <p:spPr>
          <a:xfrm>
            <a:off x="7354200" y="2611904"/>
            <a:ext cx="4770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Barlow"/>
              </a:rPr>
              <a:t>Trigger “</a:t>
            </a:r>
            <a:r>
              <a:rPr lang="en-US" sz="2400" b="1" dirty="0" err="1">
                <a:solidFill>
                  <a:schemeClr val="dk1"/>
                </a:solidFill>
                <a:latin typeface="Barlow"/>
              </a:rPr>
              <a:t>trigger_child_group</a:t>
            </a:r>
            <a:r>
              <a:rPr lang="en-US" sz="2400" b="1" dirty="0">
                <a:solidFill>
                  <a:schemeClr val="dk1"/>
                </a:solidFill>
                <a:latin typeface="Barlow"/>
              </a:rPr>
              <a:t>” prevents inserting data into the "</a:t>
            </a:r>
            <a:r>
              <a:rPr lang="en-US" sz="2400" b="1" dirty="0" err="1">
                <a:solidFill>
                  <a:schemeClr val="dk1"/>
                </a:solidFill>
                <a:latin typeface="Barlow"/>
              </a:rPr>
              <a:t>visiting_schedule</a:t>
            </a:r>
            <a:r>
              <a:rPr lang="en-US" sz="2400" b="1" dirty="0">
                <a:solidFill>
                  <a:schemeClr val="dk1"/>
                </a:solidFill>
                <a:latin typeface="Barlow"/>
              </a:rPr>
              <a:t>" table if the child’s age doesn’t match the group’s age range</a:t>
            </a:r>
            <a:endParaRPr lang="ru-RU" sz="2400" b="1" dirty="0">
              <a:solidFill>
                <a:schemeClr val="dk1"/>
              </a:solidFill>
            </a:endParaRPr>
          </a:p>
        </p:txBody>
      </p:sp>
      <p:cxnSp>
        <p:nvCxnSpPr>
          <p:cNvPr id="7" name="Google Shape;235;p7">
            <a:extLst>
              <a:ext uri="{FF2B5EF4-FFF2-40B4-BE49-F238E27FC236}">
                <a16:creationId xmlns:a16="http://schemas.microsoft.com/office/drawing/2014/main" id="{1886101E-4794-EC0E-5954-AD37716A9768}"/>
              </a:ext>
            </a:extLst>
          </p:cNvPr>
          <p:cNvCxnSpPr>
            <a:cxnSpLocks/>
          </p:cNvCxnSpPr>
          <p:nvPr/>
        </p:nvCxnSpPr>
        <p:spPr>
          <a:xfrm>
            <a:off x="7023526" y="1097269"/>
            <a:ext cx="0" cy="5597373"/>
          </a:xfrm>
          <a:prstGeom prst="straightConnector1">
            <a:avLst/>
          </a:prstGeom>
          <a:noFill/>
          <a:ln w="38100" cap="flat" cmpd="sng">
            <a:solidFill>
              <a:srgbClr val="F5499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" name="Google Shape;235;p7">
            <a:extLst>
              <a:ext uri="{FF2B5EF4-FFF2-40B4-BE49-F238E27FC236}">
                <a16:creationId xmlns:a16="http://schemas.microsoft.com/office/drawing/2014/main" id="{0F053B7C-7284-731C-38AB-9AEBEAD50526}"/>
              </a:ext>
            </a:extLst>
          </p:cNvPr>
          <p:cNvCxnSpPr>
            <a:cxnSpLocks/>
          </p:cNvCxnSpPr>
          <p:nvPr/>
        </p:nvCxnSpPr>
        <p:spPr>
          <a:xfrm flipH="1">
            <a:off x="0" y="999388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F5499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47CF92-47BC-3842-4BE4-0CC600A6E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" y="1097269"/>
            <a:ext cx="6879590" cy="5597373"/>
          </a:xfrm>
          <a:prstGeom prst="rect">
            <a:avLst/>
          </a:prstGeom>
        </p:spPr>
      </p:pic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D8DCA8C0-C540-F7DB-3F4A-476F7BE0D3C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15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"/>
          <p:cNvSpPr/>
          <p:nvPr/>
        </p:nvSpPr>
        <p:spPr>
          <a:xfrm>
            <a:off x="1" y="0"/>
            <a:ext cx="4720590" cy="68580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6" descr="Image result for sql icon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5AF9D4-BF3D-F472-A418-43A531BA6496}"/>
              </a:ext>
            </a:extLst>
          </p:cNvPr>
          <p:cNvSpPr/>
          <p:nvPr/>
        </p:nvSpPr>
        <p:spPr>
          <a:xfrm>
            <a:off x="0" y="16934"/>
            <a:ext cx="12192000" cy="9824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8DDE739-DF5A-9243-3204-364FA11E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33"/>
            <a:ext cx="12191996" cy="107257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rlow ExtraBold"/>
              </a:rPr>
              <a:t>Trigger: check the group for a child before inserting data into the "</a:t>
            </a:r>
            <a:r>
              <a:rPr lang="en-US" sz="3600" b="1" dirty="0" err="1">
                <a:solidFill>
                  <a:schemeClr val="bg1"/>
                </a:solidFill>
                <a:latin typeface="Barlow ExtraBold"/>
              </a:rPr>
              <a:t>visiting_schedule</a:t>
            </a:r>
            <a:r>
              <a:rPr lang="en-US" sz="3600" b="1" dirty="0">
                <a:solidFill>
                  <a:schemeClr val="bg1"/>
                </a:solidFill>
                <a:latin typeface="Barlow ExtraBold"/>
              </a:rPr>
              <a:t>" table</a:t>
            </a:r>
            <a:endParaRPr lang="ru-RU" sz="3600" b="1" dirty="0">
              <a:solidFill>
                <a:schemeClr val="bg1"/>
              </a:solidFill>
            </a:endParaRPr>
          </a:p>
        </p:txBody>
      </p:sp>
      <p:cxnSp>
        <p:nvCxnSpPr>
          <p:cNvPr id="13" name="Google Shape;235;p7">
            <a:extLst>
              <a:ext uri="{FF2B5EF4-FFF2-40B4-BE49-F238E27FC236}">
                <a16:creationId xmlns:a16="http://schemas.microsoft.com/office/drawing/2014/main" id="{0F053B7C-7284-731C-38AB-9AEBEAD50526}"/>
              </a:ext>
            </a:extLst>
          </p:cNvPr>
          <p:cNvCxnSpPr>
            <a:cxnSpLocks/>
          </p:cNvCxnSpPr>
          <p:nvPr/>
        </p:nvCxnSpPr>
        <p:spPr>
          <a:xfrm flipH="1">
            <a:off x="0" y="999388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F5499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6A18D8-B9D1-158C-412E-D7CAE5A7C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5" y="1324525"/>
            <a:ext cx="11616267" cy="933088"/>
          </a:xfrm>
          <a:prstGeom prst="rect">
            <a:avLst/>
          </a:prstGeom>
          <a:ln>
            <a:solidFill>
              <a:srgbClr val="FB6593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5ED23BC-E5E1-37A9-0620-4618CAF54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7" y="2435996"/>
            <a:ext cx="11961493" cy="32985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743B9BD-68C2-B3C3-C3EE-9824C1BD1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4" y="3130396"/>
            <a:ext cx="11616267" cy="954577"/>
          </a:xfrm>
          <a:prstGeom prst="rect">
            <a:avLst/>
          </a:prstGeom>
          <a:ln>
            <a:solidFill>
              <a:srgbClr val="FB6593"/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B1B6725-BD8B-6FBB-29DB-CD3F64AD5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924" y="4363192"/>
            <a:ext cx="11840076" cy="32985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D0855D4-A28A-886F-F048-66861D610B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64" y="4997791"/>
            <a:ext cx="11616267" cy="929841"/>
          </a:xfrm>
          <a:prstGeom prst="rect">
            <a:avLst/>
          </a:prstGeom>
          <a:ln>
            <a:solidFill>
              <a:srgbClr val="FB6593"/>
            </a:solidFill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7563A92-6D28-C1EF-36C1-C7D6B59C9C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924" y="6232375"/>
            <a:ext cx="8255702" cy="30389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0" name="Стрелка: изогнутая влево 19">
            <a:extLst>
              <a:ext uri="{FF2B5EF4-FFF2-40B4-BE49-F238E27FC236}">
                <a16:creationId xmlns:a16="http://schemas.microsoft.com/office/drawing/2014/main" id="{A2EA1B28-7E0C-6CCE-6258-28AD63CCF8A0}"/>
              </a:ext>
            </a:extLst>
          </p:cNvPr>
          <p:cNvSpPr/>
          <p:nvPr/>
        </p:nvSpPr>
        <p:spPr>
          <a:xfrm rot="18225521">
            <a:off x="5179908" y="1719311"/>
            <a:ext cx="338667" cy="739517"/>
          </a:xfrm>
          <a:prstGeom prst="curvedLeftArrow">
            <a:avLst/>
          </a:prstGeom>
          <a:solidFill>
            <a:schemeClr val="tx2">
              <a:lumMod val="75000"/>
            </a:schemeClr>
          </a:solidFill>
          <a:ln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Стрелка: изогнутая влево 20">
            <a:extLst>
              <a:ext uri="{FF2B5EF4-FFF2-40B4-BE49-F238E27FC236}">
                <a16:creationId xmlns:a16="http://schemas.microsoft.com/office/drawing/2014/main" id="{F017E697-01F6-4B35-E703-B83B4FEC297E}"/>
              </a:ext>
            </a:extLst>
          </p:cNvPr>
          <p:cNvSpPr/>
          <p:nvPr/>
        </p:nvSpPr>
        <p:spPr>
          <a:xfrm rot="18225521">
            <a:off x="5207195" y="3615127"/>
            <a:ext cx="338667" cy="739517"/>
          </a:xfrm>
          <a:prstGeom prst="curvedLeftArrow">
            <a:avLst/>
          </a:prstGeom>
          <a:solidFill>
            <a:schemeClr val="tx2">
              <a:lumMod val="75000"/>
            </a:schemeClr>
          </a:solidFill>
          <a:ln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Стрелка: изогнутая влево 21">
            <a:extLst>
              <a:ext uri="{FF2B5EF4-FFF2-40B4-BE49-F238E27FC236}">
                <a16:creationId xmlns:a16="http://schemas.microsoft.com/office/drawing/2014/main" id="{FE655C39-ED35-0DD2-D911-A64971EB6749}"/>
              </a:ext>
            </a:extLst>
          </p:cNvPr>
          <p:cNvSpPr/>
          <p:nvPr/>
        </p:nvSpPr>
        <p:spPr>
          <a:xfrm rot="18225521">
            <a:off x="5196840" y="5479605"/>
            <a:ext cx="338667" cy="739517"/>
          </a:xfrm>
          <a:prstGeom prst="curvedLeftArrow">
            <a:avLst/>
          </a:prstGeom>
          <a:solidFill>
            <a:schemeClr val="tx2">
              <a:lumMod val="75000"/>
            </a:schemeClr>
          </a:solidFill>
          <a:ln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Номер слайда 2">
            <a:extLst>
              <a:ext uri="{FF2B5EF4-FFF2-40B4-BE49-F238E27FC236}">
                <a16:creationId xmlns:a16="http://schemas.microsoft.com/office/drawing/2014/main" id="{8511E319-BE13-A2E2-F277-007875E2CE7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09365-26EF-2812-AC1D-81254B4EA60D}"/>
              </a:ext>
            </a:extLst>
          </p:cNvPr>
          <p:cNvSpPr txBox="1"/>
          <p:nvPr/>
        </p:nvSpPr>
        <p:spPr>
          <a:xfrm>
            <a:off x="2080271" y="1620991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Matthew (6 months)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EB7EA38-2B20-8045-598F-1EBFCA7FAFAE}"/>
              </a:ext>
            </a:extLst>
          </p:cNvPr>
          <p:cNvGrpSpPr/>
          <p:nvPr/>
        </p:nvGrpSpPr>
        <p:grpSpPr>
          <a:xfrm>
            <a:off x="806131" y="1607628"/>
            <a:ext cx="1180131" cy="261610"/>
            <a:chOff x="806131" y="1607628"/>
            <a:chExt cx="1180131" cy="2616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A074FF-C23F-B96A-BBB8-8C2BA8118255}"/>
                </a:ext>
              </a:extLst>
            </p:cNvPr>
            <p:cNvSpPr txBox="1"/>
            <p:nvPr/>
          </p:nvSpPr>
          <p:spPr>
            <a:xfrm>
              <a:off x="892171" y="1607628"/>
              <a:ext cx="1063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Toddler group</a:t>
              </a:r>
              <a:endParaRPr lang="ru-RU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B49D0A2-548F-4089-ACCB-05DB470CB46F}"/>
                </a:ext>
              </a:extLst>
            </p:cNvPr>
            <p:cNvSpPr/>
            <p:nvPr/>
          </p:nvSpPr>
          <p:spPr>
            <a:xfrm>
              <a:off x="806131" y="1613440"/>
              <a:ext cx="1180131" cy="255798"/>
            </a:xfrm>
            <a:prstGeom prst="ellipse">
              <a:avLst/>
            </a:prstGeom>
            <a:noFill/>
            <a:ln>
              <a:solidFill>
                <a:srgbClr val="FB659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Овал 8">
            <a:extLst>
              <a:ext uri="{FF2B5EF4-FFF2-40B4-BE49-F238E27FC236}">
                <a16:creationId xmlns:a16="http://schemas.microsoft.com/office/drawing/2014/main" id="{51555C82-3FC7-57EF-BE95-47E9114BBC2F}"/>
              </a:ext>
            </a:extLst>
          </p:cNvPr>
          <p:cNvSpPr/>
          <p:nvPr/>
        </p:nvSpPr>
        <p:spPr>
          <a:xfrm>
            <a:off x="2077523" y="1569572"/>
            <a:ext cx="1416145" cy="354085"/>
          </a:xfrm>
          <a:prstGeom prst="ellipse">
            <a:avLst/>
          </a:prstGeom>
          <a:noFill/>
          <a:ln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2DCA703-D709-66C1-6A6F-5921BF15E8FD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775152" y="1831777"/>
            <a:ext cx="203805" cy="170547"/>
          </a:xfrm>
          <a:prstGeom prst="straightConnector1">
            <a:avLst/>
          </a:prstGeom>
          <a:ln>
            <a:solidFill>
              <a:srgbClr val="FB65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4C1E08E-8A78-0A57-D5EF-EA56ADA44BCC}"/>
              </a:ext>
            </a:extLst>
          </p:cNvPr>
          <p:cNvCxnSpPr>
            <a:cxnSpLocks/>
          </p:cNvCxnSpPr>
          <p:nvPr/>
        </p:nvCxnSpPr>
        <p:spPr>
          <a:xfrm flipH="1">
            <a:off x="1101197" y="1841819"/>
            <a:ext cx="1081226" cy="160505"/>
          </a:xfrm>
          <a:prstGeom prst="straightConnector1">
            <a:avLst/>
          </a:prstGeom>
          <a:ln>
            <a:solidFill>
              <a:srgbClr val="FB65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171259F6-D2FC-9EBE-CA35-8083C16C88F6}"/>
              </a:ext>
            </a:extLst>
          </p:cNvPr>
          <p:cNvGrpSpPr/>
          <p:nvPr/>
        </p:nvGrpSpPr>
        <p:grpSpPr>
          <a:xfrm>
            <a:off x="978957" y="3463655"/>
            <a:ext cx="1180131" cy="261610"/>
            <a:chOff x="806131" y="1607628"/>
            <a:chExt cx="1180131" cy="2616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2EF5EC-517C-0BD8-200F-C70F5C16123C}"/>
                </a:ext>
              </a:extLst>
            </p:cNvPr>
            <p:cNvSpPr txBox="1"/>
            <p:nvPr/>
          </p:nvSpPr>
          <p:spPr>
            <a:xfrm>
              <a:off x="892171" y="1607628"/>
              <a:ext cx="1063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Toddler group</a:t>
              </a:r>
              <a:endParaRPr lang="ru-RU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468E6351-AD50-156C-AA30-0E593C9916BA}"/>
                </a:ext>
              </a:extLst>
            </p:cNvPr>
            <p:cNvSpPr/>
            <p:nvPr/>
          </p:nvSpPr>
          <p:spPr>
            <a:xfrm>
              <a:off x="806131" y="1613440"/>
              <a:ext cx="1180131" cy="255798"/>
            </a:xfrm>
            <a:prstGeom prst="ellipse">
              <a:avLst/>
            </a:prstGeom>
            <a:noFill/>
            <a:ln>
              <a:solidFill>
                <a:srgbClr val="FB659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2144893-444F-9DD8-91CE-A3903C605CB8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795281" y="3687804"/>
            <a:ext cx="356502" cy="154785"/>
          </a:xfrm>
          <a:prstGeom prst="straightConnector1">
            <a:avLst/>
          </a:prstGeom>
          <a:ln>
            <a:solidFill>
              <a:srgbClr val="FB65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BEFF1BC-17F6-4864-9184-1CE4E9400F4A}"/>
              </a:ext>
            </a:extLst>
          </p:cNvPr>
          <p:cNvSpPr txBox="1"/>
          <p:nvPr/>
        </p:nvSpPr>
        <p:spPr>
          <a:xfrm>
            <a:off x="2185869" y="3463655"/>
            <a:ext cx="1154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Jacob (4 years)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4F7EA229-2655-66F0-BFE2-94714423E5B2}"/>
              </a:ext>
            </a:extLst>
          </p:cNvPr>
          <p:cNvCxnSpPr>
            <a:cxnSpLocks/>
          </p:cNvCxnSpPr>
          <p:nvPr/>
        </p:nvCxnSpPr>
        <p:spPr>
          <a:xfrm flipH="1">
            <a:off x="1148592" y="3700044"/>
            <a:ext cx="1225900" cy="154913"/>
          </a:xfrm>
          <a:prstGeom prst="straightConnector1">
            <a:avLst/>
          </a:prstGeom>
          <a:ln>
            <a:solidFill>
              <a:srgbClr val="FB65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182FD3E-866F-5BF2-5A88-6A03F1EDC69A}"/>
              </a:ext>
            </a:extLst>
          </p:cNvPr>
          <p:cNvSpPr txBox="1"/>
          <p:nvPr/>
        </p:nvSpPr>
        <p:spPr>
          <a:xfrm>
            <a:off x="2191981" y="5288404"/>
            <a:ext cx="1154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Jacob (4 years)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3654D9-53D1-AF47-E480-A079D45D3F02}"/>
              </a:ext>
            </a:extLst>
          </p:cNvPr>
          <p:cNvSpPr txBox="1"/>
          <p:nvPr/>
        </p:nvSpPr>
        <p:spPr>
          <a:xfrm>
            <a:off x="959212" y="5283488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Preschool group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88C37D43-31D4-5498-E1B7-44EB361B7E62}"/>
              </a:ext>
            </a:extLst>
          </p:cNvPr>
          <p:cNvSpPr/>
          <p:nvPr/>
        </p:nvSpPr>
        <p:spPr>
          <a:xfrm>
            <a:off x="2191981" y="5258050"/>
            <a:ext cx="1154483" cy="319146"/>
          </a:xfrm>
          <a:prstGeom prst="ellipse">
            <a:avLst/>
          </a:prstGeom>
          <a:noFill/>
          <a:ln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B02D5E2-11F0-4647-6218-95579AB85FA0}"/>
              </a:ext>
            </a:extLst>
          </p:cNvPr>
          <p:cNvSpPr/>
          <p:nvPr/>
        </p:nvSpPr>
        <p:spPr>
          <a:xfrm>
            <a:off x="2205700" y="3429000"/>
            <a:ext cx="1154483" cy="319146"/>
          </a:xfrm>
          <a:prstGeom prst="ellipse">
            <a:avLst/>
          </a:prstGeom>
          <a:noFill/>
          <a:ln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A2ABAA1A-FB41-73F2-496E-3BF7FEA6AF9C}"/>
              </a:ext>
            </a:extLst>
          </p:cNvPr>
          <p:cNvSpPr/>
          <p:nvPr/>
        </p:nvSpPr>
        <p:spPr>
          <a:xfrm>
            <a:off x="964821" y="5258050"/>
            <a:ext cx="1154483" cy="319146"/>
          </a:xfrm>
          <a:prstGeom prst="ellipse">
            <a:avLst/>
          </a:prstGeom>
          <a:noFill/>
          <a:ln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F34D3CFF-73D6-B93A-F309-B35B112FC36E}"/>
              </a:ext>
            </a:extLst>
          </p:cNvPr>
          <p:cNvCxnSpPr>
            <a:cxnSpLocks/>
          </p:cNvCxnSpPr>
          <p:nvPr/>
        </p:nvCxnSpPr>
        <p:spPr>
          <a:xfrm flipH="1">
            <a:off x="732072" y="5488481"/>
            <a:ext cx="356502" cy="154785"/>
          </a:xfrm>
          <a:prstGeom prst="straightConnector1">
            <a:avLst/>
          </a:prstGeom>
          <a:ln>
            <a:solidFill>
              <a:srgbClr val="FB65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F71FD45-E7E2-A9A4-04A4-907881099A34}"/>
              </a:ext>
            </a:extLst>
          </p:cNvPr>
          <p:cNvCxnSpPr>
            <a:cxnSpLocks/>
          </p:cNvCxnSpPr>
          <p:nvPr/>
        </p:nvCxnSpPr>
        <p:spPr>
          <a:xfrm flipH="1">
            <a:off x="1116454" y="5531750"/>
            <a:ext cx="1225900" cy="154913"/>
          </a:xfrm>
          <a:prstGeom prst="straightConnector1">
            <a:avLst/>
          </a:prstGeom>
          <a:ln>
            <a:solidFill>
              <a:srgbClr val="FB65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56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Овал 38">
            <a:extLst>
              <a:ext uri="{FF2B5EF4-FFF2-40B4-BE49-F238E27FC236}">
                <a16:creationId xmlns:a16="http://schemas.microsoft.com/office/drawing/2014/main" id="{4B378001-5BFF-F704-54B7-6F7B13C2728C}"/>
              </a:ext>
            </a:extLst>
          </p:cNvPr>
          <p:cNvSpPr/>
          <p:nvPr/>
        </p:nvSpPr>
        <p:spPr>
          <a:xfrm>
            <a:off x="4274574" y="1924055"/>
            <a:ext cx="3318266" cy="1985962"/>
          </a:xfrm>
          <a:prstGeom prst="ellipse">
            <a:avLst/>
          </a:prstGeom>
          <a:solidFill>
            <a:schemeClr val="tx1"/>
          </a:solidFill>
          <a:ln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2E6CC7A-6266-C729-0C2F-DDE98626C789}"/>
              </a:ext>
            </a:extLst>
          </p:cNvPr>
          <p:cNvSpPr/>
          <p:nvPr/>
        </p:nvSpPr>
        <p:spPr>
          <a:xfrm>
            <a:off x="0" y="0"/>
            <a:ext cx="12192000" cy="1122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EDB8E-FFDE-7704-5F9E-C6CC10DF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0"/>
            <a:ext cx="11360800" cy="1122400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latin typeface="Barlow"/>
              </a:rPr>
              <a:t>Child Management System for a Day Nursery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F44C3C5-637F-0059-BAEE-675D05C4B5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1A5DF-0C30-D4C9-84AB-2757D843AA49}"/>
              </a:ext>
            </a:extLst>
          </p:cNvPr>
          <p:cNvSpPr txBox="1"/>
          <p:nvPr/>
        </p:nvSpPr>
        <p:spPr>
          <a:xfrm>
            <a:off x="4667971" y="2316872"/>
            <a:ext cx="2608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/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Barlow"/>
              </a:rPr>
              <a:t>“NURSERY” </a:t>
            </a:r>
          </a:p>
          <a:p>
            <a:r>
              <a:rPr lang="en-US" sz="3600" b="1" dirty="0">
                <a:solidFill>
                  <a:schemeClr val="bg1"/>
                </a:solidFill>
                <a:latin typeface="Barlow"/>
              </a:rPr>
              <a:t>DATABASE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2F5C4-B33B-BD5F-33E2-73D4AB69B804}"/>
              </a:ext>
            </a:extLst>
          </p:cNvPr>
          <p:cNvSpPr txBox="1"/>
          <p:nvPr/>
        </p:nvSpPr>
        <p:spPr>
          <a:xfrm>
            <a:off x="8346040" y="4497749"/>
            <a:ext cx="258437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arlow ExtraBold"/>
              </a:rPr>
              <a:t>TRIGGER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Barlow ExtraBold"/>
              </a:rPr>
              <a:t>checks the group for a child before inserting data into the database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C6D385-204F-7E13-4849-73AF6699ADFE}"/>
              </a:ext>
            </a:extLst>
          </p:cNvPr>
          <p:cNvSpPr txBox="1"/>
          <p:nvPr/>
        </p:nvSpPr>
        <p:spPr>
          <a:xfrm>
            <a:off x="5003264" y="4803645"/>
            <a:ext cx="193782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arlow ExtraBold"/>
              </a:rPr>
              <a:t>VIEW</a:t>
            </a:r>
          </a:p>
          <a:p>
            <a:pPr algn="ctr"/>
            <a:r>
              <a:rPr lang="en-US" sz="1600" b="1" dirty="0">
                <a:solidFill>
                  <a:schemeClr val="dk1"/>
                </a:solidFill>
                <a:latin typeface="Barlow"/>
              </a:rPr>
              <a:t>the attendance sched</a:t>
            </a:r>
            <a:r>
              <a:rPr lang="en-US" sz="1600" b="1" dirty="0">
                <a:solidFill>
                  <a:schemeClr val="tx1"/>
                </a:solidFill>
                <a:latin typeface="Barlow ExtraBold"/>
              </a:rPr>
              <a:t>ule for children in a user-friendly form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A575A-4DF8-6491-2280-6B5BD39CB1E0}"/>
              </a:ext>
            </a:extLst>
          </p:cNvPr>
          <p:cNvSpPr txBox="1"/>
          <p:nvPr/>
        </p:nvSpPr>
        <p:spPr>
          <a:xfrm>
            <a:off x="824866" y="4373788"/>
            <a:ext cx="231100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arlow ExtraBold"/>
              </a:rPr>
              <a:t>STORED PROCEDURE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Barlow"/>
              </a:rPr>
              <a:t>calculates the total cost for next month's attendance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FFB940-4E49-990F-049C-FB2328FE2106}"/>
              </a:ext>
            </a:extLst>
          </p:cNvPr>
          <p:cNvSpPr txBox="1"/>
          <p:nvPr/>
        </p:nvSpPr>
        <p:spPr>
          <a:xfrm>
            <a:off x="703425" y="1674617"/>
            <a:ext cx="25538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arlow ExtraBold"/>
              </a:rPr>
              <a:t>EVENT</a:t>
            </a:r>
          </a:p>
          <a:p>
            <a:pPr algn="ctr"/>
            <a:r>
              <a:rPr lang="en-US" sz="1600" b="1" dirty="0">
                <a:solidFill>
                  <a:schemeClr val="dk1"/>
                </a:solidFill>
                <a:latin typeface="Barlow"/>
              </a:rPr>
              <a:t>automatically creates a view with the cost of attendance for the next month on a monthly</a:t>
            </a:r>
          </a:p>
          <a:p>
            <a:pPr algn="ctr"/>
            <a:r>
              <a:rPr lang="en-US" sz="1600" b="1" dirty="0">
                <a:solidFill>
                  <a:schemeClr val="dk1"/>
                </a:solidFill>
                <a:latin typeface="Barlow"/>
              </a:rPr>
              <a:t> basis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82BDA0-041C-2A5F-5216-BDE8B557904C}"/>
              </a:ext>
            </a:extLst>
          </p:cNvPr>
          <p:cNvSpPr txBox="1"/>
          <p:nvPr/>
        </p:nvSpPr>
        <p:spPr>
          <a:xfrm>
            <a:off x="8471414" y="1665098"/>
            <a:ext cx="226433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arlow ExtraBold"/>
              </a:rPr>
              <a:t>STORED FUNCTION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Barlow ExtraBold"/>
              </a:rPr>
              <a:t>estimates whether children were picked up on time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3" name="Звезда: 7 точек 32">
            <a:extLst>
              <a:ext uri="{FF2B5EF4-FFF2-40B4-BE49-F238E27FC236}">
                <a16:creationId xmlns:a16="http://schemas.microsoft.com/office/drawing/2014/main" id="{875882B4-7F39-783D-C83B-8B4A5CE403BE}"/>
              </a:ext>
            </a:extLst>
          </p:cNvPr>
          <p:cNvSpPr/>
          <p:nvPr/>
        </p:nvSpPr>
        <p:spPr>
          <a:xfrm>
            <a:off x="7936976" y="3814507"/>
            <a:ext cx="3402499" cy="2628370"/>
          </a:xfrm>
          <a:prstGeom prst="star7">
            <a:avLst/>
          </a:prstGeom>
          <a:noFill/>
          <a:ln w="57150"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Звезда: 7 точек 33">
            <a:extLst>
              <a:ext uri="{FF2B5EF4-FFF2-40B4-BE49-F238E27FC236}">
                <a16:creationId xmlns:a16="http://schemas.microsoft.com/office/drawing/2014/main" id="{2B677B5C-4E83-A0EB-AE95-D09BC5FFA261}"/>
              </a:ext>
            </a:extLst>
          </p:cNvPr>
          <p:cNvSpPr/>
          <p:nvPr/>
        </p:nvSpPr>
        <p:spPr>
          <a:xfrm>
            <a:off x="7816218" y="1205938"/>
            <a:ext cx="3574729" cy="2464073"/>
          </a:xfrm>
          <a:prstGeom prst="star7">
            <a:avLst/>
          </a:prstGeom>
          <a:noFill/>
          <a:ln w="57150"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Звезда: 7 точек 34">
            <a:extLst>
              <a:ext uri="{FF2B5EF4-FFF2-40B4-BE49-F238E27FC236}">
                <a16:creationId xmlns:a16="http://schemas.microsoft.com/office/drawing/2014/main" id="{9C03EEF7-F7B8-2493-8F17-134B6569390B}"/>
              </a:ext>
            </a:extLst>
          </p:cNvPr>
          <p:cNvSpPr/>
          <p:nvPr/>
        </p:nvSpPr>
        <p:spPr>
          <a:xfrm>
            <a:off x="193004" y="1205938"/>
            <a:ext cx="3574729" cy="2464073"/>
          </a:xfrm>
          <a:prstGeom prst="star7">
            <a:avLst/>
          </a:prstGeom>
          <a:noFill/>
          <a:ln w="57150"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Звезда: 7 точек 35">
            <a:extLst>
              <a:ext uri="{FF2B5EF4-FFF2-40B4-BE49-F238E27FC236}">
                <a16:creationId xmlns:a16="http://schemas.microsoft.com/office/drawing/2014/main" id="{9CFF8E47-B0F5-A193-1CAB-44888826958F}"/>
              </a:ext>
            </a:extLst>
          </p:cNvPr>
          <p:cNvSpPr/>
          <p:nvPr/>
        </p:nvSpPr>
        <p:spPr>
          <a:xfrm>
            <a:off x="193004" y="3896655"/>
            <a:ext cx="3574729" cy="2464073"/>
          </a:xfrm>
          <a:prstGeom prst="star7">
            <a:avLst/>
          </a:prstGeom>
          <a:noFill/>
          <a:ln w="57150"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Звезда: 7 точек 36">
            <a:extLst>
              <a:ext uri="{FF2B5EF4-FFF2-40B4-BE49-F238E27FC236}">
                <a16:creationId xmlns:a16="http://schemas.microsoft.com/office/drawing/2014/main" id="{90462E5C-B37D-0F6C-A70A-EBE35EDA86DD}"/>
              </a:ext>
            </a:extLst>
          </p:cNvPr>
          <p:cNvSpPr/>
          <p:nvPr/>
        </p:nvSpPr>
        <p:spPr>
          <a:xfrm>
            <a:off x="4184810" y="4325662"/>
            <a:ext cx="3574729" cy="2464073"/>
          </a:xfrm>
          <a:prstGeom prst="star7">
            <a:avLst/>
          </a:prstGeom>
          <a:noFill/>
          <a:ln w="57150"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421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5567" y="414367"/>
            <a:ext cx="1933032" cy="2631167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2"/>
          <p:cNvSpPr txBox="1"/>
          <p:nvPr/>
        </p:nvSpPr>
        <p:spPr>
          <a:xfrm>
            <a:off x="4072533" y="3045534"/>
            <a:ext cx="5492800" cy="1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Barlow ExtraBold"/>
              <a:buNone/>
            </a:pPr>
            <a:r>
              <a:rPr lang="en-GB" sz="5333" b="0" i="0" u="none" strike="noStrike" cap="none" dirty="0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THANK YOU!</a:t>
            </a:r>
            <a:endParaRPr sz="5333" b="0" i="0" u="none" strike="noStrike" cap="none" dirty="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2E6CC7A-6266-C729-0C2F-DDE98626C789}"/>
              </a:ext>
            </a:extLst>
          </p:cNvPr>
          <p:cNvSpPr/>
          <p:nvPr/>
        </p:nvSpPr>
        <p:spPr>
          <a:xfrm>
            <a:off x="0" y="0"/>
            <a:ext cx="12192000" cy="1122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EDB8E-FFDE-7704-5F9E-C6CC10DF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0"/>
            <a:ext cx="11360800" cy="1122400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latin typeface="Barlow"/>
              </a:rPr>
              <a:t>Child Management System for a Day Nursery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F44C3C5-637F-0059-BAEE-675D05C4B5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 dirty="0"/>
          </a:p>
        </p:txBody>
      </p:sp>
      <p:cxnSp>
        <p:nvCxnSpPr>
          <p:cNvPr id="7" name="Google Shape;235;p7">
            <a:extLst>
              <a:ext uri="{FF2B5EF4-FFF2-40B4-BE49-F238E27FC236}">
                <a16:creationId xmlns:a16="http://schemas.microsoft.com/office/drawing/2014/main" id="{FBF75336-00A1-F662-EA99-1C51A0F8209B}"/>
              </a:ext>
            </a:extLst>
          </p:cNvPr>
          <p:cNvCxnSpPr>
            <a:cxnSpLocks/>
          </p:cNvCxnSpPr>
          <p:nvPr/>
        </p:nvCxnSpPr>
        <p:spPr>
          <a:xfrm>
            <a:off x="2964826" y="1500188"/>
            <a:ext cx="0" cy="5105766"/>
          </a:xfrm>
          <a:prstGeom prst="straightConnector1">
            <a:avLst/>
          </a:prstGeom>
          <a:noFill/>
          <a:ln w="38100" cap="flat" cmpd="sng">
            <a:solidFill>
              <a:srgbClr val="F549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237;p7">
            <a:extLst>
              <a:ext uri="{FF2B5EF4-FFF2-40B4-BE49-F238E27FC236}">
                <a16:creationId xmlns:a16="http://schemas.microsoft.com/office/drawing/2014/main" id="{979348D3-27E1-7F63-0459-53D4B9A5F261}"/>
              </a:ext>
            </a:extLst>
          </p:cNvPr>
          <p:cNvSpPr txBox="1"/>
          <p:nvPr/>
        </p:nvSpPr>
        <p:spPr>
          <a:xfrm>
            <a:off x="280476" y="3429000"/>
            <a:ext cx="251987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800" b="1" dirty="0">
                <a:solidFill>
                  <a:schemeClr val="dk1"/>
                </a:solidFill>
                <a:latin typeface="Barlow ExtraBold"/>
              </a:rPr>
              <a:t>PROJECT IDEA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06C6B1-E7E5-0A34-359F-331330511F41}"/>
              </a:ext>
            </a:extLst>
          </p:cNvPr>
          <p:cNvSpPr txBox="1"/>
          <p:nvPr/>
        </p:nvSpPr>
        <p:spPr>
          <a:xfrm>
            <a:off x="3129301" y="2913915"/>
            <a:ext cx="89153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dk1"/>
                </a:solidFill>
                <a:latin typeface="Barlow"/>
              </a:rPr>
              <a:t>The idea of the project is to create a database for a day nursery that allows storing and managing information about children, their parents, groups, staff, children's visiting schedules, an attendance log, as well as prices for attendance.</a:t>
            </a:r>
            <a:endParaRPr lang="ru-RU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2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4996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/>
          <p:nvPr/>
        </p:nvSpPr>
        <p:spPr>
          <a:xfrm rot="-5400000">
            <a:off x="-2308953" y="2734535"/>
            <a:ext cx="6394188" cy="130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Barlow ExtraBold"/>
              <a:buNone/>
            </a:pPr>
            <a:r>
              <a:rPr lang="en-US" sz="3600" b="1" dirty="0">
                <a:solidFill>
                  <a:schemeClr val="dk1"/>
                </a:solidFill>
                <a:latin typeface="Barlow ExtraBold"/>
              </a:rPr>
              <a:t>Enhanced entity–relationship</a:t>
            </a:r>
          </a:p>
          <a:p>
            <a:pPr marL="0" marR="0" lvl="0" indent="0" algn="r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Barlow ExtraBold"/>
              <a:buNone/>
            </a:pPr>
            <a:endParaRPr lang="en-US" sz="3600" b="1" dirty="0">
              <a:solidFill>
                <a:schemeClr val="dk1"/>
              </a:solidFill>
              <a:latin typeface="Barlow ExtraBold"/>
            </a:endParaRPr>
          </a:p>
          <a:p>
            <a:pPr marL="0" marR="0" lvl="0" indent="0" algn="r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Barlow ExtraBold"/>
              <a:buNone/>
            </a:pPr>
            <a:r>
              <a:rPr lang="en-US" sz="3600" b="1" dirty="0">
                <a:solidFill>
                  <a:schemeClr val="dk1"/>
                </a:solidFill>
                <a:latin typeface="Barlow ExtraBold"/>
              </a:rPr>
              <a:t> (EER) diagram</a:t>
            </a:r>
            <a:endParaRPr sz="3600" b="1" dirty="0">
              <a:solidFill>
                <a:schemeClr val="dk1"/>
              </a:solidFill>
              <a:latin typeface="Barlow ExtraBold"/>
              <a:sym typeface="Barlow ExtraBold"/>
            </a:endParaRPr>
          </a:p>
        </p:txBody>
      </p:sp>
      <p:sp>
        <p:nvSpPr>
          <p:cNvPr id="184" name="Google Shape;184;p3"/>
          <p:cNvSpPr txBox="1"/>
          <p:nvPr/>
        </p:nvSpPr>
        <p:spPr>
          <a:xfrm>
            <a:off x="10441367" y="355933"/>
            <a:ext cx="13808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Barlow"/>
              <a:buNone/>
            </a:pPr>
            <a:r>
              <a:rPr lang="en-GB" sz="1067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MODULE  1: HTML</a:t>
            </a:r>
            <a:endParaRPr sz="1067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1697466" y="0"/>
            <a:ext cx="10494535" cy="685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Номер слайда 2">
            <a:extLst>
              <a:ext uri="{FF2B5EF4-FFF2-40B4-BE49-F238E27FC236}">
                <a16:creationId xmlns:a16="http://schemas.microsoft.com/office/drawing/2014/main" id="{CD5F6021-1CEA-707F-D2FB-D9E58623153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7E1CA54-ED1D-0B93-F7FA-54C77B015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586" y="15498"/>
            <a:ext cx="6172200" cy="681812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556350-CB96-4D12-DD2C-BAFC72126F26}"/>
              </a:ext>
            </a:extLst>
          </p:cNvPr>
          <p:cNvSpPr/>
          <p:nvPr/>
        </p:nvSpPr>
        <p:spPr>
          <a:xfrm>
            <a:off x="7744626" y="1591791"/>
            <a:ext cx="1299362" cy="1452750"/>
          </a:xfrm>
          <a:prstGeom prst="rect">
            <a:avLst/>
          </a:prstGeom>
          <a:noFill/>
          <a:ln w="38100"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изогнутая влево 17">
            <a:extLst>
              <a:ext uri="{FF2B5EF4-FFF2-40B4-BE49-F238E27FC236}">
                <a16:creationId xmlns:a16="http://schemas.microsoft.com/office/drawing/2014/main" id="{B1E12E71-3E3F-5ED0-C79E-383A2E628189}"/>
              </a:ext>
            </a:extLst>
          </p:cNvPr>
          <p:cNvSpPr/>
          <p:nvPr/>
        </p:nvSpPr>
        <p:spPr>
          <a:xfrm rot="19229297">
            <a:off x="9558578" y="1897516"/>
            <a:ext cx="368248" cy="1264461"/>
          </a:xfrm>
          <a:prstGeom prst="curvedLeft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Стрелка: изогнутая вправо 22">
            <a:extLst>
              <a:ext uri="{FF2B5EF4-FFF2-40B4-BE49-F238E27FC236}">
                <a16:creationId xmlns:a16="http://schemas.microsoft.com/office/drawing/2014/main" id="{3D61A9AE-705B-5AAD-AB9B-743DCF454F47}"/>
              </a:ext>
            </a:extLst>
          </p:cNvPr>
          <p:cNvSpPr/>
          <p:nvPr/>
        </p:nvSpPr>
        <p:spPr>
          <a:xfrm rot="10800000">
            <a:off x="9993135" y="3791939"/>
            <a:ext cx="405042" cy="1312134"/>
          </a:xfrm>
          <a:prstGeom prst="curvedRight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Стрелка: изогнутая влево 24">
            <a:extLst>
              <a:ext uri="{FF2B5EF4-FFF2-40B4-BE49-F238E27FC236}">
                <a16:creationId xmlns:a16="http://schemas.microsoft.com/office/drawing/2014/main" id="{F1E57607-9266-0DE1-A5EA-EA4CC1651043}"/>
              </a:ext>
            </a:extLst>
          </p:cNvPr>
          <p:cNvSpPr/>
          <p:nvPr/>
        </p:nvSpPr>
        <p:spPr>
          <a:xfrm rot="1858579">
            <a:off x="9502786" y="449583"/>
            <a:ext cx="463203" cy="1663982"/>
          </a:xfrm>
          <a:prstGeom prst="curvedLeft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66602DF-3724-453C-567D-491A13A9F90C}"/>
              </a:ext>
            </a:extLst>
          </p:cNvPr>
          <p:cNvSpPr/>
          <p:nvPr/>
        </p:nvSpPr>
        <p:spPr>
          <a:xfrm>
            <a:off x="5519006" y="2010434"/>
            <a:ext cx="1757768" cy="1452750"/>
          </a:xfrm>
          <a:prstGeom prst="rect">
            <a:avLst/>
          </a:prstGeom>
          <a:noFill/>
          <a:ln w="38100"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изогнутая влево 27">
            <a:extLst>
              <a:ext uri="{FF2B5EF4-FFF2-40B4-BE49-F238E27FC236}">
                <a16:creationId xmlns:a16="http://schemas.microsoft.com/office/drawing/2014/main" id="{F05802CD-9847-40EE-44FA-A89B5ACCD267}"/>
              </a:ext>
            </a:extLst>
          </p:cNvPr>
          <p:cNvSpPr/>
          <p:nvPr/>
        </p:nvSpPr>
        <p:spPr>
          <a:xfrm rot="7799937">
            <a:off x="4075650" y="791471"/>
            <a:ext cx="512206" cy="2266731"/>
          </a:xfrm>
          <a:prstGeom prst="curvedLeft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Стрелка: изогнутая вправо 28">
            <a:extLst>
              <a:ext uri="{FF2B5EF4-FFF2-40B4-BE49-F238E27FC236}">
                <a16:creationId xmlns:a16="http://schemas.microsoft.com/office/drawing/2014/main" id="{EAE4BAB9-B4C0-538C-595D-10A14ABAB6AF}"/>
              </a:ext>
            </a:extLst>
          </p:cNvPr>
          <p:cNvSpPr/>
          <p:nvPr/>
        </p:nvSpPr>
        <p:spPr>
          <a:xfrm rot="7558145">
            <a:off x="7345508" y="679146"/>
            <a:ext cx="330383" cy="1009195"/>
          </a:xfrm>
          <a:prstGeom prst="curvedRight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Стрелка: изогнутая влево 29">
            <a:extLst>
              <a:ext uri="{FF2B5EF4-FFF2-40B4-BE49-F238E27FC236}">
                <a16:creationId xmlns:a16="http://schemas.microsoft.com/office/drawing/2014/main" id="{CCC76C23-230E-2F8D-7349-7D6C19C44536}"/>
              </a:ext>
            </a:extLst>
          </p:cNvPr>
          <p:cNvSpPr/>
          <p:nvPr/>
        </p:nvSpPr>
        <p:spPr>
          <a:xfrm rot="2037850">
            <a:off x="7404867" y="3053532"/>
            <a:ext cx="371619" cy="1359156"/>
          </a:xfrm>
          <a:prstGeom prst="curvedLeft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Стрелка: вниз 30">
            <a:extLst>
              <a:ext uri="{FF2B5EF4-FFF2-40B4-BE49-F238E27FC236}">
                <a16:creationId xmlns:a16="http://schemas.microsoft.com/office/drawing/2014/main" id="{DAE6FA49-5934-1734-94FD-D0B6547DF217}"/>
              </a:ext>
            </a:extLst>
          </p:cNvPr>
          <p:cNvSpPr/>
          <p:nvPr/>
        </p:nvSpPr>
        <p:spPr>
          <a:xfrm>
            <a:off x="6096000" y="3483214"/>
            <a:ext cx="133350" cy="228600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изогнутая вправо 31">
            <a:extLst>
              <a:ext uri="{FF2B5EF4-FFF2-40B4-BE49-F238E27FC236}">
                <a16:creationId xmlns:a16="http://schemas.microsoft.com/office/drawing/2014/main" id="{0CC02DFC-DCAD-B103-BFF1-DFBF5780C321}"/>
              </a:ext>
            </a:extLst>
          </p:cNvPr>
          <p:cNvSpPr/>
          <p:nvPr/>
        </p:nvSpPr>
        <p:spPr>
          <a:xfrm rot="9540573">
            <a:off x="7189753" y="5134486"/>
            <a:ext cx="318128" cy="800660"/>
          </a:xfrm>
          <a:prstGeom prst="curvedRight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Стрелка: вниз 32">
            <a:extLst>
              <a:ext uri="{FF2B5EF4-FFF2-40B4-BE49-F238E27FC236}">
                <a16:creationId xmlns:a16="http://schemas.microsoft.com/office/drawing/2014/main" id="{05A20F28-B36D-33E8-2F62-90288B979A97}"/>
              </a:ext>
            </a:extLst>
          </p:cNvPr>
          <p:cNvSpPr/>
          <p:nvPr/>
        </p:nvSpPr>
        <p:spPr>
          <a:xfrm rot="5400000">
            <a:off x="5239874" y="3248025"/>
            <a:ext cx="133350" cy="228600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изогнутая влево 33">
            <a:extLst>
              <a:ext uri="{FF2B5EF4-FFF2-40B4-BE49-F238E27FC236}">
                <a16:creationId xmlns:a16="http://schemas.microsoft.com/office/drawing/2014/main" id="{3337D64A-CA83-BE5B-B9F7-9611A6397024}"/>
              </a:ext>
            </a:extLst>
          </p:cNvPr>
          <p:cNvSpPr/>
          <p:nvPr/>
        </p:nvSpPr>
        <p:spPr>
          <a:xfrm rot="10621016">
            <a:off x="3301748" y="3217443"/>
            <a:ext cx="368248" cy="1264461"/>
          </a:xfrm>
          <a:prstGeom prst="curvedLeft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1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8" grpId="0" animBg="1"/>
      <p:bldP spid="18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3E1F0BB-7460-7F55-C44C-06F26B9F1E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12B3E-0A29-22A7-C1A5-A13809FE5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3" y="1350762"/>
            <a:ext cx="3500508" cy="303293"/>
          </a:xfrm>
          <a:prstGeom prst="rect">
            <a:avLst/>
          </a:prstGeom>
        </p:spPr>
      </p:pic>
      <p:sp>
        <p:nvSpPr>
          <p:cNvPr id="6" name="Google Shape;156;p2">
            <a:extLst>
              <a:ext uri="{FF2B5EF4-FFF2-40B4-BE49-F238E27FC236}">
                <a16:creationId xmlns:a16="http://schemas.microsoft.com/office/drawing/2014/main" id="{CF49C09A-B255-6500-53BA-A646E5D7D519}"/>
              </a:ext>
            </a:extLst>
          </p:cNvPr>
          <p:cNvSpPr txBox="1"/>
          <p:nvPr/>
        </p:nvSpPr>
        <p:spPr>
          <a:xfrm rot="19791095">
            <a:off x="-169331" y="75328"/>
            <a:ext cx="2255382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Barlow ExtraBold"/>
              </a:rPr>
              <a:t>QUERY:</a:t>
            </a:r>
            <a:endParaRPr lang="ru-RU" sz="2000" b="1" dirty="0">
              <a:solidFill>
                <a:schemeClr val="dk1"/>
              </a:solidFill>
              <a:latin typeface="Barlow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Barlow ExtraBold"/>
              </a:rPr>
              <a:t>ATTENDANCE</a:t>
            </a:r>
            <a:r>
              <a:rPr lang="ru-RU" sz="2000" b="1" dirty="0">
                <a:solidFill>
                  <a:schemeClr val="dk1"/>
                </a:solidFill>
                <a:latin typeface="Barlow ExtraBold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Barlow ExtraBold"/>
              </a:rPr>
              <a:t>LOG</a:t>
            </a:r>
            <a:endParaRPr lang="ru-RU" sz="20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7307F9B-3EB0-0C36-55E2-DE9B01EE15C5}"/>
              </a:ext>
            </a:extLst>
          </p:cNvPr>
          <p:cNvSpPr/>
          <p:nvPr/>
        </p:nvSpPr>
        <p:spPr>
          <a:xfrm>
            <a:off x="360286" y="1324392"/>
            <a:ext cx="5514975" cy="1755556"/>
          </a:xfrm>
          <a:prstGeom prst="rect">
            <a:avLst/>
          </a:prstGeom>
          <a:noFill/>
          <a:ln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403922C-9CFF-97A5-2984-B3E4B6FF7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785" y="5244823"/>
            <a:ext cx="3895485" cy="33316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0A865B5-845E-E9D6-A41B-2CB2880AA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161" y="5655706"/>
            <a:ext cx="5668146" cy="878881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D5D7DD2-35CE-49CF-E181-87646EC19F60}"/>
              </a:ext>
            </a:extLst>
          </p:cNvPr>
          <p:cNvSpPr/>
          <p:nvPr/>
        </p:nvSpPr>
        <p:spPr>
          <a:xfrm>
            <a:off x="5999483" y="5244823"/>
            <a:ext cx="5848517" cy="1404064"/>
          </a:xfrm>
          <a:prstGeom prst="rect">
            <a:avLst/>
          </a:prstGeom>
          <a:noFill/>
          <a:ln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2505A70-7684-2F95-59E9-E756EA2B0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4855" y="164892"/>
            <a:ext cx="5294290" cy="34289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A75228F-F965-E15C-2886-A168BF2D9D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4854" y="556816"/>
            <a:ext cx="5766860" cy="2309415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44A4AE5-B19C-9DD2-9EB1-5C2D310D79DA}"/>
              </a:ext>
            </a:extLst>
          </p:cNvPr>
          <p:cNvSpPr/>
          <p:nvPr/>
        </p:nvSpPr>
        <p:spPr>
          <a:xfrm>
            <a:off x="5990807" y="164891"/>
            <a:ext cx="5848517" cy="2793301"/>
          </a:xfrm>
          <a:prstGeom prst="rect">
            <a:avLst/>
          </a:prstGeom>
          <a:noFill/>
          <a:ln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133854F-539D-7EF4-9EB9-39DD6B6F4E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4854" y="3105884"/>
            <a:ext cx="3760681" cy="310159"/>
          </a:xfrm>
          <a:prstGeom prst="rect">
            <a:avLst/>
          </a:prstGeo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45B5164-8BEE-C8ED-88AD-DA6D45019D62}"/>
              </a:ext>
            </a:extLst>
          </p:cNvPr>
          <p:cNvSpPr/>
          <p:nvPr/>
        </p:nvSpPr>
        <p:spPr>
          <a:xfrm>
            <a:off x="5990807" y="3105883"/>
            <a:ext cx="5848517" cy="1991249"/>
          </a:xfrm>
          <a:prstGeom prst="rect">
            <a:avLst/>
          </a:prstGeom>
          <a:noFill/>
          <a:ln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CE4A2F7-77DF-5517-FB08-35BC7FA975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0183" y="3458685"/>
            <a:ext cx="5642124" cy="15248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706077FD-9F15-2313-7D58-A34E37D5F7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106" y="3263982"/>
            <a:ext cx="3153754" cy="311482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BBFBB9A7-3E24-1ECA-BD2E-4BB27F20C9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665" y="3575464"/>
            <a:ext cx="4664844" cy="2975848"/>
          </a:xfrm>
          <a:prstGeom prst="rect">
            <a:avLst/>
          </a:prstGeom>
        </p:spPr>
      </p:pic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38809E7-29F4-8636-734A-444385CBDEF0}"/>
              </a:ext>
            </a:extLst>
          </p:cNvPr>
          <p:cNvSpPr/>
          <p:nvPr/>
        </p:nvSpPr>
        <p:spPr>
          <a:xfrm>
            <a:off x="360286" y="3217791"/>
            <a:ext cx="5514975" cy="3431095"/>
          </a:xfrm>
          <a:prstGeom prst="rect">
            <a:avLst/>
          </a:prstGeom>
          <a:noFill/>
          <a:ln>
            <a:solidFill>
              <a:srgbClr val="FB65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Google Shape;154;p2">
            <a:extLst>
              <a:ext uri="{FF2B5EF4-FFF2-40B4-BE49-F238E27FC236}">
                <a16:creationId xmlns:a16="http://schemas.microsoft.com/office/drawing/2014/main" id="{558872E1-B19C-4937-34E5-F63D6C04BEC2}"/>
              </a:ext>
            </a:extLst>
          </p:cNvPr>
          <p:cNvGrpSpPr/>
          <p:nvPr/>
        </p:nvGrpSpPr>
        <p:grpSpPr>
          <a:xfrm>
            <a:off x="-155043" y="4885"/>
            <a:ext cx="3154110" cy="1667853"/>
            <a:chOff x="-99745" y="-13254"/>
            <a:chExt cx="1967605" cy="1822451"/>
          </a:xfrm>
        </p:grpSpPr>
        <p:sp>
          <p:nvSpPr>
            <p:cNvPr id="8" name="Google Shape;155;p2">
              <a:extLst>
                <a:ext uri="{FF2B5EF4-FFF2-40B4-BE49-F238E27FC236}">
                  <a16:creationId xmlns:a16="http://schemas.microsoft.com/office/drawing/2014/main" id="{AE462ECB-9D5B-6F80-EDCE-61C0974956E3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solidFill>
              <a:srgbClr val="F549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9" name="Google Shape;156;p2">
              <a:extLst>
                <a:ext uri="{FF2B5EF4-FFF2-40B4-BE49-F238E27FC236}">
                  <a16:creationId xmlns:a16="http://schemas.microsoft.com/office/drawing/2014/main" id="{FF4D9CDA-5FE5-E990-E13D-BF3D4F3B5BD8}"/>
                </a:ext>
              </a:extLst>
            </p:cNvPr>
            <p:cNvSpPr txBox="1"/>
            <p:nvPr/>
          </p:nvSpPr>
          <p:spPr>
            <a:xfrm rot="19791095">
              <a:off x="-99745" y="341158"/>
              <a:ext cx="1406958" cy="1008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Barlow ExtraBold"/>
                </a:rPr>
                <a:t>EXAMPLES OF THE TABLES</a:t>
              </a:r>
              <a:endParaRPr lang="ru-RU" sz="2000" b="1" dirty="0">
                <a:solidFill>
                  <a:schemeClr val="dk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rlow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0406BC-572B-BDF3-C935-034A648988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0907" y="1645912"/>
            <a:ext cx="4950568" cy="136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6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p7"/>
          <p:cNvCxnSpPr>
            <a:cxnSpLocks/>
            <a:stCxn id="15" idx="0"/>
          </p:cNvCxnSpPr>
          <p:nvPr/>
        </p:nvCxnSpPr>
        <p:spPr>
          <a:xfrm>
            <a:off x="2999066" y="4885"/>
            <a:ext cx="0" cy="807915"/>
          </a:xfrm>
          <a:prstGeom prst="straightConnector1">
            <a:avLst/>
          </a:prstGeom>
          <a:noFill/>
          <a:ln w="38100" cap="flat" cmpd="sng">
            <a:solidFill>
              <a:srgbClr val="F549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6" name="Google Shape;236;p7" descr="Image result for sql icon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B3C8F1-74EF-2938-13F3-106A3873B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902" y="67734"/>
            <a:ext cx="8945223" cy="155279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7ED0B8-EFFF-B1F1-BFF7-2A32484F84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80"/>
          <a:stretch/>
        </p:blipFill>
        <p:spPr>
          <a:xfrm>
            <a:off x="111878" y="2442446"/>
            <a:ext cx="4654818" cy="4154179"/>
          </a:xfrm>
          <a:prstGeom prst="rect">
            <a:avLst/>
          </a:prstGeom>
          <a:ln w="28575">
            <a:solidFill>
              <a:srgbClr val="FB6593"/>
            </a:solidFill>
          </a:ln>
        </p:spPr>
      </p:pic>
      <p:cxnSp>
        <p:nvCxnSpPr>
          <p:cNvPr id="11" name="Google Shape;235;p7">
            <a:extLst>
              <a:ext uri="{FF2B5EF4-FFF2-40B4-BE49-F238E27FC236}">
                <a16:creationId xmlns:a16="http://schemas.microsoft.com/office/drawing/2014/main" id="{DDDB1B1B-AD17-7F16-44EF-8C45A3DBA930}"/>
              </a:ext>
            </a:extLst>
          </p:cNvPr>
          <p:cNvCxnSpPr>
            <a:cxnSpLocks/>
          </p:cNvCxnSpPr>
          <p:nvPr/>
        </p:nvCxnSpPr>
        <p:spPr>
          <a:xfrm flipH="1">
            <a:off x="-17513" y="1655805"/>
            <a:ext cx="12209513" cy="0"/>
          </a:xfrm>
          <a:prstGeom prst="straightConnector1">
            <a:avLst/>
          </a:prstGeom>
          <a:noFill/>
          <a:ln w="38100" cap="flat" cmpd="sng">
            <a:solidFill>
              <a:srgbClr val="F54996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" name="Google Shape;154;p2">
            <a:extLst>
              <a:ext uri="{FF2B5EF4-FFF2-40B4-BE49-F238E27FC236}">
                <a16:creationId xmlns:a16="http://schemas.microsoft.com/office/drawing/2014/main" id="{4E8BE8FA-90EE-FD47-370A-0FA60C9875D6}"/>
              </a:ext>
            </a:extLst>
          </p:cNvPr>
          <p:cNvGrpSpPr/>
          <p:nvPr/>
        </p:nvGrpSpPr>
        <p:grpSpPr>
          <a:xfrm>
            <a:off x="-104021" y="4885"/>
            <a:ext cx="3103088" cy="1667853"/>
            <a:chOff x="-67917" y="-13254"/>
            <a:chExt cx="1935777" cy="1822451"/>
          </a:xfrm>
        </p:grpSpPr>
        <p:sp>
          <p:nvSpPr>
            <p:cNvPr id="15" name="Google Shape;155;p2">
              <a:extLst>
                <a:ext uri="{FF2B5EF4-FFF2-40B4-BE49-F238E27FC236}">
                  <a16:creationId xmlns:a16="http://schemas.microsoft.com/office/drawing/2014/main" id="{6E67C0ED-0D64-67B6-00C5-B26193168F15}"/>
                </a:ext>
              </a:extLst>
            </p:cNvPr>
            <p:cNvSpPr/>
            <p:nvPr/>
          </p:nvSpPr>
          <p:spPr>
            <a:xfrm rot="5400000">
              <a:off x="15729" y="-42933"/>
              <a:ext cx="1822451" cy="1881810"/>
            </a:xfrm>
            <a:prstGeom prst="triangle">
              <a:avLst>
                <a:gd name="adj" fmla="val 0"/>
              </a:avLst>
            </a:prstGeom>
            <a:solidFill>
              <a:srgbClr val="F549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6" name="Google Shape;156;p2">
              <a:extLst>
                <a:ext uri="{FF2B5EF4-FFF2-40B4-BE49-F238E27FC236}">
                  <a16:creationId xmlns:a16="http://schemas.microsoft.com/office/drawing/2014/main" id="{01770715-F6DF-FD8E-5E9B-7ED574CE22AD}"/>
                </a:ext>
              </a:extLst>
            </p:cNvPr>
            <p:cNvSpPr txBox="1"/>
            <p:nvPr/>
          </p:nvSpPr>
          <p:spPr>
            <a:xfrm rot="19791095">
              <a:off x="-67917" y="349221"/>
              <a:ext cx="1504033" cy="1008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Barlow ExtraBold"/>
                </a:rPr>
                <a:t>QUERY EXAMPLE:</a:t>
              </a:r>
              <a:endParaRPr lang="ru-RU" sz="2000" b="1" dirty="0">
                <a:solidFill>
                  <a:schemeClr val="dk1"/>
                </a:solidFill>
                <a:latin typeface="Barlow ExtraBold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Barlow ExtraBold"/>
                </a:rPr>
                <a:t>ATTENDANCE</a:t>
              </a:r>
              <a:r>
                <a:rPr lang="ru-RU" sz="2000" b="1" dirty="0">
                  <a:solidFill>
                    <a:schemeClr val="dk1"/>
                  </a:solidFill>
                  <a:latin typeface="Barlow ExtraBold"/>
                </a:rPr>
                <a:t> </a:t>
              </a:r>
              <a:r>
                <a:rPr lang="en-US" sz="2000" b="1" dirty="0">
                  <a:solidFill>
                    <a:schemeClr val="dk1"/>
                  </a:solidFill>
                  <a:latin typeface="Barlow ExtraBold"/>
                </a:rPr>
                <a:t>LOG</a:t>
              </a:r>
              <a:endParaRPr lang="ru-RU" sz="2000" b="1" dirty="0">
                <a:solidFill>
                  <a:schemeClr val="dk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Barlow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C42F688-DA51-03C8-D756-EB25EB0CF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331" y="2220907"/>
            <a:ext cx="7204791" cy="21637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708B13B-1618-C453-75A5-66D22DC24A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71"/>
          <a:stretch/>
        </p:blipFill>
        <p:spPr>
          <a:xfrm>
            <a:off x="4897386" y="4497047"/>
            <a:ext cx="7182736" cy="23405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0" name="Номер слайда 2">
            <a:extLst>
              <a:ext uri="{FF2B5EF4-FFF2-40B4-BE49-F238E27FC236}">
                <a16:creationId xmlns:a16="http://schemas.microsoft.com/office/drawing/2014/main" id="{EB1F6851-275D-01B0-1734-A663AD183DB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8C1098-DD2A-43AA-1E8D-D7D1563B7CA7}"/>
              </a:ext>
            </a:extLst>
          </p:cNvPr>
          <p:cNvSpPr txBox="1"/>
          <p:nvPr/>
        </p:nvSpPr>
        <p:spPr>
          <a:xfrm>
            <a:off x="4897386" y="2249466"/>
            <a:ext cx="44498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Barlow" panose="00000500000000000000" pitchFamily="2" charset="0"/>
              </a:rPr>
              <a:t>The attendance log of Wilhelm</a:t>
            </a:r>
            <a:endParaRPr lang="ru-RU" sz="1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661B6-3235-E2BB-7758-07E4048D416B}"/>
              </a:ext>
            </a:extLst>
          </p:cNvPr>
          <p:cNvSpPr txBox="1"/>
          <p:nvPr/>
        </p:nvSpPr>
        <p:spPr>
          <a:xfrm>
            <a:off x="4897386" y="4536720"/>
            <a:ext cx="44498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Barlow" panose="00000500000000000000" pitchFamily="2" charset="0"/>
              </a:rPr>
              <a:t>The attendance log of Jane</a:t>
            </a:r>
            <a:endParaRPr lang="ru-RU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17658-1BC1-D4C0-C89C-07BB737CB541}"/>
              </a:ext>
            </a:extLst>
          </p:cNvPr>
          <p:cNvSpPr txBox="1"/>
          <p:nvPr/>
        </p:nvSpPr>
        <p:spPr>
          <a:xfrm>
            <a:off x="552725" y="1634720"/>
            <a:ext cx="1106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dk1"/>
                </a:solidFill>
                <a:latin typeface="Barlow"/>
              </a:rPr>
              <a:t>The query provides information about the attendance log in a user-friendly form</a:t>
            </a:r>
            <a:endParaRPr lang="ru-RU" sz="24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"/>
          <p:cNvSpPr/>
          <p:nvPr/>
        </p:nvSpPr>
        <p:spPr>
          <a:xfrm>
            <a:off x="1" y="0"/>
            <a:ext cx="4720590" cy="68580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6" descr="Image result for sql icon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6"/>
          <p:cNvSpPr txBox="1">
            <a:spLocks noGrp="1"/>
          </p:cNvSpPr>
          <p:nvPr>
            <p:ph type="body" idx="1"/>
          </p:nvPr>
        </p:nvSpPr>
        <p:spPr>
          <a:xfrm>
            <a:off x="5811535" y="1957934"/>
            <a:ext cx="5105400" cy="391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5AF9D4-BF3D-F472-A418-43A531BA6496}"/>
              </a:ext>
            </a:extLst>
          </p:cNvPr>
          <p:cNvSpPr/>
          <p:nvPr/>
        </p:nvSpPr>
        <p:spPr>
          <a:xfrm>
            <a:off x="0" y="16934"/>
            <a:ext cx="12192000" cy="9824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8DDE739-DF5A-9243-3204-364FA11E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33"/>
            <a:ext cx="9335519" cy="1072573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latin typeface="Barlow ExtraBold"/>
              </a:rPr>
              <a:t>Stored function: a body of code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2292E-19EF-8812-EF6F-84694D2BD13B}"/>
              </a:ext>
            </a:extLst>
          </p:cNvPr>
          <p:cNvSpPr txBox="1"/>
          <p:nvPr/>
        </p:nvSpPr>
        <p:spPr>
          <a:xfrm>
            <a:off x="4954844" y="2474917"/>
            <a:ext cx="6818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Barlow"/>
              </a:rPr>
              <a:t>Function “</a:t>
            </a:r>
            <a:r>
              <a:rPr lang="en-US" sz="2400" b="1" dirty="0" err="1">
                <a:solidFill>
                  <a:schemeClr val="dk1"/>
                </a:solidFill>
                <a:latin typeface="Barlow"/>
              </a:rPr>
              <a:t>late_pick_up</a:t>
            </a:r>
            <a:r>
              <a:rPr lang="en-US" sz="2400" b="1" dirty="0">
                <a:solidFill>
                  <a:schemeClr val="dk1"/>
                </a:solidFill>
                <a:latin typeface="Barlow"/>
              </a:rPr>
              <a:t>” takes two parameters: scheduled pick up time and real pick up time of a child and returns “in time” or “late” depending on the result of the “if” clause</a:t>
            </a:r>
            <a:endParaRPr lang="ru-RU" sz="2400" b="1" dirty="0">
              <a:solidFill>
                <a:schemeClr val="dk1"/>
              </a:solidFill>
            </a:endParaRPr>
          </a:p>
        </p:txBody>
      </p:sp>
      <p:cxnSp>
        <p:nvCxnSpPr>
          <p:cNvPr id="7" name="Google Shape;235;p7">
            <a:extLst>
              <a:ext uri="{FF2B5EF4-FFF2-40B4-BE49-F238E27FC236}">
                <a16:creationId xmlns:a16="http://schemas.microsoft.com/office/drawing/2014/main" id="{1886101E-4794-EC0E-5954-AD37716A9768}"/>
              </a:ext>
            </a:extLst>
          </p:cNvPr>
          <p:cNvCxnSpPr>
            <a:cxnSpLocks/>
          </p:cNvCxnSpPr>
          <p:nvPr/>
        </p:nvCxnSpPr>
        <p:spPr>
          <a:xfrm>
            <a:off x="4720591" y="1253067"/>
            <a:ext cx="0" cy="5300133"/>
          </a:xfrm>
          <a:prstGeom prst="straightConnector1">
            <a:avLst/>
          </a:prstGeom>
          <a:noFill/>
          <a:ln w="38100" cap="flat" cmpd="sng">
            <a:solidFill>
              <a:srgbClr val="F5499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A54C2E1-A520-975F-ED11-6A5B13164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88" y="1050508"/>
            <a:ext cx="4046098" cy="5807492"/>
          </a:xfrm>
          <a:prstGeom prst="rect">
            <a:avLst/>
          </a:prstGeom>
        </p:spPr>
      </p:pic>
      <p:cxnSp>
        <p:nvCxnSpPr>
          <p:cNvPr id="13" name="Google Shape;235;p7">
            <a:extLst>
              <a:ext uri="{FF2B5EF4-FFF2-40B4-BE49-F238E27FC236}">
                <a16:creationId xmlns:a16="http://schemas.microsoft.com/office/drawing/2014/main" id="{0F053B7C-7284-731C-38AB-9AEBEAD50526}"/>
              </a:ext>
            </a:extLst>
          </p:cNvPr>
          <p:cNvCxnSpPr>
            <a:cxnSpLocks/>
          </p:cNvCxnSpPr>
          <p:nvPr/>
        </p:nvCxnSpPr>
        <p:spPr>
          <a:xfrm flipH="1">
            <a:off x="0" y="999388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F549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329D620B-DE11-4610-83CB-43381D51BB9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"/>
          <p:cNvSpPr/>
          <p:nvPr/>
        </p:nvSpPr>
        <p:spPr>
          <a:xfrm>
            <a:off x="1" y="0"/>
            <a:ext cx="4720590" cy="68580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6" descr="Image result for sql icon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6"/>
          <p:cNvSpPr txBox="1">
            <a:spLocks noGrp="1"/>
          </p:cNvSpPr>
          <p:nvPr>
            <p:ph type="body" idx="1"/>
          </p:nvPr>
        </p:nvSpPr>
        <p:spPr>
          <a:xfrm>
            <a:off x="5811535" y="1957934"/>
            <a:ext cx="5105400" cy="391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5AF9D4-BF3D-F472-A418-43A531BA6496}"/>
              </a:ext>
            </a:extLst>
          </p:cNvPr>
          <p:cNvSpPr/>
          <p:nvPr/>
        </p:nvSpPr>
        <p:spPr>
          <a:xfrm>
            <a:off x="0" y="16934"/>
            <a:ext cx="12192000" cy="9824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8DDE739-DF5A-9243-3204-364FA11E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33"/>
            <a:ext cx="9335519" cy="1072573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latin typeface="Barlow ExtraBold"/>
              </a:rPr>
              <a:t>Stored function: application within a query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2292E-19EF-8812-EF6F-84694D2BD13B}"/>
              </a:ext>
            </a:extLst>
          </p:cNvPr>
          <p:cNvSpPr txBox="1"/>
          <p:nvPr/>
        </p:nvSpPr>
        <p:spPr>
          <a:xfrm>
            <a:off x="5296682" y="1063162"/>
            <a:ext cx="6818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Barlow"/>
              </a:rPr>
              <a:t>Find out how often parents picked up their children later than scheduled</a:t>
            </a:r>
            <a:endParaRPr lang="ru-RU" sz="2400" b="1" dirty="0">
              <a:solidFill>
                <a:schemeClr val="dk1"/>
              </a:solidFill>
            </a:endParaRPr>
          </a:p>
        </p:txBody>
      </p:sp>
      <p:cxnSp>
        <p:nvCxnSpPr>
          <p:cNvPr id="13" name="Google Shape;235;p7">
            <a:extLst>
              <a:ext uri="{FF2B5EF4-FFF2-40B4-BE49-F238E27FC236}">
                <a16:creationId xmlns:a16="http://schemas.microsoft.com/office/drawing/2014/main" id="{0F053B7C-7284-731C-38AB-9AEBEAD50526}"/>
              </a:ext>
            </a:extLst>
          </p:cNvPr>
          <p:cNvCxnSpPr>
            <a:cxnSpLocks/>
          </p:cNvCxnSpPr>
          <p:nvPr/>
        </p:nvCxnSpPr>
        <p:spPr>
          <a:xfrm flipH="1">
            <a:off x="0" y="999388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F5499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B22CA2B-ACC4-EF19-85F3-58EEBF4C2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" y="1323688"/>
            <a:ext cx="5175423" cy="530013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2A04C6-14A5-BF66-E5D6-3DB3A8BDC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682" y="2177774"/>
            <a:ext cx="6607449" cy="4446045"/>
          </a:xfrm>
          <a:prstGeom prst="rect">
            <a:avLst/>
          </a:prstGeom>
        </p:spPr>
      </p:pic>
      <p:cxnSp>
        <p:nvCxnSpPr>
          <p:cNvPr id="7" name="Google Shape;235;p7">
            <a:extLst>
              <a:ext uri="{FF2B5EF4-FFF2-40B4-BE49-F238E27FC236}">
                <a16:creationId xmlns:a16="http://schemas.microsoft.com/office/drawing/2014/main" id="{1886101E-4794-EC0E-5954-AD37716A9768}"/>
              </a:ext>
            </a:extLst>
          </p:cNvPr>
          <p:cNvCxnSpPr>
            <a:cxnSpLocks/>
          </p:cNvCxnSpPr>
          <p:nvPr/>
        </p:nvCxnSpPr>
        <p:spPr>
          <a:xfrm>
            <a:off x="5233169" y="1202267"/>
            <a:ext cx="0" cy="5300133"/>
          </a:xfrm>
          <a:prstGeom prst="straightConnector1">
            <a:avLst/>
          </a:prstGeom>
          <a:noFill/>
          <a:ln w="38100" cap="flat" cmpd="sng">
            <a:solidFill>
              <a:srgbClr val="F549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96FC882D-F1DD-8B78-F0F2-32CAE350290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44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"/>
          <p:cNvSpPr/>
          <p:nvPr/>
        </p:nvSpPr>
        <p:spPr>
          <a:xfrm>
            <a:off x="1" y="0"/>
            <a:ext cx="4720590" cy="68580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6" descr="Image result for sql icon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6"/>
          <p:cNvSpPr txBox="1">
            <a:spLocks noGrp="1"/>
          </p:cNvSpPr>
          <p:nvPr>
            <p:ph type="body" idx="1"/>
          </p:nvPr>
        </p:nvSpPr>
        <p:spPr>
          <a:xfrm>
            <a:off x="5811535" y="1957934"/>
            <a:ext cx="5105400" cy="391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5AF9D4-BF3D-F472-A418-43A531BA6496}"/>
              </a:ext>
            </a:extLst>
          </p:cNvPr>
          <p:cNvSpPr/>
          <p:nvPr/>
        </p:nvSpPr>
        <p:spPr>
          <a:xfrm>
            <a:off x="0" y="16934"/>
            <a:ext cx="12192000" cy="745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8DDE739-DF5A-9243-3204-364FA11E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34"/>
            <a:ext cx="9279467" cy="761998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latin typeface="Barlow ExtraBold"/>
              </a:rPr>
              <a:t>Stored procedure: a body of code</a:t>
            </a:r>
            <a:endParaRPr lang="ru-RU" sz="3600" b="1" dirty="0">
              <a:solidFill>
                <a:schemeClr val="bg1"/>
              </a:solidFill>
            </a:endParaRPr>
          </a:p>
        </p:txBody>
      </p:sp>
      <p:cxnSp>
        <p:nvCxnSpPr>
          <p:cNvPr id="13" name="Google Shape;235;p7">
            <a:extLst>
              <a:ext uri="{FF2B5EF4-FFF2-40B4-BE49-F238E27FC236}">
                <a16:creationId xmlns:a16="http://schemas.microsoft.com/office/drawing/2014/main" id="{0F053B7C-7284-731C-38AB-9AEBEAD50526}"/>
              </a:ext>
            </a:extLst>
          </p:cNvPr>
          <p:cNvCxnSpPr>
            <a:cxnSpLocks/>
          </p:cNvCxnSpPr>
          <p:nvPr/>
        </p:nvCxnSpPr>
        <p:spPr>
          <a:xfrm flipH="1">
            <a:off x="0" y="779259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F5499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09113FB-8940-CBD5-FD17-C4AE859DD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3" y="816136"/>
            <a:ext cx="5515275" cy="376803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1455F43-DB5F-D4A7-B4B9-E7F9596E5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6" y="4606334"/>
            <a:ext cx="5549140" cy="98520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AE943AA4-32F2-3220-7F5C-A980C8AD9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6" y="5601114"/>
            <a:ext cx="5829630" cy="124731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7C8011E-C68D-BDD3-94E5-714B21143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145" y="833069"/>
            <a:ext cx="5614275" cy="213920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AC6CC6A0-65E1-FB76-15CD-600291C0AB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8129" y="3063765"/>
            <a:ext cx="5531487" cy="3217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92292E-19EF-8812-EF6F-84694D2BD13B}"/>
              </a:ext>
            </a:extLst>
          </p:cNvPr>
          <p:cNvSpPr txBox="1"/>
          <p:nvPr/>
        </p:nvSpPr>
        <p:spPr>
          <a:xfrm>
            <a:off x="8465557" y="5363739"/>
            <a:ext cx="370840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FB6593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Barlow"/>
              </a:rPr>
              <a:t>Procedure “</a:t>
            </a:r>
            <a:r>
              <a:rPr lang="en-US" sz="1800" b="1" dirty="0" err="1">
                <a:solidFill>
                  <a:schemeClr val="bg1"/>
                </a:solidFill>
                <a:latin typeface="Barlow"/>
              </a:rPr>
              <a:t>total_cost_a_month</a:t>
            </a:r>
            <a:r>
              <a:rPr lang="en-US" sz="1800" b="1" dirty="0">
                <a:solidFill>
                  <a:schemeClr val="bg1"/>
                </a:solidFill>
                <a:latin typeface="Barlow"/>
              </a:rPr>
              <a:t> “  takes two parameters: the start of a period and the end of a period and calculates total cost for the next month's attendance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4" name="Номер слайда 2">
            <a:extLst>
              <a:ext uri="{FF2B5EF4-FFF2-40B4-BE49-F238E27FC236}">
                <a16:creationId xmlns:a16="http://schemas.microsoft.com/office/drawing/2014/main" id="{99E4DD3E-F382-BBF9-3024-4A59F6AE971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80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"/>
          <p:cNvSpPr/>
          <p:nvPr/>
        </p:nvSpPr>
        <p:spPr>
          <a:xfrm>
            <a:off x="1" y="0"/>
            <a:ext cx="4720590" cy="68580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6" descr="Image result for sql icon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5AF9D4-BF3D-F472-A418-43A531BA6496}"/>
              </a:ext>
            </a:extLst>
          </p:cNvPr>
          <p:cNvSpPr/>
          <p:nvPr/>
        </p:nvSpPr>
        <p:spPr>
          <a:xfrm>
            <a:off x="0" y="16934"/>
            <a:ext cx="12192000" cy="745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8DDE739-DF5A-9243-3204-364FA11E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34"/>
            <a:ext cx="10786533" cy="76199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rlow ExtraBold"/>
              </a:rPr>
              <a:t>Stored procedure: application within an EVENT</a:t>
            </a:r>
            <a:endParaRPr lang="ru-RU" sz="3600" b="1" dirty="0">
              <a:solidFill>
                <a:schemeClr val="bg1"/>
              </a:solidFill>
            </a:endParaRPr>
          </a:p>
        </p:txBody>
      </p:sp>
      <p:cxnSp>
        <p:nvCxnSpPr>
          <p:cNvPr id="7" name="Google Shape;235;p7">
            <a:extLst>
              <a:ext uri="{FF2B5EF4-FFF2-40B4-BE49-F238E27FC236}">
                <a16:creationId xmlns:a16="http://schemas.microsoft.com/office/drawing/2014/main" id="{1886101E-4794-EC0E-5954-AD37716A9768}"/>
              </a:ext>
            </a:extLst>
          </p:cNvPr>
          <p:cNvCxnSpPr>
            <a:cxnSpLocks/>
          </p:cNvCxnSpPr>
          <p:nvPr/>
        </p:nvCxnSpPr>
        <p:spPr>
          <a:xfrm>
            <a:off x="5228592" y="812837"/>
            <a:ext cx="0" cy="6028226"/>
          </a:xfrm>
          <a:prstGeom prst="straightConnector1">
            <a:avLst/>
          </a:prstGeom>
          <a:noFill/>
          <a:ln w="38100" cap="flat" cmpd="sng">
            <a:solidFill>
              <a:srgbClr val="F5499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" name="Google Shape;235;p7">
            <a:extLst>
              <a:ext uri="{FF2B5EF4-FFF2-40B4-BE49-F238E27FC236}">
                <a16:creationId xmlns:a16="http://schemas.microsoft.com/office/drawing/2014/main" id="{0F053B7C-7284-731C-38AB-9AEBEAD50526}"/>
              </a:ext>
            </a:extLst>
          </p:cNvPr>
          <p:cNvCxnSpPr>
            <a:cxnSpLocks/>
          </p:cNvCxnSpPr>
          <p:nvPr/>
        </p:nvCxnSpPr>
        <p:spPr>
          <a:xfrm flipH="1">
            <a:off x="0" y="779259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F549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CD2BF9-8546-4DA7-C6AD-E172B78EB67A}"/>
              </a:ext>
            </a:extLst>
          </p:cNvPr>
          <p:cNvSpPr txBox="1"/>
          <p:nvPr/>
        </p:nvSpPr>
        <p:spPr>
          <a:xfrm>
            <a:off x="5228592" y="812838"/>
            <a:ext cx="6963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Barlow"/>
              </a:rPr>
              <a:t>Event “rec_event__</a:t>
            </a:r>
            <a:r>
              <a:rPr lang="en-US" sz="2000" b="1" dirty="0" err="1">
                <a:solidFill>
                  <a:schemeClr val="dk1"/>
                </a:solidFill>
                <a:latin typeface="Barlow"/>
              </a:rPr>
              <a:t>next_month_payment</a:t>
            </a:r>
            <a:r>
              <a:rPr lang="en-US" sz="2000" b="1" dirty="0">
                <a:solidFill>
                  <a:schemeClr val="dk1"/>
                </a:solidFill>
                <a:latin typeface="Barlow"/>
              </a:rPr>
              <a:t>” automatically creates a view with the cost of attendance for next month's payment on the given date  and time of each month</a:t>
            </a:r>
            <a:endParaRPr lang="ru-RU" sz="2000" b="1" dirty="0">
              <a:solidFill>
                <a:schemeClr val="dk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7DCCD94-2429-D91C-C2FB-BA623E618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" y="812837"/>
            <a:ext cx="5159860" cy="602822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E49442C-9411-1699-B8C2-D808F3DBD0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984"/>
          <a:stretch/>
        </p:blipFill>
        <p:spPr>
          <a:xfrm>
            <a:off x="5942407" y="2605950"/>
            <a:ext cx="4665943" cy="4156051"/>
          </a:xfrm>
          <a:prstGeom prst="rect">
            <a:avLst/>
          </a:prstGeom>
        </p:spPr>
      </p:pic>
      <p:cxnSp>
        <p:nvCxnSpPr>
          <p:cNvPr id="18" name="Google Shape;235;p7">
            <a:extLst>
              <a:ext uri="{FF2B5EF4-FFF2-40B4-BE49-F238E27FC236}">
                <a16:creationId xmlns:a16="http://schemas.microsoft.com/office/drawing/2014/main" id="{A9D0DD01-6576-7A4D-FB41-2A7259567153}"/>
              </a:ext>
            </a:extLst>
          </p:cNvPr>
          <p:cNvCxnSpPr>
            <a:cxnSpLocks/>
          </p:cNvCxnSpPr>
          <p:nvPr/>
        </p:nvCxnSpPr>
        <p:spPr>
          <a:xfrm flipH="1" flipV="1">
            <a:off x="5228592" y="1828194"/>
            <a:ext cx="6675541" cy="1"/>
          </a:xfrm>
          <a:prstGeom prst="straightConnector1">
            <a:avLst/>
          </a:prstGeom>
          <a:noFill/>
          <a:ln w="38100" cap="flat" cmpd="sng">
            <a:solidFill>
              <a:srgbClr val="F5499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9249AA3-FC4C-3B89-1133-0609BC5CD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051" y="5286478"/>
            <a:ext cx="2674963" cy="1513853"/>
          </a:xfrm>
          <a:prstGeom prst="rect">
            <a:avLst/>
          </a:prstGeom>
          <a:ln w="28575">
            <a:solidFill>
              <a:srgbClr val="FB6593"/>
            </a:solidFill>
          </a:ln>
        </p:spPr>
      </p:pic>
      <p:sp>
        <p:nvSpPr>
          <p:cNvPr id="26" name="Номер слайда 2">
            <a:extLst>
              <a:ext uri="{FF2B5EF4-FFF2-40B4-BE49-F238E27FC236}">
                <a16:creationId xmlns:a16="http://schemas.microsoft.com/office/drawing/2014/main" id="{9152F86D-987B-6AE0-F803-F5F2A5BED92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9BEF8BC-FBB6-C6DE-1AEB-38ADA4D9E1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118"/>
          <a:stretch/>
        </p:blipFill>
        <p:spPr>
          <a:xfrm>
            <a:off x="6120590" y="1897585"/>
            <a:ext cx="4665943" cy="74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61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491</Words>
  <Application>Microsoft Office PowerPoint</Application>
  <PresentationFormat>Widescreen</PresentationFormat>
  <Paragraphs>79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Barlow ExtraBold</vt:lpstr>
      <vt:lpstr>Noto Sans Symbols</vt:lpstr>
      <vt:lpstr>Arial</vt:lpstr>
      <vt:lpstr>Barlow</vt:lpstr>
      <vt:lpstr>Calibri</vt:lpstr>
      <vt:lpstr>Simple Light</vt:lpstr>
      <vt:lpstr>Office Theme</vt:lpstr>
      <vt:lpstr>PowerPoint Presentation</vt:lpstr>
      <vt:lpstr>Child Management System for a Day Nursery</vt:lpstr>
      <vt:lpstr>PowerPoint Presentation</vt:lpstr>
      <vt:lpstr>PowerPoint Presentation</vt:lpstr>
      <vt:lpstr>PowerPoint Presentation</vt:lpstr>
      <vt:lpstr>Stored function: a body of code</vt:lpstr>
      <vt:lpstr>Stored function: application within a query</vt:lpstr>
      <vt:lpstr>Stored procedure: a body of code</vt:lpstr>
      <vt:lpstr>Stored procedure: application within an EVENT</vt:lpstr>
      <vt:lpstr>View: attendance schedule for children</vt:lpstr>
      <vt:lpstr>Trigger: check the group for a child before inserting data into the "visiting_schedule" table</vt:lpstr>
      <vt:lpstr>Trigger: check the group for a child before inserting data into the "visiting_schedule" table</vt:lpstr>
      <vt:lpstr>Child Management System for a Day Nursery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Olya Nicholls</dc:creator>
  <cp:lastModifiedBy>Пользователь</cp:lastModifiedBy>
  <cp:revision>29</cp:revision>
  <dcterms:created xsi:type="dcterms:W3CDTF">2019-08-18T16:19:15Z</dcterms:created>
  <dcterms:modified xsi:type="dcterms:W3CDTF">2024-06-26T08:56:45Z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500e3ad3-0470-4aea-bc91-0df7a86f7eef</vt:lpwstr>
  </property>
  <property fmtid="{D5CDD505-2E9C-101B-9397-08002B2CF9AE}" pid="3" name="Classification">
    <vt:lpwstr>Unclassified</vt:lpwstr>
  </property>
</Properties>
</file>