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18"/>
  </p:notesMasterIdLst>
  <p:sldIdLst>
    <p:sldId id="256" r:id="rId2"/>
    <p:sldId id="287" r:id="rId3"/>
    <p:sldId id="282" r:id="rId4"/>
    <p:sldId id="284" r:id="rId5"/>
    <p:sldId id="286" r:id="rId6"/>
    <p:sldId id="285" r:id="rId7"/>
    <p:sldId id="264" r:id="rId8"/>
    <p:sldId id="265" r:id="rId9"/>
    <p:sldId id="266" r:id="rId10"/>
    <p:sldId id="268" r:id="rId11"/>
    <p:sldId id="269" r:id="rId12"/>
    <p:sldId id="270" r:id="rId13"/>
    <p:sldId id="272" r:id="rId14"/>
    <p:sldId id="273" r:id="rId15"/>
    <p:sldId id="274" r:id="rId16"/>
    <p:sldId id="288"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593" autoAdjust="0"/>
  </p:normalViewPr>
  <p:slideViewPr>
    <p:cSldViewPr snapToGrid="0">
      <p:cViewPr varScale="1">
        <p:scale>
          <a:sx n="51" d="100"/>
          <a:sy n="51" d="100"/>
        </p:scale>
        <p:origin x="77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F9AEE-08BC-4DB4-BA1C-37B3BC21941A}" type="datetimeFigureOut">
              <a:rPr lang="fr-FR" smtClean="0"/>
              <a:t>17/07/2025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96660-9C7C-45C0-86BD-0751DB24C4AD}" type="slidenum">
              <a:rPr lang="fr-FR" smtClean="0"/>
              <a:t>‹N°›</a:t>
            </a:fld>
            <a:endParaRPr lang="fr-FR"/>
          </a:p>
        </p:txBody>
      </p:sp>
    </p:spTree>
    <p:extLst>
      <p:ext uri="{BB962C8B-B14F-4D97-AF65-F5344CB8AC3E}">
        <p14:creationId xmlns:p14="http://schemas.microsoft.com/office/powerpoint/2010/main" val="69147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7A196660-9C7C-45C0-86BD-0751DB24C4AD}" type="slidenum">
              <a:rPr lang="fr-FR" smtClean="0"/>
              <a:t>1</a:t>
            </a:fld>
            <a:endParaRPr lang="fr-FR"/>
          </a:p>
        </p:txBody>
      </p:sp>
    </p:spTree>
    <p:extLst>
      <p:ext uri="{BB962C8B-B14F-4D97-AF65-F5344CB8AC3E}">
        <p14:creationId xmlns:p14="http://schemas.microsoft.com/office/powerpoint/2010/main" val="95594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A3B78FF7-676D-43B9-9EEE-F943A6B24541}"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104076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6A8650-FFF3-4125-8CD6-5473908F892C}"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24058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8C074F3-7982-419B-A98D-08286F4A22A9}"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5495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B4A0FBE-DA6E-4BA1-AD00-635E90C6F58F}"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4226902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BB468B-CCDA-413F-9989-14B11FCE8AFD}"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2121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CC60E5FC-62BF-4532-AC6D-A90EFB53F5B7}"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667896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AFFB4F35-7989-47E6-8477-4166BB478829}"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219207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A95CA4F-1CCF-4891-BB99-A81AF6726241}"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1846106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EF5B126-748A-4550-BA66-25A5F3F4F8FD}"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21256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748D701-E738-443A-BF83-1CEEAF72CAFB}" type="datetime1">
              <a:rPr lang="fr-FR" smtClean="0"/>
              <a:t>17/07/2025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288873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83753DA-4C72-465C-BF3E-74C56BFAB9D8}" type="datetime1">
              <a:rPr lang="fr-FR" smtClean="0"/>
              <a:t>17/07/2025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117657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9BA753E-8C8A-4BCB-A093-669A58C5A76E}" type="datetime1">
              <a:rPr lang="fr-FR" smtClean="0"/>
              <a:t>17/07/2025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30257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A6B308F-B567-4C7A-8283-6B15A8AA648A}" type="datetime1">
              <a:rPr lang="fr-FR" smtClean="0"/>
              <a:t>17/07/2025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824552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AE5ED-DEC8-4453-9244-029A5734D772}" type="datetime1">
              <a:rPr lang="fr-FR" smtClean="0"/>
              <a:t>17/07/2025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25028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F2390C4-F3C0-435D-B8A7-B588F0B5B39C}" type="datetime1">
              <a:rPr lang="fr-FR" smtClean="0"/>
              <a:t>17/07/2025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34431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4F483B2-7A01-409E-984A-593A5884B1E6}" type="datetime1">
              <a:rPr lang="fr-FR" smtClean="0"/>
              <a:t>17/07/2025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789C741-8C42-4AB3-BA88-BF7B3DCC0A81}" type="slidenum">
              <a:rPr lang="fr-FR" smtClean="0"/>
              <a:t>‹N°›</a:t>
            </a:fld>
            <a:endParaRPr lang="fr-FR"/>
          </a:p>
        </p:txBody>
      </p:sp>
    </p:spTree>
    <p:extLst>
      <p:ext uri="{BB962C8B-B14F-4D97-AF65-F5344CB8AC3E}">
        <p14:creationId xmlns:p14="http://schemas.microsoft.com/office/powerpoint/2010/main" val="3499344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91A39C-E1C5-4B50-9F18-084B3BFDBABA}" type="datetime1">
              <a:rPr lang="fr-FR" smtClean="0"/>
              <a:t>17/07/2025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89C741-8C42-4AB3-BA88-BF7B3DCC0A81}" type="slidenum">
              <a:rPr lang="fr-FR" smtClean="0"/>
              <a:t>‹N°›</a:t>
            </a:fld>
            <a:endParaRPr lang="fr-FR"/>
          </a:p>
        </p:txBody>
      </p:sp>
    </p:spTree>
    <p:extLst>
      <p:ext uri="{BB962C8B-B14F-4D97-AF65-F5344CB8AC3E}">
        <p14:creationId xmlns:p14="http://schemas.microsoft.com/office/powerpoint/2010/main" val="241097625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61454" y="107732"/>
            <a:ext cx="4828572" cy="1139884"/>
          </a:xfrm>
        </p:spPr>
        <p:txBody>
          <a:bodyPr>
            <a:normAutofit/>
          </a:bodyPr>
          <a:lstStyle/>
          <a:p>
            <a:pPr algn="l"/>
            <a:r>
              <a:rPr lang="fr-FR" sz="2000" b="1" dirty="0" smtClean="0">
                <a:solidFill>
                  <a:schemeClr val="tx1"/>
                </a:solidFill>
                <a:latin typeface="Times New Roman" panose="02020603050405020304" pitchFamily="18" charset="0"/>
                <a:cs typeface="Times New Roman" panose="02020603050405020304" pitchFamily="18" charset="0"/>
              </a:rPr>
              <a:t>République islamique de la Mauritanie</a:t>
            </a:r>
            <a:endParaRPr lang="fr-FR" sz="2000" b="1" dirty="0">
              <a:solidFill>
                <a:schemeClr val="tx1"/>
              </a:solidFill>
              <a:latin typeface="Times New Roman" panose="02020603050405020304" pitchFamily="18" charset="0"/>
              <a:cs typeface="Times New Roman" panose="02020603050405020304" pitchFamily="18" charset="0"/>
            </a:endParaRPr>
          </a:p>
          <a:p>
            <a:pPr algn="l"/>
            <a:r>
              <a:rPr lang="fr-FR" sz="2000" b="1" dirty="0" smtClean="0">
                <a:solidFill>
                  <a:schemeClr val="tx1"/>
                </a:solidFill>
                <a:latin typeface="Times New Roman" panose="02020603050405020304" pitchFamily="18" charset="0"/>
                <a:cs typeface="Times New Roman" panose="02020603050405020304" pitchFamily="18" charset="0"/>
              </a:rPr>
              <a:t>Ministère de l’enseignement supérieur et de la rechercher scientifique</a:t>
            </a:r>
          </a:p>
          <a:p>
            <a:endParaRPr lang="fr-FR" dirty="0" smtClean="0"/>
          </a:p>
          <a:p>
            <a:endParaRPr lang="fr-FR" dirty="0"/>
          </a:p>
          <a:p>
            <a:endParaRPr lang="fr-FR" sz="3600" dirty="0" smtClean="0"/>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1136" y="625103"/>
            <a:ext cx="2230234" cy="1899103"/>
          </a:xfrm>
          <a:prstGeom prst="rect">
            <a:avLst/>
          </a:prstGeom>
        </p:spPr>
      </p:pic>
      <p:sp>
        <p:nvSpPr>
          <p:cNvPr id="6" name="Rectangle 5"/>
          <p:cNvSpPr/>
          <p:nvPr/>
        </p:nvSpPr>
        <p:spPr>
          <a:xfrm>
            <a:off x="6691397" y="185221"/>
            <a:ext cx="5105861" cy="1015663"/>
          </a:xfrm>
          <a:prstGeom prst="rect">
            <a:avLst/>
          </a:prstGeom>
        </p:spPr>
        <p:txBody>
          <a:bodyPr wrap="square">
            <a:spAutoFit/>
          </a:bodyPr>
          <a:lstStyle/>
          <a:p>
            <a:pPr algn="ctr"/>
            <a:r>
              <a:rPr lang="fr-FR" sz="2000" b="1" dirty="0" smtClean="0">
                <a:latin typeface="Times New Roman" panose="02020603050405020304" pitchFamily="18" charset="0"/>
                <a:cs typeface="Times New Roman" panose="02020603050405020304" pitchFamily="18" charset="0"/>
              </a:rPr>
              <a:t>Université de Nouakchott</a:t>
            </a:r>
          </a:p>
          <a:p>
            <a:pPr algn="ctr"/>
            <a:r>
              <a:rPr lang="fr-FR" sz="2000" b="1" dirty="0" smtClean="0">
                <a:latin typeface="Times New Roman" panose="02020603050405020304" pitchFamily="18" charset="0"/>
                <a:cs typeface="Times New Roman" panose="02020603050405020304" pitchFamily="18" charset="0"/>
              </a:rPr>
              <a:t>Département Mathématiques</a:t>
            </a:r>
          </a:p>
          <a:p>
            <a:pPr algn="ctr"/>
            <a:r>
              <a:rPr lang="fr-FR" sz="2000" b="1" dirty="0" smtClean="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et Informatiques</a:t>
            </a:r>
          </a:p>
        </p:txBody>
      </p:sp>
      <p:sp>
        <p:nvSpPr>
          <p:cNvPr id="7" name="AutoShape 9"/>
          <p:cNvSpPr>
            <a:spLocks/>
          </p:cNvSpPr>
          <p:nvPr/>
        </p:nvSpPr>
        <p:spPr bwMode="auto">
          <a:xfrm flipV="1">
            <a:off x="644747" y="3158326"/>
            <a:ext cx="10761519" cy="45719"/>
          </a:xfrm>
          <a:custGeom>
            <a:avLst/>
            <a:gdLst>
              <a:gd name="T0" fmla="+- 0 11530 370"/>
              <a:gd name="T1" fmla="*/ T0 w 11160"/>
              <a:gd name="T2" fmla="+- 0 3433 3393"/>
              <a:gd name="T3" fmla="*/ 3433 h 60"/>
              <a:gd name="T4" fmla="+- 0 370 370"/>
              <a:gd name="T5" fmla="*/ T4 w 11160"/>
              <a:gd name="T6" fmla="+- 0 3433 3393"/>
              <a:gd name="T7" fmla="*/ 3433 h 60"/>
              <a:gd name="T8" fmla="+- 0 370 370"/>
              <a:gd name="T9" fmla="*/ T8 w 11160"/>
              <a:gd name="T10" fmla="+- 0 3453 3393"/>
              <a:gd name="T11" fmla="*/ 3453 h 60"/>
              <a:gd name="T12" fmla="+- 0 11530 370"/>
              <a:gd name="T13" fmla="*/ T12 w 11160"/>
              <a:gd name="T14" fmla="+- 0 3453 3393"/>
              <a:gd name="T15" fmla="*/ 3453 h 60"/>
              <a:gd name="T16" fmla="+- 0 11530 370"/>
              <a:gd name="T17" fmla="*/ T16 w 11160"/>
              <a:gd name="T18" fmla="+- 0 3433 3393"/>
              <a:gd name="T19" fmla="*/ 3433 h 60"/>
              <a:gd name="T20" fmla="+- 0 11530 370"/>
              <a:gd name="T21" fmla="*/ T20 w 11160"/>
              <a:gd name="T22" fmla="+- 0 3393 3393"/>
              <a:gd name="T23" fmla="*/ 3393 h 60"/>
              <a:gd name="T24" fmla="+- 0 370 370"/>
              <a:gd name="T25" fmla="*/ T24 w 11160"/>
              <a:gd name="T26" fmla="+- 0 3393 3393"/>
              <a:gd name="T27" fmla="*/ 3393 h 60"/>
              <a:gd name="T28" fmla="+- 0 370 370"/>
              <a:gd name="T29" fmla="*/ T28 w 11160"/>
              <a:gd name="T30" fmla="+- 0 3413 3393"/>
              <a:gd name="T31" fmla="*/ 3413 h 60"/>
              <a:gd name="T32" fmla="+- 0 11530 370"/>
              <a:gd name="T33" fmla="*/ T32 w 11160"/>
              <a:gd name="T34" fmla="+- 0 3413 3393"/>
              <a:gd name="T35" fmla="*/ 3413 h 60"/>
              <a:gd name="T36" fmla="+- 0 11530 370"/>
              <a:gd name="T37" fmla="*/ T36 w 11160"/>
              <a:gd name="T38" fmla="+- 0 3393 3393"/>
              <a:gd name="T39" fmla="*/ 3393 h 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1160" h="60">
                <a:moveTo>
                  <a:pt x="11160" y="40"/>
                </a:moveTo>
                <a:lnTo>
                  <a:pt x="0" y="40"/>
                </a:lnTo>
                <a:lnTo>
                  <a:pt x="0" y="60"/>
                </a:lnTo>
                <a:lnTo>
                  <a:pt x="11160" y="60"/>
                </a:lnTo>
                <a:lnTo>
                  <a:pt x="11160" y="40"/>
                </a:lnTo>
                <a:close/>
                <a:moveTo>
                  <a:pt x="11160" y="0"/>
                </a:moveTo>
                <a:lnTo>
                  <a:pt x="0" y="0"/>
                </a:lnTo>
                <a:lnTo>
                  <a:pt x="0" y="20"/>
                </a:lnTo>
                <a:lnTo>
                  <a:pt x="11160" y="20"/>
                </a:lnTo>
                <a:lnTo>
                  <a:pt x="11160" y="0"/>
                </a:lnTo>
                <a:close/>
              </a:path>
            </a:pathLst>
          </a:custGeom>
          <a:solidFill>
            <a:schemeClr val="tx1"/>
          </a:solidFill>
          <a:ln/>
        </p:spPr>
        <p:style>
          <a:lnRef idx="2">
            <a:schemeClr val="dk1"/>
          </a:lnRef>
          <a:fillRef idx="1">
            <a:schemeClr val="lt1"/>
          </a:fillRef>
          <a:effectRef idx="0">
            <a:schemeClr val="dk1"/>
          </a:effectRef>
          <a:fontRef idx="minor">
            <a:schemeClr val="dk1"/>
          </a:fontRef>
        </p:style>
        <p:txBody>
          <a:bodyPr rot="0" vert="horz" wrap="square" lIns="91440" tIns="45720" rIns="91440" bIns="45720" anchor="t" anchorCtr="0" upright="1">
            <a:noAutofit/>
          </a:bodyPr>
          <a:lstStyle/>
          <a:p>
            <a:endParaRPr lang="fr-FR"/>
          </a:p>
        </p:txBody>
      </p:sp>
      <p:sp>
        <p:nvSpPr>
          <p:cNvPr id="9" name="Rectangle 8"/>
          <p:cNvSpPr/>
          <p:nvPr/>
        </p:nvSpPr>
        <p:spPr>
          <a:xfrm>
            <a:off x="3858236" y="3350223"/>
            <a:ext cx="5322462" cy="523220"/>
          </a:xfrm>
          <a:prstGeom prst="rect">
            <a:avLst/>
          </a:prstGeom>
        </p:spPr>
        <p:txBody>
          <a:bodyPr wrap="square">
            <a:spAutoFit/>
          </a:bodyPr>
          <a:lstStyle/>
          <a:p>
            <a:r>
              <a:rPr lang="fr-FR" sz="2800" b="1" dirty="0">
                <a:solidFill>
                  <a:schemeClr val="accent1">
                    <a:lumMod val="75000"/>
                  </a:schemeClr>
                </a:solidFill>
                <a:latin typeface="Times New Roman" panose="02020603050405020304" pitchFamily="18" charset="0"/>
                <a:ea typeface="Times New Roman" panose="02020603050405020304" pitchFamily="18" charset="0"/>
              </a:rPr>
              <a:t>PROJET DE</a:t>
            </a:r>
            <a:r>
              <a:rPr lang="fr-FR" sz="2800" b="1" spc="10" dirty="0">
                <a:solidFill>
                  <a:schemeClr val="accent1">
                    <a:lumMod val="75000"/>
                  </a:schemeClr>
                </a:solidFill>
                <a:latin typeface="Times New Roman" panose="02020603050405020304" pitchFamily="18" charset="0"/>
                <a:ea typeface="Times New Roman" panose="02020603050405020304" pitchFamily="18" charset="0"/>
              </a:rPr>
              <a:t> </a:t>
            </a:r>
            <a:r>
              <a:rPr lang="fr-FR" sz="2800" b="1" dirty="0">
                <a:solidFill>
                  <a:schemeClr val="accent1">
                    <a:lumMod val="75000"/>
                  </a:schemeClr>
                </a:solidFill>
                <a:latin typeface="Times New Roman" panose="02020603050405020304" pitchFamily="18" charset="0"/>
                <a:ea typeface="Times New Roman" panose="02020603050405020304" pitchFamily="18" charset="0"/>
              </a:rPr>
              <a:t>FIN</a:t>
            </a:r>
            <a:r>
              <a:rPr lang="fr-FR" sz="2800" b="1" spc="-5" dirty="0">
                <a:solidFill>
                  <a:schemeClr val="accent1">
                    <a:lumMod val="75000"/>
                  </a:schemeClr>
                </a:solidFill>
                <a:latin typeface="Times New Roman" panose="02020603050405020304" pitchFamily="18" charset="0"/>
                <a:ea typeface="Times New Roman" panose="02020603050405020304" pitchFamily="18" charset="0"/>
              </a:rPr>
              <a:t> </a:t>
            </a:r>
            <a:r>
              <a:rPr lang="fr-FR" sz="2800" b="1" dirty="0">
                <a:solidFill>
                  <a:schemeClr val="accent1">
                    <a:lumMod val="75000"/>
                  </a:schemeClr>
                </a:solidFill>
                <a:latin typeface="Times New Roman" panose="02020603050405020304" pitchFamily="18" charset="0"/>
                <a:ea typeface="Times New Roman" panose="02020603050405020304" pitchFamily="18" charset="0"/>
              </a:rPr>
              <a:t>D’ETUDES</a:t>
            </a:r>
            <a:r>
              <a:rPr lang="fr-FR" dirty="0">
                <a:solidFill>
                  <a:schemeClr val="accent1">
                    <a:lumMod val="75000"/>
                  </a:schemeClr>
                </a:solidFill>
                <a:latin typeface="Times New Roman" panose="02020603050405020304" pitchFamily="18" charset="0"/>
                <a:ea typeface="Times New Roman" panose="02020603050405020304" pitchFamily="18" charset="0"/>
              </a:rPr>
              <a:t> </a:t>
            </a:r>
            <a:endParaRPr lang="fr-FR" sz="2800" dirty="0">
              <a:solidFill>
                <a:schemeClr val="accent1">
                  <a:lumMod val="75000"/>
                </a:schemeClr>
              </a:solidFill>
            </a:endParaRPr>
          </a:p>
        </p:txBody>
      </p:sp>
      <p:sp>
        <p:nvSpPr>
          <p:cNvPr id="10" name="Rectangle 9"/>
          <p:cNvSpPr/>
          <p:nvPr/>
        </p:nvSpPr>
        <p:spPr>
          <a:xfrm>
            <a:off x="3496551" y="3951586"/>
            <a:ext cx="5319405" cy="369332"/>
          </a:xfrm>
          <a:prstGeom prst="rect">
            <a:avLst/>
          </a:prstGeom>
        </p:spPr>
        <p:txBody>
          <a:bodyPr wrap="none">
            <a:spAutoFit/>
          </a:bodyPr>
          <a:lstStyle/>
          <a:p>
            <a:pPr marL="812165" marR="429260" algn="ctr">
              <a:spcAft>
                <a:spcPts val="0"/>
              </a:spcAft>
            </a:pPr>
            <a:r>
              <a:rPr lang="fr-FR" b="1" dirty="0">
                <a:latin typeface="Palatino Linotype" panose="02040502050505030304" pitchFamily="18" charset="0"/>
                <a:ea typeface="Palatino Linotype" panose="02040502050505030304" pitchFamily="18" charset="0"/>
                <a:cs typeface="Palatino Linotype" panose="02040502050505030304" pitchFamily="18" charset="0"/>
              </a:rPr>
              <a:t>DIPLÔME</a:t>
            </a:r>
            <a:r>
              <a:rPr lang="fr-FR" b="1" spc="-10" dirty="0">
                <a:latin typeface="Palatino Linotype" panose="02040502050505030304" pitchFamily="18" charset="0"/>
                <a:ea typeface="Palatino Linotype" panose="02040502050505030304" pitchFamily="18" charset="0"/>
                <a:cs typeface="Palatino Linotype" panose="02040502050505030304" pitchFamily="18" charset="0"/>
              </a:rPr>
              <a:t> </a:t>
            </a:r>
            <a:r>
              <a:rPr lang="fr-FR" b="1" dirty="0">
                <a:latin typeface="Palatino Linotype" panose="02040502050505030304" pitchFamily="18" charset="0"/>
                <a:ea typeface="Palatino Linotype" panose="02040502050505030304" pitchFamily="18" charset="0"/>
                <a:cs typeface="Palatino Linotype" panose="02040502050505030304" pitchFamily="18" charset="0"/>
              </a:rPr>
              <a:t>DE</a:t>
            </a:r>
            <a:r>
              <a:rPr lang="fr-FR" b="1" spc="-5" dirty="0">
                <a:latin typeface="Palatino Linotype" panose="02040502050505030304" pitchFamily="18" charset="0"/>
                <a:ea typeface="Palatino Linotype" panose="02040502050505030304" pitchFamily="18" charset="0"/>
                <a:cs typeface="Palatino Linotype" panose="02040502050505030304" pitchFamily="18" charset="0"/>
              </a:rPr>
              <a:t> </a:t>
            </a:r>
            <a:r>
              <a:rPr lang="fr-FR" b="1" dirty="0">
                <a:latin typeface="Palatino Linotype" panose="02040502050505030304" pitchFamily="18" charset="0"/>
                <a:ea typeface="Palatino Linotype" panose="02040502050505030304" pitchFamily="18" charset="0"/>
                <a:cs typeface="Palatino Linotype" panose="02040502050505030304" pitchFamily="18" charset="0"/>
              </a:rPr>
              <a:t>LICENCE</a:t>
            </a:r>
            <a:r>
              <a:rPr lang="fr-FR" b="1" spc="-5" dirty="0">
                <a:latin typeface="Palatino Linotype" panose="02040502050505030304" pitchFamily="18" charset="0"/>
                <a:ea typeface="Palatino Linotype" panose="02040502050505030304" pitchFamily="18" charset="0"/>
                <a:cs typeface="Palatino Linotype" panose="02040502050505030304" pitchFamily="18" charset="0"/>
              </a:rPr>
              <a:t> EN </a:t>
            </a:r>
            <a:r>
              <a:rPr lang="fr-FR" b="1" dirty="0">
                <a:latin typeface="Palatino Linotype" panose="02040502050505030304" pitchFamily="18" charset="0"/>
                <a:ea typeface="Palatino Linotype" panose="02040502050505030304" pitchFamily="18" charset="0"/>
                <a:cs typeface="Palatino Linotype" panose="02040502050505030304" pitchFamily="18" charset="0"/>
              </a:rPr>
              <a:t>MIAGE</a:t>
            </a:r>
            <a:endParaRPr lang="fr-FR" sz="1400" dirty="0">
              <a:latin typeface="Times New Roman" panose="02020603050405020304" pitchFamily="18" charset="0"/>
              <a:ea typeface="Times New Roman" panose="02020603050405020304" pitchFamily="18" charset="0"/>
            </a:endParaRPr>
          </a:p>
        </p:txBody>
      </p:sp>
      <p:sp>
        <p:nvSpPr>
          <p:cNvPr id="13" name="Rectangle 12"/>
          <p:cNvSpPr/>
          <p:nvPr/>
        </p:nvSpPr>
        <p:spPr>
          <a:xfrm>
            <a:off x="2951018" y="4883024"/>
            <a:ext cx="6360425" cy="707886"/>
          </a:xfrm>
          <a:prstGeom prst="rect">
            <a:avLst/>
          </a:prstGeom>
        </p:spPr>
        <p:txBody>
          <a:bodyPr wrap="square">
            <a:spAutoFit/>
          </a:bodyPr>
          <a:lstStyle/>
          <a:p>
            <a:pPr marL="764540" marR="429260" algn="ctr">
              <a:spcAft>
                <a:spcPts val="0"/>
              </a:spcAft>
            </a:pPr>
            <a:r>
              <a:rPr lang="fr-FR" sz="4000" b="1" i="1" dirty="0">
                <a:solidFill>
                  <a:srgbClr val="0070C0"/>
                </a:solidFill>
                <a:latin typeface="Times New Roman" panose="02020603050405020304" pitchFamily="18" charset="0"/>
                <a:ea typeface="Times New Roman" panose="02020603050405020304" pitchFamily="18" charset="0"/>
              </a:rPr>
              <a:t>ACTIVE DIRECTORY</a:t>
            </a:r>
            <a:endParaRPr lang="fr-FR" sz="4000" dirty="0">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4661899" y="4359804"/>
            <a:ext cx="2727214" cy="523220"/>
          </a:xfrm>
          <a:prstGeom prst="rect">
            <a:avLst/>
          </a:prstGeom>
        </p:spPr>
        <p:txBody>
          <a:bodyPr wrap="square">
            <a:spAutoFit/>
          </a:bodyPr>
          <a:lstStyle/>
          <a:p>
            <a:pPr marL="764540" marR="429260" algn="ctr">
              <a:spcAft>
                <a:spcPts val="0"/>
              </a:spcAft>
            </a:pPr>
            <a:r>
              <a:rPr lang="fr-FR" sz="2800" b="1" i="1" dirty="0">
                <a:latin typeface="Times New Roman" panose="02020603050405020304" pitchFamily="18" charset="0"/>
                <a:ea typeface="Times New Roman" panose="02020603050405020304" pitchFamily="18" charset="0"/>
              </a:rPr>
              <a:t>Thème</a:t>
            </a:r>
            <a:endParaRPr lang="fr-FR" sz="2400" dirty="0">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458614" y="5068459"/>
            <a:ext cx="4002550" cy="882678"/>
          </a:xfrm>
          <a:prstGeom prst="rect">
            <a:avLst/>
          </a:prstGeom>
        </p:spPr>
        <p:txBody>
          <a:bodyPr wrap="square">
            <a:spAutoFit/>
          </a:bodyPr>
          <a:lstStyle/>
          <a:p>
            <a:pPr>
              <a:lnSpc>
                <a:spcPct val="107000"/>
              </a:lnSpc>
              <a:spcAft>
                <a:spcPts val="0"/>
              </a:spcAft>
            </a:pPr>
            <a:r>
              <a:rPr lang="fr-FR" sz="2400" b="1" i="1" dirty="0">
                <a:latin typeface="Times New Roman" panose="02020603050405020304" pitchFamily="18" charset="0"/>
                <a:ea typeface="Calibri" panose="020F0502020204030204" pitchFamily="34" charset="0"/>
                <a:cs typeface="Times New Roman" panose="02020603050405020304" pitchFamily="18" charset="0"/>
              </a:rPr>
              <a:t>Réalise par </a:t>
            </a:r>
            <a:r>
              <a:rPr lang="fr-FR" sz="2000" b="1" i="1"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0"/>
              </a:spcAft>
            </a:pPr>
            <a:r>
              <a:rPr lang="fr-FR" sz="2400" b="1" i="1" dirty="0">
                <a:latin typeface="Times New Roman" panose="02020603050405020304" pitchFamily="18" charset="0"/>
                <a:ea typeface="Calibri" panose="020F0502020204030204" pitchFamily="34" charset="0"/>
                <a:cs typeface="Times New Roman" panose="02020603050405020304" pitchFamily="18" charset="0"/>
              </a:rPr>
              <a:t>Khaye Sidi Coulibaly C20904</a:t>
            </a:r>
            <a:endParaRPr lang="fr-FR" sz="2400" b="1"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44782" y="5748863"/>
            <a:ext cx="4116382" cy="487506"/>
          </a:xfrm>
          <a:prstGeom prst="rect">
            <a:avLst/>
          </a:prstGeom>
        </p:spPr>
        <p:txBody>
          <a:bodyPr wrap="square">
            <a:spAutoFit/>
          </a:bodyPr>
          <a:lstStyle/>
          <a:p>
            <a:pPr>
              <a:lnSpc>
                <a:spcPct val="107000"/>
              </a:lnSpc>
              <a:spcAft>
                <a:spcPts val="0"/>
              </a:spcAft>
            </a:pPr>
            <a:r>
              <a:rPr lang="fr-FR" sz="2400" b="1" i="1" dirty="0">
                <a:latin typeface="Times New Roman" panose="02020603050405020304" pitchFamily="18" charset="0"/>
                <a:ea typeface="Calibri" panose="020F0502020204030204" pitchFamily="34" charset="0"/>
                <a:cs typeface="Times New Roman" panose="02020603050405020304" pitchFamily="18" charset="0"/>
              </a:rPr>
              <a:t>Encadré </a:t>
            </a:r>
            <a:r>
              <a:rPr lang="fr-FR" sz="2400" b="1" i="1" dirty="0" smtClean="0">
                <a:latin typeface="Times New Roman" panose="02020603050405020304" pitchFamily="18" charset="0"/>
                <a:ea typeface="Calibri" panose="020F0502020204030204" pitchFamily="34" charset="0"/>
                <a:cs typeface="Times New Roman" panose="02020603050405020304" pitchFamily="18" charset="0"/>
              </a:rPr>
              <a:t>par</a:t>
            </a:r>
            <a:r>
              <a:rPr lang="fr-FR" sz="2000" b="1" i="1" dirty="0" smtClean="0">
                <a:latin typeface="Times New Roman" panose="02020603050405020304" pitchFamily="18" charset="0"/>
                <a:ea typeface="Calibri" panose="020F0502020204030204" pitchFamily="34" charset="0"/>
                <a:cs typeface="Times New Roman" panose="02020603050405020304" pitchFamily="18" charset="0"/>
              </a:rPr>
              <a:t> : Dr El Veth Sidi</a:t>
            </a:r>
            <a:endParaRPr lang="fr-FR" b="1" i="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1789C741-8C42-4AB3-BA88-BF7B3DCC0A81}" type="slidenum">
              <a:rPr lang="fr-FR" sz="1800" b="1" smtClean="0">
                <a:solidFill>
                  <a:schemeClr val="tx1"/>
                </a:solidFill>
              </a:rPr>
              <a:t>1</a:t>
            </a:fld>
            <a:endParaRPr lang="fr-FR" sz="1800" b="1" dirty="0">
              <a:solidFill>
                <a:schemeClr val="tx1"/>
              </a:solidFill>
            </a:endParaRPr>
          </a:p>
        </p:txBody>
      </p:sp>
    </p:spTree>
    <p:extLst>
      <p:ext uri="{BB962C8B-B14F-4D97-AF65-F5344CB8AC3E}">
        <p14:creationId xmlns:p14="http://schemas.microsoft.com/office/powerpoint/2010/main" val="1240859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4576" y="1668746"/>
            <a:ext cx="11437495" cy="4555178"/>
          </a:xfrm>
        </p:spPr>
        <p:txBody>
          <a:bodyPr>
            <a:noAutofit/>
          </a:bodyPr>
          <a:lstStyle/>
          <a:p>
            <a:pPr marL="0" indent="0">
              <a:lnSpc>
                <a:spcPct val="150000"/>
              </a:lnSpc>
              <a:buNone/>
            </a:pPr>
            <a:endParaRPr lang="fr-FR" sz="2400"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Groupes </a:t>
            </a:r>
            <a:r>
              <a:rPr lang="fr-FR" sz="2400" dirty="0">
                <a:solidFill>
                  <a:schemeClr val="tx1"/>
                </a:solidFill>
                <a:latin typeface="Times New Roman" panose="02020603050405020304" pitchFamily="18" charset="0"/>
                <a:cs typeface="Times New Roman" panose="02020603050405020304" pitchFamily="18" charset="0"/>
              </a:rPr>
              <a:t>de sécurité pour droits d’accès</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Politiques </a:t>
            </a:r>
            <a:r>
              <a:rPr lang="fr-FR" sz="2400" dirty="0">
                <a:solidFill>
                  <a:schemeClr val="tx1"/>
                </a:solidFill>
                <a:latin typeface="Times New Roman" panose="02020603050405020304" pitchFamily="18" charset="0"/>
                <a:cs typeface="Times New Roman" panose="02020603050405020304" pitchFamily="18" charset="0"/>
              </a:rPr>
              <a:t>de mot de passe et séparation des rôles (admin / standard</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Création du Groupe par département (sécurité/distribue)</a:t>
            </a:r>
            <a:endParaRPr lang="fr-FR" sz="2800" dirty="0">
              <a:solidFill>
                <a:schemeClr val="tx1"/>
              </a:solidFill>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129258" y="336296"/>
            <a:ext cx="9408826" cy="1124262"/>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993059" y="544484"/>
            <a:ext cx="9681223" cy="707886"/>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Gestion des comptes utilisateurs et groupes</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9" name="Espace réservé du numéro de diapositive 8"/>
          <p:cNvSpPr>
            <a:spLocks noGrp="1"/>
          </p:cNvSpPr>
          <p:nvPr>
            <p:ph type="sldNum" sz="quarter" idx="12"/>
          </p:nvPr>
        </p:nvSpPr>
        <p:spPr>
          <a:xfrm>
            <a:off x="8635634" y="6184771"/>
            <a:ext cx="683339" cy="365125"/>
          </a:xfrm>
        </p:spPr>
        <p:txBody>
          <a:bodyPr/>
          <a:lstStyle/>
          <a:p>
            <a:fld id="{1789C741-8C42-4AB3-BA88-BF7B3DCC0A81}" type="slidenum">
              <a:rPr lang="fr-FR" sz="1800" smtClean="0">
                <a:solidFill>
                  <a:schemeClr val="tx1"/>
                </a:solidFill>
              </a:rPr>
              <a:t>10</a:t>
            </a:fld>
            <a:endParaRPr lang="fr-FR" dirty="0">
              <a:solidFill>
                <a:schemeClr val="tx1"/>
              </a:solidFill>
            </a:endParaRPr>
          </a:p>
        </p:txBody>
      </p:sp>
    </p:spTree>
    <p:extLst>
      <p:ext uri="{BB962C8B-B14F-4D97-AF65-F5344CB8AC3E}">
        <p14:creationId xmlns:p14="http://schemas.microsoft.com/office/powerpoint/2010/main" val="385840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69626" y="2160589"/>
            <a:ext cx="6304140" cy="4161383"/>
          </a:xfrm>
        </p:spPr>
        <p:txBody>
          <a:bodyPr>
            <a:noAutofit/>
          </a:bodyPr>
          <a:lstStyle/>
          <a:p>
            <a:pPr marL="0" indent="0">
              <a:lnSpc>
                <a:spcPct val="150000"/>
              </a:lnSpc>
              <a:buNone/>
            </a:pPr>
            <a:r>
              <a:rPr lang="fr-FR" sz="2400" dirty="0">
                <a:solidFill>
                  <a:schemeClr val="tx1"/>
                </a:solidFill>
                <a:latin typeface="Times New Roman" panose="02020603050405020304" pitchFamily="18" charset="0"/>
                <a:cs typeface="Times New Roman" panose="02020603050405020304" pitchFamily="18" charset="0"/>
              </a:rPr>
              <a:t>Stratégies de groupe (</a:t>
            </a:r>
            <a:r>
              <a:rPr lang="fr-FR" sz="2400" dirty="0" smtClean="0">
                <a:solidFill>
                  <a:schemeClr val="tx1"/>
                </a:solidFill>
                <a:latin typeface="Times New Roman" panose="02020603050405020304" pitchFamily="18" charset="0"/>
                <a:cs typeface="Times New Roman" panose="02020603050405020304" pitchFamily="18" charset="0"/>
              </a:rPr>
              <a:t>GPO)Ex: Fond d’</a:t>
            </a:r>
            <a:r>
              <a:rPr lang="fr-FR" sz="2400" dirty="0" err="1" smtClean="0">
                <a:solidFill>
                  <a:schemeClr val="tx1"/>
                </a:solidFill>
                <a:latin typeface="Times New Roman" panose="02020603050405020304" pitchFamily="18" charset="0"/>
                <a:cs typeface="Times New Roman" panose="02020603050405020304" pitchFamily="18" charset="0"/>
              </a:rPr>
              <a:t>ecran</a:t>
            </a:r>
            <a:r>
              <a:rPr lang="fr-FR" sz="2400" dirty="0" smtClean="0">
                <a:solidFill>
                  <a:schemeClr val="tx1"/>
                </a:solidFill>
                <a:latin typeface="Times New Roman" panose="02020603050405020304" pitchFamily="18" charset="0"/>
                <a:cs typeface="Times New Roman" panose="02020603050405020304" pitchFamily="18" charset="0"/>
              </a:rPr>
              <a:t> Configuration </a:t>
            </a:r>
            <a:r>
              <a:rPr lang="fr-FR" sz="2400" dirty="0">
                <a:solidFill>
                  <a:schemeClr val="tx1"/>
                </a:solidFill>
                <a:latin typeface="Times New Roman" panose="02020603050405020304" pitchFamily="18" charset="0"/>
                <a:cs typeface="Times New Roman" panose="02020603050405020304" pitchFamily="18" charset="0"/>
              </a:rPr>
              <a:t>centralisée : restrictions, </a:t>
            </a:r>
            <a:r>
              <a:rPr lang="fr-FR" sz="2400" dirty="0" smtClean="0">
                <a:solidFill>
                  <a:schemeClr val="tx1"/>
                </a:solidFill>
                <a:latin typeface="Times New Roman" panose="02020603050405020304" pitchFamily="18" charset="0"/>
                <a:cs typeface="Times New Roman" panose="02020603050405020304" pitchFamily="18" charset="0"/>
              </a:rPr>
              <a:t>sécurité</a:t>
            </a:r>
            <a:r>
              <a:rPr lang="fr-FR" sz="2400" dirty="0">
                <a:solidFill>
                  <a:schemeClr val="tx1"/>
                </a:solidFill>
                <a:latin typeface="Times New Roman" panose="02020603050405020304" pitchFamily="18" charset="0"/>
                <a:cs typeface="Times New Roman" panose="02020603050405020304" pitchFamily="18" charset="0"/>
              </a:rPr>
              <a:t>, scripts</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Application </a:t>
            </a:r>
            <a:r>
              <a:rPr lang="fr-FR" sz="2400" dirty="0">
                <a:solidFill>
                  <a:schemeClr val="tx1"/>
                </a:solidFill>
                <a:latin typeface="Times New Roman" panose="02020603050405020304" pitchFamily="18" charset="0"/>
                <a:cs typeface="Times New Roman" panose="02020603050405020304" pitchFamily="18" charset="0"/>
              </a:rPr>
              <a:t>par OU : </a:t>
            </a:r>
            <a:r>
              <a:rPr lang="fr-FR" sz="2400" dirty="0" smtClean="0">
                <a:solidFill>
                  <a:schemeClr val="tx1"/>
                </a:solidFill>
                <a:latin typeface="Times New Roman" panose="02020603050405020304" pitchFamily="18" charset="0"/>
                <a:cs typeface="Times New Roman" panose="02020603050405020304" pitchFamily="18" charset="0"/>
              </a:rPr>
              <a:t>cohérence, configuration </a:t>
            </a:r>
            <a:r>
              <a:rPr lang="fr-FR" sz="2400" dirty="0">
                <a:solidFill>
                  <a:schemeClr val="tx1"/>
                </a:solidFill>
                <a:latin typeface="Times New Roman" panose="02020603050405020304" pitchFamily="18" charset="0"/>
                <a:cs typeface="Times New Roman" panose="02020603050405020304" pitchFamily="18" charset="0"/>
              </a:rPr>
              <a:t>et contrôle fin</a:t>
            </a:r>
            <a:r>
              <a:rPr lang="fr-FR" sz="2400" dirty="0" smtClean="0">
                <a:solidFill>
                  <a:schemeClr val="tx1"/>
                </a:solidFill>
                <a:latin typeface="Times New Roman" panose="02020603050405020304" pitchFamily="18" charset="0"/>
                <a:cs typeface="Times New Roman" panose="02020603050405020304" pitchFamily="18" charset="0"/>
              </a:rPr>
              <a:t>.</a:t>
            </a:r>
            <a:endParaRPr lang="fr-FR" sz="2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Paramètres réseau, Déploiement automatique.</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129259" y="308575"/>
            <a:ext cx="8361582" cy="1580215"/>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980789" y="436962"/>
            <a:ext cx="7989757" cy="1323439"/>
          </a:xfrm>
          <a:prstGeom prst="rect">
            <a:avLst/>
          </a:prstGeom>
          <a:noFill/>
        </p:spPr>
        <p:txBody>
          <a:bodyPr wrap="square" lIns="91440" tIns="45720" rIns="91440" bIns="45720">
            <a:spAutoFit/>
          </a:bodyPr>
          <a:lstStyle/>
          <a:p>
            <a:pPr algn="ctr"/>
            <a:r>
              <a:rPr lang="fr-FR" sz="4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Application des stratégies de groupe (GPO)</a:t>
            </a:r>
            <a:endParaRPr lang="fr-FR"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062" y="2200695"/>
            <a:ext cx="4109890" cy="3932092"/>
          </a:xfrm>
          <a:prstGeom prst="rect">
            <a:avLst/>
          </a:prstGeom>
        </p:spPr>
      </p:pic>
      <p:sp>
        <p:nvSpPr>
          <p:cNvPr id="7" name="Espace réservé du numéro de diapositive 6"/>
          <p:cNvSpPr>
            <a:spLocks noGrp="1"/>
          </p:cNvSpPr>
          <p:nvPr>
            <p:ph type="sldNum" sz="quarter" idx="12"/>
          </p:nvPr>
        </p:nvSpPr>
        <p:spPr>
          <a:xfrm>
            <a:off x="8641965" y="6139409"/>
            <a:ext cx="683339" cy="365125"/>
          </a:xfrm>
        </p:spPr>
        <p:txBody>
          <a:bodyPr/>
          <a:lstStyle/>
          <a:p>
            <a:fld id="{1789C741-8C42-4AB3-BA88-BF7B3DCC0A81}" type="slidenum">
              <a:rPr lang="fr-FR" sz="1800" smtClean="0">
                <a:solidFill>
                  <a:schemeClr val="tx1"/>
                </a:solidFill>
              </a:rPr>
              <a:t>11</a:t>
            </a:fld>
            <a:endParaRPr lang="fr-FR" sz="1800" dirty="0">
              <a:solidFill>
                <a:schemeClr val="tx1"/>
              </a:solidFill>
            </a:endParaRPr>
          </a:p>
        </p:txBody>
      </p:sp>
    </p:spTree>
    <p:extLst>
      <p:ext uri="{BB962C8B-B14F-4D97-AF65-F5344CB8AC3E}">
        <p14:creationId xmlns:p14="http://schemas.microsoft.com/office/powerpoint/2010/main" val="18337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99607" y="2001384"/>
            <a:ext cx="11002780" cy="4405103"/>
          </a:xfrm>
        </p:spPr>
        <p:txBody>
          <a:bodyPr>
            <a:normAutofit/>
          </a:bodyPr>
          <a:lstStyle/>
          <a:p>
            <a:pPr marL="0" indent="0">
              <a:lnSpc>
                <a:spcPct val="150000"/>
              </a:lnSpc>
              <a:buNone/>
            </a:pPr>
            <a:r>
              <a:rPr lang="fr-FR" sz="2400" dirty="0">
                <a:solidFill>
                  <a:schemeClr val="tx1"/>
                </a:solidFill>
                <a:latin typeface="Times New Roman" panose="02020603050405020304" pitchFamily="18" charset="0"/>
                <a:cs typeface="Times New Roman" panose="02020603050405020304" pitchFamily="18" charset="0"/>
              </a:rPr>
              <a:t>DNS </a:t>
            </a:r>
            <a:endParaRPr lang="fr-FR" sz="2400"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Zone</a:t>
            </a:r>
            <a:r>
              <a:rPr lang="fr-FR" sz="2400" dirty="0" smtClean="0">
                <a:solidFill>
                  <a:schemeClr val="tx1"/>
                </a:solidFill>
                <a:latin typeface="Times New Roman" panose="02020603050405020304" pitchFamily="18" charset="0"/>
                <a:cs typeface="Times New Roman" panose="02020603050405020304" pitchFamily="18" charset="0"/>
              </a:rPr>
              <a:t>, Enregistrement A, Enregistrement PTR,RésolutionNom </a:t>
            </a:r>
            <a:r>
              <a:rPr lang="fr-FR" sz="2400" dirty="0">
                <a:solidFill>
                  <a:schemeClr val="tx1"/>
                </a:solidFill>
                <a:latin typeface="Times New Roman" panose="02020603050405020304" pitchFamily="18" charset="0"/>
                <a:cs typeface="Times New Roman" panose="02020603050405020304" pitchFamily="18" charset="0"/>
              </a:rPr>
              <a:t>de </a:t>
            </a:r>
            <a:r>
              <a:rPr lang="fr-FR" sz="2400" dirty="0" smtClean="0">
                <a:solidFill>
                  <a:schemeClr val="tx1"/>
                </a:solidFill>
                <a:latin typeface="Times New Roman" panose="02020603050405020304" pitchFamily="18" charset="0"/>
                <a:cs typeface="Times New Roman" panose="02020603050405020304" pitchFamily="18" charset="0"/>
              </a:rPr>
              <a:t>   domaine,Redirecteur,Intégration </a:t>
            </a:r>
            <a:r>
              <a:rPr lang="fr-FR" sz="2400" dirty="0">
                <a:solidFill>
                  <a:schemeClr val="tx1"/>
                </a:solidFill>
                <a:latin typeface="Times New Roman" panose="02020603050405020304" pitchFamily="18" charset="0"/>
                <a:cs typeface="Times New Roman" panose="02020603050405020304" pitchFamily="18" charset="0"/>
              </a:rPr>
              <a:t>AD</a:t>
            </a:r>
            <a:endParaRPr lang="fr-FR" sz="2400"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DHCP </a:t>
            </a:r>
            <a:endParaRPr lang="fr-FR" sz="2400"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 </a:t>
            </a:r>
            <a:r>
              <a:rPr lang="fr-FR" sz="2400" dirty="0" smtClean="0">
                <a:solidFill>
                  <a:schemeClr val="tx1"/>
                </a:solidFill>
                <a:latin typeface="Times New Roman" panose="02020603050405020304" pitchFamily="18" charset="0"/>
                <a:cs typeface="Times New Roman" panose="02020603050405020304" pitchFamily="18" charset="0"/>
              </a:rPr>
              <a:t>ÉtendueA,dresse IP,Passerelle,DNS,Bail,Réservation,Autorisation</a:t>
            </a:r>
            <a:endParaRPr lang="fr-FR" sz="2400"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fr-FR" sz="2000"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129259" y="278594"/>
            <a:ext cx="9168984" cy="1205245"/>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201347" y="436962"/>
            <a:ext cx="8917013" cy="707886"/>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Configuration des services </a:t>
            </a:r>
            <a:r>
              <a:rPr lang="fr-FR" sz="3600" b="1" dirty="0">
                <a:ln w="0"/>
                <a:latin typeface="Times New Roman" panose="02020603050405020304" pitchFamily="18" charset="0"/>
                <a:cs typeface="Times New Roman" panose="02020603050405020304" pitchFamily="18" charset="0"/>
              </a:rPr>
              <a:t>DNS </a:t>
            </a:r>
            <a:r>
              <a:rPr lang="fr-FR" sz="4000" b="1" dirty="0">
                <a:ln w="0"/>
                <a:latin typeface="Times New Roman" panose="02020603050405020304" pitchFamily="18" charset="0"/>
                <a:cs typeface="Times New Roman" panose="02020603050405020304" pitchFamily="18" charset="0"/>
              </a:rPr>
              <a:t>et </a:t>
            </a:r>
            <a:r>
              <a:rPr lang="fr-FR" sz="3600" b="1" dirty="0">
                <a:ln w="0"/>
                <a:latin typeface="Times New Roman" panose="02020603050405020304" pitchFamily="18" charset="0"/>
                <a:cs typeface="Times New Roman" panose="02020603050405020304" pitchFamily="18" charset="0"/>
              </a:rPr>
              <a:t>DHCP</a:t>
            </a:r>
            <a:endParaRPr lang="fr-FR" sz="36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10" name="Espace réservé du numéro de diapositive 9"/>
          <p:cNvSpPr>
            <a:spLocks noGrp="1"/>
          </p:cNvSpPr>
          <p:nvPr>
            <p:ph type="sldNum" sz="quarter" idx="12"/>
          </p:nvPr>
        </p:nvSpPr>
        <p:spPr/>
        <p:txBody>
          <a:bodyPr/>
          <a:lstStyle/>
          <a:p>
            <a:fld id="{1789C741-8C42-4AB3-BA88-BF7B3DCC0A81}" type="slidenum">
              <a:rPr lang="fr-FR" sz="1800" smtClean="0">
                <a:solidFill>
                  <a:schemeClr val="tx1"/>
                </a:solidFill>
              </a:rPr>
              <a:t>12</a:t>
            </a:fld>
            <a:endParaRPr lang="fr-FR" sz="1800" dirty="0">
              <a:solidFill>
                <a:schemeClr val="tx1"/>
              </a:solidFill>
            </a:endParaRPr>
          </a:p>
        </p:txBody>
      </p:sp>
    </p:spTree>
    <p:extLst>
      <p:ext uri="{BB962C8B-B14F-4D97-AF65-F5344CB8AC3E}">
        <p14:creationId xmlns:p14="http://schemas.microsoft.com/office/powerpoint/2010/main" val="351771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4498" y="1814795"/>
            <a:ext cx="10613035" cy="3986398"/>
          </a:xfrm>
        </p:spPr>
        <p:txBody>
          <a:bodyPr>
            <a:noAutofit/>
          </a:bodyPr>
          <a:lstStyle/>
          <a:p>
            <a:pPr marL="0" indent="0">
              <a:lnSpc>
                <a:spcPct val="150000"/>
              </a:lnSpc>
              <a:buNone/>
            </a:pPr>
            <a:r>
              <a:rPr lang="fr-FR" sz="2000" dirty="0">
                <a:solidFill>
                  <a:schemeClr val="tx1"/>
                </a:solidFill>
                <a:latin typeface="Times New Roman" panose="02020603050405020304" pitchFamily="18" charset="0"/>
                <a:cs typeface="Times New Roman" panose="02020603050405020304" pitchFamily="18" charset="0"/>
              </a:rPr>
              <a:t>Les postes clients Windows ont été configurés pour </a:t>
            </a:r>
            <a:r>
              <a:rPr lang="fr-FR" sz="2000" dirty="0" smtClean="0">
                <a:solidFill>
                  <a:schemeClr val="tx1"/>
                </a:solidFill>
                <a:latin typeface="Times New Roman" panose="02020603050405020304" pitchFamily="18" charset="0"/>
                <a:cs typeface="Times New Roman" panose="02020603050405020304" pitchFamily="18" charset="0"/>
              </a:rPr>
              <a:t>rejoindre AD DS.</a:t>
            </a:r>
            <a:endParaRPr lang="fr-FR" sz="2000"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000" dirty="0" smtClean="0">
                <a:solidFill>
                  <a:schemeClr val="tx1"/>
                </a:solidFill>
                <a:latin typeface="Times New Roman" panose="02020603050405020304" pitchFamily="18" charset="0"/>
                <a:cs typeface="Times New Roman" panose="02020603050405020304" pitchFamily="18" charset="0"/>
              </a:rPr>
              <a:t>Cela </a:t>
            </a:r>
            <a:r>
              <a:rPr lang="fr-FR" sz="2000" dirty="0">
                <a:solidFill>
                  <a:schemeClr val="tx1"/>
                </a:solidFill>
                <a:latin typeface="Times New Roman" panose="02020603050405020304" pitchFamily="18" charset="0"/>
                <a:cs typeface="Times New Roman" panose="02020603050405020304" pitchFamily="18" charset="0"/>
              </a:rPr>
              <a:t>permet aux utilisateurs de s’authentifier via leur compte AD, avec des droits définis par l’administrateur</a:t>
            </a:r>
            <a:r>
              <a:rPr lang="fr-FR" sz="20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000" dirty="0" smtClean="0">
                <a:solidFill>
                  <a:schemeClr val="tx1"/>
                </a:solidFill>
                <a:latin typeface="Times New Roman" panose="02020603050405020304" pitchFamily="18" charset="0"/>
                <a:cs typeface="Times New Roman" panose="02020603050405020304" pitchFamily="18" charset="0"/>
              </a:rPr>
              <a:t>L’intégration </a:t>
            </a:r>
            <a:r>
              <a:rPr lang="fr-FR" sz="2000" dirty="0">
                <a:solidFill>
                  <a:schemeClr val="tx1"/>
                </a:solidFill>
                <a:latin typeface="Times New Roman" panose="02020603050405020304" pitchFamily="18" charset="0"/>
                <a:cs typeface="Times New Roman" panose="02020603050405020304" pitchFamily="18" charset="0"/>
              </a:rPr>
              <a:t>simplifie la gestion des mises à jour, des logiciels et des </a:t>
            </a:r>
            <a:r>
              <a:rPr lang="fr-FR" sz="2000" dirty="0" smtClean="0">
                <a:solidFill>
                  <a:schemeClr val="tx1"/>
                </a:solidFill>
                <a:latin typeface="Times New Roman" panose="02020603050405020304" pitchFamily="18" charset="0"/>
                <a:cs typeface="Times New Roman" panose="02020603050405020304" pitchFamily="18" charset="0"/>
              </a:rPr>
              <a:t>accès.</a:t>
            </a:r>
          </a:p>
          <a:p>
            <a:pPr marL="0" indent="0">
              <a:lnSpc>
                <a:spcPct val="150000"/>
              </a:lnSpc>
              <a:buNone/>
            </a:pPr>
            <a:r>
              <a:rPr lang="fr-FR" sz="2000" dirty="0" smtClean="0">
                <a:solidFill>
                  <a:schemeClr val="tx1"/>
                </a:solidFill>
                <a:latin typeface="Times New Roman" panose="02020603050405020304" pitchFamily="18" charset="0"/>
                <a:cs typeface="Times New Roman" panose="02020603050405020304" pitchFamily="18" charset="0"/>
              </a:rPr>
              <a:t> La </a:t>
            </a:r>
            <a:r>
              <a:rPr lang="fr-FR" sz="2000" dirty="0">
                <a:solidFill>
                  <a:schemeClr val="tx1"/>
                </a:solidFill>
                <a:latin typeface="Times New Roman" panose="02020603050405020304" pitchFamily="18" charset="0"/>
                <a:cs typeface="Times New Roman" panose="02020603050405020304" pitchFamily="18" charset="0"/>
              </a:rPr>
              <a:t>sécurité est renforcée grâce au contrôle centralisé des comptes et des connexions.</a:t>
            </a:r>
          </a:p>
        </p:txBody>
      </p:sp>
      <p:sp>
        <p:nvSpPr>
          <p:cNvPr id="4" name="Rectangle à coins arrondis 3"/>
          <p:cNvSpPr/>
          <p:nvPr/>
        </p:nvSpPr>
        <p:spPr>
          <a:xfrm>
            <a:off x="1129259" y="314793"/>
            <a:ext cx="9978452" cy="1169233"/>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369125" y="436962"/>
            <a:ext cx="9513734" cy="707886"/>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Intégration des postes clients au domaine</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a:xfrm>
            <a:off x="8717561" y="6026337"/>
            <a:ext cx="683339" cy="365125"/>
          </a:xfrm>
        </p:spPr>
        <p:txBody>
          <a:bodyPr/>
          <a:lstStyle/>
          <a:p>
            <a:fld id="{1789C741-8C42-4AB3-BA88-BF7B3DCC0A81}" type="slidenum">
              <a:rPr lang="fr-FR" sz="1800" smtClean="0">
                <a:solidFill>
                  <a:schemeClr val="tx1"/>
                </a:solidFill>
              </a:rPr>
              <a:t>13</a:t>
            </a:fld>
            <a:endParaRPr lang="fr-FR" sz="1800" dirty="0">
              <a:solidFill>
                <a:schemeClr val="tx1"/>
              </a:solidFill>
            </a:endParaRPr>
          </a:p>
        </p:txBody>
      </p:sp>
    </p:spTree>
    <p:extLst>
      <p:ext uri="{BB962C8B-B14F-4D97-AF65-F5344CB8AC3E}">
        <p14:creationId xmlns:p14="http://schemas.microsoft.com/office/powerpoint/2010/main" val="25363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94024" y="1948721"/>
            <a:ext cx="8596668" cy="4092641"/>
          </a:xfrm>
        </p:spPr>
        <p:txBody>
          <a:bodyPr>
            <a:noAutofit/>
          </a:bodyPr>
          <a:lstStyle/>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 </a:t>
            </a:r>
            <a:r>
              <a:rPr lang="fr-FR" sz="2400" dirty="0">
                <a:solidFill>
                  <a:schemeClr val="tx1"/>
                </a:solidFill>
                <a:latin typeface="Times New Roman" panose="02020603050405020304" pitchFamily="18" charset="0"/>
                <a:cs typeface="Times New Roman" panose="02020603050405020304" pitchFamily="18" charset="0"/>
              </a:rPr>
              <a:t>mots de passe complexes et renouvellement obligatoire</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Contrôle </a:t>
            </a:r>
            <a:r>
              <a:rPr lang="fr-FR" sz="2400" dirty="0">
                <a:solidFill>
                  <a:schemeClr val="tx1"/>
                </a:solidFill>
                <a:latin typeface="Times New Roman" panose="02020603050405020304" pitchFamily="18" charset="0"/>
                <a:cs typeface="Times New Roman" panose="02020603050405020304" pitchFamily="18" charset="0"/>
              </a:rPr>
              <a:t>d’accès physique et réseau via </a:t>
            </a:r>
            <a:r>
              <a:rPr lang="fr-FR" sz="2400" dirty="0" smtClean="0">
                <a:solidFill>
                  <a:schemeClr val="tx1"/>
                </a:solidFill>
                <a:latin typeface="Times New Roman" panose="02020603050405020304" pitchFamily="18" charset="0"/>
                <a:cs typeface="Times New Roman" panose="02020603050405020304" pitchFamily="18" charset="0"/>
              </a:rPr>
              <a:t>AD.</a:t>
            </a:r>
            <a:endParaRPr lang="fr-FR" sz="2400" dirty="0" smtClean="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Restrictions </a:t>
            </a:r>
            <a:r>
              <a:rPr lang="fr-FR" sz="2400" dirty="0">
                <a:solidFill>
                  <a:schemeClr val="tx1"/>
                </a:solidFill>
                <a:latin typeface="Times New Roman" panose="02020603050405020304" pitchFamily="18" charset="0"/>
                <a:cs typeface="Times New Roman" panose="02020603050405020304" pitchFamily="18" charset="0"/>
              </a:rPr>
              <a:t>d’utilisation des ressources sensibles</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Sauvegarde </a:t>
            </a:r>
            <a:r>
              <a:rPr lang="fr-FR" sz="2400" dirty="0">
                <a:solidFill>
                  <a:schemeClr val="tx1"/>
                </a:solidFill>
                <a:latin typeface="Times New Roman" panose="02020603050405020304" pitchFamily="18" charset="0"/>
                <a:cs typeface="Times New Roman" panose="02020603050405020304" pitchFamily="18" charset="0"/>
              </a:rPr>
              <a:t>régulière de la base AD et des configurations </a:t>
            </a:r>
            <a:r>
              <a:rPr lang="fr-FR" sz="2400" dirty="0" smtClean="0">
                <a:solidFill>
                  <a:schemeClr val="tx1"/>
                </a:solidFill>
                <a:latin typeface="Times New Roman" panose="02020603050405020304" pitchFamily="18" charset="0"/>
                <a:cs typeface="Times New Roman" panose="02020603050405020304" pitchFamily="18" charset="0"/>
              </a:rPr>
              <a:t>réseau.</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logs </a:t>
            </a:r>
            <a:r>
              <a:rPr lang="fr-FR" sz="2400" dirty="0">
                <a:solidFill>
                  <a:schemeClr val="tx1"/>
                </a:solidFill>
                <a:latin typeface="Times New Roman" panose="02020603050405020304" pitchFamily="18" charset="0"/>
                <a:cs typeface="Times New Roman" panose="02020603050405020304" pitchFamily="18" charset="0"/>
              </a:rPr>
              <a:t>et surveillance des connexions suspectes</a:t>
            </a:r>
            <a:r>
              <a:rPr lang="fr-FR" sz="2400" dirty="0" smtClean="0">
                <a:solidFill>
                  <a:schemeClr val="tx1"/>
                </a:solidFill>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solidFill>
                  <a:schemeClr val="tx1"/>
                </a:solidFill>
                <a:latin typeface="Times New Roman" panose="02020603050405020304" pitchFamily="18" charset="0"/>
                <a:cs typeface="Times New Roman" panose="02020603050405020304" pitchFamily="18" charset="0"/>
              </a:rPr>
              <a:t>Plan </a:t>
            </a:r>
            <a:r>
              <a:rPr lang="fr-FR" sz="2400" dirty="0">
                <a:solidFill>
                  <a:schemeClr val="tx1"/>
                </a:solidFill>
                <a:latin typeface="Times New Roman" panose="02020603050405020304" pitchFamily="18" charset="0"/>
                <a:cs typeface="Times New Roman" panose="02020603050405020304" pitchFamily="18" charset="0"/>
              </a:rPr>
              <a:t>de reprise après sinistre documenté.</a:t>
            </a:r>
          </a:p>
        </p:txBody>
      </p:sp>
      <p:sp>
        <p:nvSpPr>
          <p:cNvPr id="4" name="Rectangle à coins arrondis 3"/>
          <p:cNvSpPr/>
          <p:nvPr/>
        </p:nvSpPr>
        <p:spPr>
          <a:xfrm>
            <a:off x="1094024" y="360018"/>
            <a:ext cx="8361582" cy="1213949"/>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275629" y="442240"/>
            <a:ext cx="7998373" cy="707886"/>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Politiques de sécurité mises en place</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789C741-8C42-4AB3-BA88-BF7B3DCC0A81}" type="slidenum">
              <a:rPr lang="fr-FR" sz="1800" smtClean="0">
                <a:solidFill>
                  <a:schemeClr val="tx1"/>
                </a:solidFill>
              </a:rPr>
              <a:t>14</a:t>
            </a:fld>
            <a:endParaRPr lang="fr-FR" sz="1800" dirty="0">
              <a:solidFill>
                <a:schemeClr val="tx1"/>
              </a:solidFill>
            </a:endParaRPr>
          </a:p>
        </p:txBody>
      </p:sp>
    </p:spTree>
    <p:extLst>
      <p:ext uri="{BB962C8B-B14F-4D97-AF65-F5344CB8AC3E}">
        <p14:creationId xmlns:p14="http://schemas.microsoft.com/office/powerpoint/2010/main" val="315907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87041" y="1966043"/>
            <a:ext cx="8981417" cy="4075319"/>
          </a:xfrm>
        </p:spPr>
        <p:txBody>
          <a:bodyPr>
            <a:noAutofit/>
          </a:bodyPr>
          <a:lstStyle/>
          <a:p>
            <a:pPr marL="0" indent="0">
              <a:lnSpc>
                <a:spcPct val="150000"/>
              </a:lnSpc>
              <a:buNone/>
            </a:pPr>
            <a:r>
              <a:rPr lang="fr-FR" sz="2000" dirty="0" smtClean="0">
                <a:solidFill>
                  <a:schemeClr val="tx1"/>
                </a:solidFill>
                <a:latin typeface="Times New Roman" panose="02020603050405020304" pitchFamily="18" charset="0"/>
                <a:cs typeface="Times New Roman" panose="02020603050405020304" pitchFamily="18" charset="0"/>
              </a:rPr>
              <a:t>.</a:t>
            </a:r>
            <a:endParaRPr lang="fr-FR" sz="2000" dirty="0">
              <a:solidFill>
                <a:schemeClr val="tx1"/>
              </a:solidFill>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044357" y="1648139"/>
            <a:ext cx="8244589" cy="1092032"/>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257947" y="1768572"/>
            <a:ext cx="3487627" cy="769441"/>
          </a:xfrm>
          <a:prstGeom prst="rect">
            <a:avLst/>
          </a:prstGeom>
          <a:noFill/>
        </p:spPr>
        <p:txBody>
          <a:bodyPr wrap="square" lIns="91440" tIns="45720" rIns="91440" bIns="45720">
            <a:spAutoFit/>
          </a:bodyPr>
          <a:lstStyle/>
          <a:p>
            <a:pPr algn="ctr"/>
            <a:r>
              <a:rPr lang="fr-FR" sz="4400" b="1" dirty="0">
                <a:ln w="0"/>
                <a:latin typeface="Times New Roman" panose="02020603050405020304" pitchFamily="18" charset="0"/>
                <a:cs typeface="Times New Roman" panose="02020603050405020304" pitchFamily="18" charset="0"/>
              </a:rPr>
              <a:t>Con</a:t>
            </a:r>
            <a:r>
              <a:rPr lang="fr-FR" sz="4000" b="1" dirty="0">
                <a:ln w="0"/>
                <a:latin typeface="Times New Roman" panose="02020603050405020304" pitchFamily="18" charset="0"/>
                <a:cs typeface="Times New Roman" panose="02020603050405020304" pitchFamily="18" charset="0"/>
              </a:rPr>
              <a:t>clusio</a:t>
            </a:r>
            <a:r>
              <a:rPr lang="fr-FR" sz="4400" b="1" dirty="0">
                <a:ln w="0"/>
                <a:latin typeface="Times New Roman" panose="02020603050405020304" pitchFamily="18" charset="0"/>
                <a:cs typeface="Times New Roman" panose="02020603050405020304" pitchFamily="18" charset="0"/>
              </a:rPr>
              <a:t>n</a:t>
            </a:r>
            <a:endParaRPr lang="fr-FR" sz="44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789C741-8C42-4AB3-BA88-BF7B3DCC0A81}" type="slidenum">
              <a:rPr lang="fr-FR" sz="1800" smtClean="0">
                <a:solidFill>
                  <a:schemeClr val="tx1"/>
                </a:solidFill>
              </a:rPr>
              <a:t>15</a:t>
            </a:fld>
            <a:endParaRPr lang="fr-FR" sz="1800" dirty="0">
              <a:solidFill>
                <a:schemeClr val="tx1"/>
              </a:solidFill>
            </a:endParaRPr>
          </a:p>
        </p:txBody>
      </p:sp>
    </p:spTree>
    <p:extLst>
      <p:ext uri="{BB962C8B-B14F-4D97-AF65-F5344CB8AC3E}">
        <p14:creationId xmlns:p14="http://schemas.microsoft.com/office/powerpoint/2010/main" val="30055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952430" y="2311974"/>
            <a:ext cx="10005379" cy="1096899"/>
          </a:xfrm>
        </p:spPr>
        <p:txBody>
          <a:bodyPr>
            <a:noAutofit/>
          </a:bodyPr>
          <a:lstStyle/>
          <a:p>
            <a:pPr algn="l"/>
            <a:r>
              <a:rPr lang="fr-FR" sz="5400" b="1" dirty="0" smtClean="0">
                <a:solidFill>
                  <a:schemeClr val="tx1"/>
                </a:solidFill>
                <a:latin typeface="Times New Roman" panose="02020603050405020304" pitchFamily="18" charset="0"/>
                <a:cs typeface="Times New Roman" panose="02020603050405020304" pitchFamily="18" charset="0"/>
              </a:rPr>
              <a:t>MERCI VOTRE ATTENTION</a:t>
            </a:r>
            <a:endParaRPr lang="fr-FR" sz="5400" dirty="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1789C741-8C42-4AB3-BA88-BF7B3DCC0A81}" type="slidenum">
              <a:rPr lang="fr-FR" smtClean="0"/>
              <a:t>16</a:t>
            </a:fld>
            <a:endParaRPr lang="fr-FR"/>
          </a:p>
        </p:txBody>
      </p:sp>
    </p:spTree>
    <p:extLst>
      <p:ext uri="{BB962C8B-B14F-4D97-AF65-F5344CB8AC3E}">
        <p14:creationId xmlns:p14="http://schemas.microsoft.com/office/powerpoint/2010/main" val="380747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07067" y="1933731"/>
            <a:ext cx="7766936" cy="4107631"/>
          </a:xfrm>
        </p:spPr>
        <p:txBody>
          <a:bodyPr>
            <a:normAutofit/>
          </a:bodyPr>
          <a:lstStyle/>
          <a:p>
            <a:pPr marL="571500" indent="-571500" algn="l">
              <a:lnSpc>
                <a:spcPct val="150000"/>
              </a:lnSpc>
              <a:buFont typeface="Wingdings" panose="05000000000000000000" pitchFamily="2" charset="2"/>
              <a:buChar char="q"/>
            </a:pPr>
            <a:r>
              <a:rPr lang="fr-FR" sz="3600" dirty="0" smtClean="0">
                <a:solidFill>
                  <a:schemeClr val="tx1"/>
                </a:solidFill>
              </a:rPr>
              <a:t>INTRODUCTION  </a:t>
            </a:r>
            <a:r>
              <a:rPr lang="fr-FR" sz="3600" dirty="0" smtClean="0">
                <a:solidFill>
                  <a:schemeClr val="tx1"/>
                </a:solidFill>
              </a:rPr>
              <a:t> </a:t>
            </a:r>
            <a:endParaRPr lang="fr-FR" sz="3600" dirty="0" smtClean="0">
              <a:solidFill>
                <a:schemeClr val="tx1"/>
              </a:solidFill>
            </a:endParaRPr>
          </a:p>
          <a:p>
            <a:pPr marL="571500" indent="-571500" algn="l">
              <a:buFont typeface="Wingdings" panose="05000000000000000000" pitchFamily="2" charset="2"/>
              <a:buChar char="q"/>
            </a:pPr>
            <a:r>
              <a:rPr lang="fr-FR" sz="3600" dirty="0" smtClean="0">
                <a:solidFill>
                  <a:schemeClr val="tx1"/>
                </a:solidFill>
              </a:rPr>
              <a:t>PROBLEMATIQUE </a:t>
            </a:r>
          </a:p>
          <a:p>
            <a:pPr marL="571500" indent="-571500" algn="l">
              <a:buFont typeface="Wingdings" panose="05000000000000000000" pitchFamily="2" charset="2"/>
              <a:buChar char="q"/>
            </a:pPr>
            <a:r>
              <a:rPr lang="fr-FR" sz="3600" dirty="0" smtClean="0">
                <a:solidFill>
                  <a:schemeClr val="tx1"/>
                </a:solidFill>
              </a:rPr>
              <a:t>OBJECTIF </a:t>
            </a:r>
          </a:p>
          <a:p>
            <a:pPr marL="571500" indent="-571500" algn="l">
              <a:buFont typeface="Wingdings" panose="05000000000000000000" pitchFamily="2" charset="2"/>
              <a:buChar char="q"/>
            </a:pPr>
            <a:r>
              <a:rPr lang="fr-FR" sz="3600" dirty="0" smtClean="0">
                <a:solidFill>
                  <a:schemeClr val="tx1"/>
                </a:solidFill>
              </a:rPr>
              <a:t>ETUDE ET SOLUTION </a:t>
            </a:r>
            <a:endParaRPr lang="fr-FR" sz="3600" dirty="0">
              <a:solidFill>
                <a:schemeClr val="tx1"/>
              </a:solidFill>
            </a:endParaRPr>
          </a:p>
        </p:txBody>
      </p:sp>
      <p:sp>
        <p:nvSpPr>
          <p:cNvPr id="4" name="Espace réservé du numéro de diapositive 3"/>
          <p:cNvSpPr>
            <a:spLocks noGrp="1"/>
          </p:cNvSpPr>
          <p:nvPr>
            <p:ph type="sldNum" sz="quarter" idx="12"/>
          </p:nvPr>
        </p:nvSpPr>
        <p:spPr/>
        <p:txBody>
          <a:bodyPr/>
          <a:lstStyle/>
          <a:p>
            <a:fld id="{1789C741-8C42-4AB3-BA88-BF7B3DCC0A81}" type="slidenum">
              <a:rPr lang="fr-FR" sz="1800" smtClean="0">
                <a:solidFill>
                  <a:schemeClr val="tx1"/>
                </a:solidFill>
              </a:rPr>
              <a:t>2</a:t>
            </a:fld>
            <a:endParaRPr lang="fr-FR" sz="1800" dirty="0">
              <a:solidFill>
                <a:schemeClr val="tx1"/>
              </a:solidFill>
            </a:endParaRPr>
          </a:p>
        </p:txBody>
      </p:sp>
      <p:sp>
        <p:nvSpPr>
          <p:cNvPr id="5" name="Rectangle à coins arrondis 4"/>
          <p:cNvSpPr/>
          <p:nvPr/>
        </p:nvSpPr>
        <p:spPr>
          <a:xfrm>
            <a:off x="2770075" y="348221"/>
            <a:ext cx="6162257" cy="923329"/>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b="1" i="1" dirty="0" smtClean="0"/>
              <a:t>PLAN</a:t>
            </a:r>
            <a:endParaRPr lang="fr-FR" sz="4800" b="1" i="1" dirty="0"/>
          </a:p>
        </p:txBody>
      </p:sp>
    </p:spTree>
    <p:extLst>
      <p:ext uri="{BB962C8B-B14F-4D97-AF65-F5344CB8AC3E}">
        <p14:creationId xmlns:p14="http://schemas.microsoft.com/office/powerpoint/2010/main" val="3442682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94086" y="1499016"/>
            <a:ext cx="9458792" cy="4856813"/>
          </a:xfrm>
        </p:spPr>
        <p:txBody>
          <a:bodyPr>
            <a:noAutofit/>
          </a:bodyPr>
          <a:lstStyle/>
          <a:p>
            <a:pPr marL="0" indent="0" algn="just">
              <a:lnSpc>
                <a:spcPct val="150000"/>
              </a:lnSpc>
              <a:buNone/>
            </a:pPr>
            <a:r>
              <a:rPr lang="fr-FR" sz="2400" dirty="0">
                <a:solidFill>
                  <a:schemeClr val="tx1"/>
                </a:solidFill>
                <a:latin typeface="Times New Roman" panose="02020603050405020304" pitchFamily="18" charset="0"/>
                <a:cs typeface="Times New Roman" panose="02020603050405020304" pitchFamily="18" charset="0"/>
              </a:rPr>
              <a:t>Dans le cadre de mon stage, j’ai participé à la mise en place d’une infrastructure réseau centralisée et sécurisée basée sur Active Directory. Ce projet, réalisé dans un environnement virtualisé avec VMware, m’a permis de comprendre et d’appliquer les principes de gestion des utilisateurs, ressources et services réseau essentiels au bon fonctionnement d’une entreprise moderne</a:t>
            </a:r>
          </a:p>
        </p:txBody>
      </p:sp>
      <p:sp>
        <p:nvSpPr>
          <p:cNvPr id="4" name="Rectangle à coins arrondis 3"/>
          <p:cNvSpPr/>
          <p:nvPr/>
        </p:nvSpPr>
        <p:spPr>
          <a:xfrm>
            <a:off x="1499017" y="378201"/>
            <a:ext cx="8244589" cy="923329"/>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475043" y="439356"/>
            <a:ext cx="3900117" cy="707886"/>
          </a:xfrm>
          <a:prstGeom prst="rect">
            <a:avLst/>
          </a:prstGeom>
          <a:noFill/>
        </p:spPr>
        <p:txBody>
          <a:bodyPr wrap="square" lIns="91440" tIns="45720" rIns="91440" bIns="45720">
            <a:spAutoFit/>
          </a:bodyPr>
          <a:lstStyle/>
          <a:p>
            <a:pPr algn="ctr"/>
            <a:r>
              <a:rPr lang="fr-FR" sz="4000" b="1" dirty="0" smtClean="0">
                <a:ln w="0"/>
                <a:latin typeface="Times New Roman" panose="02020603050405020304" pitchFamily="18" charset="0"/>
                <a:cs typeface="Times New Roman" panose="02020603050405020304" pitchFamily="18" charset="0"/>
              </a:rPr>
              <a:t>Introduction</a:t>
            </a:r>
            <a:endParaRPr lang="fr-FR"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789C741-8C42-4AB3-BA88-BF7B3DCC0A81}" type="slidenum">
              <a:rPr lang="fr-FR" sz="1800" smtClean="0">
                <a:solidFill>
                  <a:schemeClr val="tx1"/>
                </a:solidFill>
              </a:rPr>
              <a:t>3</a:t>
            </a:fld>
            <a:endParaRPr lang="fr-FR" sz="1800" dirty="0">
              <a:solidFill>
                <a:schemeClr val="tx1"/>
              </a:solidFill>
            </a:endParaRPr>
          </a:p>
        </p:txBody>
      </p:sp>
    </p:spTree>
    <p:extLst>
      <p:ext uri="{BB962C8B-B14F-4D97-AF65-F5344CB8AC3E}">
        <p14:creationId xmlns:p14="http://schemas.microsoft.com/office/powerpoint/2010/main" val="36889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499016" y="1888761"/>
            <a:ext cx="9360802" cy="4328600"/>
          </a:xfrm>
        </p:spPr>
        <p:txBody>
          <a:bodyPr/>
          <a:lstStyle/>
          <a:p>
            <a:r>
              <a:rPr lang="fr-FR" dirty="0" smtClean="0"/>
              <a:t> </a:t>
            </a:r>
          </a:p>
          <a:p>
            <a:pPr algn="just">
              <a:lnSpc>
                <a:spcPct val="150000"/>
              </a:lnSpc>
            </a:pPr>
            <a:r>
              <a:rPr lang="fr-FR" sz="2000" dirty="0" smtClean="0">
                <a:solidFill>
                  <a:schemeClr val="tx1"/>
                </a:solidFill>
                <a:latin typeface="Times New Roman" panose="02020603050405020304" pitchFamily="18" charset="0"/>
                <a:cs typeface="Times New Roman" panose="02020603050405020304" pitchFamily="18" charset="0"/>
              </a:rPr>
              <a:t>Comment </a:t>
            </a:r>
            <a:r>
              <a:rPr lang="fr-FR" sz="2000" dirty="0">
                <a:solidFill>
                  <a:schemeClr val="tx1"/>
                </a:solidFill>
                <a:latin typeface="Times New Roman" panose="02020603050405020304" pitchFamily="18" charset="0"/>
                <a:cs typeface="Times New Roman" panose="02020603050405020304" pitchFamily="18" charset="0"/>
              </a:rPr>
              <a:t>concevoir et mettre en œuvre une infrastructure réseau centralisée, efficace et sécurisée, basée sur Active Directory, afin de faciliter l’administration, la gestion des comptes, des ressources et l’application des stratégies de sécurité au sein d’une organisation ?</a:t>
            </a:r>
          </a:p>
        </p:txBody>
      </p:sp>
      <p:sp>
        <p:nvSpPr>
          <p:cNvPr id="5" name="Rectangle à coins arrondis 4"/>
          <p:cNvSpPr/>
          <p:nvPr/>
        </p:nvSpPr>
        <p:spPr>
          <a:xfrm>
            <a:off x="1499016" y="550699"/>
            <a:ext cx="8244589" cy="923329"/>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3908982" y="506782"/>
            <a:ext cx="3424655" cy="707886"/>
          </a:xfrm>
          <a:prstGeom prst="rect">
            <a:avLst/>
          </a:prstGeom>
          <a:noFill/>
        </p:spPr>
        <p:txBody>
          <a:bodyPr wrap="none" lIns="91440" tIns="45720" rIns="91440" bIns="45720">
            <a:spAutoFit/>
          </a:bodyPr>
          <a:lstStyle/>
          <a:p>
            <a:pPr algn="ctr"/>
            <a:r>
              <a:rPr lang="fr-FR" sz="4000" b="1" dirty="0" smtClean="0">
                <a:ln w="0"/>
                <a:latin typeface="Times New Roman" panose="02020603050405020304" pitchFamily="18" charset="0"/>
                <a:cs typeface="Times New Roman" panose="02020603050405020304" pitchFamily="18" charset="0"/>
              </a:rPr>
              <a:t>Problématique</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1789C741-8C42-4AB3-BA88-BF7B3DCC0A81}" type="slidenum">
              <a:rPr lang="fr-FR" sz="1800" smtClean="0">
                <a:solidFill>
                  <a:schemeClr val="tx1"/>
                </a:solidFill>
              </a:rPr>
              <a:t>4</a:t>
            </a:fld>
            <a:endParaRPr lang="fr-FR" sz="1800" dirty="0">
              <a:solidFill>
                <a:schemeClr val="tx1"/>
              </a:solidFill>
            </a:endParaRPr>
          </a:p>
        </p:txBody>
      </p:sp>
    </p:spTree>
    <p:extLst>
      <p:ext uri="{BB962C8B-B14F-4D97-AF65-F5344CB8AC3E}">
        <p14:creationId xmlns:p14="http://schemas.microsoft.com/office/powerpoint/2010/main" val="345595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578964" y="1551290"/>
            <a:ext cx="10613036" cy="4916773"/>
          </a:xfrm>
        </p:spPr>
        <p:txBody>
          <a:bodyPr>
            <a:noAutofit/>
          </a:bodyPr>
          <a:lstStyle/>
          <a:p>
            <a:pPr algn="just">
              <a:lnSpc>
                <a:spcPct val="160000"/>
              </a:lnSpc>
            </a:pPr>
            <a:r>
              <a:rPr lang="fr-FR" sz="1900" dirty="0">
                <a:solidFill>
                  <a:schemeClr val="tx1"/>
                </a:solidFill>
                <a:latin typeface="Times New Roman" panose="02020603050405020304" pitchFamily="18" charset="0"/>
                <a:cs typeface="Times New Roman" panose="02020603050405020304" pitchFamily="18" charset="0"/>
              </a:rPr>
              <a:t>Installer et configurer Windows Server 2012 comme contrôleur de </a:t>
            </a:r>
            <a:r>
              <a:rPr lang="fr-FR" sz="1900" dirty="0" smtClean="0">
                <a:solidFill>
                  <a:schemeClr val="tx1"/>
                </a:solidFill>
                <a:latin typeface="Times New Roman" panose="02020603050405020304" pitchFamily="18" charset="0"/>
                <a:cs typeface="Times New Roman" panose="02020603050405020304" pitchFamily="18" charset="0"/>
              </a:rPr>
              <a:t>domaine.</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Déployer </a:t>
            </a:r>
            <a:r>
              <a:rPr lang="fr-FR" sz="1900" dirty="0">
                <a:solidFill>
                  <a:schemeClr val="tx1"/>
                </a:solidFill>
                <a:latin typeface="Times New Roman" panose="02020603050405020304" pitchFamily="18" charset="0"/>
                <a:cs typeface="Times New Roman" panose="02020603050405020304" pitchFamily="18" charset="0"/>
              </a:rPr>
              <a:t>Active Directory Domain Services (AD DS</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Créer </a:t>
            </a:r>
            <a:r>
              <a:rPr lang="fr-FR" sz="1900" dirty="0">
                <a:solidFill>
                  <a:schemeClr val="tx1"/>
                </a:solidFill>
                <a:latin typeface="Times New Roman" panose="02020603050405020304" pitchFamily="18" charset="0"/>
                <a:cs typeface="Times New Roman" panose="02020603050405020304" pitchFamily="18" charset="0"/>
              </a:rPr>
              <a:t>une structure d’unités organisationnelles (OU) adaptée à l’entreprise</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Gérer </a:t>
            </a:r>
            <a:r>
              <a:rPr lang="fr-FR" sz="1900" dirty="0">
                <a:solidFill>
                  <a:schemeClr val="tx1"/>
                </a:solidFill>
                <a:latin typeface="Times New Roman" panose="02020603050405020304" pitchFamily="18" charset="0"/>
                <a:cs typeface="Times New Roman" panose="02020603050405020304" pitchFamily="18" charset="0"/>
              </a:rPr>
              <a:t>les comptes utilisateurs et les groupes de sécurité</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Appliquer </a:t>
            </a:r>
            <a:r>
              <a:rPr lang="fr-FR" sz="1900" dirty="0">
                <a:solidFill>
                  <a:schemeClr val="tx1"/>
                </a:solidFill>
                <a:latin typeface="Times New Roman" panose="02020603050405020304" pitchFamily="18" charset="0"/>
                <a:cs typeface="Times New Roman" panose="02020603050405020304" pitchFamily="18" charset="0"/>
              </a:rPr>
              <a:t>des stratégies de groupe (GPO) pour contrôler les postes clients</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Configurer </a:t>
            </a:r>
            <a:r>
              <a:rPr lang="fr-FR" sz="1900" dirty="0">
                <a:solidFill>
                  <a:schemeClr val="tx1"/>
                </a:solidFill>
                <a:latin typeface="Times New Roman" panose="02020603050405020304" pitchFamily="18" charset="0"/>
                <a:cs typeface="Times New Roman" panose="02020603050405020304" pitchFamily="18" charset="0"/>
              </a:rPr>
              <a:t>les services DNS et DHCP pour le réseau</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Intégrer </a:t>
            </a:r>
            <a:r>
              <a:rPr lang="fr-FR" sz="1900" dirty="0">
                <a:solidFill>
                  <a:schemeClr val="tx1"/>
                </a:solidFill>
                <a:latin typeface="Times New Roman" panose="02020603050405020304" pitchFamily="18" charset="0"/>
                <a:cs typeface="Times New Roman" panose="02020603050405020304" pitchFamily="18" charset="0"/>
              </a:rPr>
              <a:t>les postes clients au domaine</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Mettre </a:t>
            </a:r>
            <a:r>
              <a:rPr lang="fr-FR" sz="1900" dirty="0">
                <a:solidFill>
                  <a:schemeClr val="tx1"/>
                </a:solidFill>
                <a:latin typeface="Times New Roman" panose="02020603050405020304" pitchFamily="18" charset="0"/>
                <a:cs typeface="Times New Roman" panose="02020603050405020304" pitchFamily="18" charset="0"/>
              </a:rPr>
              <a:t>en place des politiques de sécurité pour les accès et les données</a:t>
            </a:r>
            <a:r>
              <a:rPr lang="fr-FR" sz="1900" dirty="0" smtClean="0">
                <a:solidFill>
                  <a:schemeClr val="tx1"/>
                </a:solidFill>
                <a:latin typeface="Times New Roman" panose="02020603050405020304" pitchFamily="18" charset="0"/>
                <a:cs typeface="Times New Roman" panose="02020603050405020304" pitchFamily="18" charset="0"/>
              </a:rPr>
              <a:t>.</a:t>
            </a:r>
          </a:p>
          <a:p>
            <a:pPr algn="just">
              <a:lnSpc>
                <a:spcPct val="160000"/>
              </a:lnSpc>
            </a:pPr>
            <a:r>
              <a:rPr lang="fr-FR" sz="1900" dirty="0" smtClean="0">
                <a:solidFill>
                  <a:schemeClr val="tx1"/>
                </a:solidFill>
                <a:latin typeface="Times New Roman" panose="02020603050405020304" pitchFamily="18" charset="0"/>
                <a:cs typeface="Times New Roman" panose="02020603050405020304" pitchFamily="18" charset="0"/>
              </a:rPr>
              <a:t>Documenter </a:t>
            </a:r>
            <a:r>
              <a:rPr lang="fr-FR" sz="1900" dirty="0">
                <a:solidFill>
                  <a:schemeClr val="tx1"/>
                </a:solidFill>
                <a:latin typeface="Times New Roman" panose="02020603050405020304" pitchFamily="18" charset="0"/>
                <a:cs typeface="Times New Roman" panose="02020603050405020304" pitchFamily="18" charset="0"/>
              </a:rPr>
              <a:t>la configuration et prévoir un plan de sauvegarde.</a:t>
            </a:r>
          </a:p>
        </p:txBody>
      </p:sp>
      <p:sp>
        <p:nvSpPr>
          <p:cNvPr id="5" name="Rectangle à coins arrondis 4"/>
          <p:cNvSpPr/>
          <p:nvPr/>
        </p:nvSpPr>
        <p:spPr>
          <a:xfrm>
            <a:off x="1289577" y="285469"/>
            <a:ext cx="8244589" cy="923329"/>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3747541" y="393191"/>
            <a:ext cx="3328662" cy="707886"/>
          </a:xfrm>
          <a:prstGeom prst="rect">
            <a:avLst/>
          </a:prstGeom>
          <a:noFill/>
        </p:spPr>
        <p:txBody>
          <a:bodyPr wrap="square" lIns="91440" tIns="45720" rIns="91440" bIns="45720">
            <a:spAutoFit/>
          </a:bodyPr>
          <a:lstStyle/>
          <a:p>
            <a:pPr algn="ctr"/>
            <a:r>
              <a:rPr lang="fr-FR" sz="4000" b="1" dirty="0" smtClean="0">
                <a:ln w="0"/>
                <a:latin typeface="Times New Roman" panose="02020603050405020304" pitchFamily="18" charset="0"/>
                <a:cs typeface="Times New Roman" panose="02020603050405020304" pitchFamily="18" charset="0"/>
              </a:rPr>
              <a:t>Objectifs</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a:xfrm>
            <a:off x="8850827" y="6102938"/>
            <a:ext cx="683339" cy="365125"/>
          </a:xfrm>
        </p:spPr>
        <p:txBody>
          <a:bodyPr/>
          <a:lstStyle/>
          <a:p>
            <a:fld id="{1789C741-8C42-4AB3-BA88-BF7B3DCC0A81}" type="slidenum">
              <a:rPr lang="fr-FR" sz="1800" smtClean="0">
                <a:solidFill>
                  <a:schemeClr val="tx1"/>
                </a:solidFill>
              </a:rPr>
              <a:t>5</a:t>
            </a:fld>
            <a:endParaRPr lang="fr-FR" sz="1800" dirty="0">
              <a:solidFill>
                <a:schemeClr val="tx1"/>
              </a:solidFill>
            </a:endParaRPr>
          </a:p>
        </p:txBody>
      </p:sp>
    </p:spTree>
    <p:extLst>
      <p:ext uri="{BB962C8B-B14F-4D97-AF65-F5344CB8AC3E}">
        <p14:creationId xmlns:p14="http://schemas.microsoft.com/office/powerpoint/2010/main" val="120012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494676" y="1786953"/>
            <a:ext cx="10103372" cy="4619534"/>
          </a:xfrm>
        </p:spPr>
        <p:txBody>
          <a:bodyPr>
            <a:normAutofit/>
          </a:bodyPr>
          <a:lstStyle/>
          <a:p>
            <a:pPr algn="l">
              <a:lnSpc>
                <a:spcPct val="150000"/>
              </a:lnSpc>
            </a:pPr>
            <a:r>
              <a:rPr lang="fr-FR" sz="2400" dirty="0">
                <a:solidFill>
                  <a:schemeClr val="tx1"/>
                </a:solidFill>
                <a:latin typeface="Times New Roman" panose="02020603050405020304" pitchFamily="18" charset="0"/>
                <a:cs typeface="Times New Roman" panose="02020603050405020304" pitchFamily="18" charset="0"/>
              </a:rPr>
              <a:t>Virtualisation VMware : Simulation complète d’un réseau d’entreprise sans matériel physique</a:t>
            </a:r>
            <a:r>
              <a:rPr lang="fr-FR" sz="2400" dirty="0" smtClean="0">
                <a:solidFill>
                  <a:schemeClr val="tx1"/>
                </a:solidFill>
                <a:latin typeface="Times New Roman" panose="02020603050405020304" pitchFamily="18" charset="0"/>
                <a:cs typeface="Times New Roman" panose="02020603050405020304" pitchFamily="18" charset="0"/>
              </a:rPr>
              <a:t>.</a:t>
            </a:r>
          </a:p>
          <a:p>
            <a:pPr algn="l">
              <a:lnSpc>
                <a:spcPct val="150000"/>
              </a:lnSpc>
            </a:pPr>
            <a:r>
              <a:rPr lang="fr-FR" sz="2400" dirty="0" smtClean="0">
                <a:solidFill>
                  <a:schemeClr val="tx1"/>
                </a:solidFill>
                <a:latin typeface="Times New Roman" panose="02020603050405020304" pitchFamily="18" charset="0"/>
                <a:cs typeface="Times New Roman" panose="02020603050405020304" pitchFamily="18" charset="0"/>
              </a:rPr>
              <a:t>Windows </a:t>
            </a:r>
            <a:r>
              <a:rPr lang="fr-FR" sz="2400" dirty="0">
                <a:solidFill>
                  <a:schemeClr val="tx1"/>
                </a:solidFill>
                <a:latin typeface="Times New Roman" panose="02020603050405020304" pitchFamily="18" charset="0"/>
                <a:cs typeface="Times New Roman" panose="02020603050405020304" pitchFamily="18" charset="0"/>
              </a:rPr>
              <a:t>Server 2012 : Contrôleur de domaine</a:t>
            </a:r>
            <a:r>
              <a:rPr lang="fr-FR" sz="2400" dirty="0" smtClean="0">
                <a:solidFill>
                  <a:schemeClr val="tx1"/>
                </a:solidFill>
                <a:latin typeface="Times New Roman" panose="02020603050405020304" pitchFamily="18" charset="0"/>
                <a:cs typeface="Times New Roman" panose="02020603050405020304" pitchFamily="18" charset="0"/>
              </a:rPr>
              <a:t>.</a:t>
            </a:r>
          </a:p>
          <a:p>
            <a:pPr algn="l">
              <a:lnSpc>
                <a:spcPct val="150000"/>
              </a:lnSpc>
            </a:pPr>
            <a:r>
              <a:rPr lang="fr-FR" sz="2400" dirty="0" smtClean="0">
                <a:solidFill>
                  <a:schemeClr val="tx1"/>
                </a:solidFill>
                <a:latin typeface="Times New Roman" panose="02020603050405020304" pitchFamily="18" charset="0"/>
                <a:cs typeface="Times New Roman" panose="02020603050405020304" pitchFamily="18" charset="0"/>
              </a:rPr>
              <a:t>Postes </a:t>
            </a:r>
            <a:r>
              <a:rPr lang="fr-FR" sz="2400" dirty="0">
                <a:solidFill>
                  <a:schemeClr val="tx1"/>
                </a:solidFill>
                <a:latin typeface="Times New Roman" panose="02020603050405020304" pitchFamily="18" charset="0"/>
                <a:cs typeface="Times New Roman" panose="02020603050405020304" pitchFamily="18" charset="0"/>
              </a:rPr>
              <a:t>clients Windows : Intégrés au domaine</a:t>
            </a:r>
            <a:r>
              <a:rPr lang="fr-FR" sz="2400" dirty="0" smtClean="0">
                <a:solidFill>
                  <a:schemeClr val="tx1"/>
                </a:solidFill>
                <a:latin typeface="Times New Roman" panose="02020603050405020304" pitchFamily="18" charset="0"/>
                <a:cs typeface="Times New Roman" panose="02020603050405020304" pitchFamily="18" charset="0"/>
              </a:rPr>
              <a:t>.</a:t>
            </a:r>
          </a:p>
          <a:p>
            <a:pPr algn="l">
              <a:lnSpc>
                <a:spcPct val="150000"/>
              </a:lnSpc>
            </a:pPr>
            <a:r>
              <a:rPr lang="fr-FR" sz="2400" dirty="0" smtClean="0">
                <a:solidFill>
                  <a:schemeClr val="tx1"/>
                </a:solidFill>
                <a:latin typeface="Times New Roman" panose="02020603050405020304" pitchFamily="18" charset="0"/>
                <a:cs typeface="Times New Roman" panose="02020603050405020304" pitchFamily="18" charset="0"/>
              </a:rPr>
              <a:t>Réseau </a:t>
            </a:r>
            <a:r>
              <a:rPr lang="fr-FR" sz="2400" dirty="0">
                <a:solidFill>
                  <a:schemeClr val="tx1"/>
                </a:solidFill>
                <a:latin typeface="Times New Roman" panose="02020603050405020304" pitchFamily="18" charset="0"/>
                <a:cs typeface="Times New Roman" panose="02020603050405020304" pitchFamily="18" charset="0"/>
              </a:rPr>
              <a:t>interne </a:t>
            </a:r>
            <a:r>
              <a:rPr lang="fr-FR" sz="2400" dirty="0" smtClean="0">
                <a:solidFill>
                  <a:schemeClr val="tx1"/>
                </a:solidFill>
                <a:latin typeface="Times New Roman" panose="02020603050405020304" pitchFamily="18" charset="0"/>
                <a:cs typeface="Times New Roman" panose="02020603050405020304" pitchFamily="18" charset="0"/>
              </a:rPr>
              <a:t>virtuel</a:t>
            </a:r>
            <a:endParaRPr lang="fr-FR" sz="2400" dirty="0">
              <a:solidFill>
                <a:schemeClr val="tx1"/>
              </a:solidFill>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284155" y="329243"/>
            <a:ext cx="8244589" cy="1092032"/>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2706833" y="521316"/>
            <a:ext cx="5399235" cy="707886"/>
          </a:xfrm>
          <a:prstGeom prst="rect">
            <a:avLst/>
          </a:prstGeom>
          <a:noFill/>
        </p:spPr>
        <p:txBody>
          <a:bodyPr wrap="none" lIns="91440" tIns="45720" rIns="91440" bIns="45720">
            <a:spAutoFit/>
          </a:bodyPr>
          <a:lstStyle/>
          <a:p>
            <a:pPr algn="ctr"/>
            <a:r>
              <a:rPr lang="fr-FR" sz="4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Environnement de travail</a:t>
            </a:r>
            <a:endParaRPr lang="fr-FR" sz="4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Espace réservé du numéro de diapositive 5"/>
          <p:cNvSpPr>
            <a:spLocks noGrp="1"/>
          </p:cNvSpPr>
          <p:nvPr>
            <p:ph type="sldNum" sz="quarter" idx="12"/>
          </p:nvPr>
        </p:nvSpPr>
        <p:spPr/>
        <p:txBody>
          <a:bodyPr/>
          <a:lstStyle/>
          <a:p>
            <a:fld id="{1789C741-8C42-4AB3-BA88-BF7B3DCC0A81}" type="slidenum">
              <a:rPr lang="fr-FR" sz="1800" smtClean="0">
                <a:solidFill>
                  <a:schemeClr val="tx1"/>
                </a:solidFill>
              </a:rPr>
              <a:t>6</a:t>
            </a:fld>
            <a:endParaRPr lang="fr-FR" sz="1800" dirty="0">
              <a:solidFill>
                <a:schemeClr val="tx1"/>
              </a:solidFill>
            </a:endParaRPr>
          </a:p>
        </p:txBody>
      </p:sp>
    </p:spTree>
    <p:extLst>
      <p:ext uri="{BB962C8B-B14F-4D97-AF65-F5344CB8AC3E}">
        <p14:creationId xmlns:p14="http://schemas.microsoft.com/office/powerpoint/2010/main" val="308371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87795" y="1901857"/>
            <a:ext cx="6322671" cy="4956143"/>
          </a:xfrm>
        </p:spPr>
        <p:txBody>
          <a:bodyPr>
            <a:normAutofit/>
          </a:bodyPr>
          <a:lstStyle/>
          <a:p>
            <a:pPr marL="0" indent="0">
              <a:lnSpc>
                <a:spcPct val="150000"/>
              </a:lnSpc>
              <a:buNone/>
            </a:pPr>
            <a:r>
              <a:rPr lang="fr-FR" sz="2400" dirty="0">
                <a:latin typeface="Times New Roman" panose="02020603050405020304" pitchFamily="18" charset="0"/>
                <a:cs typeface="Times New Roman" panose="02020603050405020304" pitchFamily="18" charset="0"/>
              </a:rPr>
              <a:t>Installation sur VMware</a:t>
            </a:r>
            <a:r>
              <a:rPr lang="fr-FR" sz="2400" dirty="0" smtClean="0">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latin typeface="Times New Roman" panose="02020603050405020304" pitchFamily="18" charset="0"/>
                <a:cs typeface="Times New Roman" panose="02020603050405020304" pitchFamily="18" charset="0"/>
              </a:rPr>
              <a:t>Adresse </a:t>
            </a:r>
            <a:r>
              <a:rPr lang="fr-FR" sz="2400" dirty="0">
                <a:latin typeface="Times New Roman" panose="02020603050405020304" pitchFamily="18" charset="0"/>
                <a:cs typeface="Times New Roman" panose="02020603050405020304" pitchFamily="18" charset="0"/>
              </a:rPr>
              <a:t>IP statique attribuée</a:t>
            </a:r>
            <a:r>
              <a:rPr lang="fr-FR" sz="2400" dirty="0" smtClean="0">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latin typeface="Times New Roman" panose="02020603050405020304" pitchFamily="18" charset="0"/>
                <a:cs typeface="Times New Roman" panose="02020603050405020304" pitchFamily="18" charset="0"/>
              </a:rPr>
              <a:t>Ajout </a:t>
            </a:r>
            <a:r>
              <a:rPr lang="fr-FR" sz="2400" dirty="0">
                <a:latin typeface="Times New Roman" panose="02020603050405020304" pitchFamily="18" charset="0"/>
                <a:cs typeface="Times New Roman" panose="02020603050405020304" pitchFamily="18" charset="0"/>
              </a:rPr>
              <a:t>au groupe de travail avant promotion</a:t>
            </a:r>
            <a:r>
              <a:rPr lang="fr-FR" sz="2400" dirty="0" smtClean="0">
                <a:latin typeface="Times New Roman" panose="02020603050405020304" pitchFamily="18" charset="0"/>
                <a:cs typeface="Times New Roman" panose="02020603050405020304" pitchFamily="18" charset="0"/>
              </a:rPr>
              <a:t>.</a:t>
            </a:r>
          </a:p>
          <a:p>
            <a:pPr marL="0" indent="0">
              <a:lnSpc>
                <a:spcPct val="150000"/>
              </a:lnSpc>
              <a:buNone/>
            </a:pPr>
            <a:r>
              <a:rPr lang="fr-FR" sz="2400" dirty="0" smtClean="0">
                <a:latin typeface="Times New Roman" panose="02020603050405020304" pitchFamily="18" charset="0"/>
                <a:cs typeface="Times New Roman" panose="02020603050405020304" pitchFamily="18" charset="0"/>
              </a:rPr>
              <a:t>Rôles </a:t>
            </a:r>
            <a:r>
              <a:rPr lang="fr-FR" sz="2400" dirty="0">
                <a:latin typeface="Times New Roman" panose="02020603050405020304" pitchFamily="18" charset="0"/>
                <a:cs typeface="Times New Roman" panose="02020603050405020304" pitchFamily="18" charset="0"/>
              </a:rPr>
              <a:t>installés : Active Directory Domain Services (AD </a:t>
            </a:r>
            <a:r>
              <a:rPr lang="fr-FR" sz="2400" dirty="0" smtClean="0">
                <a:latin typeface="Times New Roman" panose="02020603050405020304" pitchFamily="18" charset="0"/>
                <a:cs typeface="Times New Roman" panose="02020603050405020304" pitchFamily="18" charset="0"/>
              </a:rPr>
              <a:t>DS).</a:t>
            </a:r>
            <a:endParaRPr lang="fr-FR" sz="2400" dirty="0">
              <a:latin typeface="Times New Roman" panose="02020603050405020304" pitchFamily="18" charset="0"/>
              <a:cs typeface="Times New Roman" panose="02020603050405020304" pitchFamily="18" charset="0"/>
            </a:endParaRPr>
          </a:p>
        </p:txBody>
      </p:sp>
      <p:sp>
        <p:nvSpPr>
          <p:cNvPr id="4" name="Rectangle à coins arrondis 3"/>
          <p:cNvSpPr/>
          <p:nvPr/>
        </p:nvSpPr>
        <p:spPr>
          <a:xfrm>
            <a:off x="1108409" y="205745"/>
            <a:ext cx="8584367" cy="1563094"/>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58758" y="338763"/>
            <a:ext cx="7283668" cy="1323439"/>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Installation de Windows Server 2012 et configuration initiale</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pic>
        <p:nvPicPr>
          <p:cNvPr id="8" name="Imag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0328" y="1901857"/>
            <a:ext cx="4302984" cy="4379022"/>
          </a:xfrm>
          <a:prstGeom prst="rect">
            <a:avLst/>
          </a:prstGeom>
        </p:spPr>
      </p:pic>
      <p:sp>
        <p:nvSpPr>
          <p:cNvPr id="9" name="Espace réservé du numéro de diapositive 8"/>
          <p:cNvSpPr>
            <a:spLocks noGrp="1"/>
          </p:cNvSpPr>
          <p:nvPr>
            <p:ph type="sldNum" sz="quarter" idx="12"/>
          </p:nvPr>
        </p:nvSpPr>
        <p:spPr/>
        <p:txBody>
          <a:bodyPr/>
          <a:lstStyle/>
          <a:p>
            <a:endParaRPr lang="fr-FR" dirty="0"/>
          </a:p>
          <a:p>
            <a:fld id="{1789C741-8C42-4AB3-BA88-BF7B3DCC0A81}" type="slidenum">
              <a:rPr lang="fr-FR" sz="1800" smtClean="0">
                <a:solidFill>
                  <a:schemeClr val="tx1"/>
                </a:solidFill>
              </a:rPr>
              <a:t>7</a:t>
            </a:fld>
            <a:endParaRPr lang="fr-FR" sz="1800" dirty="0">
              <a:solidFill>
                <a:schemeClr val="tx1"/>
              </a:solidFill>
            </a:endParaRPr>
          </a:p>
        </p:txBody>
      </p:sp>
    </p:spTree>
    <p:extLst>
      <p:ext uri="{BB962C8B-B14F-4D97-AF65-F5344CB8AC3E}">
        <p14:creationId xmlns:p14="http://schemas.microsoft.com/office/powerpoint/2010/main" val="6759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64104" y="2804771"/>
            <a:ext cx="9368851" cy="3236591"/>
          </a:xfrm>
        </p:spPr>
        <p:txBody>
          <a:bodyPr>
            <a:normAutofit/>
          </a:bodyPr>
          <a:lstStyle/>
          <a:p>
            <a:pPr marL="0" indent="0">
              <a:buNone/>
            </a:pPr>
            <a:r>
              <a:rPr lang="fr-FR" sz="2800" dirty="0"/>
              <a:t>Promotion avec DCPROMO</a:t>
            </a:r>
            <a:r>
              <a:rPr lang="fr-FR" sz="2800" dirty="0" smtClean="0"/>
              <a:t>.</a:t>
            </a:r>
          </a:p>
          <a:p>
            <a:pPr marL="0" indent="0">
              <a:buNone/>
            </a:pPr>
            <a:r>
              <a:rPr lang="fr-FR" sz="2800" dirty="0" smtClean="0"/>
              <a:t>Création </a:t>
            </a:r>
            <a:r>
              <a:rPr lang="fr-FR" sz="2800" dirty="0"/>
              <a:t>d’un domaine</a:t>
            </a:r>
            <a:r>
              <a:rPr lang="fr-FR" sz="2800" dirty="0" smtClean="0"/>
              <a:t>.</a:t>
            </a:r>
          </a:p>
          <a:p>
            <a:pPr marL="0" indent="0">
              <a:buNone/>
            </a:pPr>
            <a:r>
              <a:rPr lang="fr-FR" sz="2800" dirty="0" smtClean="0"/>
              <a:t>Centralisation </a:t>
            </a:r>
            <a:r>
              <a:rPr lang="fr-FR" sz="2800" dirty="0"/>
              <a:t>de la gestion des comptes, ressources et sécurité</a:t>
            </a:r>
            <a:r>
              <a:rPr lang="fr-FR" sz="2000" dirty="0"/>
              <a:t>.</a:t>
            </a:r>
          </a:p>
        </p:txBody>
      </p:sp>
      <p:sp>
        <p:nvSpPr>
          <p:cNvPr id="4" name="Rectangle à coins arrondis 3"/>
          <p:cNvSpPr/>
          <p:nvPr/>
        </p:nvSpPr>
        <p:spPr>
          <a:xfrm>
            <a:off x="929391" y="436964"/>
            <a:ext cx="8589364" cy="1454897"/>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372953" y="244317"/>
            <a:ext cx="9205429" cy="1538883"/>
          </a:xfrm>
          <a:prstGeom prst="rect">
            <a:avLst/>
          </a:prstGeom>
          <a:noFill/>
        </p:spPr>
        <p:txBody>
          <a:bodyPr wrap="square" lIns="91440" tIns="45720" rIns="91440" bIns="45720">
            <a:spAutoFit/>
          </a:bodyPr>
          <a:lstStyle/>
          <a:p>
            <a:pPr algn="ctr"/>
            <a:r>
              <a:rPr lang="fr-FR" sz="5400" dirty="0">
                <a:ln w="0"/>
                <a:effectLst>
                  <a:outerShdw blurRad="38100" dist="19050" dir="2700000" algn="tl" rotWithShape="0">
                    <a:schemeClr val="dk1">
                      <a:alpha val="40000"/>
                    </a:schemeClr>
                  </a:outerShdw>
                </a:effectLst>
              </a:rPr>
              <a:t> </a:t>
            </a:r>
            <a:r>
              <a:rPr lang="fr-FR" sz="4000" b="1" dirty="0">
                <a:ln w="0"/>
                <a:latin typeface="Times New Roman" panose="02020603050405020304" pitchFamily="18" charset="0"/>
                <a:cs typeface="Times New Roman" panose="02020603050405020304" pitchFamily="18" charset="0"/>
              </a:rPr>
              <a:t>Déploiement Active Directory Domain Services (AD DS)</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8" name="Espace réservé du numéro de diapositive 7"/>
          <p:cNvSpPr>
            <a:spLocks noGrp="1"/>
          </p:cNvSpPr>
          <p:nvPr>
            <p:ph type="sldNum" sz="quarter" idx="12"/>
          </p:nvPr>
        </p:nvSpPr>
        <p:spPr/>
        <p:txBody>
          <a:bodyPr/>
          <a:lstStyle/>
          <a:p>
            <a:fld id="{1789C741-8C42-4AB3-BA88-BF7B3DCC0A81}" type="slidenum">
              <a:rPr lang="fr-FR" sz="1800" smtClean="0">
                <a:solidFill>
                  <a:schemeClr val="tx1"/>
                </a:solidFill>
              </a:rPr>
              <a:t>8</a:t>
            </a:fld>
            <a:endParaRPr lang="fr-FR" sz="1800" dirty="0">
              <a:solidFill>
                <a:schemeClr val="tx1"/>
              </a:solidFill>
            </a:endParaRPr>
          </a:p>
        </p:txBody>
      </p:sp>
    </p:spTree>
    <p:extLst>
      <p:ext uri="{BB962C8B-B14F-4D97-AF65-F5344CB8AC3E}">
        <p14:creationId xmlns:p14="http://schemas.microsoft.com/office/powerpoint/2010/main" val="177289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73146" y="2303253"/>
            <a:ext cx="7845608" cy="4539755"/>
          </a:xfrm>
        </p:spPr>
        <p:txBody>
          <a:bodyPr>
            <a:normAutofit/>
          </a:bodyPr>
          <a:lstStyle/>
          <a:p>
            <a:pPr marL="0" indent="0">
              <a:lnSpc>
                <a:spcPct val="150000"/>
              </a:lnSpc>
              <a:buNone/>
            </a:pPr>
            <a:r>
              <a:rPr lang="fr-FR" sz="2800" dirty="0" smtClean="0">
                <a:latin typeface="Times New Roman" panose="02020603050405020304" pitchFamily="18" charset="0"/>
                <a:cs typeface="Times New Roman" panose="02020603050405020304" pitchFamily="18" charset="0"/>
              </a:rPr>
              <a:t>(</a:t>
            </a:r>
            <a:r>
              <a:rPr lang="fr-FR" sz="2800" dirty="0">
                <a:latin typeface="Times New Roman" panose="02020603050405020304" pitchFamily="18" charset="0"/>
                <a:cs typeface="Times New Roman" panose="02020603050405020304" pitchFamily="18" charset="0"/>
              </a:rPr>
              <a:t>OU)Organisation par départements (ex : </a:t>
            </a:r>
            <a:r>
              <a:rPr lang="fr-FR" sz="2800" dirty="0" smtClean="0">
                <a:latin typeface="Times New Roman" panose="02020603050405020304" pitchFamily="18" charset="0"/>
                <a:cs typeface="Times New Roman" panose="02020603050405020304" pitchFamily="18" charset="0"/>
              </a:rPr>
              <a:t>DG, RH).</a:t>
            </a:r>
          </a:p>
          <a:p>
            <a:pPr marL="0" indent="0">
              <a:lnSpc>
                <a:spcPct val="150000"/>
              </a:lnSpc>
              <a:buNone/>
            </a:pPr>
            <a:r>
              <a:rPr lang="fr-FR" sz="2800" dirty="0" smtClean="0">
                <a:latin typeface="Times New Roman" panose="02020603050405020304" pitchFamily="18" charset="0"/>
                <a:cs typeface="Times New Roman" panose="02020603050405020304" pitchFamily="18" charset="0"/>
              </a:rPr>
              <a:t>Application </a:t>
            </a:r>
            <a:r>
              <a:rPr lang="fr-FR" sz="2800" dirty="0">
                <a:latin typeface="Times New Roman" panose="02020603050405020304" pitchFamily="18" charset="0"/>
                <a:cs typeface="Times New Roman" panose="02020603050405020304" pitchFamily="18" charset="0"/>
              </a:rPr>
              <a:t>ciblée des GPO</a:t>
            </a:r>
            <a:r>
              <a:rPr lang="fr-FR" sz="2800" dirty="0" smtClean="0">
                <a:latin typeface="Times New Roman" panose="02020603050405020304" pitchFamily="18" charset="0"/>
                <a:cs typeface="Times New Roman" panose="02020603050405020304" pitchFamily="18" charset="0"/>
              </a:rPr>
              <a:t>.</a:t>
            </a:r>
          </a:p>
          <a:p>
            <a:pPr marL="0" indent="0">
              <a:lnSpc>
                <a:spcPct val="150000"/>
              </a:lnSpc>
              <a:buNone/>
            </a:pPr>
            <a:r>
              <a:rPr lang="fr-FR" sz="2800" dirty="0" smtClean="0">
                <a:latin typeface="Times New Roman" panose="02020603050405020304" pitchFamily="18" charset="0"/>
                <a:cs typeface="Times New Roman" panose="02020603050405020304" pitchFamily="18" charset="0"/>
              </a:rPr>
              <a:t>Délégation </a:t>
            </a:r>
            <a:r>
              <a:rPr lang="fr-FR" sz="2800" dirty="0">
                <a:latin typeface="Times New Roman" panose="02020603050405020304" pitchFamily="18" charset="0"/>
                <a:cs typeface="Times New Roman" panose="02020603050405020304" pitchFamily="18" charset="0"/>
              </a:rPr>
              <a:t>d’administration</a:t>
            </a:r>
            <a:r>
              <a:rPr lang="fr-FR" sz="2000" dirty="0">
                <a:latin typeface="Times New Roman" panose="02020603050405020304" pitchFamily="18" charset="0"/>
                <a:cs typeface="Times New Roman" panose="02020603050405020304" pitchFamily="18" charset="0"/>
              </a:rPr>
              <a:t>.</a:t>
            </a:r>
          </a:p>
        </p:txBody>
      </p:sp>
      <p:sp>
        <p:nvSpPr>
          <p:cNvPr id="4" name="Rectangle à coins arrondis 3"/>
          <p:cNvSpPr/>
          <p:nvPr/>
        </p:nvSpPr>
        <p:spPr>
          <a:xfrm>
            <a:off x="1129259" y="436964"/>
            <a:ext cx="8244589" cy="1436805"/>
          </a:xfrm>
          <a:prstGeom prst="round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129259" y="436964"/>
            <a:ext cx="7983405" cy="1323439"/>
          </a:xfrm>
          <a:prstGeom prst="rect">
            <a:avLst/>
          </a:prstGeom>
          <a:noFill/>
        </p:spPr>
        <p:txBody>
          <a:bodyPr wrap="square" lIns="91440" tIns="45720" rIns="91440" bIns="45720">
            <a:spAutoFit/>
          </a:bodyPr>
          <a:lstStyle/>
          <a:p>
            <a:pPr algn="ctr"/>
            <a:r>
              <a:rPr lang="fr-FR" sz="4000" b="1" dirty="0">
                <a:ln w="0"/>
                <a:latin typeface="Times New Roman" panose="02020603050405020304" pitchFamily="18" charset="0"/>
                <a:cs typeface="Times New Roman" panose="02020603050405020304" pitchFamily="18" charset="0"/>
              </a:rPr>
              <a:t>Structure des unités organisationnelles (OU)</a:t>
            </a:r>
            <a:endParaRPr lang="fr-FR" sz="4000" b="1" cap="none" spc="0" dirty="0">
              <a:ln w="0"/>
              <a:solidFill>
                <a:schemeClr val="tx1"/>
              </a:solidFill>
              <a:latin typeface="Times New Roman" panose="02020603050405020304" pitchFamily="18" charset="0"/>
              <a:cs typeface="Times New Roman" panose="02020603050405020304" pitchFamily="18" charset="0"/>
            </a:endParaRPr>
          </a:p>
        </p:txBody>
      </p:sp>
      <p:sp>
        <p:nvSpPr>
          <p:cNvPr id="7" name="Espace réservé du numéro de diapositive 6"/>
          <p:cNvSpPr>
            <a:spLocks noGrp="1"/>
          </p:cNvSpPr>
          <p:nvPr>
            <p:ph type="sldNum" sz="quarter" idx="12"/>
          </p:nvPr>
        </p:nvSpPr>
        <p:spPr/>
        <p:txBody>
          <a:bodyPr/>
          <a:lstStyle/>
          <a:p>
            <a:fld id="{1789C741-8C42-4AB3-BA88-BF7B3DCC0A81}" type="slidenum">
              <a:rPr lang="fr-FR" sz="1800" smtClean="0">
                <a:solidFill>
                  <a:schemeClr val="tx1"/>
                </a:solidFill>
              </a:rPr>
              <a:t>9</a:t>
            </a:fld>
            <a:endParaRPr lang="fr-FR" sz="1800" dirty="0">
              <a:solidFill>
                <a:schemeClr val="tx1"/>
              </a:solidFill>
            </a:endParaRPr>
          </a:p>
        </p:txBody>
      </p:sp>
    </p:spTree>
    <p:extLst>
      <p:ext uri="{BB962C8B-B14F-4D97-AF65-F5344CB8AC3E}">
        <p14:creationId xmlns:p14="http://schemas.microsoft.com/office/powerpoint/2010/main" val="24457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1136</TotalTime>
  <Words>624</Words>
  <Application>Microsoft Office PowerPoint</Application>
  <PresentationFormat>Grand écran</PresentationFormat>
  <Paragraphs>98</Paragraphs>
  <Slides>16</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Calibri</vt:lpstr>
      <vt:lpstr>Palatino Linotype</vt:lpstr>
      <vt:lpstr>Times New Roman</vt:lpstr>
      <vt:lpstr>Trebuchet MS</vt:lpstr>
      <vt:lpstr>Wingdings</vt:lpstr>
      <vt:lpstr>Wingdings 3</vt:lpstr>
      <vt:lpstr>Facette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Etudiant</dc:creator>
  <cp:lastModifiedBy>Compte Microsoft</cp:lastModifiedBy>
  <cp:revision>83</cp:revision>
  <dcterms:created xsi:type="dcterms:W3CDTF">2025-06-19T09:34:57Z</dcterms:created>
  <dcterms:modified xsi:type="dcterms:W3CDTF">2025-07-17T09:18:43Z</dcterms:modified>
</cp:coreProperties>
</file>