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3"/>
  </p:notesMasterIdLst>
  <p:sldIdLst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EAF7-C9C1-4008-8C30-982B66C1082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8D9-9C1B-4648-BAB0-86DEA794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7607ABC0-D4DB-443F-9A6F-20E4841EFE3A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F1770425-19B5-4B58-8505-FB7CF99080A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9975" y="4687228"/>
            <a:ext cx="6191734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BFAB8100-8C66-4083-8971-C14596E1CF01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EB9606CF-22E8-4796-AA92-CD3385C43EB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93235FBF-4E96-4CD9-A22C-400D029B7F6B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3D65E12B-E58F-4796-B465-B0B06188A93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8F9F-9B38-424B-A36F-64898D4D495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FB8C-FA12-4988-A6B1-7F986A1510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234" y="273629"/>
            <a:ext cx="2056735" cy="5864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07" y="273629"/>
            <a:ext cx="6056478" cy="5864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D92E-ACB6-4CC0-9036-0D48D8289E4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8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8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8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5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5C96-E8CF-4B77-A5BF-5C3F6273D8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4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9" y="109456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6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6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6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6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5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3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73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12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6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6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3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4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4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9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FB6D-4BF8-4222-BA9E-3304C16B02C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2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4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903" indent="0">
              <a:buNone/>
              <a:defRPr sz="2300"/>
            </a:lvl2pPr>
            <a:lvl3pPr marL="747806" indent="0">
              <a:buNone/>
              <a:defRPr sz="2000"/>
            </a:lvl3pPr>
            <a:lvl4pPr marL="1121708" indent="0">
              <a:buNone/>
              <a:defRPr sz="1600"/>
            </a:lvl4pPr>
            <a:lvl5pPr marL="1495611" indent="0">
              <a:buNone/>
              <a:defRPr sz="1600"/>
            </a:lvl5pPr>
            <a:lvl6pPr marL="1869514" indent="0">
              <a:buNone/>
              <a:defRPr sz="1600"/>
            </a:lvl6pPr>
            <a:lvl7pPr marL="2243417" indent="0">
              <a:buNone/>
              <a:defRPr sz="1600"/>
            </a:lvl7pPr>
            <a:lvl8pPr marL="2617319" indent="0">
              <a:buNone/>
              <a:defRPr sz="1600"/>
            </a:lvl8pPr>
            <a:lvl9pPr marL="299122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2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7" y="109455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5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2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2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3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4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80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21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61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70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4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8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2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3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6" y="1742583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0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1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1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031" y="4732337"/>
            <a:ext cx="405297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153" y="4732337"/>
            <a:ext cx="405418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487F-A52F-454C-BFB8-529C3EEFD73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29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1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5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79" y="4800025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79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4035" indent="0">
              <a:buNone/>
              <a:defRPr sz="2300"/>
            </a:lvl2pPr>
            <a:lvl3pPr marL="748071" indent="0">
              <a:buNone/>
              <a:defRPr sz="2000"/>
            </a:lvl3pPr>
            <a:lvl4pPr marL="1122106" indent="0">
              <a:buNone/>
              <a:defRPr sz="1600"/>
            </a:lvl4pPr>
            <a:lvl5pPr marL="1496141" indent="0">
              <a:buNone/>
              <a:defRPr sz="1600"/>
            </a:lvl5pPr>
            <a:lvl6pPr marL="1870177" indent="0">
              <a:buNone/>
              <a:defRPr sz="1600"/>
            </a:lvl6pPr>
            <a:lvl7pPr marL="2244212" indent="0">
              <a:buNone/>
              <a:defRPr sz="1600"/>
            </a:lvl7pPr>
            <a:lvl8pPr marL="2618247" indent="0">
              <a:buNone/>
              <a:defRPr sz="1600"/>
            </a:lvl8pPr>
            <a:lvl9pPr marL="299228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79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6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4" y="109452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2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D5D-FFA4-438A-91AD-14B5C06EE7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63AF-94F8-437A-B2C1-1D66C45FF7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003-4DA5-4CFF-AFA9-482D9A901B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6208-CF85-4197-9B02-4BF705B360B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BCE1-5DC7-4A09-8973-9AE217AD27E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0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2909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099151" y="6247912"/>
            <a:ext cx="2898321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2835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1ACE4F8-499C-47B8-9A79-8E96331EA866}" type="slidenum">
              <a:rPr lang="en-US" smtClean="0"/>
              <a:pPr defTabSz="747629"/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18127" y="273356"/>
            <a:ext cx="8229651" cy="4040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21414" y="4732223"/>
            <a:ext cx="8223067" cy="1406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5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09"/>
        </a:spcAft>
        <a:tabLst/>
        <a:defRPr lang="en-US" sz="23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7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2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015FC6B-E73E-41C8-B3C0-385FE4B2FB8B}" type="slidenum">
              <a:rPr lang="en-US" smtClean="0"/>
              <a:pPr defTabSz="74762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5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0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fld id="{7015FC6B-E73E-41C8-B3C0-385FE4B2FB8B}" type="slidenum">
              <a:rPr lang="en-US" smtClean="0"/>
              <a:pPr defTabSz="747806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2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2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07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fld id="{7015FC6B-E73E-41C8-B3C0-385FE4B2FB8B}" type="slidenum">
              <a:rPr/>
              <a:pPr defTabSz="748071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2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8128" y="2903351"/>
            <a:ext cx="8229651" cy="14101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Ubuntu" pitchFamily="2"/>
              </a:rPr>
              <a:t>“Microsoft Studios”: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1415" y="4732223"/>
            <a:ext cx="7640297" cy="1194301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spcAft>
                <a:spcPts val="0"/>
              </a:spcAft>
              <a:buNone/>
            </a:pPr>
            <a:r>
              <a:rPr lang="en-US" sz="2600" b="1" i="1" dirty="0" smtClean="0">
                <a:latin typeface="Ubuntu Light" pitchFamily="2"/>
              </a:rPr>
              <a:t>How should Microsoft Enter </a:t>
            </a:r>
            <a:r>
              <a:rPr lang="en-US" sz="2600" b="1" i="1" dirty="0">
                <a:latin typeface="Ubuntu Light" pitchFamily="2"/>
              </a:rPr>
              <a:t>the Movie Business?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2600" b="1" i="1" dirty="0">
              <a:latin typeface="Ubuntu Light" pitchFamily="2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100" b="1" dirty="0">
                <a:latin typeface="Ubuntu Light" pitchFamily="2"/>
              </a:rPr>
              <a:t>G. Haws &amp; K. Hayes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38388" y="331811"/>
            <a:ext cx="1807198" cy="120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3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In order to maximize its investment, what scale of films should Microsoft produce</a:t>
            </a:r>
            <a:r>
              <a:rPr lang="en-US" dirty="0" smtClean="0">
                <a:latin typeface="+mn-lt"/>
              </a:rPr>
              <a:t>?</a:t>
            </a:r>
          </a:p>
          <a:p>
            <a:pPr lvl="0"/>
            <a:r>
              <a:rPr lang="en-US" dirty="0" smtClean="0">
                <a:latin typeface="+mn-lt"/>
              </a:rPr>
              <a:t>What types of studios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should Microsoft emulate?</a:t>
            </a:r>
          </a:p>
          <a:p>
            <a:pPr lvl="0"/>
            <a:r>
              <a:rPr lang="en-US" dirty="0" smtClean="0">
                <a:latin typeface="+mn-lt"/>
              </a:rPr>
              <a:t>producers, and directors should Microsoft seek out?</a:t>
            </a:r>
          </a:p>
          <a:p>
            <a:pPr lvl="0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Sources: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TheMovieDB.org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Box Office Mojo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IMBD</a:t>
            </a: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3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565" y="126406"/>
            <a:ext cx="8229651" cy="114500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latin typeface="+mn-lt"/>
              </a:rPr>
              <a:t>Top </a:t>
            </a:r>
            <a:r>
              <a:rPr lang="en-US" sz="4000" dirty="0" smtClean="0">
                <a:latin typeface="+mn-lt"/>
              </a:rPr>
              <a:t>Net grossing </a:t>
            </a:r>
            <a:r>
              <a:rPr lang="en-US" sz="4000" dirty="0">
                <a:latin typeface="+mn-lt"/>
              </a:rPr>
              <a:t>movies (</a:t>
            </a:r>
            <a:r>
              <a:rPr lang="en-US" sz="4000" dirty="0" smtClean="0">
                <a:latin typeface="+mn-lt"/>
              </a:rPr>
              <a:t>2010-Now)</a:t>
            </a:r>
            <a:endParaRPr lang="en-US" sz="4000" dirty="0">
              <a:latin typeface="+mn-lt"/>
            </a:endParaRPr>
          </a:p>
        </p:txBody>
      </p:sp>
      <p:sp>
        <p:nvSpPr>
          <p:cNvPr id="4" name="AutoShape 2" descr="data:image/png;base64,iVBORw0KGgoAAAANSUhEUgAABIsAAAJJCAYAAAAqf7frAAAABHNCSVQICAgIfAhkiAAAAAlwSFlzAAALEgAACxIB0t1+/AAAADl0RVh0U29mdHdhcmUAbWF0cGxvdGxpYiB2ZXJzaW9uIDMuMC4zLCBodHRwOi8vbWF0cGxvdGxpYi5vcmcvnQurowAAIABJREFUeJzs3Xu01mWB9//PJYckMTNF8jSipqmxEW2LeAZt0FHTLH+r1Cy1tKZ4HHUy9dfkqcymnKbz9Gg/oyZHXemYjqNO9aghaAUkKh4zMyMoUMryQHK4fn+wuZ6NnDa4BbTXa6292Pf1PV33TSxX73V9v3eptQYAAAAAkmS9tT0BAAAAANYdYhEAAAAAjVgEAAAAQCMWAQAAANCIRQAAAAA0YhEAAAAAzTobi0opl5dSZpVSpvVg321KKf+nlHJvKeX2UspWa2KOAAAAAK8262wsSjIuySE93PeSJN+ptQ5LcmGSi1+uSQEAAAC8mq2zsajWOj7JnO5jpZTtSym3lFKmlFLuKKXs1LVplyT/p+v325IcuQanCgAAAPCqsc7GouW4NMn/qrW+NcnHkny9a/yeJO/q+v2oJBuWUjZZC/MDAAAAeEXru7Yn0FOllIFJ9k7yvVLK4uHXdP35sSRfLaWckGR8kt8mmb+m5wgAAADwSveKiUVZtArqj7XW4S/eUGudkeSdSYtK76q1Pr2G5wcAAADwiveKuQ2t1vqnJL8qpfw/SVIW2bXr901LKYvfyzlJLl9L0wQAAAB4RVtnY1Ep5cokdyV5cylleinlA0mOS/KBUso9Se7P/32Q9agkD5dSHkkyOMlFa2HKAAAAAK94pda6tucAAAAAwDpinV1ZBAAAAMCat04+4HrTTTetQ4YMWdvTAAAAAHjVmDJlypO11kEr22+djEVDhgzJ5MmT1/Y0AAAAAF41Sim/7sl+bkMDAAAAoBGLAAAAAGjEIgAAAACadfKZRQAAALA65s2bl+nTp2fu3Llreyqw1qy//vrZaqut0q9fv9U6XiwCAADgVWP69OnZcMMNM2TIkJRS1vZ0YI2rteapp57K9OnTs+22267WOdyGBgAAwKvG3Llzs8kmmwhF/NUqpWSTTTZ5SavrxCIAAABeVYQi/tq91H8DYhEAAAAAjWcWAQAA8Ko15Oz/7tXzPf7Zw1a6T58+fdLR0ZH58+dn5513zre//e289rWvXa3rjRs3LpMnT85Xv/rV1Tp2zJgx2WKLLZIkH/zgB3PGGWdkl112Wa25dD/vmWeemS233DLz5s3LzjvvnO985zur9B5POOGEHH744Tn66KNX+fpTp07NjBkzcuihhy5zbi/+vEaNGpVLLrkknZ2dufzyy/Ov//qvKaVk4cKFueiii3LkkUfmhBNOyI9//OO87nWvy/PPP5+RI0fm4osvzpZbbrnMORx99NH53Oc+l+222y5DhgzJhhtumD59+mTBggX59Kc/nSOPPDJJsvfee+fOO+/M448/nsMPPzzTpk3L7bffnksuuSQ33nhjbrjhhjzwwAM5++yzV/lzmD17do4//vjccsstq3zsylhZBAAAAL1owIABmTp1aqZNm5b+/fvnG9/4xhLba61ZuHDhyz6PcePGZcaMGe31N7/5zZccihZ797vfnalTp+b+++9P//79c/XVV/fKeXti6tSpuemmm1b5uOnTp+eiiy7KhAkTcu+99+YnP/lJhg0b1rZ//vOfzz333JOHH344u+22W0aPHp0XXnhhqfPcf//9WbBgQbbbbrs2dtttt2Xq1Km55pprcuqpp7bxO++8c4VzOuKII1YrFCXJoEGDsvnmm2fixImrdfyKiEUAAADwMtlvv/3y6KOP5vHHH8/OO++cj3zkI9l9993zm9/8JldeeWU6OjoydOjQnHXWWe2Yb33rW9lxxx1zwAEHLBECTjjhhFxzzTXt9cCBA9vvn/vc59LR0ZFdd901Z599dq655ppMnjw5xx13XIYPH57nn38+o0aNyuTJk5NkudceOHBgPvGJT2TXXXfNyJEj8/vf/36F72/+/Pl59tlns/HGG69wjrXWjB07NrvssksOO+ywzJo1q+1z0003Zaeddsq+++6bU089NYcffniS5Nlnn81JJ52UPfbYI7vttluuv/76vPDCCzn33HNz9dVXZ/jw4asUqWbNmpUNN9ywzWngwIHL/LawUkpOP/30vPGNb8zNN9+81PYrrriirRx6sT/96U/ts+j+/pdn3LhxGTt2bJLk17/+dQ466KAMGzYsBx10UJ544okkiz7TU089NXvvvXe22267JT7fd7zjHbniiitW8s5XnVgEAAAAL4P58+fn5ptvTkdHR5Lk4Ycfzvve977cfffd6devX84666zceuutmTp1aiZNmpTvf//7mTlzZs4777xMnDgxP/zhD/PAAw+s9Do333xzvv/97+enP/1p7rnnnnz84x/P0Ucfnc7OzlxxxRWZOnVqBgwY0PafMWPGMq+dLAo0I0eOzD333JP9998/l1122TKvuTjWbLnllpkzZ07e/va3r3CO1113XR5++OHcd999ueyyy9qKm7lz5+ZDH/pQbr755kyYMCGzZ89ux1x00UU58MADM2nSpNx2220588wzM2/evFx44YVtZdO73/3ulX4+i+26664ZPHhwtt1225x44on5r//6rxXuv/vuu+ehhx5aanzixIl561vfusTY6NGjM3To0BxwwAH59Kc/3eM5dTd27Ni8733vy7333pvjjjtuiRVKM2fOzIQJE3LjjTcusRKps7Mzd9xxx2pdb0XEIgAAAOhFzz//fIYPH57Ozs78zd/8TT7wgQ8kSbbZZpuMHDkySTJp0qSMGjUqgwYNSt++fXPcccdl/Pjx+elPf9rG+/fv36MY8qMf/Sgnnnhie2bQG97whhXuv7xrJ0n//v3byp63vvWtefzxx5d5jsWx5ne/+106Ojry+c9/foXXHD9+fI455pj06dMnW2yxRQ488MAkyUMPPZTtttuurfA55phj2jE/+MEP8tnPfjbDhw/PqFGjMnfu3LbaZnmW9y1gpZT06dMnt9xyS6655prsuOOOOf3003P++ecv91y11mWOz5w5M4MGDVpi7Lbbbsu0adNy3333ZezYsXnmmWdWOM9lueuuu3LssccmSY4//vhMmDChbXvHO96R9dZbL7vssssSq70222yzJW417C1iEQAAAPSixc8smjp1ar7yla+kf//+SZINNtig7bO8EJEsP3j07du3Peuo1tqep1NrXaWvSl/Rtfv169fO1adPn8yfP3+F5yql5O1vf3uLTcub4+J9V2UutdZce+217bN84oknsvPOO69wPptsskn+8Ic/LDE2Z86cbLrppm0OI0aMyDnnnJOrrroq11577XLPdffddy/zegMGDMjcuXOXecz222+fwYMH92hF2Mp0/7xe85rXtN+7f2Zz585dYtVYbxGLAAAAYA3bc8898+Mf/zhPPvlkFixYkCuvvDIHHHBA9txzz9x+++156qmnMm/evHzve99rxwwZMiRTpkxJklx//fWZN29ekmTMmDG5/PLL89xzzyVZFEeSZMMNN8yf//znHl97dU2YMCHbb7/9Cue4//7756qrrsqCBQsyc+bM3HbbbUmSnXbaKY899lhbwdT9GUQHH3xwvvKVr7Q4cvfdd6/wfSXJHnvskYkTJ+Z3v/tdkmTy5Mn5y1/+kq233jozZszIz3/+87bv1KlTs8022yx1jlprvvzlL2fmzJk55JBDltq+884759FHH13m9WfNmpVf/epXyzzvyuy999656qqrkix6LtK+++670mMeeeSRDB06dJWvtTJ9e/2MAAAAsI7oyVfdrw2bb755Lr744owePTq11hx66KHtocnnn39+9tprr2y++ebZfffds2DBgiTJySefnCOPPDIjRozIQQcd1FYqHXLIIZk6dWo6OzvTv3//HHroofnMZz6TE044IR/+8IczYMCA3HXXXT26dk9dffXVmTBhQhYuXJitttoq48aNW+EcjzrqqNx6663p6OhoD+9OFq3S+frXv55DDjkkm266aUaMGNGu8clPfjKnnXZahg0bllprhgwZkhtvvDGjR49ut6edc845S9yqN3jw4HzpS1/KoYcemoULF2bgwIG58sors95662XevHn52Mc+lhkzZmT99dfPoEGDlvimujPPPDOf+tSn8txzz2XkyJG57bbb2qqw7g477LDcfvvtedvb3tbGRo8enT59+mTevHn57Gc/m8GDB6/S55kkX/7yl3PSSSfl85//fAYNGpRvfetbKz3mtttuy2GH9f7/xsuKlnytLZ2dnXXxE9oBAACgpx588MGV3qrEuuWZZ57JwIEDU2vNRz/60eywww45/fTT1/a0luv555/P6NGjM3HixPTp02etzmX//ffP9ddfv8Q3sC22rH8LpZQptdbOlZ3XbWgAAADAWnPZZZdl+PDhectb3pKnn346H/rQh9b2lFZowIABueCCC/Lb3/52rc5j9uzZOeOMM5YZil4qK4sAAAB41bCyCBaxsggAAACAXiEWAQAAANCIRQAAAAA0YhEAAAAATd+1PQEAAAB42Zy/US+f7+nePR+sg8QiWBW9/R+alV7Pf4gAAOCV5PTTT88222yT0047LUly8MEHZ+utt843v/nNJMk//uM/Zsstt8wZZ5zR43MOHDgwzzzzzFLjJ5xwQg4//PAcffTRKz3Hueeem/333z9ve9vblhi//fbbc8kll+TGG2/s8Xx+8Ytf5PTTT8+DDz6Y17/+9Xnd616XCy64IPvvv3+Pz7G6Ro0alUsuuSSdnYu+0Ovxxx/P4YcfnmnTpuW5557LySefnHvvvTe11rz+9a/PLbfckoEDB6ZPnz7p6OjIvHnz0rdv37z//e/PaaedlvXWW/qGq5kzZ+bkk0/OjTfemNtvvz1HHnlktt122yxcuDCbbbZZ/uM//iObbbZZbrjhhjzwwAM5++yzc/7552fgwIH52Mc+tsTfywc/+MGcccYZ2WWXXVb5vX71q1/NBhtskBNPPPElf26rSixa08QGAACAV62999473/ve93Laaadl4cKFefLJJ/OnP/2pbb/zzjvzxS9+sUfnWrBgQfr06dMr87rwwgt75Txz587NYYcdlksuuSRHHHFEkmTatGmZPHnyUrFo/vz56dt3zWWHL33pSxk8eHDuu+++JMnDDz+cfv36JUkGDBiQqVOnJklmzZqVY489Nk8//XQuuOCCpc7zhS98ISeffHJ7vd9++7WYds455+RrX/taLrjgghxxxBHtM1iexZFwdZx00knZZ5991kos8swiAAAA6CX77LNP7rzzziTJ/fffn6FDh2bDDTfMH/7wh/zlL3/Jgw8+mN122y211px55pkZOnRoOjo6cvXVVydZtNJn9OjROfbYY9PR0bHEuWutGTt2bHbZZZccdthhmTVrVpLkZz/7Wd75zncmSa6//voMGDAgL7zwQubOnZvtttsuyaJVSNdcc02S5JZbbslOO+2UfffdN//5n//Zzv/ss8/mpJNOyh577JHddtst119//VLv74orrshee+21RCQZOnRoTjjhhCTJ+eefn1NOOSVjxozJ+973vsydOzcnnnhiOjo6sttuu+W2225rn82IESMyfPjwDBs2LL/4xS/y7LPP5rDDDsuuu+6aoUOHts+kp2bOnJktt9yyvX7zm9+c17zmNUvtt9lmm+XSSy/NV7/61dRal9p+7bXX5pBDDllqvNaaP//5z9l4442TJOPGjcvYsWNXOKdRo0Zl8uTJSZIrr7wyHR0dGTp0aM4666y2z8CBA/OJT3wiu+66a0aOHJnf//73SZLXvva1GTJkSH72s5/14N33LiuLAAAAoJdsscUW6du3b5544onceeed2WuvvfLb3/42d911VzbaaKMMGzYs/fv3z7XXXpupU6fmnnvuyZNPPpk99tijrcz52c9+lmnTpmXbbbdd4tzXXXddHn744dx33335/e9/n1122SUnnXRSdt9999x9991JkjvuuCNDhw7NpEmTMn/+/Oy5555LnGPu3Lk5+eSTc+utt+ZNb3pT3v3ud7dtF110UQ488MBcfvnl+eMf/5gRI0bkbW97WzbYYIO2z/3335/dd999hZ/BlClTMmHChAwYMCD/8i//kiS577778tBDD2XMmDF55JFH8o1vfCP/8A//kOOOOy4vvPBCFixYkJtuuilbbLFF/vu//ztJ8vTTq3anzEknnZQxY8bkmmuuyUEHHZT3v//92WGHHZa573bbbZeFCxdm1qxZGTx4cBv/1a9+lY033niJyHTHHXdk+PDheeqpp7LBBhvkM5/5zCrNK0lmzJiRs846K1OmTMnGG2+cMWPG5Pvf/37e8Y535Nlnn83IkSNz0UUX5eMf/3guu+yy/NM//VOSpLOzM3fccUdGjBixytd8KawsAgAAgF60eHXR4li01157tdd77713kmTChAk55phj0qdPnwwePDgHHHBAJk2alCQZMWLEUqEoScaPH9+O2WKLLXLggQcmSfr27Zs3velNefDBB/Ozn/0sZ5xxRsaPH5877rgj++233xLneOihh7Lttttmhx12SCkl733ve9u2H/zgB/nsZz+b4cOHZ9SoUZk7d26eeOKJFb7Xo446KkOHDm0rm5LkiCOOyIABA9r7PP7445MkO+20U7bZZps88sgj2WuvvfKZz3wm//zP/5xf//rXGTBgQDo6OvKjH/0oZ511Vu64445stNHSj3EppSx3bPjw4Xnsscdy5plnZs6cOdljjz3y4IMPLnfuy1pVNHPmzAwaNGiJsf322y9Tp07Nb37zm5x44on5+Mc/vsLPZFkmTZqUUaNGZdCgQenbt2+OO+64jB8/PknSv3//HH744UmSt771rXn88cfbcZtttllmzJixytd7qcQiAAAA6EV777137rzzztx3330ZOnRoRo4cmbvuuit33nln9tlnnyTLDhWLdV/J82LLiiXJoqBx8803p1+/fnnb296WCRMmZMKECct86PTyzlFrbSuepk6dmieeeCI777zzEvu85S1vyc9//vP2+rrrrsu4ceMyZ86cZc5/ee/z2GOPzQ033JABAwbk4IMPzq233podd9wxU6ZMSUdHR84555xlPmdpk002yR/+8If2es6cOdl0003b64EDB+ad73xnvv71r+e9731vbrrppmVe/7HHHkufPn2y2WabLTE+YMCAzJ07d5nHJItC2OLIsypW9Pfdr1+/9nfSp0+fzJ8/v22bO3duC29rklgEAADAq9f5T/fuTw/ss88+ufHGG/OGN7whffr0yRve8Ib88Y9/zF133ZW99torSbL//vvn6quvzoIFCzJ79uyMHz9+pbca7b///rnqqquyYMGCzJw5sz3/Z/G2L37xi9lrr70yaNCgPPXUU3nooYfylre8ZYlz7LTTTvnVr36VX/7yl0kWPUdnsYMPPjhf+cpXWthYfGtbd8cee2wmTpyYG264oY0999xzK5zzFVdckSR55JFH8sQTT+TNb35zHnvssWy33XY59dRTc8QRR+Tee+/NjBkz8trXvjbvfe9787GPfWyJKLXYqFGj8t3vfrfN8dvf/nZGjx6dJJk4cWILSS+88EIeeOCBbLPNNkudY/bs2fnwhz+csWPHLhXOdtxxxyVW9rzYhAkTsv322y93+/Lsueee+fGPf5wnn3wyCxYsyJVXXpkDDjhgpcc98sgjGTp06Cpf76XyzCIAAADoRR0dHXnyySdz7LHHLjH2zDPPtFUwRx11VO66667suuuuKaXkc5/7XN74xjfmoYceWu55jzrqqNx6663p6OjIjjvuuERs2HPPPfP73/++rSQaNmxYNttss6ViyPrrr59LL700hx12WDbddNPsu+++mTZtWpLkk5/8ZE477bQMGzYstdYMGTKkfQvYYgMGDMiNN96YM844I6eddloGDx6cDTfcsD1j58U+8pGP5MMf/nA6OjrSt2/fjBs3Lq95zWty9dVX57vf/W769euXN77xjTn33HMzadKknHnmmVlvvfXSr1+//Nu//dtS5zvllFPy0EMPtc+ts7MzF198cZLkl7/8Zf7+7/8+tdYsXLgwhx12WN71rnclSZ5//vkMHz488+bNS9++fXP88cfnjDPOWOr8G2ywQbbffvs8+uijedOb3pTk/z6zqNaajTbaaLW+4WzzzTfPxRdfnNGjR6fWmkMPPTRHHnnkSo+bOHFizjvvvFW+3ktVVrQUam3p7Oysi58W/qpz/tL3XL6811u1B4KxEv7+AABgnfbggw8udesUrIrrrrsuU6ZMyac//em1Oo+77747X/jCF/Lv//7vq3X8sv4tlFKm1Fo7V3aslUUAAAAAXY466qg89dRTa3saefLJJ/OpT31qrVxbLAIAAOBVpda63Ic4Q0988IMfXNtTyN/+7d+u9rEv9S6ylT7gupSydSnltlLKg6WU+0sp/7CMfUop5cullEdLKfeWUnbvtu39pZRfdP28/yXNFgAAAFZg/fXXz1NPPfWS/88yvFLVWvPUU09l/fXXX+1z9GRl0fwk/1hr/XkpZcMkU0opP6y1PtBtn79LskPXz55J/i3JnqWUNyQ5L0lnktp17A211j8EAAAAetlWW22V6dOnZ/bs2Wt7KrDWrL/++tlqq61W+/iVxqJa68wkM7t+/3Mp5cEkWybpHouOTPKduijd/qSU8vpSyuZJRiX5Ya11TpKUUn6Y5JAkVwYAAAB6Wb9+/bLtttuu7WnAK9pKb0PrrpQyJMluSX76ok1bJvlNt9fTu8aWN76sc59SSplcSpmsAAMAAACsHT2ORaWUgUmuTXJarfVPL968jEPqCsaXHqz10lprZ621c9CgQT2dFgAAAAC9qEexqJTSL4tC0RW11v9cxi7Tk2zd7fVWSWasYBwAAACAdVBPvg2tJPn/kjxYa/3Ccna7Icn7ur4VbWSSp7uedfQ/ScaUUjYupWycZEzXGAAAAADroJ58G9o+SY5Pcl8pZWrX2P+b5G+SpNb6jSQ3JTk0yaNJnktyYte2OaWUTyWZ1HXchYsfdg0AAADAuqcn34Y2Ict+9lD3fWqSjy5n2+VJLl+t2QEAAACwRq3St6EBAAAA8Oom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9F3ZDqWUy5McnmRWrXXoMrafmeS4bufbOcmgWuucUsrjSf6cZEGS+bXWzt6aOAAAAAC9rycri8YlOWR5G2utn6+1Dq+1Dk9yTpIf11rndNtldNd2oQgAAABgHbfSWFRrHZ9kzsr263JMkitf0owAAAAAWGt67ZlFpZTXZtEKpGu7DdckPyilTCmlnLKS408ppUwupUyePXt2b00LAAAAgFXQmw+4fnuSiS+6BW2fWuvuSf4uyUdLKfsv7+Ba66W11s5aa+egQYN6cVoAAAAA9FRvxqL35EW3oNVaZ3T9OSvJdUlG9OL1AAAAAOhlvRKLSikbJTkgyfXdxjYopWy4+PckY5JM643rAQAAAPDy6LuyHUopVyYZlWTTUsr0JOcl6ZcktdZvdO12VJIf1Fqf7Xbo4CTXlVIWX+c/aq239N7UAQAAAOhtK41FtdZjerDPuCTjXjT2WJJdV3diAAAAAKx5vfnMIgAAAABe4cQiAAAAABqxCAAAAIBGLAIAAACgEYsAAAAAaMQiAAAAABqxCAAAAIBGLAIAAACgEYsAAAAAaMQiAAAAABqxCAAAAIBGLAIAAACgEYsAAAAAaMQiAAAAABqxCAAAAIBGLAIAAACgEYsAAAAAaMQiAAAAABqxCAAAAICm79qeAMAac/5Ga/BaT6+5awEAAPQiK4sAAAAAaMQiAAAAABqxCAAAAIBGLAIAAACgEYsAAAAAaMQiAAAAABqxCAAAAIBGLAIAAACgEYsAAAAAaMQiAAAAABqxCAAAAIBGLAIAAACgEYsAAAAAaMQiAAAAABqxCAAAAIBGLAIAAACgEYsAAAAAaMQiAAAAABqxCAAAAIBGLAIAAACgEYsAAAAAaMQiAAAAABqxCAAAAIBGLAIAAACgEYsAAAAAaMQiAAAAABqxCAAAAIBGLAIAAACgEYsAAAAAaMQiAAAAABqxCAAAAIBGLAIAAACg6bu2JwAAK3X+Rmv4ek+v2eu92vn7AwB4RbGyCAAAAIBmpbGolHJ5KWVWKWXacraPKqU8XUqZ2vVzbrdth5RSHi6lPFpKObs3Jw4AAABA7+vJyqJxSQ5ZyT531FqHd/1cmCSllD5Jvpbk75LskuSYUsouL2WyAAAAALy8VhqLaq3jk8xZjXOPSPJorfWxWusLSa5KcuRqnAcAAACANaS3nlm0VynlnlLKzaWUt3SNbZnkN932md41tkyllFNKKZNLKZNnz57dS9MCAAAAYFX0Riz6eZJtaq27JvlKku93jZdl7FuXd5Ja66W11s5aa+egQYN6YVoAAAAArKqXHItqrX+qtT7T9ftNSfqVUjbNopVEW3fbdaskM17q9QAAAAB4+bzkWFRKeWMppXT9PqLrnE8lmZRkh1LKtqWU/knek+SGl3o9AAAAAF4+fVe2QynlyiSjkmxaSpme5Lwk/ZKk1vqNJEcn+ftSyvwkzyd5T621JplfShmb5H+S9Elyea31/pflXQBj3+TNAAAgAElEQVQAAADQK1Yai2qtx6xk+1eTfHU5225KctPqTQ0AAACANa23vg0NAAAAgFcBsQgAAACARiwCAAAAoBGLAAAAAGjEIgAAAAAasQgAAACARiwCAAAAoBGLAAAAAGjEIgAAAAAasQgAAACARiwCAAAAoBGLAAAAAGjEIgAAAAAasQgAAACARiwCAAAAoBGLAAAAAGjEIgAAAAAasQgAAACARiwCAAAAoBGLAAAAAGjEIgAAAAAasQgAAACARiwCAAAAoBGLAAAAAGjEIgAAAAAasQgAAACARiwCAAAAoBGLAAAAAGjEIgAAAAAasQgAAACARiwCAAAAoBGLAAAAAGj6ru0JAAAAL4PzN1rD13t6zV4PgJeNlUUAAAAANFYWAQCwbFamAMBfJSuLAAAAAGjEIgAAAAAasQgAAACARiwCAAAAoBGLAAAAAGjEIgAAAAAasQgAAACARiwCAAAAoOm7ticAAADAi5y/0Rq81tNr7lrAK4KVRQAAAAA0YhEAAAAAjVgEAAAAQCMWAQAAANCIRQAAAAA0YhEAAAAAjVgEAAAAQNN3bU8AAAAAXjXO32gNX+/pNXs9/ipYWQQAAABAIxYBAAAA0Kz0NrRSyuVJDk8yq9Y6dBnbj0tyVtfLZ5L8fa31nq5tjyf5c5IFSebXWjt7ad4AAAAAvctthEl6trJoXJJDVrD9V0kOqLUOS/KpJJe+aPvoWutwoQgAAABg3bfSlUW11vGllCEr2H5nt5c/SbLVS58WAAAAAGtDbz+z6ANJbu72uib5QSllSinllBUdWEo5pZQyuZQyefbs2b08LQAAAAB6YqUri3qqlDI6i2LRvt2G96m1ziilbJbkh6WUh2qt45d1fK310nTdwtbZ2Vl7a14AAAAA9FyvrCwqpQxL8s0kR9Zan1o8Xmud0fXnrCTXJRnRG9cDAAAA4OXxkmNRKeVvkvxnkuNrrY90G9+glLLh4t+TjEky7aVeDwAAAICXz0pvQyulXJlkVJJNSynTk5yXpF+S1Fq/keTcJJsk+XopJUnmd33z2eAk13WN9U3yH7XWW16G9wAAAABAL+nJt6Eds5LtH0zywWWMP5Zk19WfGgAAAABrWm9/GxoAAAAAr2B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BNj2JRKeXyUsqsUsq05WwvpZQvl1IeLaXcW0rZvdu295dSftH18/7emjgAAAAAva+nK4vGJTlkBdv/LskOXT+nJPm3JCmlvCHJeUn2TDIiyXmllI1Xd7IAAAAAvLx6FItqreOTzFnBLkcm+U5d5CdJXl9K2TzJwUl+WGudU2v9Q5IfZsXRCQAAAIC1qLeeWbRlkt90ez29a2x540sppZxSSplcSpk8e/bsXpoWAAAAAKuit2JRWcZYXcH40oO1Xlpr7ay1dg4aNKiXpgUAAADAquitWDQ9ydbdXm+VZMYKxgEAAABYB/VWLLohyfu6vhVtZJKna60zk/xPkjGllI27Hmw9pmsMAAAAgHVQ357sVEq5MsmoJJuWUqZn0Tec9UuSWus3ktyU5NAkjyZ5LsmJXdvmlFI+lWRS16kurLWu6EHZAAAAAKxFPYpFtdZjVrK9JvnocrZdnuTyVZ8aAAAAAGtab92GBgAAAMCrgF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NOjWFRKOaSU8nAp5dFSytnL2P6vpZSpXT+PlFL+2G3bgm7bbujNyQMAAADQu/qubIdSSp8kX0vyt0mmJ5lUSrmh1vrA4n1qrad32/9/Jdmt2ymer7UO770pAwAAAPBy6cnKohFJHq21PlZrfSHJVUmOXMH+xyS5sjcmBwAAAMCa1ZNYtGWS33R7Pb1rbCmllG2SbJvk1m7D65dSJpdSflJKecfyLlJKOaVrv8mzZ8/uwbQAAAAA6G09iUVlGWN1Ofu+J8k1tdYF3cb+ptbameTYJF8spWy/rANrrZfWWjtrrZ2DBg3qwbQAAAAA6G09iUXTk2zd7fVWSWYsZ9/35EW3oNVaZ3T9+ViS27Pk84wAAAAAWIf0JBZNSrJDKWXbUkr/LApCS32rWSnlzUk2TnJXt7GNSymv6fp90yT7JHngxccCAAAAsG5Y6beh1Vrnl1LGJvmfJH2SXF5rvb+UcmGSybXWxeHomCRX1Vq736K2c5L/XUpZmEVh6rPdv0UNAAAAgHXLSmNRktRab0py04vGzn3R6/OXcdydSTpewvwAAAAAWIN6chsaAAAAAH8l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mh7FolLKIaWUh0spj5ZSzl7G9hNKKbNLKVO7fj7Ybdv7Sym/6Pp5f29OHgAAAIDe1XdlO5RS+iT5WpK/TTI9yaRSyg211gdetOvVtdaxLzr2DUnOS9KZpCaZ0nXsH3pl9gAAAAD0qp6sLBqR5NFa62O11heSXJXkyB6e/+AkP6y1zukKRD9McsjqTRUAAACAl1tPYtGWSX7T7fX0rrEXe1cp5d5SyjWllK1X8diUUk4ppUwupUyePXt2D6YFAAAAQG/rSSwqyxirL3r9X0mG1FqHJflRkm+vwrGLBmu9tNbaWWvtHDRoUA+mBQAAAEBv60ksmp5k626vt0oyo/sOtdanaq1/6Xp5WZK39vRYAAAAANYdPYlFk5LsUErZtpTSP8l7ktzQfYdSyubdXh6R5MGu3/8nyZhSysallI2TjOkaAwAAAGAdtNJvQ6u1zi+ljM2iyNMnyeW11vtLKRcmmVxrvSHJqaWUI5LMTzInyQldx84ppXwqi4JTklxYa53zMrwPAAAAAHrBSmNRktRab0py04vGzu32+zlJzlnOsZcnufwlzBEAAACANaQnt6EBAAAA8FdCLAIAAACgEYsAAAAAaMQiAAAAABqxCAAAAIBGLAIAAACgEYsAAAAAaMQiAAAAABqxCAAAAIBGLAIAAACgEYsAAAAAaMQiAAAAABqxCAAAAIBGLAIAAACgEYsAAAAAaMQiAAAAABqxCAAAAIBGLAIAAACgEYsAAAAAaMQiAAAAABqxCAAAAIBGLAIAAACgEYsAAAAAaMQiAAAAABqxCAAAAIBGLAL4/9u783BLisLu49+fgzC4AApmcYFBRAyKYkDckajhBTfMGxWNRsYYd2PUoDFvEoL4xrjkjXkD7oi4IAiCSlBZVEaQfRkYBgRFxEgwihsGcUMqf1Sdc3vOPdud5d65zPfzPPe5ffr0Ut1VXVVdXV1HkiRJktRnY5EkSZIkSZL6bCySJEmSJElSn41FkiRJkiRJ6rOxSJIkSZIkSX02FkmSJEmSJKnPxiJJkiRJkiT12VgkSZIkSZKkPhuLJEmSJEmS1GdjkSRJkiRJkvpsLJIkSZIkSVKfjUWSJEmSJEnqs7FIkiRJkiRJfTYWSZIkSZIkqc/GIkmSJEmSJPXZWCRJkiRJkqQ+G4skSZIkSZLUZ2ORJEmSJEmS+jZb6ABI62LZmz43r/u7fum87k6SJEmSpHm3yTcW2dggSZIkSZI0w9fQJEmSJEmS1GdjkSRJkiRJkvpsLJIkSZIkSVKfjUWSJEmSJEnqs7FIkiRJkiRJfTYWSZIkSZIkqc/GIkmSJEmSJPXZWCRJkiRJkqQ+G4skSZIkSZLUN1VjUZL9klyT5Nokbxry/euTXJVkVZIvJdmh891vklzW/k5en4GXJEmSJEnS+rXZpAWSLAHeDfwhcANwUZKTSylXdRZbCexZSrk1ySuAdwAHtu9+XkrZfT2HW5IkSZIkSRvAND2L9gKuLaVcV0r5FXAccEB3gVLKmaWUW9vH84H7rt9gSpIkSZIkaT5M01h0H+A7nc83tHmjvBj4Qufz0iQXJzk/yTNHrZTkpW25i2+66aYpgiVJkiRJkqT1beJraECGzCtDF0xeAOwJPKEze/tSyo1J7g98OckVpZRvztpgKR8APgCw5557Dt2+JEmSJEmSNqxpehbdANyv8/m+wI2DCyV5MvC3wDNKKb/szS+l3Nj+XwesAB6+DuGVJEmSJEnSBjRNY9FFwM5JdkyyOfBcYI1fNUvycOD91Iai73fm3yPJFm16O+CxQHdgbEmSJEmSJG1EJr6GVkq5LcmrgdOAJcBRpZQrkxwGXFxKORl4J3A34IQkAP9RSnkG8HvA+5PcTm2YetvAr6hJkiRJkiRpIzLNmEWUUj4PfH5g3iGd6SePWO9cYLd1CaAkSZIkSZLmz1SNRZIk6Y5j2Zs+N6/7u37pvO5OkiRJ62iaMYskSZIkSZK0ibCxSJIkSZIkSX2+hiZpwfgqjCRJkiRtfOxZJEmSJEmSpD4biyRJkiRJktTna2iSJEnSPPD1a0nSYmHPIkmSJEmSJPXZWCRJkiRJkqQ+X0OTJM2Zr1JIkiRJd1z2LJIkSZIkSVKfjUWSJEmSJEnqs7FIkiRJkiRJfTYWSZIkSZIkqc8BriVJkiRpAn/cQdKmxJ5FkiRJkiRJ6rNnkSRJkiRJ2ijZq29h2LNIkiRJkiRJfTYWSZIkSZIkqc/X0CRJkiRJd1i+xiTNnT2LJEmSJEmS1GdjkSRJkiRJkvpsLJIkSZIkSVKfjUWSJEmSJEnqs7FIkiRJkiRJff4amiRJ0iLhL/pIkqT5YM8iSZIkSZIk9dlYJEmSJEmSpD4biyRJkiRJktRnY5EkSZIkSZL6bCySJEmSJElSn41FkiRJkiRJ6rOxSJIkSZIkSX02FkmSJEmSJKnPxiJJkiRJkiT12VgkSZIkSZKkPhuLJEmSJEmS1GdjkSRJkiRJkvpsLJIkSZIkSVKfjUWSJEmSJEnqs7FIkiRJkiRJfTYWSZIkSZIkqc/GIkmSJEmSJPXZWCRJkiRJkqQ+G4skSZIkSZLUZ2ORJEmSJEmS+mwskiRJkiRJUp+NRZIkSZIkSeqzsUiSJEmSJEl9NhZJkiRJkiSpz8YiSZIkSZIk9dlYJEmSJEmSpD4biyRJkiRJktRnY5EkSZIkSZL6pmosSrJfkmuSXJvkTUO+3yLJJ9v3FyRZ1vnub9r8a5L8r/UXdEmSJEmSJK1vExuLkiwB3g3sD+wKPC/JrgOLvRj4cSnlAcC7gLe3dXcFngs8GNgPeE/bniRJkiRJkjZC0/Qs2gu4tpRyXSnlV8BxwAEDyxwAfKRNfwp4UpK0+ceVUn5ZSvkWcG3bniRJkiRJkjZCKaWMXyB5FrBfKeXP2+c/BR5ZSnl1Z5nVbZkb2udvAo8EDgXOL6V8vM3/EPCFUsqnhuznpcBL28ddgGvW7dA2WtsBP1joQGitGX+Lm/G3eBl3i5vxt3gZd4ub8be4GX+Ll3G3uN3R42+HUsq9Ji202RQbypB5gy1Mo5aZZt06s5QPAB+YIjyLWpKLSyl7LnQ4tHaMv8XN+Fu8jLvFzfhbvIy7xc34W9yMv8XLuFvcjL9qmtfQbgDu1/l8X+DGUcsk2QzYGvjRlOtKkiRJkiRpIzFNY9FFwM5JdkyyOXXA6pMHljkZOKhNPwv4cqnvt50MPLf9WtqOwM7Ahesn6JIkSZIkSVrfJr6GVkq5LcmrgdOAJcBRpZQrkxwGXFxKORn4EPCxJNdSexQ9t617ZZLjgauA24BXlVJ+s4GOZbG4w79qdwdn/C1uxt/iZdwtbsbf4mXcLW7G3+Jm/C1ext3iZvwxxQDXkiRJkiRJ2nRM8xqaJEmSJEmSNhE2FkmSJEmSJKnPxqJ5kuTlSV44xXLHJlmV5HVJDkvy5AnLPyPJm9r0M5Psuo7hfG2Su6zLNha7gXM6Md7aAO5fTHJZkgPnJ5TrV5KjkzxrA+/j3A25/Y1on/skOWXEd9cn2W6+wzTfkrwmydeSHDPH9T6fZJsNFKbnt2u093d7kt03xL40P5IsS7J6ocMxSZJtkryy83lZkj+Zp32v9TkaEu5xeduKJFP/xHCSW+YYluVJjmjThyY5eC7rL4QW5nuP+O6wlietTnLkYN1trudzYJ9HrG2YF4J1g9F1gyTPbmXpmWO227/Gx+1jLcI7Kkzr7dwtljrR2tZpNDfzUaavz/J3Q4c3ye5JnrKhtj+tiQNca7wkoY79dPu45Uop75tiW78DPKaUssO0+28DjPd+ne6ZwCnUAcXX1muBjwO3TrtCks1LKb9ah30O2+ZmpZTb1uc2p9U9p9PEG/Bw4M6llKlvPJMs2dQGey+lPGbaZdfX+ZnLPteHJOap1SuB/Usp35pm4U4+usEKxVLKMcAxbX+7AZ8tpVy2ofanDWd95Q+D5cwGLHe2oV4T72mflwF/Anxi2g0sUJkxGG5NKckSYDmwGrhx8PtSyiFJlrXpP5/PsG0oa3v9WDcY68XAK0spIxuL5tt8n7uNxKw6zULep2idLGOO5e8C2h3YE/j8QgZiUfQsSvKZJJckuTLJS9u8VyR5R2eZ5UkOb9MvSHJhe3r8/lZok+SWJP+Y5PIk5yf57TZ/p/b5ova055bOdt/Q5q9K8uY2b1lrYX4PcClwv9SeGauTXJHkdUOOof8krD0xensL49eTPL4tdjrwWy3cj0+nt0drfX9zkkvbPh7UOe4jkjwGeAbwzrb+Tkku7ex/5ySXdD7fNckZSW5t4X5jkgLcGzgzyc+T3CX1Sf8t7fN1nXP2kyQXJ/kx8OXOdpe05ZL6VPL2JHu3785O8oAkeyU5N8nK9n+XzrGckOTfgdOT/G6Ss9rxrO6cp+553SPJV1r6OC3J73bO8b+27a9OsteQdS9I8uDO5xVte1M/wUzyW9TGtd075/1J7diuSHJUki06cXhIkq8Cz27n4ostPV6aZKdRaW7Ift/bzv+VnXS5V5KT2vQBLc42T7I0yXVt/kvati9PcmKG9CJL8paW9u404fzOSsNJHpyZa29Vkp07270lA0+9WtpdPuL8DA1r6pO21W3+WeP2mzWv5Te2OLk8ydsGjnmadHvP1LxoVWp+8dBOGvlAktOBjw5sd9skp7f08H4go9LSHUWS9wH3B05O7SG5xjXU4m5Zhuej/aeMSV7fll2d5LVt3hpPcZIcnOTQNv2aJFe1+DluQjCfBxy7Xg/8DmRE/rJ/6q+b9pbZJzWvJsm+Sc5r+dgJSe7W5o8qt+6VWv5cmlpGf7sT7+PK78OSXAA8ul3DZwAPaHF+ZbvWtmzLj8o/jk7yL6lP6t8+eP226333znGe07vWO/OWJ/lsklOTXJPkHzrfzUq3wNuAndoxvbN9fnz7/LqW/7wzM/n+yzrn+MwknwCumEP87dGO+zzgVZ35o/ZztyRf6sTTASPCDXC3JJ9KcnWSY5JkYN8vTvKuzueXJPmXEeEcVh97emrZvDK1fPztCce6e1t/VZJPJ7lHkt9Kq+8keViSkmT79vmbqXWbWeXIwHb3Sa1/fDo1X3lfkju172ZdH21+twx7HrWSf0w7f1sObP9oYH9gsyT/leQb7bwOK5NH7e8RqXWcy9s1c/eB9Z6ael1uNzD/0CQfS/Lltt+XtPlD00Fm8uoPZvZ1tiLJW5N8BfjLcXE1SqwbDK0bJDkEeBzwvtTrdlnb56Xtb2yjTWo9/6h2rlZ24nN5kpNS869vpHMvNWI7W7Zle+nklvZ/nxb/s/KDJE9p876a5N96cTvuuDO6zL86tffd6raPJ6fmy9/IkLr9+pY16zQ3Z83yYmmSD7f0szLJH7R1jsxML+ab0sqIjL+nnHV9baI2S/KRdo76eWJG34+MK+v7b0x0rvnB8ndimT9P4V0j/0qyOXAYcGAW+s2VUspG/wfcs/3fkvqUZlvgXsC1nWW+QM1Ufw/4d2pPD6hPxF7Ypgvw9Db9DuDv2vQpwPPa9MuBW9r0vtSfzQu1Ye0UYG9qq+TtwKPacnsAZ3TCss2QYzgUOLhNrwD+X5t+CvDFNr0MWN1Z52jgWW36euAv2vQrgSPb9HLgiMHl2+czgd3b9Ft767fPfwx8ELgS2Ao4GLgIuInaknleW27HdvxLgGuAj7T5PwFuALYccqynAg8Gnta2+bfAFsC32vdbAZu16ScDJ3aO5YZOfP8V8Ldteglw94H93Bk4F7hX+3wgcFTnHH+wTe/dPa+d9V8HvLlN/y7w9SHntB9vY9LnPsApbXop8B3gge3zR4HXduLwjZ31LgD+qLPeXRiR5sZcE0vasT6U2lOwd47/uZ37xwJPAI5t87ftbOP/MpOmjgaeRb0uegX4pPM7LA0fDjy/TW/eTR/ALd1z1eYdASwfcX5GhfUK4D7da23Ufpm5lvdvx3KX7vmbY7o9HPiHNv1E4LJOGrmks89uevg34JA2/VRqHrTduuaJG/tfi8vthl1D1Dx8GQP5aHc9ap56BXBX4G7UfOrhzM4jDwYObdM3Alt008WY8H0TeMhCn6eN9Y/R+ct/AHdt370XeEGLr7M68/+6k+avZ3i5dQTwN216v951weTy+zm98FHLo2XAbcDj2/zjgRe06XF53SnAkk767F6/BwH/2qYfCFw85PwsB75LrYv06iV7ziHd7sOa+eBLmamPbAFcTC179wF+Buw4x/hbBTyhTb+zt+8x+9kM2KrN3w64lloGDAv3zcB9qeXTecDj2ncr2jm4K/X66sXhucBuQ8I4qj52D+j/Uu+fM1POLGdIuTxwrId14q5Xt3k1NT9/PrADM3WbWeXIQPj2AX5BvUlcQm2Y7NXHZl0fnfTeLcNWAHuOiKOjgVe083BpO3dHsWY9cc8x1+PmwHXAI9p3W7V4XE69vv4IOBu4x5B9HwpcTk2721HrLPdmfDq4jZn6ZPc6WwG8Zx3zG+sGI+oGA+ngLsDSNr0zLW+ic50O7OOtnXjaBvg69fpcTk07W1Prnt8G7jdk39e3bX+Rlg8PnLt9GJIfMFMP3rEtd+yk42Z83nkbsFvbxyXU6yTAAcBn1iXtzSGNXt/CORinfwV8uE0/iFpGLu2stwNwdfs/7p5y6PW1qf21c1GAx7bPR1HreePuR8be14xIt928ZmKZP0/hHZZ/LaeVewv5tyh6FgGvSXI5cD5wP2DnUspNwHVJHpVkW2AX4BzgSdRM56Ikl7XP92/b+RX14oR6sS9r048GTmjT3W5p+7a/ldTC/EHUDBrg26WU89v0dcD9kxyeZD/gp1Mc00lDwrG+1zkSeFHqk9kDWfPYrqA21NxGrUDuRS1YlgKPolYyAF5ELQxuAXYCHtbZxvGllJ8P2e/Z1Axwb+CfqIXHI6iFLNQC6oTUHgLvohbCPWeUUn7Upi9q4T+UWtn874H97AI8BDijxfXfUQutnmMBSilnAVtl9lgoxwPPbtPPYSYNrItdqBWIr7fPH6Geh55PAqQ+AbxPKeXTLYy/KKXcyvg01/Wc1J5jK6nnb9dSu8Nem+T3qPH5L23fj2cmPh/SWtGvoFaeu+f+76kZ1MtKzaUmnd9h6fE84P8k+WtghxHpY5xPdqZHhfUc4Oj2lGvJlPt9MrVAvxWgk8a6JqXbxwEfa+t/Gdg2ydbtu5NHHOve1J5nlFI+B/x4wvFvarr5aNfjgE+XUn5WSrmFmtZm9SwcsIr6FP8F1HxtqCSPBG4tpWz0Y90soFH5y6nA01NfqXgq8FlqebErcE7LJw6iVox7huUTjwOOAyilnMrMdTGu/P4NcGKb/in1Rv7twPepDe+D+xiX151Q1nyVpXv9niFXtLcAAAtDSURBVAA8LcmdgT+jVjiHOaOU8sO23kntmNYm3ULN81/YjvkCaiNUL9+/sEz5OidAy5O2KaV8pc362BT7CfDWJKuoN4b3AUb16LmwlHJDqa/eX8ZAXaSU8jNqb+OnpfYku3MpZVivqFH1sfsCp7V4ewNrxtukY+2Wt+dSH5bsTa3bDJaFw8qRYcd6XUsrx1LjF4ZcH511PsncfIeZOuPHO/voGra/XYDvllIuAiil/LTMvBLzB9RG26eWUkaVOZ8tpfy8lPID6oPFvRifDr5VZl7bHayDzvWY14Z1g3oD+sF23CewZrobZl/gTe16X0Gt32/fvvtSKeXmUsovqENX7DB8E3yWen4+OuL7YfnBg4DrOvlWtxfvqOMel3d+q5RyRdvHlS3shXofs2zCOdgQunHajfurqQ1vDwRIspQaT68upXyb8fX7cdfXpuY7pZRz2nQvTxx3PzKurJ/GtGX+hg7vNGXSgtjoG4uS7EPNzB9dSnkY9SJb2r7+JPUm/4+pmUyhFnYfKaXs3v52KaUc2pb/dVsGasVz0jvEAf6ps60HlFI+1L77WW+hVhg/jJoZv4raSDPJL+cQjrVd50TqU5OnAZeUUn7Y+6I1ZuxBLUj/EngMtVDYnFr5PyvJjtTK2stKKVtSKw9LO9v/yYj9nk3N5Peivme5DbUlt9fV+y3AmaWUhwBPH9hm97yeRS1Y/hP4WGYPNB3gyk787FZK2bfzfRlYfo3PpZT/BH7YuhseSLt5WUeTXjPqHd+o5calubpAjZeDgSeVUh4KfI6Zc3g2Nc5/TY2v3g1M79wfTS24dgPezJrn/iJgjyT37IRl3PmdlR5LKZ+gvg75c2qF/4kDx3cba+Y7Swe+/1lnemhYSykvp2a89wMuS7LtFPsNs9PDoEnpdlic9bb5syHfDS6zqRoX56PO26jrY9y2ngq8m5qvXZLRY0Q8F19BG2lC/tIrc58IXNQa8ENtOOnlE7uWUl7c2eSwcmtc/jeq/P5Fr4Gn3RTvRe1RvCW1EWtwH0czOq8bTHfdcudWai+SA9qxjhrXYFj5sravmYb6dLF33DuWUk4fEdZptjUqzxm1n+dTe2vvUerYe99jdt7c88vO9Ki6yJHUJ6IvAj48Yjuj6mOHU5+k7ga8bEw4Junl5ztQ6zYPo1MWDitHhmxjVhxPuD5g7vE1tp4yZn/j4vk64O60m9Y57HdcOhgX73M95mGsG0z2OmqcPIzaE23zCcsH+OPO9b59KeVr7btprmOoN7D7JxmVtw3bzqR8cNhxj1unu4/bO59vZ2HG3u3G6bhwvw84qZTyxc6yo+r308bHpmBU2TrqfuRohpf1/Tylpd+h18scyvwNGt4py6QFsdE3FlF7ofy4lHJre0r1qM53J1EHdX4eM08dvgQ8K3UsGVLfJR7VYt5zPrXBCeqNRM9pwJ9lZvyF+/S225X6PvidSiknUntn/P5cDnA9+m9qBQGovVWox/BeBipsqb/QcSv13c2ldfHSy4T/kFpAbNUW/0bquAFPmDIcF1Abn25vYbiMWunrPdHbmtoABLVCOVSLt++XUj4IfIjZ5/Ua4F5JHt2Wv3M6YxBRG4BI8jjg5lLKzUN2cxzwRmDrMvzp51xdDSxL8oD2+U+BrwwuVEr5KXBDkme2MG7R3ludJs1tRS2sbm7xsn/nu7Oog5SfV2rvu22pTy+ubN/fHfhua0F//sB2T6Wmh8+1nk+Tzu8sSe5PfaL0b9RBwgff+/02sGs73q2pPQdGGRrWJDuVUi4opRwC/IA61s2k/Z5OPa+9d4PvyWyT0u1ZvXC0RuwftHgcp7vO/tRXLDY119Ou3SS/T33tZZKzgGemji1yV2ZeqfgedVy3bVPHAnta2+6dqN3oz6Rez9tQu7KvoS33bNZPw/Ad1bj8ZQU1Ll/CTJl7PvDYXp7X4mzcTSrAV6mVMpLsy8x1MVX53fLHrVt4/ov66vSgcXndJEdSX5e4qAzvaQDwhy18W1LrIecwOt2uUTYP+Xwa8IoWVpI8sK0/Z6WUn1DjrtdDpXvso/azNbWs/XXqmBu9cz4YzmnDcAG1wvsnzL1htls/OGjCfm4GfpyZ8Qy75e1Z1Nckv9HqNj+ivjJ9DgwvR4bsYq8kO7Z840Bquh13fQya5vxtz0xd63ltH12j9nc1cO8kj2jHc/dOA/m3gf9NHVNlVJl9QOp4K9tSGz4uYnQ6mA/WDSbbmtqb7HZqWp/U++A04C96DT1JHj7FPgYdAvyQuQ1yfzX1bYtl7XN3rJVRxz0q79zYdY/ngdTr+Zokr6IOndEdA2uqe0qxfe++g5k8cdz9yKiy/nrqw0OoDUF3btPD8uVpyvwNGt4RZdJalcHr22JoLDqVOnjUKmqPlP4rC61Hz1XUrqUXtnlXUVvmTm/rnEEdj2ac1wKvT3JhW/bmtq3TqS2M56V2F/sUwyPtPsCK1K5mRwN/s3aHus6OA96QOsjaTm3eMdRWztMHlt0NuBD4DLUy0uti+hVqA8NJpZTLqV25zwW+Ru0uPVEp5Zdt2V5cnU09b73GmHcA/5TkHMYXdvtQW1dXUhvz/v/Afn5FHWfn7amvKV5GLdB7fpz6E5/vo/6ixDCfojYQHj/i+zlpFYkXUV+zu4L65GPUL6r9KfUVy1XUc/w706S5Fi8rqQ1AR9Eqv80F1G7jvSdeq4BVnSe4f9+WOYNaoA+G/wTqWFYnU+Nm3Pkd5kBgdbsWHsSagzqWUsp3qOd6FTVtrhyzrVFhfWfqYIKr23FePmG/vVddTgYubsvMGrR8inR7KLBni6+3MeFGpnkzsHfqKwT7Ut9n39ScCNyznfdXUMdNGKuUcik1L72QmgaOLKWsLKX8mjouyQXUV1h66WIJ8PF2zawE3tVumgftDdxQSrlu3Q7pjmtc/tJ69pxCvWE9pc27idrof2y7Ns6nXoPjvBnYt10X+1PH//nvOZTfd2/7/wK18XHWj0owIa8bp5RyCfXVoFG9YqBWCD9GzRdPLKVcPCbd/pD6mt7q1IGiVwG3pQ5k+TpqRfUq4NKWr72fdXuy/CLg3akDXHdfgRm1n2OoedvF1Mrr1e08DIZ7Lo4HzimjX4Ma5VBq+Xk2tcI8yUHUMmEVtdHwMIBSyvXt+15Z+FXgJ53wDCtHBp1HzetXA9+i9mAfV/4OOpo6OPGsAa47vgb8DrVR7Z7Uh3t9o/bX6j8HAoe38vkMOr1xSinXUOPyhE59sOtCai+l84G3lFJuZEQ6mAfWDaarG7wHOCjJ+dReY5N6dL2FeoO8qp2Tt0yxj2FeCyzNhIGwe0p9ReuVwKmpg5J/j3ZfxYjjHpV3rmV459N7gCWt7vFJ6jhbv6Smo90yM8j1y+dwT7mp+xo1na+i5YkT7vdG5QcfBJ7Q7u0fycz1Mlj+Tlvmb+jwDsu/zqQ2oi/oANe9QQQ3ae2Jws9LKSXJc6mDXR8wab3FIPVXiLYupfz9QodlPiVZQR0o8uKFDovqL2AAl5ZS5vNJpaSNUGqvsN+UUm5rT97e21572Sik9rxdATyoPcUf/H45ddDZV89z0BaN1F8/elcp5UsLHZa10XqIHFxKedpCh2V9Sx0H8pZSyj9vBGGxbnAHlORupZRbWq+md1N7+L1r0nrSQphU5m/qNuV3Irv2AI5omdpPqANcLXpJPk0dlHrwHW1p3nQy4QWvmEraKGwPHJ/6es+vqK+1bRRSx8b7R+D1VhrnLvWHJC4ELl+sDUWaH9YN7tBekuQg6jgxK6m9GKWNjmX+ZPYskiRJkiRJUt9iGLNIkiRJkiRJ88TGIkmSJEmSJPXZWCRJkiRJkqQ+G4skSZIkSZLUZ2ORJEmSJEmS+v4Hv2On1hGXbVUAAAAASUVORK5CYII="/>
          <p:cNvSpPr>
            <a:spLocks noChangeAspect="1" noChangeArrowheads="1"/>
          </p:cNvSpPr>
          <p:nvPr/>
        </p:nvSpPr>
        <p:spPr bwMode="auto">
          <a:xfrm>
            <a:off x="118565" y="-131054"/>
            <a:ext cx="23229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798" tIns="37399" rIns="74798" bIns="37399" numCol="1" anchor="t" anchorCtr="0" compatLnSpc="1">
            <a:prstTxWarp prst="textNoShape">
              <a:avLst/>
            </a:prstTxWarp>
          </a:bodyPr>
          <a:lstStyle/>
          <a:p>
            <a:pPr defTabSz="747982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" y="1447800"/>
            <a:ext cx="859923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Movies with Top ROI (2010-Now)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8001000" cy="50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Studios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1524000"/>
            <a:ext cx="78380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Directors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9" y="1524000"/>
            <a:ext cx="7390987" cy="4249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32187"/>
            <a:ext cx="363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Outlier: Travis </a:t>
            </a:r>
            <a:r>
              <a:rPr lang="en-US" sz="2400" dirty="0" err="1" smtClean="0"/>
              <a:t>Cluff</a:t>
            </a:r>
            <a:r>
              <a:rPr lang="en-US" sz="2400" dirty="0"/>
              <a:t> </a:t>
            </a:r>
            <a:r>
              <a:rPr lang="en-US" sz="2400" dirty="0" smtClean="0"/>
              <a:t>: 415.56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0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2476"/>
            <a:ext cx="8395410" cy="48945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Size of director filmography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>
                <a:latin typeface="+mj-lt"/>
              </a:rPr>
              <a:t>Recommendations</a:t>
            </a:r>
            <a:endParaRPr lang="en-US" sz="48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Instead of focusing on overall returns, focus on ROI.</a:t>
            </a:r>
          </a:p>
          <a:p>
            <a:r>
              <a:rPr lang="en-US" dirty="0" smtClean="0">
                <a:latin typeface="+mj-lt"/>
              </a:rPr>
              <a:t>Model operations on studios capable of producing films that maximize ROI.</a:t>
            </a:r>
          </a:p>
          <a:p>
            <a:r>
              <a:rPr lang="en-US" dirty="0" smtClean="0">
                <a:latin typeface="+mj-lt"/>
              </a:rPr>
              <a:t>Hire directors that can creating engaging films, despite heavy budgetary constraints.</a:t>
            </a:r>
          </a:p>
          <a:p>
            <a:r>
              <a:rPr lang="en-US" dirty="0" smtClean="0">
                <a:latin typeface="+mj-lt"/>
              </a:rPr>
              <a:t> Hire new directors.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146</Words>
  <Application>Microsoft Office PowerPoint</Application>
  <PresentationFormat>On-screen Show (4:3)</PresentationFormat>
  <Paragraphs>28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Vivid</vt:lpstr>
      <vt:lpstr>Vivid1</vt:lpstr>
      <vt:lpstr>1_Vivid1</vt:lpstr>
      <vt:lpstr>2_Vivid1</vt:lpstr>
      <vt:lpstr>“Microsoft Studios”:</vt:lpstr>
      <vt:lpstr>PowerPoint Presentation</vt:lpstr>
      <vt:lpstr>Top Net grossing movies (2010-Now)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“Microsoft Studios”:</dc:title>
  <dc:creator>Rocio Cordero</dc:creator>
  <cp:lastModifiedBy>Rocio Cordero</cp:lastModifiedBy>
  <cp:revision>17</cp:revision>
  <dcterms:created xsi:type="dcterms:W3CDTF">2019-07-30T22:10:54Z</dcterms:created>
  <dcterms:modified xsi:type="dcterms:W3CDTF">2019-07-31T17:42:29Z</dcterms:modified>
</cp:coreProperties>
</file>