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eb5345b8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eb5345b8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eb5345b8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eb5345b8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eb5345b8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eb5345b8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eb5345b8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eb5345b8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eb5345b8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eb5345b8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eb5345b8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eb5345b8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eb5345b8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eb5345b8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eb5345b8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eb5345b8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eb5345b8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eb5345b8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eb5345b8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eb5345b8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eb5345b8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eb5345b8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eb5345b8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eb5345b8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eb5345b8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eb5345b8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eb5345b8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eb5345b8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eb5345b8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eb5345b8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eb5345b8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eb5345b8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eb5345b8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eb5345b8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eb5345b8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eb5345b8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eb5345b8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eb5345b8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eb5345b8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eb5345b8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eb5345b8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eb5345b8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eb5345b8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eb5345b8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mailto:help@sph.emory.edu" TargetMode="External"/><Relationship Id="rId4" Type="http://schemas.openxmlformats.org/officeDocument/2006/relationships/hyperlink" Target="http://www.lynda.com" TargetMode="External"/><Relationship Id="rId5" Type="http://schemas.openxmlformats.org/officeDocument/2006/relationships/hyperlink" Target="https://intranet.sph.emory.edu/services/it/environment/cluster/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mynetid.emory.edu/IDMProv/portal/cn/DefaultContainerPage/WelcometoMyNetI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lynda.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mailto:fred@hpc6.sph.emory.ed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it.emory.edu/security/vpn.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the HPC Cluster</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Rollins School of Public Health</a:t>
            </a:r>
            <a:endParaRPr/>
          </a:p>
          <a:p>
            <a:pPr indent="0" lvl="0" marL="0" rtl="0" algn="l">
              <a:spcBef>
                <a:spcPts val="0"/>
              </a:spcBef>
              <a:spcAft>
                <a:spcPts val="0"/>
              </a:spcAft>
              <a:buNone/>
            </a:pPr>
            <a:r>
              <a:rPr lang="en"/>
              <a:t>Spring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Unix: a few helpful commands</a:t>
            </a:r>
            <a:endParaRPr/>
          </a:p>
        </p:txBody>
      </p:sp>
      <p:sp>
        <p:nvSpPr>
          <p:cNvPr id="138" name="Google Shape;138;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du : </a:t>
            </a:r>
            <a:r>
              <a:rPr lang="en"/>
              <a:t> shows disk usage.  Ex: </a:t>
            </a:r>
            <a:r>
              <a:rPr b="1" lang="en"/>
              <a:t>du -hs /home/&lt;</a:t>
            </a:r>
            <a:r>
              <a:rPr b="1" i="1" lang="en"/>
              <a:t>netid&gt;</a:t>
            </a:r>
            <a:r>
              <a:rPr lang="en"/>
              <a:t> shows how large your home directory is (in gigabytes).  (</a:t>
            </a:r>
            <a:r>
              <a:rPr i="1" lang="en" sz="1400"/>
              <a:t>This command may take a few minutes to complete.</a:t>
            </a:r>
            <a:r>
              <a:rPr i="1" lang="en"/>
              <a:t>)</a:t>
            </a:r>
            <a:endParaRPr i="1"/>
          </a:p>
          <a:p>
            <a:pPr indent="-342900" lvl="0" marL="457200" rtl="0" algn="l">
              <a:spcBef>
                <a:spcPts val="0"/>
              </a:spcBef>
              <a:spcAft>
                <a:spcPts val="0"/>
              </a:spcAft>
              <a:buSzPts val="1800"/>
              <a:buChar char="●"/>
            </a:pPr>
            <a:r>
              <a:rPr b="1" lang="en"/>
              <a:t>ls</a:t>
            </a:r>
            <a:r>
              <a:rPr lang="en"/>
              <a:t> : list files in current working directory</a:t>
            </a:r>
            <a:endParaRPr/>
          </a:p>
          <a:p>
            <a:pPr indent="-342900" lvl="0" marL="457200" rtl="0" algn="l">
              <a:spcBef>
                <a:spcPts val="0"/>
              </a:spcBef>
              <a:spcAft>
                <a:spcPts val="0"/>
              </a:spcAft>
              <a:buSzPts val="1800"/>
              <a:buChar char="●"/>
            </a:pPr>
            <a:r>
              <a:rPr b="1" lang="en"/>
              <a:t>pwd</a:t>
            </a:r>
            <a:r>
              <a:rPr lang="en"/>
              <a:t> : print working directory</a:t>
            </a:r>
            <a:endParaRPr/>
          </a:p>
          <a:p>
            <a:pPr indent="-342900" lvl="0" marL="457200" rtl="0" algn="l">
              <a:spcBef>
                <a:spcPts val="0"/>
              </a:spcBef>
              <a:spcAft>
                <a:spcPts val="0"/>
              </a:spcAft>
              <a:buSzPts val="1800"/>
              <a:buChar char="●"/>
            </a:pPr>
            <a:r>
              <a:rPr b="1" lang="en"/>
              <a:t>more</a:t>
            </a:r>
            <a:r>
              <a:rPr lang="en"/>
              <a:t> : read contents of a text file, with paging</a:t>
            </a:r>
            <a:endParaRPr/>
          </a:p>
          <a:p>
            <a:pPr indent="-342900" lvl="0" marL="457200" rtl="0" algn="l">
              <a:spcBef>
                <a:spcPts val="0"/>
              </a:spcBef>
              <a:spcAft>
                <a:spcPts val="0"/>
              </a:spcAft>
              <a:buSzPts val="1800"/>
              <a:buChar char="●"/>
            </a:pPr>
            <a:r>
              <a:rPr b="1" lang="en"/>
              <a:t>chown</a:t>
            </a:r>
            <a:r>
              <a:rPr lang="en"/>
              <a:t> : change user or group ownership of a file</a:t>
            </a:r>
            <a:endParaRPr/>
          </a:p>
          <a:p>
            <a:pPr indent="-342900" lvl="0" marL="457200" rtl="0" algn="l">
              <a:spcBef>
                <a:spcPts val="0"/>
              </a:spcBef>
              <a:spcAft>
                <a:spcPts val="0"/>
              </a:spcAft>
              <a:buSzPts val="1800"/>
              <a:buChar char="●"/>
            </a:pPr>
            <a:r>
              <a:rPr b="1" lang="en"/>
              <a:t>vim</a:t>
            </a:r>
            <a:r>
              <a:rPr lang="en"/>
              <a:t> : a lightweight text file editor (worth learning)</a:t>
            </a:r>
            <a:endParaRPr/>
          </a:p>
          <a:p>
            <a:pPr indent="-342900" lvl="0" marL="457200" rtl="0" algn="l">
              <a:spcBef>
                <a:spcPts val="0"/>
              </a:spcBef>
              <a:spcAft>
                <a:spcPts val="0"/>
              </a:spcAft>
              <a:buSzPts val="1800"/>
              <a:buChar char="●"/>
            </a:pPr>
            <a:r>
              <a:rPr b="1" lang="en"/>
              <a:t>man</a:t>
            </a:r>
            <a:r>
              <a:rPr lang="en"/>
              <a:t> : read manual pages. Ex. </a:t>
            </a:r>
            <a:r>
              <a:rPr b="1" lang="en"/>
              <a:t>man chown</a:t>
            </a:r>
            <a:endParaRPr b="1"/>
          </a:p>
          <a:p>
            <a:pPr indent="-342900" lvl="0" marL="457200" rtl="0" algn="l">
              <a:spcBef>
                <a:spcPts val="0"/>
              </a:spcBef>
              <a:spcAft>
                <a:spcPts val="0"/>
              </a:spcAft>
              <a:buSzPts val="1800"/>
              <a:buChar char="●"/>
            </a:pPr>
            <a:r>
              <a:rPr b="1" lang="en"/>
              <a:t>scp : </a:t>
            </a:r>
            <a:r>
              <a:rPr lang="en"/>
              <a:t>secure copy, part of </a:t>
            </a:r>
            <a:r>
              <a:rPr b="1" lang="en"/>
              <a:t>ssh</a:t>
            </a:r>
            <a:endParaRPr b="1"/>
          </a:p>
          <a:p>
            <a:pPr indent="-342900" lvl="0" marL="457200" rtl="0" algn="l">
              <a:spcBef>
                <a:spcPts val="0"/>
              </a:spcBef>
              <a:spcAft>
                <a:spcPts val="0"/>
              </a:spcAft>
              <a:buSzPts val="1800"/>
              <a:buChar char="●"/>
            </a:pPr>
            <a:r>
              <a:rPr lang="en"/>
              <a:t>There is an entire free course at www.lynda.com:        					</a:t>
            </a:r>
            <a:r>
              <a:rPr i="1" lang="en"/>
              <a:t>Learning Linux Command Line</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Cluster: Grid Engine q-commands</a:t>
            </a:r>
            <a:endParaRPr/>
          </a:p>
        </p:txBody>
      </p:sp>
      <p:sp>
        <p:nvSpPr>
          <p:cNvPr id="144" name="Google Shape;144;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on the cluster is submitted in the form of “jobs”, or programming tasks, that are sent to the compute nodes from the submit nodes.  The </a:t>
            </a:r>
            <a:r>
              <a:rPr i="1" lang="en"/>
              <a:t>q-commands</a:t>
            </a:r>
            <a:r>
              <a:rPr lang="en"/>
              <a:t> are Grid Engine commands that perform various job functions:</a:t>
            </a:r>
            <a:endParaRPr/>
          </a:p>
          <a:p>
            <a:pPr indent="0" lvl="0" marL="0" rtl="0" algn="l">
              <a:spcBef>
                <a:spcPts val="1600"/>
              </a:spcBef>
              <a:spcAft>
                <a:spcPts val="0"/>
              </a:spcAft>
              <a:buNone/>
            </a:pPr>
            <a:r>
              <a:rPr lang="en"/>
              <a:t>Submit jobs			</a:t>
            </a:r>
            <a:r>
              <a:rPr b="1" lang="en"/>
              <a:t>qsub</a:t>
            </a:r>
            <a:r>
              <a:rPr lang="en"/>
              <a:t>, </a:t>
            </a:r>
            <a:r>
              <a:rPr b="1" lang="en"/>
              <a:t>qlogin</a:t>
            </a:r>
            <a:endParaRPr b="1"/>
          </a:p>
          <a:p>
            <a:pPr indent="0" lvl="0" marL="0" rtl="0" algn="l">
              <a:spcBef>
                <a:spcPts val="1600"/>
              </a:spcBef>
              <a:spcAft>
                <a:spcPts val="0"/>
              </a:spcAft>
              <a:buNone/>
            </a:pPr>
            <a:r>
              <a:rPr lang="en"/>
              <a:t>Check job status		</a:t>
            </a:r>
            <a:r>
              <a:rPr b="1" lang="en"/>
              <a:t>qstat</a:t>
            </a:r>
            <a:endParaRPr/>
          </a:p>
          <a:p>
            <a:pPr indent="0" lvl="0" marL="0" rtl="0" algn="l">
              <a:spcBef>
                <a:spcPts val="1600"/>
              </a:spcBef>
              <a:spcAft>
                <a:spcPts val="0"/>
              </a:spcAft>
              <a:buNone/>
            </a:pPr>
            <a:r>
              <a:rPr lang="en"/>
              <a:t>Delete jobs			</a:t>
            </a:r>
            <a:r>
              <a:rPr b="1" lang="en"/>
              <a:t>qdel	</a:t>
            </a:r>
            <a:endParaRPr b="1"/>
          </a:p>
          <a:p>
            <a:pPr indent="0" lvl="0" marL="0" rtl="0" algn="l">
              <a:spcBef>
                <a:spcPts val="1600"/>
              </a:spcBef>
              <a:spcAft>
                <a:spcPts val="0"/>
              </a:spcAft>
              <a:buNone/>
            </a:pPr>
            <a:r>
              <a:rPr lang="en"/>
              <a:t>Cluster/queue state	</a:t>
            </a:r>
            <a:r>
              <a:rPr b="1" lang="en"/>
              <a:t>qhost, qstat</a:t>
            </a:r>
            <a:endParaRPr b="1"/>
          </a:p>
          <a:p>
            <a:pPr indent="0" lvl="0" marL="0" rtl="0" algn="l">
              <a:spcBef>
                <a:spcPts val="1600"/>
              </a:spcBef>
              <a:spcAft>
                <a:spcPts val="160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status:	</a:t>
            </a:r>
            <a:r>
              <a:rPr b="1" lang="en"/>
              <a:t>qhost </a:t>
            </a:r>
            <a:r>
              <a:rPr lang="en"/>
              <a:t>- show available hosts</a:t>
            </a:r>
            <a:endParaRPr/>
          </a:p>
        </p:txBody>
      </p:sp>
      <p:pic>
        <p:nvPicPr>
          <p:cNvPr id="150" name="Google Shape;150;p24"/>
          <p:cNvPicPr preferRelativeResize="0"/>
          <p:nvPr/>
        </p:nvPicPr>
        <p:blipFill>
          <a:blip r:embed="rId3">
            <a:alphaModFix/>
          </a:blip>
          <a:stretch>
            <a:fillRect/>
          </a:stretch>
        </p:blipFill>
        <p:spPr>
          <a:xfrm>
            <a:off x="882875" y="1099950"/>
            <a:ext cx="7488175" cy="3681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status:  qstat -f</a:t>
            </a:r>
            <a:endParaRPr/>
          </a:p>
        </p:txBody>
      </p:sp>
      <p:pic>
        <p:nvPicPr>
          <p:cNvPr id="156" name="Google Shape;156;p25"/>
          <p:cNvPicPr preferRelativeResize="0"/>
          <p:nvPr/>
        </p:nvPicPr>
        <p:blipFill>
          <a:blip r:embed="rId3">
            <a:alphaModFix/>
          </a:blip>
          <a:stretch>
            <a:fillRect/>
          </a:stretch>
        </p:blipFill>
        <p:spPr>
          <a:xfrm>
            <a:off x="1390750" y="1056263"/>
            <a:ext cx="6362501" cy="376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Submitting jobs: </a:t>
            </a:r>
            <a:r>
              <a:rPr b="1" lang="en"/>
              <a:t>qsub</a:t>
            </a:r>
            <a:endParaRPr b="1"/>
          </a:p>
        </p:txBody>
      </p:sp>
      <p:sp>
        <p:nvSpPr>
          <p:cNvPr id="162" name="Google Shape;162;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Batch job submission is done via </a:t>
            </a:r>
            <a:r>
              <a:rPr b="1" lang="en"/>
              <a:t>qsub</a:t>
            </a:r>
            <a:endParaRPr b="1"/>
          </a:p>
          <a:p>
            <a:pPr indent="-342900" lvl="0" marL="457200" rtl="0" algn="l">
              <a:spcBef>
                <a:spcPts val="0"/>
              </a:spcBef>
              <a:spcAft>
                <a:spcPts val="0"/>
              </a:spcAft>
              <a:buSzPts val="1800"/>
              <a:buChar char="●"/>
            </a:pPr>
            <a:r>
              <a:rPr b="1" lang="en"/>
              <a:t>q</a:t>
            </a:r>
            <a:r>
              <a:rPr b="1" lang="en"/>
              <a:t>sub </a:t>
            </a:r>
            <a:r>
              <a:rPr b="1" i="1" lang="en"/>
              <a:t>&lt;program_name&gt; </a:t>
            </a:r>
            <a:r>
              <a:rPr lang="en"/>
              <a:t>submits a job running &lt;program_name&gt; with default attributes, after which the job will appear in the output of </a:t>
            </a:r>
            <a:r>
              <a:rPr b="1" lang="en"/>
              <a:t>qstat</a:t>
            </a:r>
            <a:endParaRPr b="1"/>
          </a:p>
          <a:p>
            <a:pPr indent="-342900" lvl="0" marL="457200" rtl="0" algn="l">
              <a:spcBef>
                <a:spcPts val="0"/>
              </a:spcBef>
              <a:spcAft>
                <a:spcPts val="0"/>
              </a:spcAft>
              <a:buSzPts val="1800"/>
              <a:buChar char="●"/>
            </a:pPr>
            <a:r>
              <a:rPr lang="en"/>
              <a:t>Many attributes can be specified, such as run queue, input, output, job name, memory usage, etc. </a:t>
            </a:r>
            <a:endParaRPr/>
          </a:p>
          <a:p>
            <a:pPr indent="-342900" lvl="0" marL="457200" rtl="0" algn="l">
              <a:spcBef>
                <a:spcPts val="0"/>
              </a:spcBef>
              <a:spcAft>
                <a:spcPts val="0"/>
              </a:spcAft>
              <a:buSzPts val="1800"/>
              <a:buChar char="●"/>
            </a:pPr>
            <a:r>
              <a:rPr lang="en"/>
              <a:t>Ex. </a:t>
            </a:r>
            <a:r>
              <a:rPr b="1" lang="en"/>
              <a:t>qsub -cwd -i /data/example.in -o /results/example.out -N testrun1 -q long.q -l mem_free=2GB R_wrapper_script.sh </a:t>
            </a:r>
            <a:endParaRPr b="1"/>
          </a:p>
          <a:p>
            <a:pPr indent="-342900" lvl="0" marL="457200" rtl="0" algn="l">
              <a:spcBef>
                <a:spcPts val="0"/>
              </a:spcBef>
              <a:spcAft>
                <a:spcPts val="0"/>
              </a:spcAft>
              <a:buSzPts val="1800"/>
              <a:buChar char="●"/>
            </a:pPr>
            <a:r>
              <a:rPr lang="en"/>
              <a:t>That’s a lot of typing!  Most people put those attributes in a job submission script.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idx="1" type="body"/>
          </p:nvPr>
        </p:nvSpPr>
        <p:spPr>
          <a:xfrm>
            <a:off x="1572600" y="4222325"/>
            <a:ext cx="59988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sample job submission script. </a:t>
            </a:r>
            <a:endParaRPr/>
          </a:p>
        </p:txBody>
      </p:sp>
      <p:pic>
        <p:nvPicPr>
          <p:cNvPr id="168" name="Google Shape;168;p27"/>
          <p:cNvPicPr preferRelativeResize="0"/>
          <p:nvPr/>
        </p:nvPicPr>
        <p:blipFill>
          <a:blip r:embed="rId3">
            <a:alphaModFix/>
          </a:blip>
          <a:stretch>
            <a:fillRect/>
          </a:stretch>
        </p:blipFill>
        <p:spPr>
          <a:xfrm>
            <a:off x="1332575" y="135900"/>
            <a:ext cx="6478841" cy="392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idx="1" type="body"/>
          </p:nvPr>
        </p:nvSpPr>
        <p:spPr>
          <a:xfrm>
            <a:off x="1572600" y="4296550"/>
            <a:ext cx="59988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a:t>
            </a:r>
            <a:r>
              <a:rPr b="1" lang="en"/>
              <a:t>qsub</a:t>
            </a:r>
            <a:r>
              <a:rPr lang="en"/>
              <a:t> workflow example. </a:t>
            </a:r>
            <a:endParaRPr/>
          </a:p>
        </p:txBody>
      </p:sp>
      <p:pic>
        <p:nvPicPr>
          <p:cNvPr id="174" name="Google Shape;174;p28"/>
          <p:cNvPicPr preferRelativeResize="0"/>
          <p:nvPr/>
        </p:nvPicPr>
        <p:blipFill>
          <a:blip r:embed="rId3">
            <a:alphaModFix/>
          </a:blip>
          <a:stretch>
            <a:fillRect/>
          </a:stretch>
        </p:blipFill>
        <p:spPr>
          <a:xfrm>
            <a:off x="992613" y="218375"/>
            <a:ext cx="7158765" cy="3925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idx="1" type="body"/>
          </p:nvPr>
        </p:nvSpPr>
        <p:spPr>
          <a:xfrm>
            <a:off x="311700" y="125460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q</a:t>
            </a:r>
            <a:r>
              <a:rPr b="1" lang="en"/>
              <a:t>stat</a:t>
            </a:r>
            <a:r>
              <a:rPr lang="en"/>
              <a:t> (without arguments) shows the status all of your currently queued jobs</a:t>
            </a:r>
            <a:endParaRPr/>
          </a:p>
          <a:p>
            <a:pPr indent="-342900" lvl="0" marL="457200" rtl="0" algn="l">
              <a:spcBef>
                <a:spcPts val="0"/>
              </a:spcBef>
              <a:spcAft>
                <a:spcPts val="0"/>
              </a:spcAft>
              <a:buSzPts val="1800"/>
              <a:buChar char="●"/>
            </a:pPr>
            <a:r>
              <a:rPr lang="en"/>
              <a:t>Jobs usually have status of </a:t>
            </a:r>
            <a:r>
              <a:rPr b="1" lang="en"/>
              <a:t>r </a:t>
            </a:r>
            <a:r>
              <a:rPr lang="en"/>
              <a:t>(“running”), </a:t>
            </a:r>
            <a:r>
              <a:rPr b="1" lang="en"/>
              <a:t>qw</a:t>
            </a:r>
            <a:r>
              <a:rPr lang="en"/>
              <a:t> (“queue wait” or pending), or </a:t>
            </a:r>
            <a:r>
              <a:rPr b="1" lang="en"/>
              <a:t>Eqw </a:t>
            </a:r>
            <a:r>
              <a:rPr lang="en"/>
              <a:t>(in and “error” state)</a:t>
            </a:r>
            <a:endParaRPr/>
          </a:p>
          <a:p>
            <a:pPr indent="-342900" lvl="0" marL="457200" rtl="0" algn="l">
              <a:spcBef>
                <a:spcPts val="0"/>
              </a:spcBef>
              <a:spcAft>
                <a:spcPts val="0"/>
              </a:spcAft>
              <a:buSzPts val="1800"/>
              <a:buChar char="●"/>
            </a:pPr>
            <a:r>
              <a:rPr lang="en"/>
              <a:t>Use </a:t>
            </a:r>
            <a:r>
              <a:rPr b="1" lang="en"/>
              <a:t>qacct -j </a:t>
            </a:r>
            <a:r>
              <a:rPr b="1" i="1" lang="en"/>
              <a:t>&lt;job_id&gt;</a:t>
            </a:r>
            <a:r>
              <a:rPr lang="en"/>
              <a:t> to get detailed information about any job. </a:t>
            </a:r>
            <a:endParaRPr/>
          </a:p>
          <a:p>
            <a:pPr indent="0" lvl="0" marL="457200" rtl="0" algn="l">
              <a:spcBef>
                <a:spcPts val="1600"/>
              </a:spcBef>
              <a:spcAft>
                <a:spcPts val="1600"/>
              </a:spcAft>
              <a:buNone/>
            </a:pPr>
            <a:r>
              <a:t/>
            </a:r>
            <a:endParaRPr/>
          </a:p>
        </p:txBody>
      </p:sp>
      <p:sp>
        <p:nvSpPr>
          <p:cNvPr id="180" name="Google Shape;18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on Jobs:  </a:t>
            </a:r>
            <a:r>
              <a:rPr b="1" lang="en"/>
              <a:t>qstat </a:t>
            </a:r>
            <a:r>
              <a:rPr lang="en"/>
              <a:t>and </a:t>
            </a:r>
            <a:r>
              <a:rPr b="1" lang="en"/>
              <a:t>qacct</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Killing jobs: </a:t>
            </a:r>
            <a:r>
              <a:rPr b="1" lang="en"/>
              <a:t>qdel</a:t>
            </a:r>
            <a:endParaRPr b="1"/>
          </a:p>
        </p:txBody>
      </p:sp>
      <p:sp>
        <p:nvSpPr>
          <p:cNvPr id="186" name="Google Shape;186;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a:t>
            </a:r>
            <a:r>
              <a:rPr b="1" lang="en"/>
              <a:t>qdel </a:t>
            </a:r>
            <a:r>
              <a:rPr b="1" i="1" lang="en"/>
              <a:t>&lt;job_id&gt; </a:t>
            </a:r>
            <a:r>
              <a:rPr lang="en"/>
              <a:t>to kill a submitted job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idx="1" type="body"/>
          </p:nvPr>
        </p:nvSpPr>
        <p:spPr>
          <a:xfrm>
            <a:off x="1572600" y="4205100"/>
            <a:ext cx="5998800" cy="60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a:t>
            </a:r>
            <a:r>
              <a:rPr b="1" lang="en"/>
              <a:t>qdel </a:t>
            </a:r>
            <a:r>
              <a:rPr lang="en"/>
              <a:t>workflow example. </a:t>
            </a:r>
            <a:endParaRPr/>
          </a:p>
        </p:txBody>
      </p:sp>
      <p:pic>
        <p:nvPicPr>
          <p:cNvPr id="192" name="Google Shape;192;p31"/>
          <p:cNvPicPr preferRelativeResize="0"/>
          <p:nvPr/>
        </p:nvPicPr>
        <p:blipFill>
          <a:blip r:embed="rId3">
            <a:alphaModFix/>
          </a:blip>
          <a:stretch>
            <a:fillRect/>
          </a:stretch>
        </p:blipFill>
        <p:spPr>
          <a:xfrm>
            <a:off x="881775" y="160650"/>
            <a:ext cx="7380460" cy="3925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the (an) HPC Cluster?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queues</a:t>
            </a:r>
            <a:endParaRPr/>
          </a:p>
        </p:txBody>
      </p:sp>
      <p:sp>
        <p:nvSpPr>
          <p:cNvPr id="198" name="Google Shape;198;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q</a:t>
            </a:r>
            <a:r>
              <a:rPr i="1" lang="en"/>
              <a:t>login.q</a:t>
            </a:r>
            <a:r>
              <a:rPr lang="en"/>
              <a:t>  - interactive sessions; dedicated 64 cores; timeout after 24 hours</a:t>
            </a:r>
            <a:endParaRPr/>
          </a:p>
          <a:p>
            <a:pPr indent="-342900" lvl="0" marL="457200" rtl="0" algn="l">
              <a:spcBef>
                <a:spcPts val="0"/>
              </a:spcBef>
              <a:spcAft>
                <a:spcPts val="0"/>
              </a:spcAft>
              <a:buSzPts val="1800"/>
              <a:buChar char="●"/>
            </a:pPr>
            <a:r>
              <a:rPr i="1" lang="en"/>
              <a:t>l</a:t>
            </a:r>
            <a:r>
              <a:rPr i="1" lang="en"/>
              <a:t>ong.q</a:t>
            </a:r>
            <a:r>
              <a:rPr lang="en"/>
              <a:t> - general use; no time limit; 14 jobs/user max.</a:t>
            </a:r>
            <a:endParaRPr/>
          </a:p>
          <a:p>
            <a:pPr indent="-342900" lvl="0" marL="457200" rtl="0" algn="l">
              <a:spcBef>
                <a:spcPts val="0"/>
              </a:spcBef>
              <a:spcAft>
                <a:spcPts val="0"/>
              </a:spcAft>
              <a:buSzPts val="1800"/>
              <a:buChar char="●"/>
            </a:pPr>
            <a:r>
              <a:rPr i="1" lang="en"/>
              <a:t>s</a:t>
            </a:r>
            <a:r>
              <a:rPr i="1" lang="en"/>
              <a:t>hort.q</a:t>
            </a:r>
            <a:r>
              <a:rPr lang="en"/>
              <a:t> - general use subordinate queue; 72 hour limit; 240 cores; limited to 40 jobs/user</a:t>
            </a:r>
            <a:endParaRPr/>
          </a:p>
          <a:p>
            <a:pPr indent="-342900" lvl="0" marL="457200" rtl="0" algn="l">
              <a:spcBef>
                <a:spcPts val="0"/>
              </a:spcBef>
              <a:spcAft>
                <a:spcPts val="0"/>
              </a:spcAft>
              <a:buSzPts val="1800"/>
              <a:buChar char="●"/>
            </a:pPr>
            <a:r>
              <a:rPr lang="en"/>
              <a:t>Restricted queues: </a:t>
            </a:r>
            <a:r>
              <a:rPr i="1" lang="en"/>
              <a:t>f</a:t>
            </a:r>
            <a:r>
              <a:rPr i="1" lang="en"/>
              <a:t>ruit.q, </a:t>
            </a:r>
            <a:r>
              <a:rPr i="1" lang="en"/>
              <a:t>g</a:t>
            </a:r>
            <a:r>
              <a:rPr i="1" lang="en"/>
              <a:t>ene.q, </a:t>
            </a:r>
            <a:r>
              <a:rPr i="1" lang="en"/>
              <a:t>s</a:t>
            </a:r>
            <a:r>
              <a:rPr i="1" lang="en"/>
              <a:t>unlab.q, </a:t>
            </a:r>
            <a:r>
              <a:rPr i="1" lang="en"/>
              <a:t>c</a:t>
            </a:r>
            <a:r>
              <a:rPr i="1" lang="en"/>
              <a:t>bis.q, alz.q, mh.q</a:t>
            </a:r>
            <a:endParaRPr i="1"/>
          </a:p>
          <a:p>
            <a:pPr indent="-342900" lvl="0" marL="457200" rtl="0" algn="l">
              <a:spcBef>
                <a:spcPts val="0"/>
              </a:spcBef>
              <a:spcAft>
                <a:spcPts val="0"/>
              </a:spcAft>
              <a:buSzPts val="1800"/>
              <a:buChar char="●"/>
            </a:pPr>
            <a:r>
              <a:rPr lang="en"/>
              <a:t>Restricted queues have priority on owned systems, and have no per user job limit or run-time limit</a:t>
            </a:r>
            <a:endParaRPr/>
          </a:p>
          <a:p>
            <a:pPr indent="-342900" lvl="0" marL="457200" rtl="0" algn="l">
              <a:spcBef>
                <a:spcPts val="0"/>
              </a:spcBef>
              <a:spcAft>
                <a:spcPts val="0"/>
              </a:spcAft>
              <a:buSzPts val="1800"/>
              <a:buChar char="●"/>
            </a:pPr>
            <a:r>
              <a:rPr lang="en"/>
              <a:t>All queues have corresponding parallel queue (</a:t>
            </a:r>
            <a:r>
              <a:rPr i="1" lang="en"/>
              <a:t>long, short, gene</a:t>
            </a:r>
            <a:r>
              <a:rPr lang="en"/>
              <a:t>, etc. )</a:t>
            </a:r>
            <a:endParaRPr/>
          </a:p>
          <a:p>
            <a:pPr indent="-342900" lvl="0" marL="457200" rtl="0" algn="l">
              <a:spcBef>
                <a:spcPts val="0"/>
              </a:spcBef>
              <a:spcAft>
                <a:spcPts val="0"/>
              </a:spcAft>
              <a:buSzPts val="1800"/>
              <a:buChar char="●"/>
            </a:pPr>
            <a:r>
              <a:rPr lang="en"/>
              <a:t>Ex. </a:t>
            </a:r>
            <a:r>
              <a:rPr b="1" lang="en"/>
              <a:t>qsub -pe long 4 &lt;</a:t>
            </a:r>
            <a:r>
              <a:rPr b="1" i="1" lang="en"/>
              <a:t>program_name&gt; </a:t>
            </a:r>
            <a:r>
              <a:rPr lang="en"/>
              <a:t>requests a parallel environment with  four processors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Available Software</a:t>
            </a:r>
            <a:endParaRPr/>
          </a:p>
        </p:txBody>
      </p:sp>
      <p:sp>
        <p:nvSpPr>
          <p:cNvPr id="204" name="Google Shape;204;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C/C++, Fortran compilers</a:t>
            </a:r>
            <a:endParaRPr/>
          </a:p>
          <a:p>
            <a:pPr indent="-342900" lvl="0" marL="457200" rtl="0" algn="l">
              <a:spcBef>
                <a:spcPts val="0"/>
              </a:spcBef>
              <a:spcAft>
                <a:spcPts val="0"/>
              </a:spcAft>
              <a:buSzPts val="1800"/>
              <a:buChar char="●"/>
            </a:pPr>
            <a:r>
              <a:rPr lang="en"/>
              <a:t>Python*</a:t>
            </a:r>
            <a:endParaRPr/>
          </a:p>
          <a:p>
            <a:pPr indent="-342900" lvl="0" marL="457200" rtl="0" algn="l">
              <a:spcBef>
                <a:spcPts val="0"/>
              </a:spcBef>
              <a:spcAft>
                <a:spcPts val="0"/>
              </a:spcAft>
              <a:buSzPts val="1800"/>
              <a:buChar char="●"/>
            </a:pPr>
            <a:r>
              <a:rPr lang="en"/>
              <a:t>R**</a:t>
            </a:r>
            <a:endParaRPr/>
          </a:p>
          <a:p>
            <a:pPr indent="-342900" lvl="0" marL="457200" rtl="0" algn="l">
              <a:spcBef>
                <a:spcPts val="0"/>
              </a:spcBef>
              <a:spcAft>
                <a:spcPts val="0"/>
              </a:spcAft>
              <a:buSzPts val="1800"/>
              <a:buChar char="●"/>
            </a:pPr>
            <a:r>
              <a:rPr lang="en"/>
              <a:t>MATLAB</a:t>
            </a:r>
            <a:endParaRPr/>
          </a:p>
          <a:p>
            <a:pPr indent="-342900" lvl="0" marL="457200" rtl="0" algn="l">
              <a:spcBef>
                <a:spcPts val="0"/>
              </a:spcBef>
              <a:spcAft>
                <a:spcPts val="0"/>
              </a:spcAft>
              <a:buSzPts val="1800"/>
              <a:buChar char="●"/>
            </a:pPr>
            <a:r>
              <a:rPr lang="en"/>
              <a:t>SAS</a:t>
            </a:r>
            <a:endParaRPr/>
          </a:p>
          <a:p>
            <a:pPr indent="-342900" lvl="0" marL="457200" rtl="0" algn="l">
              <a:spcBef>
                <a:spcPts val="0"/>
              </a:spcBef>
              <a:spcAft>
                <a:spcPts val="0"/>
              </a:spcAft>
              <a:buSzPts val="1800"/>
              <a:buChar char="●"/>
            </a:pPr>
            <a:r>
              <a:rPr lang="en"/>
              <a:t>Openmpi</a:t>
            </a:r>
            <a:endParaRPr/>
          </a:p>
          <a:p>
            <a:pPr indent="-342900" lvl="0" marL="457200" rtl="0" algn="l">
              <a:spcBef>
                <a:spcPts val="0"/>
              </a:spcBef>
              <a:spcAft>
                <a:spcPts val="0"/>
              </a:spcAft>
              <a:buSzPts val="1800"/>
              <a:buChar char="●"/>
            </a:pPr>
            <a:r>
              <a:rPr lang="en"/>
              <a:t>Others, including user-installed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on Cluster	</a:t>
            </a:r>
            <a:endParaRPr/>
          </a:p>
        </p:txBody>
      </p:sp>
      <p:sp>
        <p:nvSpPr>
          <p:cNvPr id="210" name="Google Shape;210;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account is granted a home directory in /home/&lt;NetID&gt;, which is mounted across all nodes of the cluster (i.e., software installed there is available everywhere). (</a:t>
            </a:r>
            <a:r>
              <a:rPr i="1" lang="en" sz="1400"/>
              <a:t>“Isilon” storage, maintained by LITS</a:t>
            </a:r>
            <a:r>
              <a:rPr lang="en"/>
              <a:t>)</a:t>
            </a:r>
            <a:endParaRPr/>
          </a:p>
          <a:p>
            <a:pPr indent="-342900" lvl="0" marL="457200" rtl="0" algn="l">
              <a:spcBef>
                <a:spcPts val="0"/>
              </a:spcBef>
              <a:spcAft>
                <a:spcPts val="0"/>
              </a:spcAft>
              <a:buSzPts val="1800"/>
              <a:buChar char="●"/>
            </a:pPr>
            <a:r>
              <a:rPr lang="en"/>
              <a:t>Initial quota is set to 16 GB.   Quota can be increased once, no questions asked.  Users are responsible for deleting/off-loading and compressing files. </a:t>
            </a:r>
            <a:endParaRPr/>
          </a:p>
          <a:p>
            <a:pPr indent="-342900" lvl="0" marL="457200" rtl="0" algn="l">
              <a:spcBef>
                <a:spcPts val="0"/>
              </a:spcBef>
              <a:spcAft>
                <a:spcPts val="0"/>
              </a:spcAft>
              <a:buSzPts val="1800"/>
              <a:buChar char="●"/>
            </a:pPr>
            <a:r>
              <a:rPr lang="en"/>
              <a:t>For large data installations, request a project directory.  There is a cost associated with project directories, depending on type. (</a:t>
            </a:r>
            <a:r>
              <a:rPr i="1" lang="en" sz="1200"/>
              <a:t>The latest pricing change has not been announced at time of slide creation</a:t>
            </a:r>
            <a:r>
              <a:rPr i="1" lang="en"/>
              <a:t>.)</a:t>
            </a:r>
            <a:endParaRPr i="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info</a:t>
            </a:r>
            <a:endParaRPr/>
          </a:p>
        </p:txBody>
      </p:sp>
      <p:sp>
        <p:nvSpPr>
          <p:cNvPr id="216" name="Google Shape;216;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technical help with the cluster (including new account requests), send email to “</a:t>
            </a:r>
            <a:r>
              <a:rPr lang="en" u="sng">
                <a:solidFill>
                  <a:schemeClr val="hlink"/>
                </a:solidFill>
                <a:hlinkClick r:id="rId3"/>
              </a:rPr>
              <a:t>help@sph.emory.edu</a:t>
            </a:r>
            <a:r>
              <a:rPr lang="en"/>
              <a:t>”</a:t>
            </a:r>
            <a:endParaRPr/>
          </a:p>
          <a:p>
            <a:pPr indent="-342900" lvl="0" marL="457200" rtl="0" algn="l">
              <a:spcBef>
                <a:spcPts val="0"/>
              </a:spcBef>
              <a:spcAft>
                <a:spcPts val="0"/>
              </a:spcAft>
              <a:buSzPts val="1800"/>
              <a:buChar char="●"/>
            </a:pPr>
            <a:r>
              <a:rPr lang="en"/>
              <a:t>Excellent how-to videos are available to Emory community (free!) via </a:t>
            </a:r>
            <a:r>
              <a:rPr lang="en" u="sng">
                <a:solidFill>
                  <a:schemeClr val="hlink"/>
                </a:solidFill>
                <a:hlinkClick r:id="rId4"/>
              </a:rPr>
              <a:t>www.lynda.com</a:t>
            </a:r>
            <a:r>
              <a:rPr lang="en"/>
              <a:t>.  Click on sign in, then enter “emory.edu” for the domain, and you will be redirected to Emory for sign in.  Search for “Learning Linux Command Line” for video instructions on how to install Windows Subsystem for Linux or Linux in a virtual machine (plus, basic Linux usage). </a:t>
            </a:r>
            <a:endParaRPr/>
          </a:p>
          <a:p>
            <a:pPr indent="-342900" lvl="0" marL="457200" rtl="0" algn="l">
              <a:spcBef>
                <a:spcPts val="0"/>
              </a:spcBef>
              <a:spcAft>
                <a:spcPts val="0"/>
              </a:spcAft>
              <a:buSzPts val="1800"/>
              <a:buChar char="●"/>
            </a:pPr>
            <a:r>
              <a:rPr lang="en"/>
              <a:t>The old HPC Cluster documentation is still here:  </a:t>
            </a:r>
            <a:r>
              <a:rPr lang="en" sz="1400" u="sng">
                <a:solidFill>
                  <a:schemeClr val="hlink"/>
                </a:solidFill>
                <a:hlinkClick r:id="rId5"/>
              </a:rPr>
              <a:t>https://intranet.sph.emory.edu/services/it/environment/cluster/index.html</a:t>
            </a:r>
            <a:endParaRPr sz="1400"/>
          </a:p>
          <a:p>
            <a:pPr indent="0" lvl="0" marL="457200" rtl="0" algn="l">
              <a:spcBef>
                <a:spcPts val="1600"/>
              </a:spcBef>
              <a:spcAft>
                <a:spcPts val="0"/>
              </a:spcAft>
              <a:buNone/>
            </a:pPr>
            <a:r>
              <a:rPr lang="en"/>
              <a:t>(It is in need of updating!)</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HPC Cluster Layout</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Compute nodes</a:t>
            </a:r>
            <a:endParaRPr/>
          </a:p>
          <a:p>
            <a:pPr indent="-342900" lvl="0" marL="457200" rtl="0" algn="l">
              <a:spcBef>
                <a:spcPts val="0"/>
              </a:spcBef>
              <a:spcAft>
                <a:spcPts val="0"/>
              </a:spcAft>
              <a:buSzPts val="1800"/>
              <a:buChar char="●"/>
            </a:pPr>
            <a:r>
              <a:rPr lang="en"/>
              <a:t>Submit hosts</a:t>
            </a:r>
            <a:endParaRPr/>
          </a:p>
          <a:p>
            <a:pPr indent="-342900" lvl="0" marL="457200" rtl="0" algn="l">
              <a:spcBef>
                <a:spcPts val="0"/>
              </a:spcBef>
              <a:spcAft>
                <a:spcPts val="0"/>
              </a:spcAft>
              <a:buSzPts val="1800"/>
              <a:buChar char="●"/>
            </a:pPr>
            <a:r>
              <a:rPr lang="en"/>
              <a:t>Storage service</a:t>
            </a:r>
            <a:endParaRPr/>
          </a:p>
          <a:p>
            <a:pPr indent="-342900" lvl="0" marL="457200" rtl="0" algn="l">
              <a:spcBef>
                <a:spcPts val="0"/>
              </a:spcBef>
              <a:spcAft>
                <a:spcPts val="0"/>
              </a:spcAft>
              <a:buSzPts val="1800"/>
              <a:buChar char="●"/>
            </a:pPr>
            <a:r>
              <a:rPr lang="en"/>
              <a:t>Scheduler </a:t>
            </a:r>
            <a:endParaRPr/>
          </a:p>
          <a:p>
            <a:pPr indent="-342900" lvl="0" marL="457200" rtl="0" algn="l">
              <a:spcBef>
                <a:spcPts val="0"/>
              </a:spcBef>
              <a:spcAft>
                <a:spcPts val="0"/>
              </a:spcAft>
              <a:buSzPts val="1800"/>
              <a:buChar char="●"/>
            </a:pPr>
            <a:r>
              <a:rPr lang="en"/>
              <a:t>License Manager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 hosts and Compute Nodes	</a:t>
            </a:r>
            <a:endParaRPr/>
          </a:p>
        </p:txBody>
      </p:sp>
      <p:sp>
        <p:nvSpPr>
          <p:cNvPr id="107" name="Google Shape;107;p1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Sumit hosts:</a:t>
            </a:r>
            <a:endParaRPr/>
          </a:p>
          <a:p>
            <a:pPr indent="-317500" lvl="0" marL="457200" rtl="0" algn="l">
              <a:spcBef>
                <a:spcPts val="1600"/>
              </a:spcBef>
              <a:spcAft>
                <a:spcPts val="0"/>
              </a:spcAft>
              <a:buSzPts val="1400"/>
              <a:buChar char="●"/>
            </a:pPr>
            <a:r>
              <a:rPr lang="en"/>
              <a:t>Your “login host”. You </a:t>
            </a:r>
            <a:r>
              <a:rPr b="1" lang="en"/>
              <a:t>ssh</a:t>
            </a:r>
            <a:r>
              <a:rPr lang="en"/>
              <a:t>-in to this machine: </a:t>
            </a:r>
            <a:r>
              <a:rPr i="1" lang="en"/>
              <a:t>ssh &lt;userid&gt;@&lt;submit_host&gt;</a:t>
            </a:r>
            <a:endParaRPr/>
          </a:p>
          <a:p>
            <a:pPr indent="-317500" lvl="0" marL="457200" rtl="0" algn="l">
              <a:spcBef>
                <a:spcPts val="0"/>
              </a:spcBef>
              <a:spcAft>
                <a:spcPts val="0"/>
              </a:spcAft>
              <a:buSzPts val="1400"/>
              <a:buChar char="●"/>
            </a:pPr>
            <a:r>
              <a:rPr lang="en"/>
              <a:t>You most likely will need VPN access to reach these (some campus wired connections are accepted)</a:t>
            </a:r>
            <a:endParaRPr/>
          </a:p>
          <a:p>
            <a:pPr indent="-317500" lvl="0" marL="457200" rtl="0" algn="l">
              <a:spcBef>
                <a:spcPts val="0"/>
              </a:spcBef>
              <a:spcAft>
                <a:spcPts val="0"/>
              </a:spcAft>
              <a:buSzPts val="1400"/>
              <a:buChar char="●"/>
            </a:pPr>
            <a:r>
              <a:rPr lang="en"/>
              <a:t>Firewall timeout: 15 minutes</a:t>
            </a:r>
            <a:endParaRPr/>
          </a:p>
          <a:p>
            <a:pPr indent="-317500" lvl="0" marL="457200" rtl="0" algn="l">
              <a:spcBef>
                <a:spcPts val="0"/>
              </a:spcBef>
              <a:spcAft>
                <a:spcPts val="0"/>
              </a:spcAft>
              <a:buSzPts val="1400"/>
              <a:buChar char="●"/>
            </a:pPr>
            <a:r>
              <a:rPr lang="en"/>
              <a:t>You copy data onto these systems, which have your home and project directories available (which are mounted everywhere)</a:t>
            </a:r>
            <a:endParaRPr/>
          </a:p>
          <a:p>
            <a:pPr indent="-317500" lvl="0" marL="457200" rtl="0" algn="l">
              <a:spcBef>
                <a:spcPts val="0"/>
              </a:spcBef>
              <a:spcAft>
                <a:spcPts val="0"/>
              </a:spcAft>
              <a:buSzPts val="1400"/>
              <a:buChar char="●"/>
            </a:pPr>
            <a:r>
              <a:rPr lang="en"/>
              <a:t>Limited application availability - don’t run jobs on these systems</a:t>
            </a:r>
            <a:endParaRPr/>
          </a:p>
          <a:p>
            <a:pPr indent="-317500" lvl="0" marL="457200" rtl="0" algn="l">
              <a:spcBef>
                <a:spcPts val="0"/>
              </a:spcBef>
              <a:spcAft>
                <a:spcPts val="0"/>
              </a:spcAft>
              <a:buSzPts val="1400"/>
              <a:buChar char="●"/>
            </a:pPr>
            <a:r>
              <a:rPr lang="en"/>
              <a:t>Named “hpc3”, “hpc4”, “hpc5”, etc. </a:t>
            </a:r>
            <a:endParaRPr/>
          </a:p>
        </p:txBody>
      </p:sp>
      <p:sp>
        <p:nvSpPr>
          <p:cNvPr id="108" name="Google Shape;108;p17"/>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 nodes:</a:t>
            </a:r>
            <a:endParaRPr/>
          </a:p>
          <a:p>
            <a:pPr indent="-317500" lvl="0" marL="457200" rtl="0" algn="l">
              <a:spcBef>
                <a:spcPts val="1600"/>
              </a:spcBef>
              <a:spcAft>
                <a:spcPts val="0"/>
              </a:spcAft>
              <a:buSzPts val="1400"/>
              <a:buChar char="●"/>
            </a:pPr>
            <a:r>
              <a:rPr lang="en"/>
              <a:t>These are where the jobs are run</a:t>
            </a:r>
            <a:endParaRPr/>
          </a:p>
          <a:p>
            <a:pPr indent="-317500" lvl="0" marL="457200" rtl="0" algn="l">
              <a:spcBef>
                <a:spcPts val="0"/>
              </a:spcBef>
              <a:spcAft>
                <a:spcPts val="0"/>
              </a:spcAft>
              <a:buSzPts val="1400"/>
              <a:buChar char="●"/>
            </a:pPr>
            <a:r>
              <a:rPr lang="en"/>
              <a:t>Applications readily available here</a:t>
            </a:r>
            <a:endParaRPr/>
          </a:p>
          <a:p>
            <a:pPr indent="-317500" lvl="0" marL="457200" rtl="0" algn="l">
              <a:spcBef>
                <a:spcPts val="0"/>
              </a:spcBef>
              <a:spcAft>
                <a:spcPts val="0"/>
              </a:spcAft>
              <a:buSzPts val="1400"/>
              <a:buChar char="●"/>
            </a:pPr>
            <a:r>
              <a:rPr lang="en"/>
              <a:t>No direct login access</a:t>
            </a:r>
            <a:endParaRPr/>
          </a:p>
          <a:p>
            <a:pPr indent="-317500" lvl="0" marL="457200" rtl="0" algn="l">
              <a:spcBef>
                <a:spcPts val="0"/>
              </a:spcBef>
              <a:spcAft>
                <a:spcPts val="0"/>
              </a:spcAft>
              <a:buSzPts val="1400"/>
              <a:buChar char="●"/>
            </a:pPr>
            <a:r>
              <a:rPr lang="en"/>
              <a:t>Many cores, large amounts of RAM</a:t>
            </a:r>
            <a:endParaRPr/>
          </a:p>
          <a:p>
            <a:pPr indent="-317500" lvl="0" marL="457200" rtl="0" algn="l">
              <a:spcBef>
                <a:spcPts val="0"/>
              </a:spcBef>
              <a:spcAft>
                <a:spcPts val="0"/>
              </a:spcAft>
              <a:buSzPts val="1400"/>
              <a:buChar char="●"/>
            </a:pPr>
            <a:r>
              <a:rPr lang="en"/>
              <a:t>Physical servers (not VMs)</a:t>
            </a:r>
            <a:endParaRPr/>
          </a:p>
          <a:p>
            <a:pPr indent="-317500" lvl="0" marL="457200" rtl="0" algn="l">
              <a:spcBef>
                <a:spcPts val="0"/>
              </a:spcBef>
              <a:spcAft>
                <a:spcPts val="0"/>
              </a:spcAft>
              <a:buSzPts val="1400"/>
              <a:buChar char="●"/>
            </a:pPr>
            <a:r>
              <a:rPr lang="en"/>
              <a:t>Named after fruit (“apple”, “banana”, “cherry”) or research group (“gene1”, “gene2”, etc.) or randomly (“dynareg1”)</a:t>
            </a:r>
            <a:endParaRPr/>
          </a:p>
          <a:p>
            <a:pPr indent="-317500" lvl="0" marL="457200" rtl="0" algn="l">
              <a:spcBef>
                <a:spcPts val="0"/>
              </a:spcBef>
              <a:spcAft>
                <a:spcPts val="0"/>
              </a:spcAft>
              <a:buSzPts val="1400"/>
              <a:buChar char="●"/>
            </a:pPr>
            <a:r>
              <a:rPr lang="en"/>
              <a:t>There are 32 compute nodes</a:t>
            </a:r>
            <a:endParaRPr/>
          </a:p>
          <a:p>
            <a:pPr indent="-317500" lvl="0" marL="457200" rtl="0" algn="l">
              <a:spcBef>
                <a:spcPts val="0"/>
              </a:spcBef>
              <a:spcAft>
                <a:spcPts val="0"/>
              </a:spcAft>
              <a:buSzPts val="1400"/>
              <a:buChar char="●"/>
            </a:pPr>
            <a:r>
              <a:rPr lang="en"/>
              <a:t>664 cores -&gt;  1328 threads total</a:t>
            </a:r>
            <a:endParaRPr/>
          </a:p>
          <a:p>
            <a:pPr indent="-317500" lvl="0" marL="457200" rtl="0" algn="l">
              <a:spcBef>
                <a:spcPts val="0"/>
              </a:spcBef>
              <a:spcAft>
                <a:spcPts val="0"/>
              </a:spcAft>
              <a:buSzPts val="1400"/>
              <a:buChar char="●"/>
            </a:pPr>
            <a:r>
              <a:rPr lang="en"/>
              <a:t>Running RHEL 7 </a:t>
            </a:r>
            <a:endParaRPr/>
          </a:p>
          <a:p>
            <a:pPr indent="0" lvl="0" marL="457200" rtl="0" algn="l">
              <a:spcBef>
                <a:spcPts val="16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Preliminaries: Changing your $SHELL</a:t>
            </a:r>
            <a:endParaRPr/>
          </a:p>
        </p:txBody>
      </p:sp>
      <p:sp>
        <p:nvSpPr>
          <p:cNvPr id="114" name="Google Shape;114;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legacy “feature” of central IT at Emory: everyone’s Unix shell is set to ‘ksh’ in LDAP. </a:t>
            </a:r>
            <a:endParaRPr/>
          </a:p>
          <a:p>
            <a:pPr indent="-342900" lvl="0" marL="457200" rtl="0" algn="l">
              <a:spcBef>
                <a:spcPts val="0"/>
              </a:spcBef>
              <a:spcAft>
                <a:spcPts val="0"/>
              </a:spcAft>
              <a:buSzPts val="1800"/>
              <a:buChar char="●"/>
            </a:pPr>
            <a:r>
              <a:rPr lang="en"/>
              <a:t>Literally no one uses </a:t>
            </a:r>
            <a:r>
              <a:rPr b="1" lang="en"/>
              <a:t>ksh</a:t>
            </a:r>
            <a:r>
              <a:rPr lang="en"/>
              <a:t> anymore.  Default shell on Linux, Mac OS X and even Solaris is </a:t>
            </a:r>
            <a:r>
              <a:rPr b="1" lang="en"/>
              <a:t>bash </a:t>
            </a:r>
            <a:r>
              <a:rPr lang="en"/>
              <a:t>now, and has been for years. </a:t>
            </a:r>
            <a:endParaRPr/>
          </a:p>
          <a:p>
            <a:pPr indent="-342900" lvl="0" marL="457200" rtl="0" algn="l">
              <a:spcBef>
                <a:spcPts val="0"/>
              </a:spcBef>
              <a:spcAft>
                <a:spcPts val="0"/>
              </a:spcAft>
              <a:buSzPts val="1800"/>
              <a:buChar char="●"/>
            </a:pPr>
            <a:r>
              <a:rPr lang="en"/>
              <a:t>In process of getting it changed, but until then, all new Emory users have to change it themselves:  </a:t>
            </a:r>
            <a:r>
              <a:rPr lang="en" sz="1400" u="sng">
                <a:solidFill>
                  <a:schemeClr val="hlink"/>
                </a:solidFill>
                <a:hlinkClick r:id="rId3"/>
              </a:rPr>
              <a:t>https://mynetid.emory.edu/IDMProv/portal/cn/DefaultContainerPage/WelcometoMyNetID</a:t>
            </a:r>
            <a:endParaRPr sz="1400"/>
          </a:p>
          <a:p>
            <a:pPr indent="-342900" lvl="0" marL="457200" rtl="0" algn="l">
              <a:spcBef>
                <a:spcPts val="0"/>
              </a:spcBef>
              <a:spcAft>
                <a:spcPts val="0"/>
              </a:spcAft>
              <a:buSzPts val="1800"/>
              <a:buChar char="●"/>
            </a:pPr>
            <a:r>
              <a:rPr lang="en"/>
              <a:t>Call 7-7777 (Central IT help line) for assistance.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Logging in to the Cluster	</a:t>
            </a:r>
            <a:endParaRPr/>
          </a:p>
        </p:txBody>
      </p:sp>
      <p:sp>
        <p:nvSpPr>
          <p:cNvPr id="120" name="Google Shape;120;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use </a:t>
            </a:r>
            <a:r>
              <a:rPr b="1" lang="en"/>
              <a:t>ssh </a:t>
            </a:r>
            <a:r>
              <a:rPr lang="en"/>
              <a:t>(Secure Shell)</a:t>
            </a:r>
            <a:r>
              <a:rPr b="1" lang="en"/>
              <a:t> </a:t>
            </a:r>
            <a:r>
              <a:rPr lang="en"/>
              <a:t>to log into the submit hosts</a:t>
            </a:r>
            <a:endParaRPr/>
          </a:p>
          <a:p>
            <a:pPr indent="-342900" lvl="0" marL="457200" rtl="0" algn="l">
              <a:spcBef>
                <a:spcPts val="0"/>
              </a:spcBef>
              <a:spcAft>
                <a:spcPts val="0"/>
              </a:spcAft>
              <a:buSzPts val="1800"/>
              <a:buChar char="●"/>
            </a:pPr>
            <a:r>
              <a:rPr lang="en"/>
              <a:t>The easiest operating systems:  Linux and Mac OS X clients.   Use the provided terminal program, and </a:t>
            </a:r>
            <a:r>
              <a:rPr b="1" lang="en"/>
              <a:t>ssh</a:t>
            </a:r>
            <a:r>
              <a:rPr lang="en"/>
              <a:t> is already included. </a:t>
            </a:r>
            <a:endParaRPr/>
          </a:p>
          <a:p>
            <a:pPr indent="-342900" lvl="0" marL="457200" rtl="0" algn="l">
              <a:spcBef>
                <a:spcPts val="0"/>
              </a:spcBef>
              <a:spcAft>
                <a:spcPts val="0"/>
              </a:spcAft>
              <a:buSzPts val="1800"/>
              <a:buChar char="●"/>
            </a:pPr>
            <a:r>
              <a:rPr lang="en"/>
              <a:t>Windows: more complicated.  You’ll need an </a:t>
            </a:r>
            <a:r>
              <a:rPr b="1" lang="en"/>
              <a:t>ssh</a:t>
            </a:r>
            <a:r>
              <a:rPr lang="en"/>
              <a:t> client.  There are at least three options:</a:t>
            </a:r>
            <a:endParaRPr/>
          </a:p>
          <a:p>
            <a:pPr indent="-317500" lvl="1" marL="914400" rtl="0" algn="l">
              <a:spcBef>
                <a:spcPts val="0"/>
              </a:spcBef>
              <a:spcAft>
                <a:spcPts val="0"/>
              </a:spcAft>
              <a:buSzPts val="1400"/>
              <a:buChar char="○"/>
            </a:pPr>
            <a:r>
              <a:rPr lang="en"/>
              <a:t>Install Putty.   Go to putty.org, download 64-bit .msi file and install.  It works on older Windows systems</a:t>
            </a:r>
            <a:endParaRPr/>
          </a:p>
          <a:p>
            <a:pPr indent="-317500" lvl="1" marL="914400" rtl="0" algn="l">
              <a:spcBef>
                <a:spcPts val="0"/>
              </a:spcBef>
              <a:spcAft>
                <a:spcPts val="0"/>
              </a:spcAft>
              <a:buSzPts val="1400"/>
              <a:buChar char="○"/>
            </a:pPr>
            <a:r>
              <a:rPr lang="en"/>
              <a:t>On Windows 10, use Windows Subsystem for Linux.  Download Ubuntu from Windows store</a:t>
            </a:r>
            <a:endParaRPr/>
          </a:p>
          <a:p>
            <a:pPr indent="-317500" lvl="1" marL="914400" rtl="0" algn="l">
              <a:spcBef>
                <a:spcPts val="0"/>
              </a:spcBef>
              <a:spcAft>
                <a:spcPts val="0"/>
              </a:spcAft>
              <a:buSzPts val="1400"/>
              <a:buChar char="○"/>
            </a:pPr>
            <a:r>
              <a:rPr lang="en"/>
              <a:t>Install Linux via a virtual machine: e.g., VirtualBox or VMWare</a:t>
            </a:r>
            <a:endParaRPr/>
          </a:p>
          <a:p>
            <a:pPr indent="-317500" lvl="1" marL="914400" rtl="0" algn="l">
              <a:spcBef>
                <a:spcPts val="0"/>
              </a:spcBef>
              <a:spcAft>
                <a:spcPts val="0"/>
              </a:spcAft>
              <a:buSzPts val="1400"/>
              <a:buChar char="○"/>
            </a:pPr>
            <a:r>
              <a:rPr lang="en"/>
              <a:t>Excellent how-to video at  </a:t>
            </a:r>
            <a:r>
              <a:rPr lang="en" u="sng">
                <a:solidFill>
                  <a:schemeClr val="hlink"/>
                </a:solidFill>
                <a:hlinkClick r:id="rId3"/>
              </a:rPr>
              <a:t>www.lynda.com</a:t>
            </a:r>
            <a:r>
              <a:rPr lang="en"/>
              <a:t>: </a:t>
            </a:r>
            <a:r>
              <a:rPr i="1" lang="en"/>
              <a:t>Learning Linux Command 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SSH</a:t>
            </a:r>
            <a:endParaRPr/>
          </a:p>
        </p:txBody>
      </p:sp>
      <p:sp>
        <p:nvSpPr>
          <p:cNvPr id="126" name="Google Shape;126;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command s</a:t>
            </a:r>
            <a:r>
              <a:rPr i="1" lang="en"/>
              <a:t>sh &lt;username&gt;@&lt;submit_host&gt;.sph.emory.edu</a:t>
            </a:r>
            <a:r>
              <a:rPr lang="en"/>
              <a:t>, e.g., “</a:t>
            </a:r>
            <a:r>
              <a:rPr lang="en">
                <a:latin typeface="Courier New"/>
                <a:ea typeface="Courier New"/>
                <a:cs typeface="Courier New"/>
                <a:sym typeface="Courier New"/>
              </a:rPr>
              <a:t>ssh </a:t>
            </a:r>
            <a:r>
              <a:rPr lang="en" u="sng">
                <a:solidFill>
                  <a:schemeClr val="hlink"/>
                </a:solidFill>
                <a:latin typeface="Courier New"/>
                <a:ea typeface="Courier New"/>
                <a:cs typeface="Courier New"/>
                <a:sym typeface="Courier New"/>
                <a:hlinkClick r:id="rId3"/>
              </a:rPr>
              <a:t>fred@hpc6.sph.emory.edu</a:t>
            </a:r>
            <a:r>
              <a:rPr lang="en">
                <a:latin typeface="Courier New"/>
                <a:ea typeface="Courier New"/>
                <a:cs typeface="Courier New"/>
                <a:sym typeface="Courier New"/>
              </a:rPr>
              <a:t>”</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Accept new key the first time you login</a:t>
            </a:r>
            <a:endParaRPr/>
          </a:p>
          <a:p>
            <a:pPr indent="-342900" lvl="0" marL="457200" rtl="0" algn="l">
              <a:spcBef>
                <a:spcPts val="0"/>
              </a:spcBef>
              <a:spcAft>
                <a:spcPts val="0"/>
              </a:spcAft>
              <a:buSzPts val="1800"/>
              <a:buChar char="●"/>
            </a:pPr>
            <a:r>
              <a:rPr lang="en"/>
              <a:t>Best practice:  password-less key exchange and ssh-agent</a:t>
            </a:r>
            <a:endParaRPr/>
          </a:p>
          <a:p>
            <a:pPr indent="-342900" lvl="0" marL="457200" rtl="0" algn="l">
              <a:spcBef>
                <a:spcPts val="0"/>
              </a:spcBef>
              <a:spcAft>
                <a:spcPts val="0"/>
              </a:spcAft>
              <a:buSzPts val="1800"/>
              <a:buChar char="●"/>
            </a:pPr>
            <a:r>
              <a:rPr b="1" lang="en"/>
              <a:t>ssh-copy-id</a:t>
            </a:r>
            <a:r>
              <a:rPr lang="en"/>
              <a:t> works well from any Linux/Mac OS X terminal. </a:t>
            </a:r>
            <a:endParaRPr/>
          </a:p>
          <a:p>
            <a:pPr indent="-342900" lvl="0" marL="457200" rtl="0" algn="l">
              <a:spcBef>
                <a:spcPts val="0"/>
              </a:spcBef>
              <a:spcAft>
                <a:spcPts val="0"/>
              </a:spcAft>
              <a:buSzPts val="1800"/>
              <a:buChar char="●"/>
            </a:pPr>
            <a:r>
              <a:rPr b="1" lang="en"/>
              <a:t>.ssh/config</a:t>
            </a:r>
            <a:r>
              <a:rPr lang="en"/>
              <a:t> can be used to save aliases to further reduce typing.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Connecting to the Cluster:  VPN, firewalls, </a:t>
            </a:r>
            <a:r>
              <a:rPr b="1" lang="en"/>
              <a:t>screen</a:t>
            </a:r>
            <a:endParaRPr/>
          </a:p>
        </p:txBody>
      </p:sp>
      <p:sp>
        <p:nvSpPr>
          <p:cNvPr id="132" name="Google Shape;132;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you connect to the cluster from an off-site location, including Emory Unplugged (Emory’s wireless network), you’ll need access to the Emory VPN.   This is granted by individual request by central IT (</a:t>
            </a:r>
            <a:r>
              <a:rPr i="1" lang="en"/>
              <a:t>LITS)</a:t>
            </a:r>
            <a:r>
              <a:rPr lang="en"/>
              <a:t>: </a:t>
            </a:r>
            <a:r>
              <a:rPr lang="en" u="sng">
                <a:solidFill>
                  <a:schemeClr val="hlink"/>
                </a:solidFill>
                <a:hlinkClick r:id="rId3"/>
              </a:rPr>
              <a:t>https://it.emory.edu/security/vpn.html</a:t>
            </a:r>
            <a:endParaRPr/>
          </a:p>
          <a:p>
            <a:pPr indent="-342900" lvl="0" marL="457200" rtl="0" algn="l">
              <a:spcBef>
                <a:spcPts val="0"/>
              </a:spcBef>
              <a:spcAft>
                <a:spcPts val="0"/>
              </a:spcAft>
              <a:buSzPts val="1800"/>
              <a:buChar char="●"/>
            </a:pPr>
            <a:r>
              <a:rPr lang="en"/>
              <a:t>Once logged in, both the VPN and the network firewall settings can “time out”.  </a:t>
            </a:r>
            <a:endParaRPr/>
          </a:p>
          <a:p>
            <a:pPr indent="-342900" lvl="0" marL="457200" rtl="0" algn="l">
              <a:spcBef>
                <a:spcPts val="0"/>
              </a:spcBef>
              <a:spcAft>
                <a:spcPts val="0"/>
              </a:spcAft>
              <a:buSzPts val="1800"/>
              <a:buChar char="●"/>
            </a:pPr>
            <a:r>
              <a:rPr lang="en"/>
              <a:t>As a work-around, use the Unix command </a:t>
            </a:r>
            <a:r>
              <a:rPr b="1" lang="en"/>
              <a:t>screen. </a:t>
            </a:r>
            <a:endParaRPr b="1"/>
          </a:p>
          <a:p>
            <a:pPr indent="-342900" lvl="0" marL="457200" rtl="0" algn="l">
              <a:spcBef>
                <a:spcPts val="0"/>
              </a:spcBef>
              <a:spcAft>
                <a:spcPts val="0"/>
              </a:spcAft>
              <a:buSzPts val="1800"/>
              <a:buChar char="●"/>
            </a:pPr>
            <a:r>
              <a:rPr lang="en"/>
              <a:t>After logging in, simply type ‘screen’.  It will return a prompt to you, as if nothing happened.  Type “&lt;ctrl&gt;-a d”, to exit a screen. </a:t>
            </a:r>
            <a:endParaRPr/>
          </a:p>
          <a:p>
            <a:pPr indent="-342900" lvl="0" marL="457200" rtl="0" algn="l">
              <a:spcBef>
                <a:spcPts val="0"/>
              </a:spcBef>
              <a:spcAft>
                <a:spcPts val="0"/>
              </a:spcAft>
              <a:buSzPts val="1800"/>
              <a:buChar char="●"/>
            </a:pPr>
            <a:r>
              <a:rPr lang="en"/>
              <a:t>If your connection gets dropped (while in a screen), you can “reattach” to the session via </a:t>
            </a:r>
            <a:r>
              <a:rPr b="1" lang="en"/>
              <a:t>screen -r</a:t>
            </a:r>
            <a:r>
              <a:rPr lang="en"/>
              <a:t>.  (Type ‘&lt;ctrl&gt;-a ?’ in </a:t>
            </a:r>
            <a:r>
              <a:rPr b="1" lang="en"/>
              <a:t>screen</a:t>
            </a:r>
            <a:r>
              <a:rPr lang="en"/>
              <a:t>, for command list.)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