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83" r:id="rId4"/>
    <p:sldId id="258" r:id="rId5"/>
    <p:sldId id="284" r:id="rId6"/>
    <p:sldId id="264" r:id="rId7"/>
    <p:sldId id="261" r:id="rId8"/>
    <p:sldId id="265" r:id="rId9"/>
    <p:sldId id="262" r:id="rId10"/>
    <p:sldId id="263" r:id="rId11"/>
    <p:sldId id="260" r:id="rId12"/>
    <p:sldId id="274" r:id="rId13"/>
    <p:sldId id="277" r:id="rId14"/>
    <p:sldId id="278" r:id="rId15"/>
    <p:sldId id="272" r:id="rId16"/>
    <p:sldId id="282" r:id="rId17"/>
    <p:sldId id="279" r:id="rId18"/>
    <p:sldId id="288" r:id="rId19"/>
    <p:sldId id="280" r:id="rId20"/>
    <p:sldId id="289" r:id="rId21"/>
    <p:sldId id="285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98" y="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31ECB9-35CF-493E-846E-095DBADC732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486DFF-9290-4626-AD49-EFCDA1EFACB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8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B9-35CF-493E-846E-095DBADC732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DFF-9290-4626-AD49-EFCDA1EF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B9-35CF-493E-846E-095DBADC732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DFF-9290-4626-AD49-EFCDA1EF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B9-35CF-493E-846E-095DBADC732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DFF-9290-4626-AD49-EFCDA1EF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B9-35CF-493E-846E-095DBADC732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DFF-9290-4626-AD49-EFCDA1EFACB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3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B9-35CF-493E-846E-095DBADC732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DFF-9290-4626-AD49-EFCDA1EF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B9-35CF-493E-846E-095DBADC732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DFF-9290-4626-AD49-EFCDA1EF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7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B9-35CF-493E-846E-095DBADC732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DFF-9290-4626-AD49-EFCDA1EF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B9-35CF-493E-846E-095DBADC732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DFF-9290-4626-AD49-EFCDA1EF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B9-35CF-493E-846E-095DBADC732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DFF-9290-4626-AD49-EFCDA1EF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5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ECB9-35CF-493E-846E-095DBADC732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86DFF-9290-4626-AD49-EFCDA1EF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3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031ECB9-35CF-493E-846E-095DBADC732A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486DFF-9290-4626-AD49-EFCDA1EFA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Data analysis for a panel of </a:t>
            </a:r>
            <a:r>
              <a:rPr lang="en-US" sz="4800" dirty="0"/>
              <a:t>t</a:t>
            </a:r>
            <a:r>
              <a:rPr lang="en-US" sz="4800" dirty="0" smtClean="0"/>
              <a:t>hree  immunoassays </a:t>
            </a:r>
            <a:r>
              <a:rPr lang="en-US" sz="4800" dirty="0"/>
              <a:t>utilizing </a:t>
            </a:r>
            <a:r>
              <a:rPr lang="en-US" sz="4800" dirty="0" smtClean="0"/>
              <a:t>the gplot2 package </a:t>
            </a:r>
            <a:br>
              <a:rPr lang="en-US" sz="4800" dirty="0" smtClean="0"/>
            </a:br>
            <a:r>
              <a:rPr lang="en-US" sz="4800" dirty="0" smtClean="0"/>
              <a:t>(R programming language)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Katarzyna Haynesworth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Concentration (</a:t>
            </a:r>
            <a:r>
              <a:rPr lang="en-US" dirty="0" err="1" smtClean="0"/>
              <a:t>pg</a:t>
            </a:r>
            <a:r>
              <a:rPr lang="en-US" dirty="0" smtClean="0"/>
              <a:t>/ml) Comparison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 All Assays in Terms of Concentration </a:t>
            </a:r>
            <a:r>
              <a:rPr lang="en-US" sz="2400" dirty="0" err="1"/>
              <a:t>pg</a:t>
            </a:r>
            <a:r>
              <a:rPr lang="en-US" sz="2400" dirty="0"/>
              <a:t>/mL</a:t>
            </a:r>
          </a:p>
          <a:p>
            <a:pPr marL="0" indent="0">
              <a:buNone/>
            </a:pPr>
            <a:r>
              <a:rPr lang="en-US" sz="2400" dirty="0" err="1"/>
              <a:t>ggplot</a:t>
            </a:r>
            <a:r>
              <a:rPr lang="en-US" sz="2400" dirty="0"/>
              <a:t>(subset(</a:t>
            </a:r>
            <a:r>
              <a:rPr lang="en-US" sz="2400" dirty="0" err="1"/>
              <a:t>Assay_Data</a:t>
            </a:r>
            <a:r>
              <a:rPr lang="en-US" sz="2400" dirty="0"/>
              <a:t>, Measure == "Concentration </a:t>
            </a:r>
            <a:r>
              <a:rPr lang="en-US" sz="2400" dirty="0" err="1"/>
              <a:t>pg</a:t>
            </a:r>
            <a:r>
              <a:rPr lang="en-US" sz="2400" dirty="0"/>
              <a:t>/mL")) 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geom_boxplot</a:t>
            </a:r>
            <a:r>
              <a:rPr lang="en-US" sz="2400" dirty="0"/>
              <a:t> (</a:t>
            </a:r>
            <a:r>
              <a:rPr lang="en-US" sz="2400" dirty="0" err="1"/>
              <a:t>aes</a:t>
            </a:r>
            <a:r>
              <a:rPr lang="en-US" sz="2400" dirty="0"/>
              <a:t>(</a:t>
            </a:r>
            <a:r>
              <a:rPr lang="en-US" sz="2400" dirty="0" err="1"/>
              <a:t>Assay_Format</a:t>
            </a:r>
            <a:r>
              <a:rPr lang="en-US" sz="2400" dirty="0"/>
              <a:t>, Measurement, </a:t>
            </a:r>
            <a:r>
              <a:rPr lang="en-US" sz="2400" dirty="0" err="1"/>
              <a:t>colour</a:t>
            </a:r>
            <a:r>
              <a:rPr lang="en-US" sz="2400" dirty="0"/>
              <a:t> = Sample))+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facet_wrap</a:t>
            </a:r>
            <a:r>
              <a:rPr lang="en-US" sz="2400" dirty="0"/>
              <a:t>(</a:t>
            </a:r>
            <a:r>
              <a:rPr lang="en-US" sz="2400" dirty="0" err="1"/>
              <a:t>Assay~Sample</a:t>
            </a:r>
            <a:r>
              <a:rPr lang="en-US" sz="2400" dirty="0"/>
              <a:t>, </a:t>
            </a:r>
            <a:r>
              <a:rPr lang="en-US" sz="2400" dirty="0" err="1"/>
              <a:t>ncol</a:t>
            </a:r>
            <a:r>
              <a:rPr lang="en-US" sz="2400" dirty="0"/>
              <a:t> = 4,scales = "free")+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ggtitle</a:t>
            </a:r>
            <a:r>
              <a:rPr lang="en-US" sz="2400" dirty="0"/>
              <a:t>("Concentration (</a:t>
            </a:r>
            <a:r>
              <a:rPr lang="en-US" sz="2400" dirty="0" err="1"/>
              <a:t>pg</a:t>
            </a:r>
            <a:r>
              <a:rPr lang="en-US" sz="2400" dirty="0"/>
              <a:t>/mL) Comparison for 1-Step vs. 2-Step") +</a:t>
            </a:r>
          </a:p>
          <a:p>
            <a:pPr marL="0" indent="0">
              <a:buNone/>
            </a:pPr>
            <a:r>
              <a:rPr lang="en-US" sz="2400" dirty="0"/>
              <a:t>  theme(</a:t>
            </a:r>
            <a:r>
              <a:rPr lang="en-US" sz="2400" dirty="0" err="1"/>
              <a:t>plot.title</a:t>
            </a:r>
            <a:r>
              <a:rPr lang="en-US" sz="2400" dirty="0"/>
              <a:t> = </a:t>
            </a:r>
            <a:r>
              <a:rPr lang="en-US" sz="2400" dirty="0" err="1"/>
              <a:t>element_text</a:t>
            </a:r>
            <a:r>
              <a:rPr lang="en-US" sz="2400" dirty="0"/>
              <a:t>(</a:t>
            </a:r>
            <a:r>
              <a:rPr lang="en-US" sz="2400" dirty="0" err="1"/>
              <a:t>lineheight</a:t>
            </a:r>
            <a:r>
              <a:rPr lang="en-US" sz="2400" dirty="0"/>
              <a:t>=.8, face="bold",</a:t>
            </a:r>
            <a:r>
              <a:rPr lang="en-US" sz="2400" dirty="0" err="1"/>
              <a:t>hjust</a:t>
            </a:r>
            <a:r>
              <a:rPr lang="en-US" sz="2400" dirty="0"/>
              <a:t> = 0.5 ))+</a:t>
            </a:r>
          </a:p>
          <a:p>
            <a:pPr marL="0" indent="0">
              <a:buNone/>
            </a:pPr>
            <a:r>
              <a:rPr lang="en-US" sz="2400" dirty="0"/>
              <a:t>  labs(x = "Assay Format", y = "Concentration </a:t>
            </a:r>
            <a:r>
              <a:rPr lang="en-US" sz="2400" dirty="0" err="1"/>
              <a:t>pg</a:t>
            </a:r>
            <a:r>
              <a:rPr lang="en-US" sz="2400" dirty="0"/>
              <a:t>/mL")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027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586143"/>
            <a:ext cx="9533333" cy="5685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52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(ECL) Comparison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 All Assays in Terms of ECL</a:t>
            </a:r>
          </a:p>
          <a:p>
            <a:pPr marL="0" indent="0">
              <a:buNone/>
            </a:pPr>
            <a:r>
              <a:rPr lang="en-US" sz="2400" dirty="0" err="1"/>
              <a:t>ggplot</a:t>
            </a:r>
            <a:r>
              <a:rPr lang="en-US" sz="2400" dirty="0"/>
              <a:t>(subset(</a:t>
            </a:r>
            <a:r>
              <a:rPr lang="en-US" sz="2400" dirty="0" err="1"/>
              <a:t>Assay_Data,Measure</a:t>
            </a:r>
            <a:r>
              <a:rPr lang="en-US" sz="2400" dirty="0"/>
              <a:t> == "ECL")) 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geom_boxplot</a:t>
            </a:r>
            <a:r>
              <a:rPr lang="en-US" sz="2400" dirty="0"/>
              <a:t> (</a:t>
            </a:r>
            <a:r>
              <a:rPr lang="en-US" sz="2400" dirty="0" err="1"/>
              <a:t>aes</a:t>
            </a:r>
            <a:r>
              <a:rPr lang="en-US" sz="2400" dirty="0"/>
              <a:t>(</a:t>
            </a:r>
            <a:r>
              <a:rPr lang="en-US" sz="2400" dirty="0" err="1"/>
              <a:t>Assay_Format</a:t>
            </a:r>
            <a:r>
              <a:rPr lang="en-US" sz="2400" dirty="0"/>
              <a:t>, Measurement, </a:t>
            </a:r>
            <a:r>
              <a:rPr lang="en-US" sz="2400" dirty="0" err="1"/>
              <a:t>colour</a:t>
            </a:r>
            <a:r>
              <a:rPr lang="en-US" sz="2400" dirty="0"/>
              <a:t> = Sample))+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facet_wrap</a:t>
            </a:r>
            <a:r>
              <a:rPr lang="en-US" sz="2400" dirty="0"/>
              <a:t>(</a:t>
            </a:r>
            <a:r>
              <a:rPr lang="en-US" sz="2400" dirty="0" err="1"/>
              <a:t>Assay~Sample</a:t>
            </a:r>
            <a:r>
              <a:rPr lang="en-US" sz="2400" dirty="0"/>
              <a:t>, </a:t>
            </a:r>
            <a:r>
              <a:rPr lang="en-US" sz="2400" dirty="0" err="1"/>
              <a:t>ncol</a:t>
            </a:r>
            <a:r>
              <a:rPr lang="en-US" sz="2400" dirty="0"/>
              <a:t> = 4,scales = "free")+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ggtitle</a:t>
            </a:r>
            <a:r>
              <a:rPr lang="en-US" sz="2400" dirty="0"/>
              <a:t>("ECL Comparison for 1-Step vs. 2-Step") +</a:t>
            </a:r>
          </a:p>
          <a:p>
            <a:pPr marL="0" indent="0">
              <a:buNone/>
            </a:pPr>
            <a:r>
              <a:rPr lang="en-US" sz="2400" dirty="0"/>
              <a:t>  theme(</a:t>
            </a:r>
            <a:r>
              <a:rPr lang="en-US" sz="2400" dirty="0" err="1"/>
              <a:t>plot.title</a:t>
            </a:r>
            <a:r>
              <a:rPr lang="en-US" sz="2400" dirty="0"/>
              <a:t> = </a:t>
            </a:r>
            <a:r>
              <a:rPr lang="en-US" sz="2400" dirty="0" err="1"/>
              <a:t>element_text</a:t>
            </a:r>
            <a:r>
              <a:rPr lang="en-US" sz="2400" dirty="0"/>
              <a:t>(</a:t>
            </a:r>
            <a:r>
              <a:rPr lang="en-US" sz="2400" dirty="0" err="1"/>
              <a:t>lineheight</a:t>
            </a:r>
            <a:r>
              <a:rPr lang="en-US" sz="2400" dirty="0"/>
              <a:t>=.8, face="bold",</a:t>
            </a:r>
            <a:r>
              <a:rPr lang="en-US" sz="2400" dirty="0" err="1"/>
              <a:t>hjust</a:t>
            </a:r>
            <a:r>
              <a:rPr lang="en-US" sz="2400" dirty="0"/>
              <a:t> = 0.5 ))+</a:t>
            </a:r>
          </a:p>
          <a:p>
            <a:pPr marL="0" indent="0">
              <a:buNone/>
            </a:pPr>
            <a:r>
              <a:rPr lang="en-US" sz="2400" dirty="0"/>
              <a:t>  labs(x = "Assay Format", y = "Average ECL")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599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586143"/>
            <a:ext cx="9533333" cy="5685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05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CSF Comparison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 CSF Data Comparison</a:t>
            </a:r>
          </a:p>
          <a:p>
            <a:pPr marL="0" indent="0">
              <a:buNone/>
            </a:pPr>
            <a:r>
              <a:rPr lang="en-US" sz="2400" dirty="0" err="1"/>
              <a:t>ggplot</a:t>
            </a:r>
            <a:r>
              <a:rPr lang="en-US" sz="2400" dirty="0"/>
              <a:t>(subset(</a:t>
            </a:r>
            <a:r>
              <a:rPr lang="en-US" sz="2400" dirty="0" err="1"/>
              <a:t>Assay_Data,Sample</a:t>
            </a:r>
            <a:r>
              <a:rPr lang="en-US" sz="2400" dirty="0"/>
              <a:t> =="CSF" )) 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geom_boxplot</a:t>
            </a:r>
            <a:r>
              <a:rPr lang="en-US" sz="2400" dirty="0"/>
              <a:t> (</a:t>
            </a:r>
            <a:r>
              <a:rPr lang="en-US" sz="2400" dirty="0" err="1"/>
              <a:t>aes</a:t>
            </a:r>
            <a:r>
              <a:rPr lang="en-US" sz="2400" dirty="0"/>
              <a:t>(</a:t>
            </a:r>
            <a:r>
              <a:rPr lang="en-US" sz="2400" dirty="0" err="1"/>
              <a:t>Assay_Format</a:t>
            </a:r>
            <a:r>
              <a:rPr lang="en-US" sz="2400" dirty="0"/>
              <a:t>, Measurement, </a:t>
            </a:r>
            <a:r>
              <a:rPr lang="en-US" sz="2400" dirty="0" err="1"/>
              <a:t>colour</a:t>
            </a:r>
            <a:r>
              <a:rPr lang="en-US" sz="2400" dirty="0"/>
              <a:t> = Assay))+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facet_wrap</a:t>
            </a:r>
            <a:r>
              <a:rPr lang="en-US" sz="2400" dirty="0"/>
              <a:t>(</a:t>
            </a:r>
            <a:r>
              <a:rPr lang="en-US" sz="2400" dirty="0" err="1"/>
              <a:t>Assay~Measure</a:t>
            </a:r>
            <a:r>
              <a:rPr lang="en-US" sz="2400" dirty="0"/>
              <a:t>, </a:t>
            </a:r>
            <a:r>
              <a:rPr lang="en-US" sz="2400" dirty="0" err="1"/>
              <a:t>ncol</a:t>
            </a:r>
            <a:r>
              <a:rPr lang="en-US" sz="2400" dirty="0"/>
              <a:t> = 2,scales = "free")+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ggtitle</a:t>
            </a:r>
            <a:r>
              <a:rPr lang="en-US" sz="2400" dirty="0"/>
              <a:t>("CSF Data") +</a:t>
            </a:r>
          </a:p>
          <a:p>
            <a:pPr marL="0" indent="0">
              <a:buNone/>
            </a:pPr>
            <a:r>
              <a:rPr lang="en-US" sz="2400" dirty="0"/>
              <a:t>  theme(</a:t>
            </a:r>
            <a:r>
              <a:rPr lang="en-US" sz="2400" dirty="0" err="1"/>
              <a:t>plot.title</a:t>
            </a:r>
            <a:r>
              <a:rPr lang="en-US" sz="2400" dirty="0"/>
              <a:t> = </a:t>
            </a:r>
            <a:r>
              <a:rPr lang="en-US" sz="2400" dirty="0" err="1"/>
              <a:t>element_text</a:t>
            </a:r>
            <a:r>
              <a:rPr lang="en-US" sz="2400" dirty="0"/>
              <a:t>(</a:t>
            </a:r>
            <a:r>
              <a:rPr lang="en-US" sz="2400" dirty="0" err="1"/>
              <a:t>lineheight</a:t>
            </a:r>
            <a:r>
              <a:rPr lang="en-US" sz="2400" dirty="0"/>
              <a:t>=.8, face="bold",</a:t>
            </a:r>
            <a:r>
              <a:rPr lang="en-US" sz="2400" dirty="0" err="1"/>
              <a:t>hjust</a:t>
            </a:r>
            <a:r>
              <a:rPr lang="en-US" sz="2400" dirty="0"/>
              <a:t> = 0.5 ))+</a:t>
            </a:r>
          </a:p>
          <a:p>
            <a:pPr marL="0" indent="0">
              <a:buNone/>
            </a:pPr>
            <a:r>
              <a:rPr lang="en-US" sz="2400" dirty="0"/>
              <a:t>  labs(x = "Assay Format", y = "")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11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33" y="586143"/>
            <a:ext cx="9533333" cy="5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Serum Comparison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 Serum Data Comparison</a:t>
            </a:r>
          </a:p>
          <a:p>
            <a:pPr marL="0" indent="0">
              <a:buNone/>
            </a:pPr>
            <a:r>
              <a:rPr lang="en-US" sz="2400" dirty="0" err="1"/>
              <a:t>ggplot</a:t>
            </a:r>
            <a:r>
              <a:rPr lang="en-US" sz="2400" dirty="0"/>
              <a:t>(subset(</a:t>
            </a:r>
            <a:r>
              <a:rPr lang="en-US" sz="2400" dirty="0" err="1"/>
              <a:t>Assay_Data,Sample</a:t>
            </a:r>
            <a:r>
              <a:rPr lang="en-US" sz="2400" dirty="0"/>
              <a:t> =="Serum" )) 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geom_boxplot</a:t>
            </a:r>
            <a:r>
              <a:rPr lang="en-US" sz="2400" dirty="0"/>
              <a:t> (</a:t>
            </a:r>
            <a:r>
              <a:rPr lang="en-US" sz="2400" dirty="0" err="1"/>
              <a:t>aes</a:t>
            </a:r>
            <a:r>
              <a:rPr lang="en-US" sz="2400" dirty="0"/>
              <a:t>(</a:t>
            </a:r>
            <a:r>
              <a:rPr lang="en-US" sz="2400" dirty="0" err="1"/>
              <a:t>Assay_Format</a:t>
            </a:r>
            <a:r>
              <a:rPr lang="en-US" sz="2400" dirty="0"/>
              <a:t>, Measurement, </a:t>
            </a:r>
            <a:r>
              <a:rPr lang="en-US" sz="2400" dirty="0" err="1"/>
              <a:t>colour</a:t>
            </a:r>
            <a:r>
              <a:rPr lang="en-US" sz="2400" dirty="0"/>
              <a:t> = Assay))+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facet_wrap</a:t>
            </a:r>
            <a:r>
              <a:rPr lang="en-US" sz="2400" dirty="0"/>
              <a:t>(</a:t>
            </a:r>
            <a:r>
              <a:rPr lang="en-US" sz="2400" dirty="0" err="1"/>
              <a:t>Assay~Measure</a:t>
            </a:r>
            <a:r>
              <a:rPr lang="en-US" sz="2400" dirty="0"/>
              <a:t>, </a:t>
            </a:r>
            <a:r>
              <a:rPr lang="en-US" sz="2400" dirty="0" err="1"/>
              <a:t>ncol</a:t>
            </a:r>
            <a:r>
              <a:rPr lang="en-US" sz="2400" dirty="0"/>
              <a:t> = 2,scales = "free")+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ggtitle</a:t>
            </a:r>
            <a:r>
              <a:rPr lang="en-US" sz="2400" dirty="0"/>
              <a:t>("Serum  Data") +</a:t>
            </a:r>
          </a:p>
          <a:p>
            <a:pPr marL="0" indent="0">
              <a:buNone/>
            </a:pPr>
            <a:r>
              <a:rPr lang="en-US" sz="2400" dirty="0"/>
              <a:t>  theme(</a:t>
            </a:r>
            <a:r>
              <a:rPr lang="en-US" sz="2400" dirty="0" err="1"/>
              <a:t>plot.title</a:t>
            </a:r>
            <a:r>
              <a:rPr lang="en-US" sz="2400" dirty="0"/>
              <a:t> = </a:t>
            </a:r>
            <a:r>
              <a:rPr lang="en-US" sz="2400" dirty="0" err="1"/>
              <a:t>element_text</a:t>
            </a:r>
            <a:r>
              <a:rPr lang="en-US" sz="2400" dirty="0"/>
              <a:t>(</a:t>
            </a:r>
            <a:r>
              <a:rPr lang="en-US" sz="2400" dirty="0" err="1"/>
              <a:t>lineheight</a:t>
            </a:r>
            <a:r>
              <a:rPr lang="en-US" sz="2400" dirty="0"/>
              <a:t>=.8, face="bold",</a:t>
            </a:r>
            <a:r>
              <a:rPr lang="en-US" sz="2400" dirty="0" err="1"/>
              <a:t>hjust</a:t>
            </a:r>
            <a:r>
              <a:rPr lang="en-US" sz="2400" dirty="0"/>
              <a:t> = 0.5 ))+</a:t>
            </a:r>
          </a:p>
          <a:p>
            <a:pPr marL="0" indent="0">
              <a:buNone/>
            </a:pPr>
            <a:r>
              <a:rPr lang="en-US" sz="2400" dirty="0"/>
              <a:t>  labs(x = "Assay Format", y = "")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485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586143"/>
            <a:ext cx="9533333" cy="5685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66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EDTA Plasma Comparison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 EDTA Plasma Data Comparison</a:t>
            </a:r>
          </a:p>
          <a:p>
            <a:pPr marL="0" indent="0">
              <a:buNone/>
            </a:pPr>
            <a:r>
              <a:rPr lang="en-US" sz="2400" dirty="0" err="1"/>
              <a:t>ggplot</a:t>
            </a:r>
            <a:r>
              <a:rPr lang="en-US" sz="2400" dirty="0"/>
              <a:t>(subset(</a:t>
            </a:r>
            <a:r>
              <a:rPr lang="en-US" sz="2400" dirty="0" err="1"/>
              <a:t>Assay_Data,Sample</a:t>
            </a:r>
            <a:r>
              <a:rPr lang="en-US" sz="2400" dirty="0"/>
              <a:t> =="EDTA Plasma" )) 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geom_boxplot</a:t>
            </a:r>
            <a:r>
              <a:rPr lang="en-US" sz="2400" dirty="0"/>
              <a:t> (</a:t>
            </a:r>
            <a:r>
              <a:rPr lang="en-US" sz="2400" dirty="0" err="1"/>
              <a:t>aes</a:t>
            </a:r>
            <a:r>
              <a:rPr lang="en-US" sz="2400" dirty="0"/>
              <a:t>(</a:t>
            </a:r>
            <a:r>
              <a:rPr lang="en-US" sz="2400" dirty="0" err="1"/>
              <a:t>Assay_Format</a:t>
            </a:r>
            <a:r>
              <a:rPr lang="en-US" sz="2400" dirty="0"/>
              <a:t>, Measurement, </a:t>
            </a:r>
            <a:r>
              <a:rPr lang="en-US" sz="2400" dirty="0" err="1"/>
              <a:t>colour</a:t>
            </a:r>
            <a:r>
              <a:rPr lang="en-US" sz="2400" dirty="0"/>
              <a:t> = Assay))+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facet_wrap</a:t>
            </a:r>
            <a:r>
              <a:rPr lang="en-US" sz="2400" dirty="0"/>
              <a:t>(</a:t>
            </a:r>
            <a:r>
              <a:rPr lang="en-US" sz="2400" dirty="0" err="1"/>
              <a:t>Assay~Measure</a:t>
            </a:r>
            <a:r>
              <a:rPr lang="en-US" sz="2400" dirty="0"/>
              <a:t>, </a:t>
            </a:r>
            <a:r>
              <a:rPr lang="en-US" sz="2400" dirty="0" err="1"/>
              <a:t>ncol</a:t>
            </a:r>
            <a:r>
              <a:rPr lang="en-US" sz="2400" dirty="0"/>
              <a:t> = 2,scales = "free")+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ggtitle</a:t>
            </a:r>
            <a:r>
              <a:rPr lang="en-US" sz="2400" dirty="0"/>
              <a:t>("EDTA Plasma  Data") +</a:t>
            </a:r>
          </a:p>
          <a:p>
            <a:pPr marL="0" indent="0">
              <a:buNone/>
            </a:pPr>
            <a:r>
              <a:rPr lang="en-US" sz="2400" dirty="0"/>
              <a:t>  theme(</a:t>
            </a:r>
            <a:r>
              <a:rPr lang="en-US" sz="2400" dirty="0" err="1"/>
              <a:t>plot.title</a:t>
            </a:r>
            <a:r>
              <a:rPr lang="en-US" sz="2400" dirty="0"/>
              <a:t> = </a:t>
            </a:r>
            <a:r>
              <a:rPr lang="en-US" sz="2400" dirty="0" err="1"/>
              <a:t>element_text</a:t>
            </a:r>
            <a:r>
              <a:rPr lang="en-US" sz="2400" dirty="0"/>
              <a:t>(</a:t>
            </a:r>
            <a:r>
              <a:rPr lang="en-US" sz="2400" dirty="0" err="1"/>
              <a:t>lineheight</a:t>
            </a:r>
            <a:r>
              <a:rPr lang="en-US" sz="2400" dirty="0"/>
              <a:t>=.8, face="bold",</a:t>
            </a:r>
            <a:r>
              <a:rPr lang="en-US" sz="2400" dirty="0" err="1"/>
              <a:t>hjust</a:t>
            </a:r>
            <a:r>
              <a:rPr lang="en-US" sz="2400" dirty="0"/>
              <a:t> = 0.5 ))+</a:t>
            </a:r>
          </a:p>
          <a:p>
            <a:pPr marL="0" indent="0">
              <a:buNone/>
            </a:pPr>
            <a:r>
              <a:rPr lang="en-US" sz="2400" dirty="0"/>
              <a:t>  labs(x = "Assay Format", y = "")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49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586143"/>
            <a:ext cx="9533333" cy="5685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26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5598459" cy="135636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494" y="1712260"/>
            <a:ext cx="6795247" cy="466164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Data graphs for a panel of three immunoassays</a:t>
            </a:r>
          </a:p>
          <a:p>
            <a:pPr marL="4572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r>
              <a:rPr lang="en-US" b="1" dirty="0" smtClean="0"/>
              <a:t>: Data used in this </a:t>
            </a:r>
            <a:r>
              <a:rPr lang="en-US" b="1" dirty="0" smtClean="0"/>
              <a:t>exercise are </a:t>
            </a:r>
            <a:r>
              <a:rPr lang="en-US" b="1" dirty="0" smtClean="0"/>
              <a:t>artificial and did not come from a real-life lab bench experiment </a:t>
            </a:r>
          </a:p>
          <a:p>
            <a:r>
              <a:rPr lang="en-US" b="1" dirty="0" smtClean="0"/>
              <a:t>Testing</a:t>
            </a:r>
            <a:r>
              <a:rPr lang="en-US" b="1" dirty="0" smtClean="0"/>
              <a:t> </a:t>
            </a:r>
            <a:r>
              <a:rPr lang="en-US" b="1" dirty="0" smtClean="0"/>
              <a:t>Conditions:</a:t>
            </a:r>
          </a:p>
          <a:p>
            <a:pPr marL="502920" indent="-457200">
              <a:buFont typeface="+mj-lt"/>
              <a:buAutoNum type="arabicPeriod"/>
            </a:pPr>
            <a:r>
              <a:rPr lang="en-US" b="1" dirty="0" smtClean="0"/>
              <a:t>Three assays (Assay-1, Assay-2, &amp; Assay-3)</a:t>
            </a:r>
          </a:p>
          <a:p>
            <a:pPr marL="502920" indent="-457200">
              <a:buFont typeface="+mj-lt"/>
              <a:buAutoNum type="arabicPeriod"/>
            </a:pPr>
            <a:r>
              <a:rPr lang="en-US" b="1" dirty="0" smtClean="0"/>
              <a:t>Tested on three sample matrices 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EDTA plasma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Heparin plasma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Serum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Cerebrospinal </a:t>
            </a:r>
            <a:r>
              <a:rPr lang="en-US" sz="1600" b="1" dirty="0" smtClean="0"/>
              <a:t>fluid (CSF) </a:t>
            </a:r>
          </a:p>
          <a:p>
            <a:pPr marL="502920" indent="-457200">
              <a:buFont typeface="+mj-lt"/>
              <a:buAutoNum type="arabicPeriod" startAt="3"/>
            </a:pPr>
            <a:r>
              <a:rPr lang="en-US" b="1" dirty="0" smtClean="0"/>
              <a:t>Compared two assay </a:t>
            </a:r>
            <a:r>
              <a:rPr lang="en-US" b="1" dirty="0" smtClean="0"/>
              <a:t>formats </a:t>
            </a:r>
            <a:r>
              <a:rPr lang="en-US" b="1" dirty="0" smtClean="0"/>
              <a:t>(one-step and two-step)</a:t>
            </a:r>
          </a:p>
          <a:p>
            <a:pPr marL="502920" indent="-457200">
              <a:buFont typeface="+mj-lt"/>
              <a:buAutoNum type="arabicPeriod" startAt="3"/>
            </a:pPr>
            <a:r>
              <a:rPr lang="en-US" b="1" dirty="0" smtClean="0"/>
              <a:t>Evaluation </a:t>
            </a:r>
            <a:r>
              <a:rPr lang="en-US" b="1" dirty="0" smtClean="0"/>
              <a:t>at </a:t>
            </a:r>
            <a:r>
              <a:rPr lang="en-US" b="1" dirty="0" smtClean="0"/>
              <a:t>the level </a:t>
            </a:r>
            <a:r>
              <a:rPr lang="en-US" b="1" dirty="0"/>
              <a:t>of raw data (ECL = </a:t>
            </a:r>
            <a:r>
              <a:rPr lang="en-US" b="1" dirty="0" err="1" smtClean="0"/>
              <a:t>electrochemiluminescence</a:t>
            </a:r>
            <a:r>
              <a:rPr lang="en-US" b="1" dirty="0" smtClean="0"/>
              <a:t>) and transformed data </a:t>
            </a:r>
            <a:br>
              <a:rPr lang="en-US" b="1" dirty="0" smtClean="0"/>
            </a:br>
            <a:r>
              <a:rPr lang="en-US" b="1" dirty="0" smtClean="0"/>
              <a:t>(Concentration in </a:t>
            </a:r>
            <a:r>
              <a:rPr lang="en-US" b="1" dirty="0" err="1" smtClean="0"/>
              <a:t>pg</a:t>
            </a:r>
            <a:r>
              <a:rPr lang="en-US" b="1" dirty="0" smtClean="0"/>
              <a:t>/ml)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294" y="495300"/>
            <a:ext cx="393015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Heparin Plasma Comparison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 Heparin Plasma Data Comparison</a:t>
            </a:r>
          </a:p>
          <a:p>
            <a:pPr marL="0" indent="0">
              <a:buNone/>
            </a:pPr>
            <a:r>
              <a:rPr lang="en-US" sz="2400" dirty="0" err="1"/>
              <a:t>ggplot</a:t>
            </a:r>
            <a:r>
              <a:rPr lang="en-US" sz="2400" dirty="0"/>
              <a:t>(subset(</a:t>
            </a:r>
            <a:r>
              <a:rPr lang="en-US" sz="2400" dirty="0" err="1"/>
              <a:t>Assay_Data,Sample</a:t>
            </a:r>
            <a:r>
              <a:rPr lang="en-US" sz="2400" dirty="0"/>
              <a:t> =="Heparin Plasma" )) 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geom_boxplot</a:t>
            </a:r>
            <a:r>
              <a:rPr lang="en-US" sz="2400" dirty="0"/>
              <a:t> (</a:t>
            </a:r>
            <a:r>
              <a:rPr lang="en-US" sz="2400" dirty="0" err="1"/>
              <a:t>aes</a:t>
            </a:r>
            <a:r>
              <a:rPr lang="en-US" sz="2400" dirty="0"/>
              <a:t>(</a:t>
            </a:r>
            <a:r>
              <a:rPr lang="en-US" sz="2400" dirty="0" err="1"/>
              <a:t>Assay_Format</a:t>
            </a:r>
            <a:r>
              <a:rPr lang="en-US" sz="2400" dirty="0"/>
              <a:t>, Measurement, </a:t>
            </a:r>
            <a:r>
              <a:rPr lang="en-US" sz="2400" dirty="0" err="1"/>
              <a:t>colour</a:t>
            </a:r>
            <a:r>
              <a:rPr lang="en-US" sz="2400" dirty="0"/>
              <a:t> = Assay))+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facet_wrap</a:t>
            </a:r>
            <a:r>
              <a:rPr lang="en-US" sz="2400" dirty="0"/>
              <a:t>(</a:t>
            </a:r>
            <a:r>
              <a:rPr lang="en-US" sz="2400" dirty="0" err="1"/>
              <a:t>Assay~Measure</a:t>
            </a:r>
            <a:r>
              <a:rPr lang="en-US" sz="2400" dirty="0"/>
              <a:t>, </a:t>
            </a:r>
            <a:r>
              <a:rPr lang="en-US" sz="2400" dirty="0" err="1"/>
              <a:t>ncol</a:t>
            </a:r>
            <a:r>
              <a:rPr lang="en-US" sz="2400" dirty="0"/>
              <a:t> = 2,scales = "free")+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ggtitle</a:t>
            </a:r>
            <a:r>
              <a:rPr lang="en-US" sz="2400" dirty="0"/>
              <a:t>("Heparin Plasma  Data") +</a:t>
            </a:r>
          </a:p>
          <a:p>
            <a:pPr marL="0" indent="0">
              <a:buNone/>
            </a:pPr>
            <a:r>
              <a:rPr lang="en-US" sz="2400" dirty="0"/>
              <a:t>  theme(</a:t>
            </a:r>
            <a:r>
              <a:rPr lang="en-US" sz="2400" dirty="0" err="1"/>
              <a:t>plot.title</a:t>
            </a:r>
            <a:r>
              <a:rPr lang="en-US" sz="2400" dirty="0"/>
              <a:t> = </a:t>
            </a:r>
            <a:r>
              <a:rPr lang="en-US" sz="2400" dirty="0" err="1"/>
              <a:t>element_text</a:t>
            </a:r>
            <a:r>
              <a:rPr lang="en-US" sz="2400" dirty="0"/>
              <a:t>(</a:t>
            </a:r>
            <a:r>
              <a:rPr lang="en-US" sz="2400" dirty="0" err="1"/>
              <a:t>lineheight</a:t>
            </a:r>
            <a:r>
              <a:rPr lang="en-US" sz="2400" dirty="0"/>
              <a:t>=.8, face="bold",</a:t>
            </a:r>
            <a:r>
              <a:rPr lang="en-US" sz="2400" dirty="0" err="1"/>
              <a:t>hjust</a:t>
            </a:r>
            <a:r>
              <a:rPr lang="en-US" sz="2400" dirty="0"/>
              <a:t> = 0.5 ))+</a:t>
            </a:r>
          </a:p>
          <a:p>
            <a:pPr marL="0" indent="0">
              <a:buNone/>
            </a:pPr>
            <a:r>
              <a:rPr lang="en-US" sz="2400" dirty="0"/>
              <a:t>  labs(x = "Assay Format", y = "")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770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586143"/>
            <a:ext cx="9533333" cy="5685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0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 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04009" y="4396026"/>
            <a:ext cx="11492156" cy="1723549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Assay_Data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Classes ‘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tbl_df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’, ‘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tbl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’ and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data.frame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': 480 obs. of 5 variables: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Assay 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"Assay-1" "Assay-1" "Assay-1" "Assay-1"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Measure 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"ECL" "ECL" "ECL" "ECL"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Assay_Format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"2-Step" "2-Step" "2-Step" "2-Step"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Sample 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"EDTA Plasma" "EDTA Plasma" "EDTA Plasma" "EDTA Plasma"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$ Measurement 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931 1080 845 1163 2528 ...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04009" y="1660150"/>
            <a:ext cx="5667188" cy="246221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head(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Assay_Data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#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tibble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: 6 x 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Assay Measure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Assay_Format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Sample Measurement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dbl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Assay-1 ECL 2-Step EDTA Plasma 931.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Assay-1 ECL 2-Step EDTA Plasma 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080.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Assay-1 ECL 2-Step EDTA Plasma 845.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Assay-1 ECL 2-Step EDTA Plasma 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163.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Assay-1 ECL 2-Step EDTA Plasma 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528.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Assay-1 ECL 2-Step EDTA Plasma 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162.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176682" y="1660150"/>
            <a:ext cx="5719483" cy="246221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tail(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Assay_Data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#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tibble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: 6 x 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Assay Measure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Assay_Format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Sample Measurement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chr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dbl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Assay-3 Concentration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/mL 1-Step CSF 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192.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Assay-3 Concentration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/mL 1-Step CSF 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808.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Assay-3 Concentration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/mL 1-Step CSF 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257.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Assay-3 Concentration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/mL 1-Step CSF 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359.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Assay-3 Concentration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/mL 1-Step CSF 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401.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55753"/>
                </a:solidFill>
                <a:effectLst/>
                <a:latin typeface="Lucida Console" panose="020B06090405040202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Assay-3 Concentration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/mL 1-Step CSF 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893.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9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Assay-1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 Assay-1</a:t>
            </a:r>
          </a:p>
          <a:p>
            <a:pPr marL="0" indent="0">
              <a:buNone/>
            </a:pPr>
            <a:r>
              <a:rPr lang="en-US" sz="2400" dirty="0" err="1"/>
              <a:t>ggplot</a:t>
            </a:r>
            <a:r>
              <a:rPr lang="en-US" sz="2400" dirty="0"/>
              <a:t>(subset(</a:t>
            </a:r>
            <a:r>
              <a:rPr lang="en-US" sz="2400" dirty="0" err="1"/>
              <a:t>Assay_Data</a:t>
            </a:r>
            <a:r>
              <a:rPr lang="en-US" sz="2400" dirty="0"/>
              <a:t>, Assay =="Assay-1")) 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geom_boxplot</a:t>
            </a:r>
            <a:r>
              <a:rPr lang="en-US" sz="2400" dirty="0"/>
              <a:t> (</a:t>
            </a:r>
            <a:r>
              <a:rPr lang="en-US" sz="2400" dirty="0" err="1"/>
              <a:t>aes</a:t>
            </a:r>
            <a:r>
              <a:rPr lang="en-US" sz="2400" dirty="0"/>
              <a:t>(</a:t>
            </a:r>
            <a:r>
              <a:rPr lang="en-US" sz="2400" dirty="0" err="1"/>
              <a:t>Assay_Format</a:t>
            </a:r>
            <a:r>
              <a:rPr lang="en-US" sz="2400" dirty="0"/>
              <a:t>, Measurement, </a:t>
            </a:r>
            <a:r>
              <a:rPr lang="en-US" sz="2400" dirty="0" err="1"/>
              <a:t>colour</a:t>
            </a:r>
            <a:r>
              <a:rPr lang="en-US" sz="2400" dirty="0"/>
              <a:t> = Sample))+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facet_wrap</a:t>
            </a:r>
            <a:r>
              <a:rPr lang="en-US" sz="2400" dirty="0"/>
              <a:t>(</a:t>
            </a:r>
            <a:r>
              <a:rPr lang="en-US" sz="2400" dirty="0" err="1"/>
              <a:t>Measure~Sample</a:t>
            </a:r>
            <a:r>
              <a:rPr lang="en-US" sz="2400" dirty="0"/>
              <a:t>, </a:t>
            </a:r>
            <a:r>
              <a:rPr lang="en-US" sz="2400" dirty="0" err="1"/>
              <a:t>ncol</a:t>
            </a:r>
            <a:r>
              <a:rPr lang="en-US" sz="2400" dirty="0"/>
              <a:t> = 4,scales = "free")+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ggtitle</a:t>
            </a:r>
            <a:r>
              <a:rPr lang="en-US" sz="2400" dirty="0"/>
              <a:t>("Assay-1") +</a:t>
            </a:r>
          </a:p>
          <a:p>
            <a:pPr marL="0" indent="0">
              <a:buNone/>
            </a:pPr>
            <a:r>
              <a:rPr lang="en-US" sz="2400" dirty="0"/>
              <a:t>  theme(</a:t>
            </a:r>
            <a:r>
              <a:rPr lang="en-US" sz="2400" dirty="0" err="1"/>
              <a:t>plot.title</a:t>
            </a:r>
            <a:r>
              <a:rPr lang="en-US" sz="2400" dirty="0"/>
              <a:t> = </a:t>
            </a:r>
            <a:r>
              <a:rPr lang="en-US" sz="2400" dirty="0" err="1"/>
              <a:t>element_text</a:t>
            </a:r>
            <a:r>
              <a:rPr lang="en-US" sz="2400" dirty="0"/>
              <a:t>(</a:t>
            </a:r>
            <a:r>
              <a:rPr lang="en-US" sz="2400" dirty="0" err="1"/>
              <a:t>lineheight</a:t>
            </a:r>
            <a:r>
              <a:rPr lang="en-US" sz="2400" dirty="0"/>
              <a:t>=.8, face="bold",</a:t>
            </a:r>
            <a:r>
              <a:rPr lang="en-US" sz="2400" dirty="0" err="1"/>
              <a:t>hjust</a:t>
            </a:r>
            <a:r>
              <a:rPr lang="en-US" sz="2400" dirty="0"/>
              <a:t> = 0.5 ))+</a:t>
            </a:r>
          </a:p>
          <a:p>
            <a:pPr marL="0" indent="0">
              <a:buNone/>
            </a:pPr>
            <a:r>
              <a:rPr lang="en-US" sz="2400" dirty="0"/>
              <a:t>  labs(x = "Assay Format", y = "")</a:t>
            </a:r>
          </a:p>
        </p:txBody>
      </p:sp>
    </p:spTree>
    <p:extLst>
      <p:ext uri="{BB962C8B-B14F-4D97-AF65-F5344CB8AC3E}">
        <p14:creationId xmlns:p14="http://schemas.microsoft.com/office/powerpoint/2010/main" val="31123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586143"/>
            <a:ext cx="9533333" cy="5685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96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Assay-2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 Assay-2</a:t>
            </a:r>
          </a:p>
          <a:p>
            <a:pPr marL="0" indent="0">
              <a:buNone/>
            </a:pPr>
            <a:r>
              <a:rPr lang="en-US" sz="2400" dirty="0" err="1"/>
              <a:t>ggplot</a:t>
            </a:r>
            <a:r>
              <a:rPr lang="en-US" sz="2400" dirty="0"/>
              <a:t>(subset(</a:t>
            </a:r>
            <a:r>
              <a:rPr lang="en-US" sz="2400" dirty="0" err="1"/>
              <a:t>Assay_Data</a:t>
            </a:r>
            <a:r>
              <a:rPr lang="en-US" sz="2400" dirty="0"/>
              <a:t>, Assay =="Assay-2")) 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geom_boxplot</a:t>
            </a:r>
            <a:r>
              <a:rPr lang="en-US" sz="2400" dirty="0"/>
              <a:t> (</a:t>
            </a:r>
            <a:r>
              <a:rPr lang="en-US" sz="2400" dirty="0" err="1"/>
              <a:t>aes</a:t>
            </a:r>
            <a:r>
              <a:rPr lang="en-US" sz="2400" dirty="0"/>
              <a:t>(</a:t>
            </a:r>
            <a:r>
              <a:rPr lang="en-US" sz="2400" dirty="0" err="1"/>
              <a:t>Assay_Format</a:t>
            </a:r>
            <a:r>
              <a:rPr lang="en-US" sz="2400" dirty="0"/>
              <a:t>, Measurement, </a:t>
            </a:r>
            <a:r>
              <a:rPr lang="en-US" sz="2400" dirty="0" err="1"/>
              <a:t>colour</a:t>
            </a:r>
            <a:r>
              <a:rPr lang="en-US" sz="2400" dirty="0"/>
              <a:t> = Sample))+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facet_wrap</a:t>
            </a:r>
            <a:r>
              <a:rPr lang="en-US" sz="2400" dirty="0"/>
              <a:t>(</a:t>
            </a:r>
            <a:r>
              <a:rPr lang="en-US" sz="2400" dirty="0" err="1"/>
              <a:t>Measure~Sample</a:t>
            </a:r>
            <a:r>
              <a:rPr lang="en-US" sz="2400" dirty="0"/>
              <a:t>, </a:t>
            </a:r>
            <a:r>
              <a:rPr lang="en-US" sz="2400" dirty="0" err="1"/>
              <a:t>ncol</a:t>
            </a:r>
            <a:r>
              <a:rPr lang="en-US" sz="2400" dirty="0"/>
              <a:t> = 4,scales = "free")+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ggtitle</a:t>
            </a:r>
            <a:r>
              <a:rPr lang="en-US" sz="2400" dirty="0"/>
              <a:t>("Assay-2") +</a:t>
            </a:r>
          </a:p>
          <a:p>
            <a:pPr marL="0" indent="0">
              <a:buNone/>
            </a:pPr>
            <a:r>
              <a:rPr lang="en-US" sz="2400" dirty="0"/>
              <a:t>  theme(</a:t>
            </a:r>
            <a:r>
              <a:rPr lang="en-US" sz="2400" dirty="0" err="1"/>
              <a:t>plot.title</a:t>
            </a:r>
            <a:r>
              <a:rPr lang="en-US" sz="2400" dirty="0"/>
              <a:t> = </a:t>
            </a:r>
            <a:r>
              <a:rPr lang="en-US" sz="2400" dirty="0" err="1"/>
              <a:t>element_text</a:t>
            </a:r>
            <a:r>
              <a:rPr lang="en-US" sz="2400" dirty="0"/>
              <a:t>(</a:t>
            </a:r>
            <a:r>
              <a:rPr lang="en-US" sz="2400" dirty="0" err="1"/>
              <a:t>lineheight</a:t>
            </a:r>
            <a:r>
              <a:rPr lang="en-US" sz="2400" dirty="0"/>
              <a:t>=.8, face="bold",</a:t>
            </a:r>
            <a:r>
              <a:rPr lang="en-US" sz="2400" dirty="0" err="1"/>
              <a:t>hjust</a:t>
            </a:r>
            <a:r>
              <a:rPr lang="en-US" sz="2400" dirty="0"/>
              <a:t> = 0.5 ))+</a:t>
            </a:r>
          </a:p>
          <a:p>
            <a:pPr marL="0" indent="0">
              <a:buNone/>
            </a:pPr>
            <a:r>
              <a:rPr lang="en-US" sz="2400" dirty="0"/>
              <a:t>  labs(x = "Assay Format", y = "")</a:t>
            </a:r>
          </a:p>
        </p:txBody>
      </p:sp>
    </p:spTree>
    <p:extLst>
      <p:ext uri="{BB962C8B-B14F-4D97-AF65-F5344CB8AC3E}">
        <p14:creationId xmlns:p14="http://schemas.microsoft.com/office/powerpoint/2010/main" val="38321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586143"/>
            <a:ext cx="9533333" cy="5685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47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Assay-3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 Assay-3</a:t>
            </a:r>
          </a:p>
          <a:p>
            <a:pPr marL="0" indent="0">
              <a:buNone/>
            </a:pPr>
            <a:r>
              <a:rPr lang="en-US" sz="2400" dirty="0" err="1"/>
              <a:t>ggplot</a:t>
            </a:r>
            <a:r>
              <a:rPr lang="en-US" sz="2400" dirty="0"/>
              <a:t>(subset(</a:t>
            </a:r>
            <a:r>
              <a:rPr lang="en-US" sz="2400" dirty="0" err="1"/>
              <a:t>Assay_Data</a:t>
            </a:r>
            <a:r>
              <a:rPr lang="en-US" sz="2400" dirty="0"/>
              <a:t>, Assay =="Assay-3")) 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geom_boxplot</a:t>
            </a:r>
            <a:r>
              <a:rPr lang="en-US" sz="2400" dirty="0"/>
              <a:t> (</a:t>
            </a:r>
            <a:r>
              <a:rPr lang="en-US" sz="2400" dirty="0" err="1"/>
              <a:t>aes</a:t>
            </a:r>
            <a:r>
              <a:rPr lang="en-US" sz="2400" dirty="0"/>
              <a:t>(</a:t>
            </a:r>
            <a:r>
              <a:rPr lang="en-US" sz="2400" dirty="0" err="1"/>
              <a:t>Assay_Format</a:t>
            </a:r>
            <a:r>
              <a:rPr lang="en-US" sz="2400" dirty="0"/>
              <a:t>, Measurement, </a:t>
            </a:r>
            <a:r>
              <a:rPr lang="en-US" sz="2400" dirty="0" err="1"/>
              <a:t>colour</a:t>
            </a:r>
            <a:r>
              <a:rPr lang="en-US" sz="2400" dirty="0"/>
              <a:t> = Sample))+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facet_wrap</a:t>
            </a:r>
            <a:r>
              <a:rPr lang="en-US" sz="2400" dirty="0"/>
              <a:t>(</a:t>
            </a:r>
            <a:r>
              <a:rPr lang="en-US" sz="2400" dirty="0" err="1"/>
              <a:t>Measure~Sample</a:t>
            </a:r>
            <a:r>
              <a:rPr lang="en-US" sz="2400" dirty="0"/>
              <a:t>, </a:t>
            </a:r>
            <a:r>
              <a:rPr lang="en-US" sz="2400" dirty="0" err="1"/>
              <a:t>ncol</a:t>
            </a:r>
            <a:r>
              <a:rPr lang="en-US" sz="2400" dirty="0"/>
              <a:t> = 4,scales = "free")+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ggtitle</a:t>
            </a:r>
            <a:r>
              <a:rPr lang="en-US" sz="2400" dirty="0"/>
              <a:t>("Assay-3") +</a:t>
            </a:r>
          </a:p>
          <a:p>
            <a:pPr marL="0" indent="0">
              <a:buNone/>
            </a:pPr>
            <a:r>
              <a:rPr lang="en-US" sz="2400" dirty="0"/>
              <a:t>  theme(</a:t>
            </a:r>
            <a:r>
              <a:rPr lang="en-US" sz="2400" dirty="0" err="1"/>
              <a:t>plot.title</a:t>
            </a:r>
            <a:r>
              <a:rPr lang="en-US" sz="2400" dirty="0"/>
              <a:t> = </a:t>
            </a:r>
            <a:r>
              <a:rPr lang="en-US" sz="2400" dirty="0" err="1"/>
              <a:t>element_text</a:t>
            </a:r>
            <a:r>
              <a:rPr lang="en-US" sz="2400" dirty="0"/>
              <a:t>(</a:t>
            </a:r>
            <a:r>
              <a:rPr lang="en-US" sz="2400" dirty="0" err="1"/>
              <a:t>lineheight</a:t>
            </a:r>
            <a:r>
              <a:rPr lang="en-US" sz="2400" dirty="0"/>
              <a:t>=.8, face="bold",</a:t>
            </a:r>
            <a:r>
              <a:rPr lang="en-US" sz="2400" dirty="0" err="1"/>
              <a:t>hjust</a:t>
            </a:r>
            <a:r>
              <a:rPr lang="en-US" sz="2400" dirty="0"/>
              <a:t> = 0.5 ))+</a:t>
            </a:r>
          </a:p>
          <a:p>
            <a:pPr marL="0" indent="0">
              <a:buNone/>
            </a:pPr>
            <a:r>
              <a:rPr lang="en-US" sz="2400" dirty="0"/>
              <a:t>  labs(x = "Assay Format", y = "")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18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585216"/>
            <a:ext cx="9533333" cy="56857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62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138</TotalTime>
  <Words>978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Corbel</vt:lpstr>
      <vt:lpstr>Lucida Console</vt:lpstr>
      <vt:lpstr>Wingdings</vt:lpstr>
      <vt:lpstr>Basis</vt:lpstr>
      <vt:lpstr>Data analysis for a panel of three  immunoassays utilizing the gplot2 package  (R programming language)</vt:lpstr>
      <vt:lpstr>Background</vt:lpstr>
      <vt:lpstr>Data Summary </vt:lpstr>
      <vt:lpstr>Assay-1</vt:lpstr>
      <vt:lpstr>PowerPoint Presentation</vt:lpstr>
      <vt:lpstr>Assay-2</vt:lpstr>
      <vt:lpstr>PowerPoint Presentation</vt:lpstr>
      <vt:lpstr>Assay-3</vt:lpstr>
      <vt:lpstr>PowerPoint Presentation</vt:lpstr>
      <vt:lpstr>Concentration (pg/ml) Comparison</vt:lpstr>
      <vt:lpstr>PowerPoint Presentation</vt:lpstr>
      <vt:lpstr>Raw Data (ECL) Comparison</vt:lpstr>
      <vt:lpstr>PowerPoint Presentation</vt:lpstr>
      <vt:lpstr>CSF Comparison</vt:lpstr>
      <vt:lpstr>PowerPoint Presentation</vt:lpstr>
      <vt:lpstr>Serum Comparison</vt:lpstr>
      <vt:lpstr>PowerPoint Presentation</vt:lpstr>
      <vt:lpstr>EDTA Plasma Comparison</vt:lpstr>
      <vt:lpstr>PowerPoint Presentation</vt:lpstr>
      <vt:lpstr>Heparin Plasma Comparison</vt:lpstr>
      <vt:lpstr>PowerPoint Presentation</vt:lpstr>
      <vt:lpstr>Thank You!</vt:lpstr>
    </vt:vector>
  </TitlesOfParts>
  <Company>Meso Scale Diagnostics, LLC.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Haynesworth, Katarzyna</dc:creator>
  <cp:lastModifiedBy>Microsoft account</cp:lastModifiedBy>
  <cp:revision>27</cp:revision>
  <dcterms:created xsi:type="dcterms:W3CDTF">2020-05-24T21:52:49Z</dcterms:created>
  <dcterms:modified xsi:type="dcterms:W3CDTF">2020-05-25T08:03:47Z</dcterms:modified>
</cp:coreProperties>
</file>