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414" r:id="rId2"/>
    <p:sldId id="408" r:id="rId3"/>
    <p:sldId id="399" r:id="rId4"/>
    <p:sldId id="337" r:id="rId5"/>
    <p:sldId id="357" r:id="rId6"/>
    <p:sldId id="323" r:id="rId7"/>
    <p:sldId id="356" r:id="rId8"/>
    <p:sldId id="373" r:id="rId9"/>
    <p:sldId id="360" r:id="rId10"/>
    <p:sldId id="359" r:id="rId11"/>
    <p:sldId id="388" r:id="rId12"/>
    <p:sldId id="365" r:id="rId13"/>
    <p:sldId id="366" r:id="rId14"/>
    <p:sldId id="367" r:id="rId15"/>
    <p:sldId id="368" r:id="rId16"/>
    <p:sldId id="369" r:id="rId17"/>
    <p:sldId id="397" r:id="rId18"/>
    <p:sldId id="398" r:id="rId19"/>
    <p:sldId id="345" r:id="rId20"/>
    <p:sldId id="361" r:id="rId21"/>
    <p:sldId id="387" r:id="rId22"/>
    <p:sldId id="386" r:id="rId23"/>
    <p:sldId id="374" r:id="rId24"/>
    <p:sldId id="344" r:id="rId25"/>
    <p:sldId id="348" r:id="rId26"/>
    <p:sldId id="349" r:id="rId27"/>
    <p:sldId id="350" r:id="rId28"/>
    <p:sldId id="375" r:id="rId29"/>
    <p:sldId id="394" r:id="rId30"/>
    <p:sldId id="395" r:id="rId31"/>
    <p:sldId id="331" r:id="rId32"/>
    <p:sldId id="332" r:id="rId33"/>
    <p:sldId id="385" r:id="rId34"/>
    <p:sldId id="392" r:id="rId35"/>
    <p:sldId id="380" r:id="rId36"/>
    <p:sldId id="381" r:id="rId37"/>
    <p:sldId id="330" r:id="rId38"/>
    <p:sldId id="377" r:id="rId39"/>
    <p:sldId id="378" r:id="rId40"/>
    <p:sldId id="379" r:id="rId41"/>
    <p:sldId id="383" r:id="rId42"/>
    <p:sldId id="384" r:id="rId43"/>
    <p:sldId id="347" r:id="rId44"/>
    <p:sldId id="309" r:id="rId45"/>
    <p:sldId id="376" r:id="rId46"/>
    <p:sldId id="405" r:id="rId47"/>
    <p:sldId id="406" r:id="rId48"/>
    <p:sldId id="407" r:id="rId49"/>
    <p:sldId id="402" r:id="rId50"/>
    <p:sldId id="404" r:id="rId51"/>
    <p:sldId id="403" r:id="rId52"/>
    <p:sldId id="409" r:id="rId53"/>
    <p:sldId id="410" r:id="rId54"/>
    <p:sldId id="411" r:id="rId55"/>
    <p:sldId id="412" r:id="rId56"/>
    <p:sldId id="400" r:id="rId57"/>
    <p:sldId id="413" r:id="rId58"/>
    <p:sldId id="321" r:id="rId59"/>
    <p:sldId id="372" r:id="rId60"/>
    <p:sldId id="370" r:id="rId61"/>
    <p:sldId id="317" r:id="rId62"/>
    <p:sldId id="318" r:id="rId63"/>
    <p:sldId id="313" r:id="rId64"/>
    <p:sldId id="286" r:id="rId65"/>
    <p:sldId id="338" r:id="rId66"/>
    <p:sldId id="389" r:id="rId67"/>
    <p:sldId id="391" r:id="rId68"/>
    <p:sldId id="390" r:id="rId69"/>
    <p:sldId id="341" r:id="rId70"/>
    <p:sldId id="342" r:id="rId71"/>
    <p:sldId id="315" r:id="rId72"/>
    <p:sldId id="312" r:id="rId73"/>
    <p:sldId id="396" r:id="rId74"/>
    <p:sldId id="371" r:id="rId75"/>
    <p:sldId id="319" r:id="rId76"/>
    <p:sldId id="351" r:id="rId77"/>
    <p:sldId id="358" r:id="rId7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373107-157D-EC4C-855D-330F16045BBC}">
          <p14:sldIdLst>
            <p14:sldId id="414"/>
            <p14:sldId id="408"/>
            <p14:sldId id="399"/>
            <p14:sldId id="337"/>
            <p14:sldId id="357"/>
            <p14:sldId id="323"/>
            <p14:sldId id="356"/>
            <p14:sldId id="373"/>
            <p14:sldId id="360"/>
            <p14:sldId id="359"/>
            <p14:sldId id="388"/>
            <p14:sldId id="365"/>
            <p14:sldId id="366"/>
            <p14:sldId id="367"/>
            <p14:sldId id="368"/>
            <p14:sldId id="369"/>
            <p14:sldId id="397"/>
            <p14:sldId id="398"/>
            <p14:sldId id="345"/>
            <p14:sldId id="361"/>
            <p14:sldId id="387"/>
            <p14:sldId id="386"/>
            <p14:sldId id="374"/>
            <p14:sldId id="344"/>
            <p14:sldId id="348"/>
            <p14:sldId id="349"/>
            <p14:sldId id="350"/>
            <p14:sldId id="375"/>
            <p14:sldId id="394"/>
            <p14:sldId id="395"/>
            <p14:sldId id="331"/>
            <p14:sldId id="332"/>
            <p14:sldId id="385"/>
            <p14:sldId id="392"/>
            <p14:sldId id="380"/>
            <p14:sldId id="381"/>
            <p14:sldId id="330"/>
            <p14:sldId id="377"/>
            <p14:sldId id="378"/>
            <p14:sldId id="379"/>
            <p14:sldId id="383"/>
            <p14:sldId id="384"/>
          </p14:sldIdLst>
        </p14:section>
        <p14:section name="Lattice" id="{83C6697C-B69E-2F41-8F0D-C312494B3D74}">
          <p14:sldIdLst>
            <p14:sldId id="347"/>
            <p14:sldId id="309"/>
            <p14:sldId id="376"/>
            <p14:sldId id="405"/>
            <p14:sldId id="406"/>
            <p14:sldId id="407"/>
            <p14:sldId id="402"/>
            <p14:sldId id="404"/>
            <p14:sldId id="403"/>
            <p14:sldId id="409"/>
            <p14:sldId id="410"/>
            <p14:sldId id="411"/>
            <p14:sldId id="412"/>
            <p14:sldId id="400"/>
            <p14:sldId id="413"/>
            <p14:sldId id="321"/>
            <p14:sldId id="372"/>
            <p14:sldId id="370"/>
            <p14:sldId id="317"/>
            <p14:sldId id="318"/>
            <p14:sldId id="313"/>
          </p14:sldIdLst>
        </p14:section>
        <p14:section name="ending" id="{73130A91-83A4-2145-AF40-C7952D83B9DD}">
          <p14:sldIdLst>
            <p14:sldId id="286"/>
            <p14:sldId id="338"/>
            <p14:sldId id="389"/>
            <p14:sldId id="391"/>
            <p14:sldId id="390"/>
          </p14:sldIdLst>
        </p14:section>
        <p14:section name="extra slides" id="{6B0E9B21-1DE3-1844-9E77-0D65810B037F}">
          <p14:sldIdLst>
            <p14:sldId id="341"/>
            <p14:sldId id="342"/>
            <p14:sldId id="315"/>
            <p14:sldId id="312"/>
            <p14:sldId id="396"/>
            <p14:sldId id="371"/>
            <p14:sldId id="319"/>
            <p14:sldId id="351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53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da Khayrallah" initials="h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D00"/>
    <a:srgbClr val="000000"/>
    <a:srgbClr val="FFFD78"/>
    <a:srgbClr val="6397F8"/>
    <a:srgbClr val="051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02" autoAdjust="0"/>
    <p:restoredTop sz="74690" autoAdjust="0"/>
  </p:normalViewPr>
  <p:slideViewPr>
    <p:cSldViewPr snapToObjects="1" showGuides="1">
      <p:cViewPr>
        <p:scale>
          <a:sx n="77" d="100"/>
          <a:sy n="77" d="100"/>
        </p:scale>
        <p:origin x="704" y="416"/>
      </p:cViewPr>
      <p:guideLst>
        <p:guide orient="horz" pos="3888"/>
        <p:guide pos="5376"/>
      </p:guideLst>
    </p:cSldViewPr>
  </p:slideViewPr>
  <p:outlineViewPr>
    <p:cViewPr>
      <p:scale>
        <a:sx n="33" d="100"/>
        <a:sy n="33" d="100"/>
      </p:scale>
      <p:origin x="0" y="-14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"/>
    </p:cViewPr>
  </p:sorterViewPr>
  <p:notesViewPr>
    <p:cSldViewPr snapToObjects="1" showGuides="1">
      <p:cViewPr varScale="1">
        <p:scale>
          <a:sx n="125" d="100"/>
          <a:sy n="125" d="100"/>
        </p:scale>
        <p:origin x="176" y="2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handoutMaster" Target="handoutMasters/handoutMaster1.xml"/><Relationship Id="rId81" Type="http://schemas.openxmlformats.org/officeDocument/2006/relationships/commentAuthors" Target="commentAuthors.xml"/><Relationship Id="rId82" Type="http://schemas.openxmlformats.org/officeDocument/2006/relationships/presProps" Target="presProps.xml"/><Relationship Id="rId83" Type="http://schemas.openxmlformats.org/officeDocument/2006/relationships/viewProps" Target="viewProps.xml"/><Relationship Id="rId84" Type="http://schemas.openxmlformats.org/officeDocument/2006/relationships/theme" Target="theme/theme1.xml"/><Relationship Id="rId85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PBMT (in)</c:v>
                </c:pt>
              </c:strCache>
            </c:strRef>
          </c:tx>
          <c:spPr>
            <a:pattFill prst="wdUpDiag">
              <a:fgClr>
                <a:schemeClr val="accent1"/>
              </a:fgClr>
              <a:bgClr>
                <a:schemeClr val="bg1"/>
              </a:bgClr>
            </a:pattFill>
            <a:ln w="38100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47.4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NMT (out)</c:v>
                </c:pt>
              </c:strCache>
            </c:strRef>
          </c:tx>
          <c:spPr>
            <a:pattFill prst="dkVert">
              <a:fgClr>
                <a:schemeClr val="accent6"/>
              </a:fgClr>
              <a:bgClr>
                <a:schemeClr val="bg1"/>
              </a:bgClr>
            </a:pattFill>
            <a:ln w="38100">
              <a:solidFill>
                <a:schemeClr val="accent6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n-best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 w="38100"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47.6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Lattice Search</c:v>
                </c:pt>
              </c:strCache>
            </c:strRef>
          </c:tx>
          <c:spPr>
            <a:solidFill>
              <a:schemeClr val="accent4"/>
            </a:solidFill>
            <a:ln w="63500">
              <a:solidFill>
                <a:schemeClr val="accent4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IT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52.6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2609712"/>
        <c:axId val="-1412606448"/>
      </c:barChart>
      <c:catAx>
        <c:axId val="-1412609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412606448"/>
        <c:crosses val="autoZero"/>
        <c:auto val="1"/>
        <c:lblAlgn val="ctr"/>
        <c:lblOffset val="100"/>
        <c:noMultiLvlLbl val="0"/>
      </c:catAx>
      <c:valAx>
        <c:axId val="-1412606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60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0"/>
          <c:y val="0.859357445034349"/>
          <c:w val="1.0"/>
          <c:h val="0.140642554965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PBMT (in)</c:v>
                </c:pt>
              </c:strCache>
            </c:strRef>
          </c:tx>
          <c:spPr>
            <a:pattFill prst="wdUpDiag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Koran</c:v>
                </c:pt>
                <c:pt idx="2">
                  <c:v>Medical</c:v>
                </c:pt>
                <c:pt idx="3">
                  <c:v>Subtitle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47.4</c:v>
                </c:pt>
                <c:pt idx="1">
                  <c:v>20.6</c:v>
                </c:pt>
                <c:pt idx="2">
                  <c:v>47.4</c:v>
                </c:pt>
                <c:pt idx="3">
                  <c:v>26.8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NMT (out)</c:v>
                </c:pt>
              </c:strCache>
            </c:strRef>
          </c:tx>
          <c:spPr>
            <a:pattFill prst="dkVert">
              <a:fgClr>
                <a:schemeClr val="accent6"/>
              </a:fgClr>
              <a:bgClr>
                <a:schemeClr val="bg1"/>
              </a:bgClr>
            </a:pattFill>
            <a:ln w="25400">
              <a:solidFill>
                <a:schemeClr val="accent6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Koran</c:v>
                </c:pt>
                <c:pt idx="2">
                  <c:v>Medical</c:v>
                </c:pt>
                <c:pt idx="3">
                  <c:v>Subtitle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22.5</c:v>
                </c:pt>
                <c:pt idx="1">
                  <c:v>10.8</c:v>
                </c:pt>
                <c:pt idx="2">
                  <c:v>32.9</c:v>
                </c:pt>
                <c:pt idx="3">
                  <c:v>25.3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n-best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 w="25400"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Koran</c:v>
                </c:pt>
                <c:pt idx="2">
                  <c:v>Medical</c:v>
                </c:pt>
                <c:pt idx="3">
                  <c:v>Subtitle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47.6</c:v>
                </c:pt>
                <c:pt idx="1">
                  <c:v>19.4</c:v>
                </c:pt>
                <c:pt idx="2">
                  <c:v>39.7</c:v>
                </c:pt>
                <c:pt idx="3">
                  <c:v>17.1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lattice search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accent4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Koran</c:v>
                </c:pt>
                <c:pt idx="2">
                  <c:v>Medical</c:v>
                </c:pt>
                <c:pt idx="3">
                  <c:v>Subtitle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52.6</c:v>
                </c:pt>
                <c:pt idx="1">
                  <c:v>20.8</c:v>
                </c:pt>
                <c:pt idx="2">
                  <c:v>47.8</c:v>
                </c:pt>
                <c:pt idx="3">
                  <c:v>28.4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2562336"/>
        <c:axId val="-1412559072"/>
      </c:barChart>
      <c:catAx>
        <c:axId val="-1412562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559072"/>
        <c:crosses val="autoZero"/>
        <c:auto val="1"/>
        <c:lblAlgn val="ctr"/>
        <c:lblOffset val="100"/>
        <c:noMultiLvlLbl val="0"/>
      </c:catAx>
      <c:valAx>
        <c:axId val="-141255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562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893029836965083"/>
          <c:w val="0.998478905414601"/>
          <c:h val="0.08452190174776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PBMT (in-domain)</c:v>
                </c:pt>
                <c:pt idx="1">
                  <c:v>PBMT (out-of-domain)</c:v>
                </c:pt>
                <c:pt idx="2">
                  <c:v>NMT (in-domain)</c:v>
                </c:pt>
                <c:pt idx="3">
                  <c:v>NMT (out-of-domain)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47.4</c:v>
                </c:pt>
                <c:pt idx="1">
                  <c:v>25.1</c:v>
                </c:pt>
                <c:pt idx="2">
                  <c:v>34.2</c:v>
                </c:pt>
                <c:pt idx="3">
                  <c:v>22.5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2423632"/>
        <c:axId val="-1412420880"/>
      </c:barChart>
      <c:catAx>
        <c:axId val="-1412423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420880"/>
        <c:crosses val="autoZero"/>
        <c:auto val="1"/>
        <c:lblAlgn val="ctr"/>
        <c:lblOffset val="100"/>
        <c:noMultiLvlLbl val="0"/>
      </c:catAx>
      <c:valAx>
        <c:axId val="-1412420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423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PBMT (in)</c:v>
                </c:pt>
              </c:strCache>
            </c:strRef>
          </c:tx>
          <c:spPr>
            <a:pattFill prst="wdUpDiag">
              <a:fgClr>
                <a:schemeClr val="accent1"/>
              </a:fgClr>
              <a:bgClr>
                <a:schemeClr val="bg1"/>
              </a:bgClr>
            </a:pattFill>
            <a:ln w="25400">
              <a:solidFill>
                <a:schemeClr val="accent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Medical</c:v>
                </c:pt>
                <c:pt idx="2">
                  <c:v>Koran</c:v>
                </c:pt>
                <c:pt idx="3">
                  <c:v>Subtitle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47.4</c:v>
                </c:pt>
                <c:pt idx="1">
                  <c:v>47.4</c:v>
                </c:pt>
                <c:pt idx="2">
                  <c:v>20.6</c:v>
                </c:pt>
                <c:pt idx="3">
                  <c:v>26.8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NMT (out)</c:v>
                </c:pt>
              </c:strCache>
            </c:strRef>
          </c:tx>
          <c:spPr>
            <a:pattFill prst="dkVert">
              <a:fgClr>
                <a:schemeClr val="accent6"/>
              </a:fgClr>
              <a:bgClr>
                <a:schemeClr val="bg1"/>
              </a:bgClr>
            </a:pattFill>
            <a:ln w="25400">
              <a:solidFill>
                <a:schemeClr val="accent6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Medical</c:v>
                </c:pt>
                <c:pt idx="2">
                  <c:v>Koran</c:v>
                </c:pt>
                <c:pt idx="3">
                  <c:v>Subtitle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34.2</c:v>
                </c:pt>
                <c:pt idx="1">
                  <c:v>37.8</c:v>
                </c:pt>
                <c:pt idx="2">
                  <c:v>15.9</c:v>
                </c:pt>
                <c:pt idx="3">
                  <c:v>24.9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N-best</c:v>
                </c:pt>
              </c:strCache>
            </c:strRef>
          </c:tx>
          <c:spPr>
            <a:pattFill prst="dkHorz">
              <a:fgClr>
                <a:schemeClr val="accent3"/>
              </a:fgClr>
              <a:bgClr>
                <a:schemeClr val="bg1"/>
              </a:bgClr>
            </a:pattFill>
            <a:ln w="25400">
              <a:solidFill>
                <a:schemeClr val="accent3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Medical</c:v>
                </c:pt>
                <c:pt idx="2">
                  <c:v>Koran</c:v>
                </c:pt>
                <c:pt idx="3">
                  <c:v>Subtitle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47.6</c:v>
                </c:pt>
                <c:pt idx="1">
                  <c:v>40.2</c:v>
                </c:pt>
                <c:pt idx="2">
                  <c:v>19.3</c:v>
                </c:pt>
                <c:pt idx="3">
                  <c:v>17.8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Hybrid Lattice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accent4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IT</c:v>
                </c:pt>
                <c:pt idx="1">
                  <c:v>Medical</c:v>
                </c:pt>
                <c:pt idx="2">
                  <c:v>Koran</c:v>
                </c:pt>
                <c:pt idx="3">
                  <c:v>Subtitle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51.6</c:v>
                </c:pt>
                <c:pt idx="1">
                  <c:v>48.1</c:v>
                </c:pt>
                <c:pt idx="2">
                  <c:v>20.7</c:v>
                </c:pt>
                <c:pt idx="3">
                  <c:v>27.9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12344816"/>
        <c:axId val="-1412341424"/>
      </c:barChart>
      <c:catAx>
        <c:axId val="-1412344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341424"/>
        <c:crosses val="autoZero"/>
        <c:auto val="1"/>
        <c:lblAlgn val="ctr"/>
        <c:lblOffset val="100"/>
        <c:noMultiLvlLbl val="0"/>
      </c:catAx>
      <c:valAx>
        <c:axId val="-141234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234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893029836965083"/>
          <c:w val="0.998478905414601"/>
          <c:h val="0.08452190174776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5E0E0-A64E-F446-B90B-27AE94EAB603}" type="datetime1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6904B-5902-9143-8FCD-4124B89F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0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5096F-FA0A-7C48-AB4F-7429D836EE44}" type="datetime1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646B8-EDE8-7449-ADD8-CB0C8601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49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talk includes both an introduction to MT for non experts, as well as a description of the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14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</a:t>
            </a:r>
            <a:r>
              <a:rPr lang="en-US" baseline="0" dirty="0" smtClean="0"/>
              <a:t> want to find the highest probability target sentence given the source</a:t>
            </a:r>
          </a:p>
          <a:p>
            <a:r>
              <a:rPr lang="en-US" baseline="0" dirty="0" smtClean="0"/>
              <a:t>We can beak this up using </a:t>
            </a:r>
            <a:r>
              <a:rPr lang="en-US" baseline="0" dirty="0" smtClean="0"/>
              <a:t>Bayes’ </a:t>
            </a:r>
            <a:r>
              <a:rPr lang="en-US" baseline="0" dirty="0" smtClean="0"/>
              <a:t>rule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these divide up nicely: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FLUENCY &amp; ADAQCY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80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tasked with </a:t>
            </a:r>
            <a:r>
              <a:rPr lang="en-US" dirty="0" smtClean="0"/>
              <a:t>adequacy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43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Begin with a uniform distribution, update parameters based on counts using EM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95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</a:t>
            </a:r>
            <a:r>
              <a:rPr lang="en-US" baseline="0" dirty="0" smtClean="0"/>
              <a:t> signal might be determiners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65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common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63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Last slide </a:t>
            </a:r>
            <a:r>
              <a:rPr lang="en-US" dirty="0" smtClean="0"/>
              <a:t>with </a:t>
            </a:r>
            <a:r>
              <a:rPr lang="en-US" dirty="0" smtClean="0"/>
              <a:t>lines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01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83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then use heuristic</a:t>
            </a:r>
            <a:r>
              <a:rPr lang="en-US" baseline="0" dirty="0" smtClean="0"/>
              <a:t> methods to extract phrases from alignment pairs</a:t>
            </a:r>
          </a:p>
          <a:p>
            <a:endParaRPr lang="en-US" baseline="0" dirty="0" smtClean="0"/>
          </a:p>
          <a:p>
            <a:r>
              <a:rPr lang="en-US" dirty="0" smtClean="0"/>
              <a:t>These</a:t>
            </a:r>
            <a:r>
              <a:rPr lang="en-US" baseline="0" dirty="0" smtClean="0"/>
              <a:t> all also have </a:t>
            </a:r>
            <a:r>
              <a:rPr lang="en-US" baseline="0" dirty="0" smtClean="0"/>
              <a:t>probabilities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5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FLUENCY: Is</a:t>
            </a:r>
            <a:r>
              <a:rPr lang="en-US" baseline="0" dirty="0" smtClean="0"/>
              <a:t> the output representative of the target language?</a:t>
            </a:r>
          </a:p>
          <a:p>
            <a:r>
              <a:rPr lang="en-US" baseline="0" dirty="0" smtClean="0"/>
              <a:t>Word choice</a:t>
            </a:r>
          </a:p>
          <a:p>
            <a:r>
              <a:rPr lang="en-US" baseline="0" dirty="0" smtClean="0"/>
              <a:t>word order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n=5 sentence  -- length  longer</a:t>
            </a:r>
          </a:p>
          <a:p>
            <a:r>
              <a:rPr lang="en-US" baseline="0" dirty="0" smtClean="0"/>
              <a:t>limited context will come in handy later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91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can begin the process of translation, which is</a:t>
            </a:r>
            <a:r>
              <a:rPr lang="en-US" baseline="0" dirty="0" smtClean="0"/>
              <a:t> called decoding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Begin with the sentence</a:t>
            </a:r>
          </a:p>
          <a:p>
            <a:r>
              <a:rPr lang="en-US" dirty="0" smtClean="0"/>
              <a:t>Divide</a:t>
            </a:r>
            <a:r>
              <a:rPr lang="en-US" baseline="0" dirty="0" smtClean="0"/>
              <a:t> it up into phrases, which we translate using the extracted phrase </a:t>
            </a:r>
            <a:r>
              <a:rPr lang="en-US" baseline="0" dirty="0" smtClean="0"/>
              <a:t>probabilities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noisy </a:t>
            </a:r>
            <a:r>
              <a:rPr lang="mr-IN" baseline="0" dirty="0" smtClean="0"/>
              <a:t>–</a:t>
            </a:r>
            <a:r>
              <a:rPr lang="en-US" baseline="0" dirty="0" smtClean="0"/>
              <a:t> automatic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3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72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begin</a:t>
            </a:r>
            <a:r>
              <a:rPr lang="en-US" baseline="0" dirty="0" smtClean="0"/>
              <a:t> the search process </a:t>
            </a:r>
          </a:p>
          <a:p>
            <a:r>
              <a:rPr lang="en-US" baseline="0" dirty="0" smtClean="0"/>
              <a:t>As we do this, we will be scoring each hypothesis with both the phrase translation probabilities, as well as the </a:t>
            </a:r>
            <a:r>
              <a:rPr lang="en-US" baseline="0" dirty="0" smtClean="0"/>
              <a:t>LM probabilities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Begin with our first node, which branches out to several more </a:t>
            </a:r>
            <a:r>
              <a:rPr lang="en-US" baseline="0" dirty="0" smtClean="0"/>
              <a:t>possibilities. </a:t>
            </a:r>
            <a:r>
              <a:rPr lang="en-US" baseline="0" dirty="0" smtClean="0"/>
              <a:t>high branching factor.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*Note that we do not have to translate the words in order. *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dirty="0" smtClean="0"/>
              <a:t>boxes at the top, to keep track of which</a:t>
            </a:r>
            <a:r>
              <a:rPr lang="en-US" baseline="0" dirty="0" smtClean="0"/>
              <a:t> words we have translated. CALLED COVERAGE VECTORS This allows us to make sure we translate each word. and only ONCE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But we can recombine! if they have identical </a:t>
            </a:r>
            <a:r>
              <a:rPr lang="en-US" baseline="0" dirty="0" smtClean="0"/>
              <a:t>histories. </a:t>
            </a:r>
            <a:r>
              <a:rPr lang="en-US" baseline="0" dirty="0" smtClean="0"/>
              <a:t>And </a:t>
            </a:r>
            <a:r>
              <a:rPr lang="en-US" baseline="0" dirty="0" smtClean="0"/>
              <a:t>b/c </a:t>
            </a:r>
            <a:r>
              <a:rPr lang="en-US" baseline="0" dirty="0" err="1" smtClean="0"/>
              <a:t>ngram</a:t>
            </a:r>
            <a:r>
              <a:rPr lang="en-US" baseline="0" dirty="0" smtClean="0"/>
              <a:t> history</a:t>
            </a:r>
          </a:p>
          <a:p>
            <a:r>
              <a:rPr lang="en-US" baseline="0" dirty="0" smtClean="0"/>
              <a:t>We combine states that have the same histories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36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this example lattice at the bottom, we use unigram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this is called a lattice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any questions about PBMT?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“in this toy ex. Unigram lm  two paths recombine if they have the same coverage vector.</a:t>
            </a:r>
            <a:br>
              <a:rPr lang="en-US" baseline="0" dirty="0" smtClean="0"/>
            </a:br>
            <a:r>
              <a:rPr lang="en-US" baseline="0" dirty="0" smtClean="0"/>
              <a:t>**highlight the recombination/ where it happens, in the graphs</a:t>
            </a:r>
            <a:r>
              <a:rPr lang="mr-IN" baseline="0" dirty="0" smtClean="0"/>
              <a:t>–</a:t>
            </a:r>
            <a:r>
              <a:rPr lang="en-US" baseline="0" dirty="0" smtClean="0"/>
              <a:t> note that the two sentences are identical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45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up one popular architecture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899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Words</a:t>
            </a:r>
          </a:p>
          <a:p>
            <a:r>
              <a:rPr lang="en-US" dirty="0" smtClean="0"/>
              <a:t>Map them to </a:t>
            </a:r>
            <a:r>
              <a:rPr lang="en-US" dirty="0" err="1" smtClean="0"/>
              <a:t>embeddings</a:t>
            </a:r>
            <a:endParaRPr lang="en-US" dirty="0" smtClean="0"/>
          </a:p>
          <a:p>
            <a:r>
              <a:rPr lang="en-US" dirty="0" smtClean="0"/>
              <a:t>Generate a hidden state,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Then each hidden state is generated based on the embedding also  previous hidden state</a:t>
            </a:r>
          </a:p>
          <a:p>
            <a:r>
              <a:rPr lang="en-US" baseline="0" dirty="0" smtClean="0"/>
              <a:t>Once we get to the end, the entire sentence is encoded in this hidden state.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</a:t>
            </a:r>
            <a:r>
              <a:rPr lang="en-US" baseline="0" dirty="0" smtClean="0"/>
              <a:t>architecture is </a:t>
            </a:r>
            <a:r>
              <a:rPr lang="en-US" baseline="0" dirty="0" smtClean="0"/>
              <a:t>called an encoder, </a:t>
            </a:r>
            <a:r>
              <a:rPr lang="en-US" baseline="0" dirty="0" smtClean="0"/>
              <a:t>b/c </a:t>
            </a:r>
            <a:r>
              <a:rPr lang="en-US" baseline="0" dirty="0" smtClean="0"/>
              <a:t>it encodes the content of the sentence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5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Produce</a:t>
            </a:r>
            <a:r>
              <a:rPr lang="en-US" baseline="0" dirty="0" smtClean="0"/>
              <a:t> a hidden state, then a single word embedding based on that, then vocab look up</a:t>
            </a:r>
          </a:p>
          <a:p>
            <a:r>
              <a:rPr lang="en-US" baseline="0" dirty="0" smtClean="0"/>
              <a:t>Each hidden state then depends on the previous hidden state, the previous output word, and the final hidden state of the encoder</a:t>
            </a:r>
          </a:p>
          <a:p>
            <a:endParaRPr lang="en-US" dirty="0" smtClean="0"/>
          </a:p>
          <a:p>
            <a:r>
              <a:rPr lang="en-US" dirty="0" smtClean="0"/>
              <a:t>decoding at test time,</a:t>
            </a:r>
            <a:r>
              <a:rPr lang="en-US" baseline="0" dirty="0" smtClean="0"/>
              <a:t> </a:t>
            </a:r>
            <a:r>
              <a:rPr lang="en-US" dirty="0" smtClean="0"/>
              <a:t>training works in a </a:t>
            </a:r>
            <a:r>
              <a:rPr lang="en-US" dirty="0" smtClean="0"/>
              <a:t>similar </a:t>
            </a:r>
            <a:r>
              <a:rPr lang="en-US" dirty="0" smtClean="0"/>
              <a:t>way, but you </a:t>
            </a:r>
            <a:r>
              <a:rPr lang="en-US" dirty="0" err="1" smtClean="0"/>
              <a:t>backpropagate</a:t>
            </a:r>
            <a:r>
              <a:rPr lang="en-US" baseline="0" dirty="0" smtClean="0"/>
              <a:t> </a:t>
            </a:r>
            <a:r>
              <a:rPr lang="en-US" baseline="0" dirty="0" smtClean="0"/>
              <a:t>the loss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5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r>
              <a:rPr lang="en-US" baseline="0" dirty="0" smtClean="0"/>
              <a:t> only include information from the previous words? </a:t>
            </a:r>
          </a:p>
          <a:p>
            <a:r>
              <a:rPr lang="en-US" baseline="0" dirty="0" smtClean="0"/>
              <a:t>Make it </a:t>
            </a:r>
            <a:r>
              <a:rPr lang="en-US" baseline="0" dirty="0" err="1" smtClean="0"/>
              <a:t>bidrectional</a:t>
            </a:r>
            <a:r>
              <a:rPr lang="en-US" baseline="0" dirty="0" smtClean="0"/>
              <a:t>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But, now what embedding do we use as the context? Last one? Fist one? Why not use them all?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722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 </a:t>
            </a:r>
            <a:r>
              <a:rPr lang="en-US" dirty="0" smtClean="0"/>
              <a:t>of</a:t>
            </a:r>
            <a:r>
              <a:rPr lang="en-US" baseline="0" dirty="0" smtClean="0"/>
              <a:t> using a single state, lets take a weighted average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Decoder words in a </a:t>
            </a:r>
            <a:r>
              <a:rPr lang="en-US" baseline="0" dirty="0" smtClean="0"/>
              <a:t>similar </a:t>
            </a:r>
            <a:r>
              <a:rPr lang="en-US" baseline="0" dirty="0" smtClean="0"/>
              <a:t>way, but now we are conditioning on this weighted average of the hidden states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exact weights are something the model will learn, but we hole it will pay 'attention' to relevant information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called NMT with attention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is the closes NMT has to alignment, but nothing is forcing it to </a:t>
            </a:r>
            <a:r>
              <a:rPr lang="en-US" baseline="0" dirty="0" smtClean="0"/>
              <a:t>explicitly </a:t>
            </a:r>
            <a:r>
              <a:rPr lang="en-US" baseline="0" dirty="0" smtClean="0"/>
              <a:t>translate all words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16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5-gram LM history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</a:t>
            </a:r>
            <a:r>
              <a:rPr lang="en-US" baseline="0" dirty="0" smtClean="0"/>
              <a:t> where NMT over generates, under generates, makes things 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</a:t>
            </a:r>
            <a:r>
              <a:rPr lang="en-US" baseline="0" dirty="0" smtClean="0"/>
              <a:t> forced to pay “attention” to every word can just drop words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 in very low </a:t>
            </a:r>
            <a:r>
              <a:rPr lang="en-US" baseline="0" dirty="0" smtClean="0"/>
              <a:t>resource </a:t>
            </a:r>
            <a:r>
              <a:rPr lang="en-US" baseline="0" dirty="0" smtClean="0"/>
              <a:t>settings, the output looks like very nice </a:t>
            </a:r>
            <a:r>
              <a:rPr lang="en-US" baseline="0" dirty="0" smtClean="0"/>
              <a:t>English </a:t>
            </a:r>
            <a:r>
              <a:rPr lang="en-US" baseline="0" dirty="0" smtClean="0"/>
              <a:t>(but might be completely off topic)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Different strengths and weaknesses, what if we want to combine them?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before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move on, is anyone confused about how these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70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 with source</a:t>
            </a:r>
            <a:r>
              <a:rPr lang="en-US" baseline="0" dirty="0" smtClean="0"/>
              <a:t> sentence</a:t>
            </a:r>
          </a:p>
          <a:p>
            <a:r>
              <a:rPr lang="en-US" baseline="0" dirty="0" smtClean="0"/>
              <a:t>Use PBMT to generate n translations (for this talk n=500)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highest probability sentence, next highest,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550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we take the source and translations,</a:t>
            </a:r>
            <a:r>
              <a:rPr lang="en-US" baseline="0" dirty="0" smtClean="0"/>
              <a:t> and use the NMT system to get a score, </a:t>
            </a:r>
          </a:p>
          <a:p>
            <a:r>
              <a:rPr lang="en-US" baseline="0" dirty="0" smtClean="0"/>
              <a:t>This represents how good of a translation the NMT thinks the sentence is</a:t>
            </a:r>
          </a:p>
          <a:p>
            <a:r>
              <a:rPr lang="en-US" dirty="0" smtClean="0"/>
              <a:t>This is straightforward</a:t>
            </a:r>
            <a:r>
              <a:rPr lang="en-US" baseline="0" dirty="0" smtClean="0"/>
              <a:t> once you have a NMT system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pick the sentence with the highest NMT score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one way to combine MT systems. We will discuss another in 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part of this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4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137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Meaningful: score should give intuitive interpretation of translation quality (correlated</a:t>
            </a:r>
            <a:r>
              <a:rPr lang="en-US" baseline="0" dirty="0" smtClean="0"/>
              <a:t> with humans?)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Correct: metric must rank better systems higher</a:t>
            </a:r>
            <a:endParaRPr lang="en-US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Consistent: repeated use of metric should give same results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Low cost: reduce time and money spent on carrying out evaluation</a:t>
            </a:r>
            <a:r>
              <a:rPr lang="en-US" baseline="0" dirty="0" smtClean="0"/>
              <a:t>, 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Tunable: automatically optimize system performance towards metric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24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main answer to that is that translation</a:t>
            </a:r>
            <a:r>
              <a:rPr lang="en-US" baseline="0" dirty="0" smtClean="0"/>
              <a:t> is not linear</a:t>
            </a:r>
            <a:br>
              <a:rPr lang="en-US" baseline="0" dirty="0" smtClean="0"/>
            </a:br>
            <a:r>
              <a:rPr lang="en-US" baseline="0" dirty="0" smtClean="0"/>
              <a:t>if someone were transcribing my speech right now, you could do so word by word.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2 of you were to transcribe my speech right now, I would hope to get very similar results </a:t>
            </a:r>
          </a:p>
          <a:p>
            <a:endParaRPr lang="en-US" dirty="0" smtClean="0"/>
          </a:p>
          <a:p>
            <a:r>
              <a:rPr lang="en-US" baseline="0" dirty="0" smtClean="0"/>
              <a:t>Exact match is not a great goal:</a:t>
            </a:r>
            <a:endParaRPr lang="en-US" dirty="0" smtClean="0"/>
          </a:p>
          <a:p>
            <a:r>
              <a:rPr lang="en-US" dirty="0" smtClean="0"/>
              <a:t>All ‘correct’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34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Problems with bleu:</a:t>
            </a:r>
          </a:p>
          <a:p>
            <a:r>
              <a:rPr lang="en-US" dirty="0" smtClean="0"/>
              <a:t>Ignore relevance of words:  punctuation counts the same as core content</a:t>
            </a:r>
          </a:p>
          <a:p>
            <a:r>
              <a:rPr lang="en-US" dirty="0" smtClean="0"/>
              <a:t> Operate on local level (do not consider overall grammaticality of the sentence or sentence meaning)</a:t>
            </a:r>
          </a:p>
          <a:p>
            <a:endParaRPr lang="en-US" dirty="0" smtClean="0"/>
          </a:p>
          <a:p>
            <a:r>
              <a:rPr lang="en-US" dirty="0" smtClean="0"/>
              <a:t>absolute value of Scores are meaningless (scores very test-set specific)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Correlated with human judgement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easy to tune</a:t>
            </a:r>
          </a:p>
          <a:p>
            <a:pPr lvl="1"/>
            <a:r>
              <a:rPr lang="en-US" dirty="0" smtClean="0"/>
              <a:t>Widely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4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English-Spanish -- </a:t>
            </a:r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0" dirty="0" smtClean="0"/>
              <a:t> axis is</a:t>
            </a:r>
            <a:r>
              <a:rPr lang="mr-IN" baseline="0" dirty="0" smtClean="0"/>
              <a:t>…</a:t>
            </a:r>
            <a:endParaRPr lang="en-US" baseline="0" dirty="0" smtClean="0"/>
          </a:p>
          <a:p>
            <a:r>
              <a:rPr lang="en-US" baseline="0" dirty="0" smtClean="0"/>
              <a:t>Y axis is..</a:t>
            </a:r>
          </a:p>
          <a:p>
            <a:r>
              <a:rPr lang="en-US" baseline="0" dirty="0" smtClean="0"/>
              <a:t>3 lines are </a:t>
            </a:r>
            <a:r>
              <a:rPr lang="mr-IN" baseline="0" dirty="0" smtClean="0"/>
              <a:t>…</a:t>
            </a:r>
            <a:endParaRPr lang="en-US" baseline="0" dirty="0" smtClean="0"/>
          </a:p>
          <a:p>
            <a:endParaRPr lang="en-US" dirty="0" smtClean="0"/>
          </a:p>
          <a:p>
            <a:r>
              <a:rPr lang="en-US" baseline="0" dirty="0" smtClean="0"/>
              <a:t>10million</a:t>
            </a:r>
          </a:p>
          <a:p>
            <a:r>
              <a:rPr lang="en-US" baseline="0" dirty="0" smtClean="0"/>
              <a:t>100 million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356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a lot of paralle</a:t>
            </a:r>
            <a:r>
              <a:rPr lang="en-US" baseline="0" dirty="0" smtClean="0"/>
              <a:t>l text is produced</a:t>
            </a:r>
          </a:p>
          <a:p>
            <a:r>
              <a:rPr lang="en-US" baseline="0" dirty="0" smtClean="0"/>
              <a:t>Biggest sources are EU parliament, UN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52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from: 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www.statmt.org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europarl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pkoehn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statmt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/data/wmt15/training/europarl-v7.de-en.en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532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Tweet from: https://</a:t>
            </a:r>
            <a:r>
              <a:rPr lang="en-US" dirty="0" err="1" smtClean="0"/>
              <a:t>twitter.com</a:t>
            </a:r>
            <a:r>
              <a:rPr lang="en-US" dirty="0" smtClean="0"/>
              <a:t>/</a:t>
            </a:r>
            <a:r>
              <a:rPr lang="en-US" dirty="0" err="1" smtClean="0"/>
              <a:t>ritzwillis</a:t>
            </a:r>
            <a:r>
              <a:rPr lang="en-US" dirty="0" smtClean="0"/>
              <a:t>/status/901687498732175360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608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 from: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http://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opus.nlpl.eu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EMEA.php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hkhayrallah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/whale17/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domain_adapt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/data/raw/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emea-test.en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69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Sentence from:</a:t>
            </a:r>
            <a:r>
              <a:rPr lang="en-US" baseline="0" dirty="0" smtClean="0"/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Newstest</a:t>
            </a:r>
            <a:r>
              <a:rPr lang="en-US" baseline="0" dirty="0" smtClean="0"/>
              <a:t> 2015 de-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reference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http://</a:t>
            </a:r>
            <a:r>
              <a:rPr lang="en-US" baseline="0" dirty="0" err="1" smtClean="0"/>
              <a:t>www.statmt.org</a:t>
            </a:r>
            <a:r>
              <a:rPr lang="en-US" baseline="0" dirty="0" smtClean="0"/>
              <a:t>/wmt15/translation-</a:t>
            </a:r>
            <a:r>
              <a:rPr lang="en-US" baseline="0" dirty="0" err="1" smtClean="0"/>
              <a:t>task.html</a:t>
            </a: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pkoehn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statmt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/data/wmt16/dev/newstest2015-deen-ref.en.sgm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473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55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Focus on what you need to know for</a:t>
            </a:r>
            <a:r>
              <a:rPr lang="en-US" baseline="0" dirty="0" smtClean="0"/>
              <a:t> the 2</a:t>
            </a:r>
            <a:r>
              <a:rPr lang="en-US" baseline="30000" dirty="0" smtClean="0"/>
              <a:t>nd</a:t>
            </a:r>
            <a:r>
              <a:rPr lang="en-US" baseline="0" dirty="0" smtClean="0"/>
              <a:t> part of the talk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217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999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will pause here for any clarifying questions before</a:t>
            </a:r>
            <a:r>
              <a:rPr lang="en-US" baseline="0" dirty="0" smtClean="0"/>
              <a:t> moving 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is</a:t>
            </a:r>
            <a:r>
              <a:rPr lang="en-US" baseline="0" dirty="0" smtClean="0"/>
              <a:t> joint work with Gaurav, Kevin, Matt and Philipp. this work will be presented at IJCNLP next week.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Gaurav gave talk on </a:t>
            </a:r>
            <a:r>
              <a:rPr lang="en-US" baseline="0" dirty="0" smtClean="0"/>
              <a:t>preliminary results last spring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2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With the goal of to improving performance in DA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91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going to prevent NMT from going</a:t>
            </a:r>
            <a:r>
              <a:rPr lang="en-US" baseline="0" dirty="0" smtClean="0"/>
              <a:t> rouge, and producing content unrelated to the source, while still allowing the NMT system to select between hypotheses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61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r>
              <a:rPr lang="en-US" baseline="0" dirty="0" smtClean="0"/>
              <a:t> NMT to search through the lattice and score different paths.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130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want to score the paths in this lattice, to search for the best one</a:t>
            </a:r>
          </a:p>
          <a:p>
            <a:r>
              <a:rPr lang="en-US" dirty="0" smtClean="0"/>
              <a:t>We are going to use</a:t>
            </a:r>
            <a:r>
              <a:rPr lang="en-US" baseline="0" dirty="0" smtClean="0"/>
              <a:t> the NMT system to to score the partial </a:t>
            </a:r>
            <a:r>
              <a:rPr lang="en-US" baseline="0" dirty="0" smtClean="0"/>
              <a:t>hypothesis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039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with the first node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276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Then expand along the path in red</a:t>
            </a:r>
          </a:p>
          <a:p>
            <a:endParaRPr lang="en-US" dirty="0" smtClean="0"/>
          </a:p>
          <a:p>
            <a:r>
              <a:rPr lang="en-US" dirty="0" smtClean="0"/>
              <a:t>Keeping track of the NMT score, along with the output so</a:t>
            </a:r>
            <a:r>
              <a:rPr lang="en-US" baseline="0" dirty="0" smtClean="0"/>
              <a:t> far, and the hidden state. This will allow us to continue evaluating the hypothesis when we pop it off the stack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have expanded all paths out</a:t>
            </a:r>
            <a:r>
              <a:rPr lang="en-US" baseline="0" dirty="0" smtClean="0"/>
              <a:t> of the 0th node, so we will consider the item in stack 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46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 this</a:t>
            </a:r>
            <a:r>
              <a:rPr lang="en-US" baseline="0" dirty="0" smtClean="0"/>
              <a:t> path has two words, our hypothesis is now 3  words long, and we will move it to stack 3, so we can continue keeping track of the lengths of each hypothesis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576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3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276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93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933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Expand this, but</a:t>
            </a:r>
            <a:r>
              <a:rPr lang="en-US" baseline="0" dirty="0" smtClean="0"/>
              <a:t> in the lattice this represents 2 recombined paths!</a:t>
            </a:r>
          </a:p>
          <a:p>
            <a:r>
              <a:rPr lang="en-US" baseline="0" dirty="0" smtClean="0"/>
              <a:t>But we cant do that, </a:t>
            </a:r>
            <a:r>
              <a:rPr lang="en-US" baseline="0" dirty="0" smtClean="0"/>
              <a:t>b/c </a:t>
            </a:r>
            <a:r>
              <a:rPr lang="en-US" baseline="0" dirty="0" smtClean="0"/>
              <a:t>NMT needs the whole </a:t>
            </a:r>
            <a:r>
              <a:rPr lang="en-US" baseline="0" dirty="0" smtClean="0"/>
              <a:t>sentence </a:t>
            </a:r>
            <a:r>
              <a:rPr lang="en-US" baseline="0" dirty="0" smtClean="0"/>
              <a:t>history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590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mr-IN" dirty="0" smtClean="0"/>
              <a:t>…</a:t>
            </a:r>
            <a:r>
              <a:rPr lang="en-US" dirty="0" smtClean="0"/>
              <a:t>. We have</a:t>
            </a:r>
            <a:r>
              <a:rPr lang="en-US" baseline="0" dirty="0" smtClean="0"/>
              <a:t> to expand all the paths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But</a:t>
            </a:r>
            <a:r>
              <a:rPr lang="mr-IN" baseline="0" dirty="0" smtClean="0"/>
              <a:t>…</a:t>
            </a:r>
            <a:r>
              <a:rPr lang="en-US" baseline="0" dirty="0" smtClean="0"/>
              <a:t> since we organized them into stacks based on the number of target words produced </a:t>
            </a:r>
          </a:p>
          <a:p>
            <a:endParaRPr lang="en-US" baseline="0" dirty="0" smtClean="0"/>
          </a:p>
          <a:p>
            <a:r>
              <a:rPr lang="en-US" baseline="0" dirty="0" smtClean="0"/>
              <a:t> compare translations of the same length</a:t>
            </a:r>
          </a:p>
          <a:p>
            <a:r>
              <a:rPr lang="en-US" baseline="0" dirty="0" smtClean="0"/>
              <a:t>We cap the size of each stack</a:t>
            </a:r>
          </a:p>
          <a:p>
            <a:r>
              <a:rPr lang="en-US" baseline="0" dirty="0" smtClean="0"/>
              <a:t>and limit the number of </a:t>
            </a:r>
            <a:r>
              <a:rPr lang="en-US" baseline="0" dirty="0" smtClean="0"/>
              <a:t>hypotheses </a:t>
            </a:r>
            <a:r>
              <a:rPr lang="en-US" baseline="0" dirty="0" smtClean="0"/>
              <a:t>we expand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practice we use a pretty small beam ~10 worked well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944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145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GERMAN -</a:t>
            </a:r>
            <a:r>
              <a:rPr lang="en-US" baseline="0" dirty="0" smtClean="0"/>
              <a:t> ENLGISH </a:t>
            </a:r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dirty="0" smtClean="0"/>
              <a:t>when trained and tested on </a:t>
            </a:r>
            <a:r>
              <a:rPr lang="en-US" dirty="0" smtClean="0"/>
              <a:t>the same </a:t>
            </a:r>
            <a:r>
              <a:rPr lang="en-US" dirty="0" smtClean="0"/>
              <a:t>domain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pbmt</a:t>
            </a:r>
            <a:r>
              <a:rPr lang="en-US" baseline="0" dirty="0" smtClean="0"/>
              <a:t> tends to outperform NMT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focus on domain </a:t>
            </a:r>
            <a:r>
              <a:rPr lang="en-US" baseline="0" dirty="0" smtClean="0"/>
              <a:t>adaption </a:t>
            </a:r>
            <a:r>
              <a:rPr lang="en-US" baseline="0" dirty="0" smtClean="0"/>
              <a:t>since this is a situation in which NMT has struggled, the vocabulary mismatch </a:t>
            </a:r>
            <a:r>
              <a:rPr lang="en-US" baseline="0" dirty="0" smtClean="0"/>
              <a:t>often causes </a:t>
            </a:r>
            <a:r>
              <a:rPr lang="en-US" baseline="0" dirty="0" smtClean="0"/>
              <a:t>strange sentences to be generated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fall under the </a:t>
            </a:r>
            <a:r>
              <a:rPr lang="en-US" baseline="0" dirty="0" smtClean="0"/>
              <a:t>adequacy </a:t>
            </a:r>
            <a:r>
              <a:rPr lang="en-US" baseline="0" dirty="0" smtClean="0"/>
              <a:t>category, and might be somewhere where limiting the hypothesis space to more </a:t>
            </a:r>
            <a:r>
              <a:rPr lang="en-US" baseline="0" dirty="0" smtClean="0"/>
              <a:t>adequate </a:t>
            </a:r>
            <a:r>
              <a:rPr lang="en-US" baseline="0" dirty="0" smtClean="0"/>
              <a:t>candidates might 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38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English-Spanish</a:t>
            </a:r>
          </a:p>
          <a:p>
            <a:r>
              <a:rPr lang="en-US" dirty="0" smtClean="0"/>
              <a:t>performance</a:t>
            </a:r>
            <a:r>
              <a:rPr lang="en-US" baseline="0" dirty="0" smtClean="0"/>
              <a:t> </a:t>
            </a:r>
            <a:r>
              <a:rPr lang="en-US" baseline="0" dirty="0" smtClean="0"/>
              <a:t>differs across languages, domains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numbers </a:t>
            </a:r>
            <a:r>
              <a:rPr lang="en-US" baseline="0" dirty="0" smtClean="0"/>
              <a:t>don’t </a:t>
            </a:r>
            <a:r>
              <a:rPr lang="en-US" baseline="0" dirty="0" smtClean="0"/>
              <a:t>compare directly, especially </a:t>
            </a:r>
            <a:r>
              <a:rPr lang="en-US" baseline="0" dirty="0" smtClean="0"/>
              <a:t>b/c </a:t>
            </a:r>
            <a:r>
              <a:rPr lang="en-US" baseline="0" dirty="0" smtClean="0"/>
              <a:t>we have the additional challenge of domain adaptation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488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two systems and two data types for each, so this leaves us with 4 possible experiment setups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0422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156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n-best</a:t>
            </a:r>
            <a:r>
              <a:rPr lang="en-US" baseline="0" dirty="0" smtClean="0"/>
              <a:t> rescoring does not always beat SMT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lattice does</a:t>
            </a:r>
            <a:r>
              <a:rPr lang="en-US" baseline="0" dirty="0" smtClean="0"/>
              <a:t>!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Adequacy: Does the output convey the same meaning as the input sentence? Is part of the message lost, added, or distorted?</a:t>
            </a:r>
          </a:p>
          <a:p>
            <a:endParaRPr lang="en-US" dirty="0" smtClean="0"/>
          </a:p>
          <a:p>
            <a:r>
              <a:rPr lang="en-US" dirty="0" smtClean="0"/>
              <a:t> Fluency: Is the output</a:t>
            </a:r>
            <a:r>
              <a:rPr lang="en-US" baseline="0" dirty="0" smtClean="0"/>
              <a:t> </a:t>
            </a:r>
            <a:r>
              <a:rPr lang="en-US" baseline="0" dirty="0" smtClean="0"/>
              <a:t>representative </a:t>
            </a:r>
            <a:r>
              <a:rPr lang="en-US" baseline="0" dirty="0" smtClean="0"/>
              <a:t>of the target </a:t>
            </a:r>
            <a:r>
              <a:rPr lang="en-US" baseline="0" dirty="0" smtClean="0"/>
              <a:t>language</a:t>
            </a:r>
            <a:r>
              <a:rPr lang="en-US" dirty="0" smtClean="0"/>
              <a:t>? </a:t>
            </a:r>
            <a:r>
              <a:rPr lang="en-US" dirty="0" smtClean="0"/>
              <a:t>This involves both grammatical correctness and idiomatic word choices.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376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596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095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21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German - </a:t>
            </a:r>
            <a:r>
              <a:rPr lang="en-US" dirty="0" smtClean="0"/>
              <a:t>English </a:t>
            </a:r>
            <a:endParaRPr lang="en-US" dirty="0" smtClean="0"/>
          </a:p>
          <a:p>
            <a:r>
              <a:rPr lang="en-US" dirty="0" smtClean="0"/>
              <a:t>IT</a:t>
            </a:r>
            <a:r>
              <a:rPr lang="en-US" baseline="0" dirty="0" smtClean="0"/>
              <a:t> DA set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condition: out x out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448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phrase</a:t>
            </a:r>
            <a:r>
              <a:rPr lang="en-US" baseline="0" dirty="0" smtClean="0"/>
              <a:t> based and two neural MT systems</a:t>
            </a:r>
          </a:p>
          <a:p>
            <a:r>
              <a:rPr lang="en-US" baseline="0" dirty="0" smtClean="0"/>
              <a:t>both trained on in and out of domain data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evaluated on the same IT data set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 THOUGH</a:t>
            </a:r>
            <a:br>
              <a:rPr lang="en-US" baseline="0" dirty="0" smtClean="0"/>
            </a:br>
            <a:r>
              <a:rPr lang="en-US" baseline="0" dirty="0" smtClean="0"/>
              <a:t>the out of domain PBMT is much stronger</a:t>
            </a:r>
          </a:p>
          <a:p>
            <a:r>
              <a:rPr lang="en-US" baseline="0" dirty="0" smtClean="0"/>
              <a:t>NMT </a:t>
            </a:r>
            <a:r>
              <a:rPr lang="en-US" baseline="0" dirty="0" smtClean="0"/>
              <a:t>outperformed </a:t>
            </a:r>
            <a:r>
              <a:rPr lang="en-US" baseline="0" dirty="0" smtClean="0"/>
              <a:t>PBMT on WMT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309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NMT is in domain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991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so, we are comparing scores of partial translations that all have the same length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with this information, when</a:t>
            </a:r>
            <a:r>
              <a:rPr lang="en-US" baseline="0" dirty="0" smtClean="0"/>
              <a:t> we pop an item off the stack, we have all we need to score the hypothesis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1286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Walk though lattice, reading out paths, keep best </a:t>
            </a:r>
            <a:r>
              <a:rPr lang="en-US" baseline="0" dirty="0" smtClean="0"/>
              <a:t>ones</a:t>
            </a:r>
            <a:endParaRPr lang="en-US" baseline="0" dirty="0" smtClean="0"/>
          </a:p>
          <a:p>
            <a:r>
              <a:rPr lang="en-US" baseline="0" dirty="0" smtClean="0"/>
              <a:t>search over this lattice using a NMT system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challenges:</a:t>
            </a:r>
          </a:p>
          <a:p>
            <a:r>
              <a:rPr lang="en-US" baseline="0" dirty="0" smtClean="0"/>
              <a:t>this lattice represents recombination of SMT states, due to 5-gram. but NMT uses the full history. Therefore, for NMT this expands exponentially into a tree. </a:t>
            </a:r>
          </a:p>
          <a:p>
            <a:endParaRPr lang="en-US" baseline="0" dirty="0" smtClean="0"/>
          </a:p>
          <a:p>
            <a:r>
              <a:rPr lang="en-US" dirty="0" smtClean="0"/>
              <a:t>prune</a:t>
            </a:r>
            <a:r>
              <a:rPr lang="en-US" baseline="0" dirty="0" smtClean="0"/>
              <a:t> the lattices</a:t>
            </a:r>
          </a:p>
          <a:p>
            <a:r>
              <a:rPr lang="en-US" baseline="0" dirty="0" smtClean="0"/>
              <a:t>throw away the PBMT scores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4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 data for MT is parallel</a:t>
            </a:r>
            <a:r>
              <a:rPr lang="en-US" baseline="0" dirty="0" smtClean="0"/>
              <a:t> text. These are documents translated sentence by sentence, but we don’t know exactly how the words correspond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*most* people don’t naturally generate parallel text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we have a lot more monolingual text. Because that is much cheaper.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89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PBMT:</a:t>
            </a:r>
            <a:r>
              <a:rPr lang="en-US" baseline="0" dirty="0" smtClean="0"/>
              <a:t> ~14 years, trusted in production systems</a:t>
            </a:r>
          </a:p>
          <a:p>
            <a:r>
              <a:rPr lang="en-US" baseline="0" dirty="0" smtClean="0"/>
              <a:t>NMT: recently becoming </a:t>
            </a:r>
            <a:r>
              <a:rPr lang="en-US" baseline="0" dirty="0" smtClean="0"/>
              <a:t>practical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4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phrases = groups of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5" name="Picture 14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</p:spTree>
    <p:extLst>
      <p:ext uri="{BB962C8B-B14F-4D97-AF65-F5344CB8AC3E}">
        <p14:creationId xmlns:p14="http://schemas.microsoft.com/office/powerpoint/2010/main" val="96255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2" name="Picture 11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</p:spTree>
    <p:extLst>
      <p:ext uri="{BB962C8B-B14F-4D97-AF65-F5344CB8AC3E}">
        <p14:creationId xmlns:p14="http://schemas.microsoft.com/office/powerpoint/2010/main" val="288099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  <p:pic>
        <p:nvPicPr>
          <p:cNvPr id="20" name="Picture 19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14070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3" name="Picture 12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</p:spTree>
    <p:extLst>
      <p:ext uri="{BB962C8B-B14F-4D97-AF65-F5344CB8AC3E}">
        <p14:creationId xmlns:p14="http://schemas.microsoft.com/office/powerpoint/2010/main" val="45926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20" name="Picture 19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</p:spTree>
    <p:extLst>
      <p:ext uri="{BB962C8B-B14F-4D97-AF65-F5344CB8AC3E}">
        <p14:creationId xmlns:p14="http://schemas.microsoft.com/office/powerpoint/2010/main" val="305665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5" name="Picture 14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</p:spTree>
    <p:extLst>
      <p:ext uri="{BB962C8B-B14F-4D97-AF65-F5344CB8AC3E}">
        <p14:creationId xmlns:p14="http://schemas.microsoft.com/office/powerpoint/2010/main" val="295002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</p:spTree>
    <p:extLst>
      <p:ext uri="{BB962C8B-B14F-4D97-AF65-F5344CB8AC3E}">
        <p14:creationId xmlns:p14="http://schemas.microsoft.com/office/powerpoint/2010/main" val="250770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</p:spTree>
    <p:extLst>
      <p:ext uri="{BB962C8B-B14F-4D97-AF65-F5344CB8AC3E}">
        <p14:creationId xmlns:p14="http://schemas.microsoft.com/office/powerpoint/2010/main" val="156260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Picture 16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  <a:prstGeom prst="rect">
            <a:avLst/>
          </a:prstGeom>
        </p:spPr>
        <p:txBody>
          <a:bodyPr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</p:spTree>
    <p:extLst>
      <p:ext uri="{BB962C8B-B14F-4D97-AF65-F5344CB8AC3E}">
        <p14:creationId xmlns:p14="http://schemas.microsoft.com/office/powerpoint/2010/main" val="7419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1929" y="6356350"/>
            <a:ext cx="4064495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Khayrallah, Kumar, Duh, Post, Koehn</a:t>
            </a:r>
          </a:p>
        </p:txBody>
      </p:sp>
      <p:pic>
        <p:nvPicPr>
          <p:cNvPr id="13" name="Picture 12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1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lweb.org/anthology/I17-2004" TargetMode="External"/><Relationship Id="rId4" Type="http://schemas.openxmlformats.org/officeDocument/2006/relationships/hyperlink" Target="http://aclweb.org/anthology/I17-2004.bib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657" y="838200"/>
            <a:ext cx="9176657" cy="1470025"/>
          </a:xfrm>
        </p:spPr>
        <p:txBody>
          <a:bodyPr>
            <a:noAutofit/>
          </a:bodyPr>
          <a:lstStyle/>
          <a:p>
            <a:r>
              <a:rPr lang="en-US" sz="4500" dirty="0" smtClean="0"/>
              <a:t>Neural Lattice Search for</a:t>
            </a:r>
            <a:br>
              <a:rPr lang="en-US" sz="4500" dirty="0" smtClean="0"/>
            </a:br>
            <a:r>
              <a:rPr lang="en-US" sz="4500" dirty="0" smtClean="0"/>
              <a:t>Domain Adaptation</a:t>
            </a:r>
            <a:br>
              <a:rPr lang="en-US" sz="4500" dirty="0" smtClean="0"/>
            </a:br>
            <a:r>
              <a:rPr lang="en-US" sz="4500" dirty="0" smtClean="0"/>
              <a:t>in Machine Translation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2657" y="2728894"/>
            <a:ext cx="9144000" cy="4129106"/>
          </a:xfrm>
        </p:spPr>
        <p:txBody>
          <a:bodyPr>
            <a:normAutofit lnSpcReduction="10000"/>
          </a:bodyPr>
          <a:lstStyle/>
          <a:p>
            <a:r>
              <a:rPr lang="en-US" sz="3000" b="1" dirty="0" smtClean="0">
                <a:solidFill>
                  <a:srgbClr val="000000"/>
                </a:solidFill>
              </a:rPr>
              <a:t>Huda </a:t>
            </a:r>
            <a:r>
              <a:rPr lang="en-US" sz="3000" b="1" dirty="0">
                <a:solidFill>
                  <a:srgbClr val="000000"/>
                </a:solidFill>
              </a:rPr>
              <a:t>Khayrallah</a:t>
            </a:r>
            <a:r>
              <a:rPr lang="en-US" sz="3000" dirty="0">
                <a:solidFill>
                  <a:srgbClr val="000000"/>
                </a:solidFill>
              </a:rPr>
              <a:t>, Gaurav Kumar</a:t>
            </a:r>
          </a:p>
          <a:p>
            <a:r>
              <a:rPr lang="en-US" sz="3000" dirty="0">
                <a:solidFill>
                  <a:srgbClr val="000000"/>
                </a:solidFill>
              </a:rPr>
              <a:t> Kevin Duh, Matt Post, Philipp </a:t>
            </a:r>
            <a:r>
              <a:rPr lang="en-US" sz="3000" dirty="0" smtClean="0">
                <a:solidFill>
                  <a:srgbClr val="000000"/>
                </a:solidFill>
              </a:rPr>
              <a:t>Koehn</a:t>
            </a:r>
          </a:p>
          <a:p>
            <a:r>
              <a:rPr lang="en-US" sz="2800" dirty="0"/>
              <a:t>This talk was presented at </a:t>
            </a:r>
            <a:r>
              <a:rPr lang="en-US" sz="2800" dirty="0" smtClean="0"/>
              <a:t>JHU CLSP seminar</a:t>
            </a:r>
          </a:p>
          <a:p>
            <a:r>
              <a:rPr lang="en-US" sz="2800" dirty="0" smtClean="0"/>
              <a:t> November 17, </a:t>
            </a:r>
            <a:r>
              <a:rPr lang="en-US" sz="2800" dirty="0" smtClean="0"/>
              <a:t>2017</a:t>
            </a:r>
            <a:endParaRPr lang="en-US" sz="2800" dirty="0"/>
          </a:p>
          <a:p>
            <a:r>
              <a:rPr lang="en-US" sz="2800" dirty="0"/>
              <a:t>It is based on this paper: </a:t>
            </a:r>
            <a:endParaRPr lang="en-US" sz="2800" dirty="0" smtClean="0"/>
          </a:p>
          <a:p>
            <a:r>
              <a:rPr lang="en-US" sz="2800" dirty="0" smtClean="0">
                <a:hlinkClick r:id="rId3"/>
              </a:rPr>
              <a:t>http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aclweb.org/anthology/I17-2004</a:t>
            </a:r>
            <a:endParaRPr lang="en-US" sz="2800" dirty="0"/>
          </a:p>
          <a:p>
            <a:r>
              <a:rPr lang="en-US" sz="2800" dirty="0"/>
              <a:t>bib: </a:t>
            </a:r>
            <a:endParaRPr lang="en-US" sz="2800" dirty="0" smtClean="0"/>
          </a:p>
          <a:p>
            <a:r>
              <a:rPr lang="en-US" sz="2800" dirty="0">
                <a:hlinkClick r:id="rId4"/>
              </a:rPr>
              <a:t>http://</a:t>
            </a:r>
            <a:r>
              <a:rPr lang="en-US" sz="2800" dirty="0" smtClean="0">
                <a:hlinkClick r:id="rId4"/>
              </a:rPr>
              <a:t>aclweb.org/anthology/I17-2004.bib</a:t>
            </a:r>
            <a:endParaRPr lang="en-US" sz="2800" dirty="0" smtClean="0"/>
          </a:p>
          <a:p>
            <a:endParaRPr lang="en-US" sz="2800" dirty="0"/>
          </a:p>
          <a:p>
            <a:endParaRPr lang="en-US" sz="3000" dirty="0" smtClean="0">
              <a:solidFill>
                <a:srgbClr val="000000"/>
              </a:solidFill>
            </a:endParaRPr>
          </a:p>
          <a:p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0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09800" y="2286000"/>
            <a:ext cx="4114800" cy="6096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24600" y="2286000"/>
            <a:ext cx="2286000" cy="6096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4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𝑡𝑎𝑟𝑔𝑒𝑡</m:t>
                          </m:r>
                        </m:e>
                        <m:e>
                          <m:r>
                            <a:rPr lang="en-US" sz="40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𝑠𝑜𝑢𝑟𝑐𝑒</m:t>
                          </m:r>
                        </m:e>
                      </m:d>
                    </m:oMath>
                  </m:oMathPara>
                </a14:m>
                <a:endParaRPr lang="en-US" sz="400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~</m:t>
                      </m:r>
                      <m:r>
                        <a:rPr lang="en-US" sz="4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</m:t>
                      </m:r>
                      <m:r>
                        <a:rPr lang="en-US" sz="400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40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𝑠𝑜𝑢𝑟𝑐𝑒</m:t>
                          </m:r>
                        </m:e>
                        <m:e>
                          <m:r>
                            <a:rPr lang="en-US" sz="4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𝑡𝑎𝑟𝑔𝑒𝑡</m:t>
                          </m:r>
                        </m:e>
                      </m:d>
                      <m:r>
                        <a:rPr lang="en-US" sz="4000" i="1">
                          <a:latin typeface="Cambria Math" charset="0"/>
                        </a:rPr>
                        <m:t> </m:t>
                      </m:r>
                      <m:r>
                        <a:rPr lang="en-US" sz="4000" i="1">
                          <a:latin typeface="Cambria Math" charset="0"/>
                        </a:rPr>
                        <m:t>𝑃</m:t>
                      </m:r>
                      <m:r>
                        <a:rPr lang="en-US" sz="4000" i="1">
                          <a:latin typeface="Cambria Math" charset="0"/>
                        </a:rPr>
                        <m:t>(</m:t>
                      </m:r>
                      <m:r>
                        <a:rPr lang="en-US" sz="4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𝑡𝑎𝑟𝑔𝑒𝑡</m:t>
                      </m:r>
                      <m:r>
                        <a:rPr lang="en-US" sz="4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MT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81200" y="2895600"/>
                <a:ext cx="39624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Translation </a:t>
                </a:r>
              </a:p>
              <a:p>
                <a:pPr algn="ctr"/>
                <a:r>
                  <a:rPr lang="en-US" sz="3500" dirty="0" smtClean="0">
                    <a:solidFill>
                      <a:schemeClr val="accent4">
                        <a:lumMod val="75000"/>
                      </a:schemeClr>
                    </a:solidFill>
                  </a:rPr>
                  <a:t>model</a:t>
                </a:r>
                <a14:m>
                  <m:oMath xmlns:m="http://schemas.openxmlformats.org/officeDocument/2006/math">
                    <m:r>
                      <a:rPr lang="en-US" sz="35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lang="en-US" sz="35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95600"/>
                <a:ext cx="3962400" cy="1446550"/>
              </a:xfrm>
              <a:prstGeom prst="rect">
                <a:avLst/>
              </a:prstGeom>
              <a:blipFill rotWithShape="0">
                <a:blip r:embed="rId4"/>
                <a:stretch>
                  <a:fillRect t="-6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72200" y="2856250"/>
                <a:ext cx="23622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5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Language</a:t>
                </a:r>
              </a:p>
              <a:p>
                <a:pPr algn="ctr"/>
                <a:r>
                  <a:rPr lang="en-US" sz="35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model</a:t>
                </a:r>
                <a14:m>
                  <m:oMath xmlns:m="http://schemas.openxmlformats.org/officeDocument/2006/math">
                    <m:r>
                      <a:rPr lang="en-US" sz="35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</a:rPr>
                      <m:t> </m:t>
                    </m:r>
                  </m:oMath>
                </a14:m>
                <a:endParaRPr lang="en-US" sz="35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56250"/>
                <a:ext cx="2362200" cy="1446550"/>
              </a:xfrm>
              <a:prstGeom prst="rect">
                <a:avLst/>
              </a:prstGeom>
              <a:blipFill rotWithShape="0">
                <a:blip r:embed="rId5"/>
                <a:stretch>
                  <a:fillRect l="-4134" t="-6751" r="-3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Multidocument 9"/>
          <p:cNvSpPr/>
          <p:nvPr/>
        </p:nvSpPr>
        <p:spPr>
          <a:xfrm>
            <a:off x="2486663" y="4121776"/>
            <a:ext cx="1453815" cy="1611977"/>
          </a:xfrm>
          <a:prstGeom prst="flowChartMultidocumen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 smtClean="0"/>
              <a:t>Source</a:t>
            </a:r>
            <a:endParaRPr lang="en-US" sz="2500" dirty="0"/>
          </a:p>
        </p:txBody>
      </p:sp>
      <p:sp>
        <p:nvSpPr>
          <p:cNvPr id="11" name="Multidocument 10"/>
          <p:cNvSpPr/>
          <p:nvPr/>
        </p:nvSpPr>
        <p:spPr>
          <a:xfrm>
            <a:off x="3648288" y="4116871"/>
            <a:ext cx="1524000" cy="1707164"/>
          </a:xfrm>
          <a:prstGeom prst="flowChartMultidocumen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 smtClean="0"/>
              <a:t>Target</a:t>
            </a:r>
            <a:endParaRPr lang="en-US" sz="2500" dirty="0"/>
          </a:p>
        </p:txBody>
      </p:sp>
      <p:sp>
        <p:nvSpPr>
          <p:cNvPr id="12" name="Multidocument 11"/>
          <p:cNvSpPr/>
          <p:nvPr/>
        </p:nvSpPr>
        <p:spPr>
          <a:xfrm>
            <a:off x="5867400" y="4140874"/>
            <a:ext cx="3048000" cy="1592879"/>
          </a:xfrm>
          <a:prstGeom prst="flowChartMultidocumen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108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/>
      <p:bldP spid="9" grpId="0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>
                <a:solidFill>
                  <a:schemeClr val="accent4">
                    <a:lumMod val="75000"/>
                  </a:schemeClr>
                </a:solidFill>
              </a:rPr>
              <a:t>Translation Model</a:t>
            </a:r>
            <a:endParaRPr lang="en-US" sz="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</p:spTree>
    <p:extLst>
      <p:ext uri="{BB962C8B-B14F-4D97-AF65-F5344CB8AC3E}">
        <p14:creationId xmlns:p14="http://schemas.microsoft.com/office/powerpoint/2010/main" val="169446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</a:rPr>
              <a:t>the   black  cat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	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le </a:t>
            </a:r>
            <a:r>
              <a:rPr lang="en-US" sz="3600" dirty="0">
                <a:solidFill>
                  <a:schemeClr val="tx2"/>
                </a:solidFill>
              </a:rPr>
              <a:t>chat </a:t>
            </a:r>
            <a:r>
              <a:rPr lang="en-US" sz="3600" dirty="0" smtClean="0">
                <a:solidFill>
                  <a:schemeClr val="tx2"/>
                </a:solidFill>
              </a:rPr>
              <a:t>noir</a:t>
            </a: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the dog   is    soft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			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chemeClr val="tx2"/>
                </a:solidFill>
              </a:rPr>
              <a:t>le  </a:t>
            </a:r>
            <a:r>
              <a:rPr lang="en-US" sz="3500" dirty="0" err="1">
                <a:solidFill>
                  <a:schemeClr val="tx2"/>
                </a:solidFill>
              </a:rPr>
              <a:t>chien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est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doux</a:t>
            </a:r>
            <a:endParaRPr lang="en-US" sz="35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262017" y="2133600"/>
            <a:ext cx="2590800" cy="786606"/>
            <a:chOff x="3262017" y="2133600"/>
            <a:chExt cx="2590800" cy="786606"/>
          </a:xfrm>
        </p:grpSpPr>
        <p:grpSp>
          <p:nvGrpSpPr>
            <p:cNvPr id="7" name="Group 6"/>
            <p:cNvGrpSpPr/>
            <p:nvPr/>
          </p:nvGrpSpPr>
          <p:grpSpPr>
            <a:xfrm>
              <a:off x="3262017" y="2133600"/>
              <a:ext cx="2590800" cy="786606"/>
              <a:chOff x="3429000" y="2108994"/>
              <a:chExt cx="2133600" cy="634206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3429000" y="2108994"/>
                <a:ext cx="325774" cy="633412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642225" y="2118258"/>
                <a:ext cx="234577" cy="624941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4876800" y="2108994"/>
                <a:ext cx="685800" cy="63420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4191000" y="2108994"/>
                <a:ext cx="1371600" cy="63420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3754774" y="2108994"/>
                <a:ext cx="1796790" cy="633412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429000" y="2109788"/>
                <a:ext cx="762000" cy="63261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429000" y="2108994"/>
                <a:ext cx="1447800" cy="633412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4190999" y="2120752"/>
                <a:ext cx="440192" cy="62244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/>
            <p:cNvCxnSpPr/>
            <p:nvPr/>
          </p:nvCxnSpPr>
          <p:spPr>
            <a:xfrm flipH="1">
              <a:off x="3657600" y="2146121"/>
              <a:ext cx="1066798" cy="773100"/>
            </a:xfrm>
            <a:prstGeom prst="line">
              <a:avLst/>
            </a:prstGeom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3048000" y="4648201"/>
            <a:ext cx="2804817" cy="838200"/>
            <a:chOff x="3048000" y="4648201"/>
            <a:chExt cx="2804817" cy="838200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3048000" y="4649635"/>
              <a:ext cx="2790309" cy="821161"/>
            </a:xfrm>
            <a:prstGeom prst="line">
              <a:avLst/>
            </a:prstGeom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048000" y="4648201"/>
              <a:ext cx="2804817" cy="838200"/>
              <a:chOff x="3417964" y="4788251"/>
              <a:chExt cx="2133600" cy="646555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3417964" y="4798386"/>
                <a:ext cx="230658" cy="635625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79964" y="4800600"/>
                <a:ext cx="0" cy="633412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865764" y="4801394"/>
                <a:ext cx="0" cy="633412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551564" y="4800600"/>
                <a:ext cx="0" cy="633412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4865764" y="4800600"/>
                <a:ext cx="685800" cy="63420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4179964" y="4800600"/>
                <a:ext cx="1371600" cy="63420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652095" y="4788251"/>
                <a:ext cx="538905" cy="619270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648622" y="4798386"/>
                <a:ext cx="1217142" cy="635625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3417964" y="4801394"/>
                <a:ext cx="762000" cy="633412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648623" y="4799493"/>
                <a:ext cx="1902941" cy="634519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4179963" y="4800600"/>
                <a:ext cx="685801" cy="63420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168928" y="4800600"/>
                <a:ext cx="696836" cy="633412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865764" y="4800600"/>
                <a:ext cx="685800" cy="63420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3048000" y="4660309"/>
              <a:ext cx="2790310" cy="819929"/>
              <a:chOff x="3048000" y="4660309"/>
              <a:chExt cx="2790310" cy="819929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H="1">
                <a:off x="3048000" y="4660309"/>
                <a:ext cx="1903267" cy="817611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4049718" y="4660309"/>
                <a:ext cx="1788592" cy="819929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257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</a:rPr>
              <a:t>the   black  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cat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	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chemeClr val="tx2"/>
                </a:solidFill>
              </a:rPr>
              <a:t>le chat noir</a:t>
            </a: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the dog   is    soft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			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chemeClr val="tx2"/>
                </a:solidFill>
              </a:rPr>
              <a:t>le  </a:t>
            </a:r>
            <a:r>
              <a:rPr lang="en-US" sz="3500" dirty="0" err="1">
                <a:solidFill>
                  <a:schemeClr val="tx2"/>
                </a:solidFill>
              </a:rPr>
              <a:t>chien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est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doux</a:t>
            </a:r>
            <a:endParaRPr lang="en-US" sz="35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00" y="4648201"/>
            <a:ext cx="2804817" cy="838200"/>
            <a:chOff x="3048000" y="4648201"/>
            <a:chExt cx="2804817" cy="838200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3048000" y="4649635"/>
              <a:ext cx="2790309" cy="821161"/>
            </a:xfrm>
            <a:prstGeom prst="line">
              <a:avLst/>
            </a:prstGeom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048000" y="4648201"/>
              <a:ext cx="2804817" cy="838200"/>
              <a:chOff x="3417964" y="4788251"/>
              <a:chExt cx="2133600" cy="646555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3417964" y="4798386"/>
                <a:ext cx="230658" cy="635625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79964" y="4800600"/>
                <a:ext cx="0" cy="633412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865764" y="4801394"/>
                <a:ext cx="0" cy="633412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551564" y="4800600"/>
                <a:ext cx="0" cy="633412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4865764" y="4800600"/>
                <a:ext cx="685800" cy="63420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4179964" y="4800600"/>
                <a:ext cx="1371600" cy="63420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652095" y="4788251"/>
                <a:ext cx="538905" cy="619270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648622" y="4798386"/>
                <a:ext cx="1217142" cy="635625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3417964" y="4801394"/>
                <a:ext cx="762000" cy="63341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648623" y="4799493"/>
                <a:ext cx="1902941" cy="634519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4179963" y="4800600"/>
                <a:ext cx="685801" cy="63420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168928" y="4800600"/>
                <a:ext cx="696836" cy="633412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865764" y="4800600"/>
                <a:ext cx="685800" cy="63420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3048000" y="4660309"/>
              <a:ext cx="2790310" cy="819929"/>
              <a:chOff x="3048000" y="4660309"/>
              <a:chExt cx="2790310" cy="819929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H="1">
                <a:off x="3048000" y="4660309"/>
                <a:ext cx="1903267" cy="817611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4049718" y="4660309"/>
                <a:ext cx="1788592" cy="819929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3262017" y="2133600"/>
            <a:ext cx="2590800" cy="786606"/>
            <a:chOff x="3262017" y="2133600"/>
            <a:chExt cx="2590800" cy="786606"/>
          </a:xfrm>
        </p:grpSpPr>
        <p:grpSp>
          <p:nvGrpSpPr>
            <p:cNvPr id="57" name="Group 56"/>
            <p:cNvGrpSpPr/>
            <p:nvPr/>
          </p:nvGrpSpPr>
          <p:grpSpPr>
            <a:xfrm>
              <a:off x="3262017" y="2133600"/>
              <a:ext cx="2590800" cy="786606"/>
              <a:chOff x="3429000" y="2108994"/>
              <a:chExt cx="2133600" cy="63420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3429000" y="2108994"/>
                <a:ext cx="325774" cy="633412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42225" y="2118258"/>
                <a:ext cx="234577" cy="624941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876800" y="2108994"/>
                <a:ext cx="685800" cy="63420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4191000" y="2108994"/>
                <a:ext cx="1371600" cy="63420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3754774" y="2108994"/>
                <a:ext cx="1796790" cy="633412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29000" y="2109788"/>
                <a:ext cx="762000" cy="632618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429000" y="2108994"/>
                <a:ext cx="1447800" cy="633412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190999" y="2120752"/>
                <a:ext cx="440192" cy="622448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/>
            <p:cNvCxnSpPr/>
            <p:nvPr/>
          </p:nvCxnSpPr>
          <p:spPr>
            <a:xfrm flipH="1">
              <a:off x="3657600" y="2146121"/>
              <a:ext cx="1066798" cy="773100"/>
            </a:xfrm>
            <a:prstGeom prst="line">
              <a:avLst/>
            </a:prstGeom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6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</a:rPr>
              <a:t>the   black  cat</a:t>
            </a:r>
            <a:endParaRPr lang="en-US" sz="35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	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le </a:t>
            </a:r>
            <a:r>
              <a:rPr lang="en-US" sz="3600" dirty="0">
                <a:solidFill>
                  <a:schemeClr val="tx2"/>
                </a:solidFill>
              </a:rPr>
              <a:t>chat </a:t>
            </a:r>
            <a:r>
              <a:rPr lang="en-US" sz="3600" dirty="0" smtClean="0">
                <a:solidFill>
                  <a:schemeClr val="tx2"/>
                </a:solidFill>
              </a:rPr>
              <a:t>noir</a:t>
            </a: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the dog   is    soft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			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chemeClr val="tx2"/>
                </a:solidFill>
              </a:rPr>
              <a:t>le  </a:t>
            </a:r>
            <a:r>
              <a:rPr lang="en-US" sz="3500" dirty="0" err="1">
                <a:solidFill>
                  <a:schemeClr val="tx2"/>
                </a:solidFill>
              </a:rPr>
              <a:t>chien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est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doux</a:t>
            </a:r>
            <a:endParaRPr lang="en-US" sz="35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00" y="4648198"/>
            <a:ext cx="2804817" cy="850264"/>
            <a:chOff x="3048000" y="4648198"/>
            <a:chExt cx="2804817" cy="850264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3048000" y="4649635"/>
              <a:ext cx="2790309" cy="821161"/>
            </a:xfrm>
            <a:prstGeom prst="line">
              <a:avLst/>
            </a:prstGeom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048000" y="4648198"/>
              <a:ext cx="2804817" cy="850264"/>
              <a:chOff x="3417964" y="4788251"/>
              <a:chExt cx="2133600" cy="655861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3417964" y="4789080"/>
                <a:ext cx="230658" cy="635625"/>
              </a:xfrm>
              <a:prstGeom prst="line">
                <a:avLst/>
              </a:prstGeom>
              <a:ln w="762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79964" y="4800600"/>
                <a:ext cx="0" cy="633412"/>
              </a:xfrm>
              <a:prstGeom prst="line">
                <a:avLst/>
              </a:prstGeom>
              <a:ln w="1524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865764" y="4801394"/>
                <a:ext cx="0" cy="633412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551564" y="4800600"/>
                <a:ext cx="0" cy="633412"/>
              </a:xfrm>
              <a:prstGeom prst="line">
                <a:avLst/>
              </a:prstGeom>
              <a:ln w="1524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4865764" y="4800600"/>
                <a:ext cx="685800" cy="63420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4179964" y="4800600"/>
                <a:ext cx="1371600" cy="63420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652095" y="4788251"/>
                <a:ext cx="538905" cy="61927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648622" y="4798386"/>
                <a:ext cx="1217142" cy="635625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3417964" y="4801394"/>
                <a:ext cx="762000" cy="633412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648623" y="4799493"/>
                <a:ext cx="1902941" cy="634519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4179963" y="4809906"/>
                <a:ext cx="685801" cy="634206"/>
              </a:xfrm>
              <a:prstGeom prst="line">
                <a:avLst/>
              </a:prstGeom>
              <a:ln w="1524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168928" y="4800600"/>
                <a:ext cx="696836" cy="633412"/>
              </a:xfrm>
              <a:prstGeom prst="line">
                <a:avLst/>
              </a:prstGeom>
              <a:ln w="1524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865764" y="4809906"/>
                <a:ext cx="685800" cy="634206"/>
              </a:xfrm>
              <a:prstGeom prst="line">
                <a:avLst/>
              </a:prstGeom>
              <a:ln w="1524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3048000" y="4660309"/>
              <a:ext cx="2790310" cy="819929"/>
              <a:chOff x="3048000" y="4660309"/>
              <a:chExt cx="2790310" cy="819929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H="1">
                <a:off x="3048000" y="4660309"/>
                <a:ext cx="1903267" cy="817611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4049718" y="4660309"/>
                <a:ext cx="1788592" cy="819929"/>
              </a:xfrm>
              <a:prstGeom prst="line">
                <a:avLst/>
              </a:prstGeom>
              <a:ln w="1524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/>
          <p:cNvGrpSpPr/>
          <p:nvPr/>
        </p:nvGrpSpPr>
        <p:grpSpPr>
          <a:xfrm>
            <a:off x="3262017" y="2133600"/>
            <a:ext cx="2590800" cy="786606"/>
            <a:chOff x="3262017" y="2133600"/>
            <a:chExt cx="2590800" cy="786606"/>
          </a:xfrm>
        </p:grpSpPr>
        <p:grpSp>
          <p:nvGrpSpPr>
            <p:cNvPr id="57" name="Group 56"/>
            <p:cNvGrpSpPr/>
            <p:nvPr/>
          </p:nvGrpSpPr>
          <p:grpSpPr>
            <a:xfrm>
              <a:off x="3262017" y="2133600"/>
              <a:ext cx="2590800" cy="786606"/>
              <a:chOff x="3429000" y="2108994"/>
              <a:chExt cx="2133600" cy="634206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3429000" y="2108994"/>
                <a:ext cx="325774" cy="633412"/>
              </a:xfrm>
              <a:prstGeom prst="line">
                <a:avLst/>
              </a:prstGeom>
              <a:ln w="762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642225" y="2118258"/>
                <a:ext cx="234577" cy="624941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4876800" y="2108994"/>
                <a:ext cx="685800" cy="63420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4191000" y="2108994"/>
                <a:ext cx="1371600" cy="634206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3754774" y="2108994"/>
                <a:ext cx="1796790" cy="633412"/>
              </a:xfrm>
              <a:prstGeom prst="line">
                <a:avLst/>
              </a:prstGeom>
              <a:ln w="254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429000" y="2109788"/>
                <a:ext cx="762000" cy="632618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429000" y="2108994"/>
                <a:ext cx="1447800" cy="633412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4190999" y="2120752"/>
                <a:ext cx="440192" cy="622448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/>
            <p:cNvCxnSpPr/>
            <p:nvPr/>
          </p:nvCxnSpPr>
          <p:spPr>
            <a:xfrm flipH="1">
              <a:off x="3657600" y="2146121"/>
              <a:ext cx="1066798" cy="773100"/>
            </a:xfrm>
            <a:prstGeom prst="line">
              <a:avLst/>
            </a:prstGeom>
            <a:ln w="1905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33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</a:rPr>
              <a:t>the   black  cat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	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le </a:t>
            </a:r>
            <a:r>
              <a:rPr lang="en-US" sz="3600" dirty="0">
                <a:solidFill>
                  <a:schemeClr val="tx2"/>
                </a:solidFill>
              </a:rPr>
              <a:t>chat </a:t>
            </a:r>
            <a:r>
              <a:rPr lang="en-US" sz="3600" dirty="0" smtClean="0">
                <a:solidFill>
                  <a:schemeClr val="tx2"/>
                </a:solidFill>
              </a:rPr>
              <a:t>noir</a:t>
            </a: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the dog   is    soft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			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chemeClr val="tx2"/>
                </a:solidFill>
              </a:rPr>
              <a:t>le  </a:t>
            </a:r>
            <a:r>
              <a:rPr lang="en-US" sz="3500" dirty="0" err="1">
                <a:solidFill>
                  <a:schemeClr val="tx2"/>
                </a:solidFill>
              </a:rPr>
              <a:t>chien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est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doux</a:t>
            </a:r>
            <a:endParaRPr lang="en-US" sz="35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00" y="4648198"/>
            <a:ext cx="2804817" cy="850264"/>
            <a:chOff x="3048000" y="4648198"/>
            <a:chExt cx="2804817" cy="850264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3048000" y="4649635"/>
              <a:ext cx="2790309" cy="821161"/>
            </a:xfrm>
            <a:prstGeom prst="line">
              <a:avLst/>
            </a:prstGeom>
            <a:ln w="1905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048000" y="4648198"/>
              <a:ext cx="2804817" cy="850264"/>
              <a:chOff x="3417964" y="4788251"/>
              <a:chExt cx="2133600" cy="655861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3417964" y="4798386"/>
                <a:ext cx="230658" cy="629881"/>
              </a:xfrm>
              <a:prstGeom prst="line">
                <a:avLst/>
              </a:prstGeom>
              <a:ln w="889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79964" y="4800600"/>
                <a:ext cx="0" cy="633412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865764" y="4801394"/>
                <a:ext cx="0" cy="633412"/>
              </a:xfrm>
              <a:prstGeom prst="line">
                <a:avLst/>
              </a:prstGeom>
              <a:ln w="762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551564" y="4800600"/>
                <a:ext cx="0" cy="633412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4865764" y="4800600"/>
                <a:ext cx="685800" cy="634206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4179964" y="4800600"/>
                <a:ext cx="1371600" cy="634206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652095" y="4788251"/>
                <a:ext cx="538905" cy="61927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648622" y="4798386"/>
                <a:ext cx="1217142" cy="635625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3475929" y="4801394"/>
                <a:ext cx="704035" cy="606127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648623" y="4799493"/>
                <a:ext cx="1902941" cy="634519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4179963" y="4809906"/>
                <a:ext cx="685801" cy="634206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168928" y="4800600"/>
                <a:ext cx="696836" cy="633412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865764" y="4809906"/>
                <a:ext cx="685800" cy="634206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3048000" y="4660309"/>
              <a:ext cx="2790310" cy="819929"/>
              <a:chOff x="3048000" y="4660309"/>
              <a:chExt cx="2790310" cy="819929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H="1">
                <a:off x="3048000" y="4660309"/>
                <a:ext cx="1903267" cy="817611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4049718" y="4660309"/>
                <a:ext cx="1788592" cy="819929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/>
          <p:cNvGrpSpPr/>
          <p:nvPr/>
        </p:nvGrpSpPr>
        <p:grpSpPr>
          <a:xfrm>
            <a:off x="3262017" y="2133600"/>
            <a:ext cx="2590800" cy="786606"/>
            <a:chOff x="3262017" y="2133600"/>
            <a:chExt cx="2590800" cy="786606"/>
          </a:xfrm>
        </p:grpSpPr>
        <p:grpSp>
          <p:nvGrpSpPr>
            <p:cNvPr id="70" name="Group 69"/>
            <p:cNvGrpSpPr/>
            <p:nvPr/>
          </p:nvGrpSpPr>
          <p:grpSpPr>
            <a:xfrm>
              <a:off x="3262017" y="2133600"/>
              <a:ext cx="2590800" cy="786606"/>
              <a:chOff x="3429000" y="2108994"/>
              <a:chExt cx="2133600" cy="634206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3429000" y="2108994"/>
                <a:ext cx="325774" cy="633412"/>
              </a:xfrm>
              <a:prstGeom prst="line">
                <a:avLst/>
              </a:prstGeom>
              <a:ln w="889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4642225" y="2118258"/>
                <a:ext cx="234577" cy="624941"/>
              </a:xfrm>
              <a:prstGeom prst="line">
                <a:avLst/>
              </a:prstGeom>
              <a:ln w="66675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4876800" y="2108994"/>
                <a:ext cx="685800" cy="634206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4191000" y="2108994"/>
                <a:ext cx="1371600" cy="634206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3754774" y="2108994"/>
                <a:ext cx="1796790" cy="633412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3429000" y="2109788"/>
                <a:ext cx="762000" cy="632618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3429000" y="2108994"/>
                <a:ext cx="1447800" cy="633412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4190999" y="2120752"/>
                <a:ext cx="440192" cy="622448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/>
            <p:cNvCxnSpPr/>
            <p:nvPr/>
          </p:nvCxnSpPr>
          <p:spPr>
            <a:xfrm flipH="1">
              <a:off x="3657600" y="2146121"/>
              <a:ext cx="1066798" cy="773100"/>
            </a:xfrm>
            <a:prstGeom prst="line">
              <a:avLst/>
            </a:prstGeom>
            <a:ln w="127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476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the   </a:t>
            </a:r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</a:rPr>
              <a:t>black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</a:rPr>
              <a:t> cat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	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le </a:t>
            </a:r>
            <a:r>
              <a:rPr lang="en-US" sz="3600" dirty="0">
                <a:solidFill>
                  <a:schemeClr val="tx2"/>
                </a:solidFill>
              </a:rPr>
              <a:t>chat </a:t>
            </a:r>
            <a:r>
              <a:rPr lang="en-US" sz="3600" dirty="0" smtClean="0">
                <a:solidFill>
                  <a:schemeClr val="tx2"/>
                </a:solidFill>
              </a:rPr>
              <a:t>noir</a:t>
            </a: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the dog   is    soft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			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chemeClr val="tx2"/>
                </a:solidFill>
              </a:rPr>
              <a:t>le  </a:t>
            </a:r>
            <a:r>
              <a:rPr lang="en-US" sz="3500" dirty="0" err="1">
                <a:solidFill>
                  <a:schemeClr val="tx2"/>
                </a:solidFill>
              </a:rPr>
              <a:t>chien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est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doux</a:t>
            </a:r>
            <a:endParaRPr lang="en-US" sz="35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124200" y="4648200"/>
            <a:ext cx="2728617" cy="848828"/>
            <a:chOff x="3124201" y="4649635"/>
            <a:chExt cx="2728617" cy="848828"/>
          </a:xfrm>
        </p:grpSpPr>
        <p:cxnSp>
          <p:nvCxnSpPr>
            <p:cNvPr id="45" name="Straight Connector 44"/>
            <p:cNvCxnSpPr/>
            <p:nvPr/>
          </p:nvCxnSpPr>
          <p:spPr>
            <a:xfrm flipH="1">
              <a:off x="3124201" y="4649635"/>
              <a:ext cx="2714109" cy="830603"/>
            </a:xfrm>
            <a:prstGeom prst="line">
              <a:avLst/>
            </a:prstGeom>
            <a:ln w="762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3124201" y="4661338"/>
              <a:ext cx="2728617" cy="837125"/>
              <a:chOff x="3475929" y="4798386"/>
              <a:chExt cx="2075635" cy="645726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 flipH="1">
                <a:off x="3475929" y="4798386"/>
                <a:ext cx="172694" cy="635625"/>
              </a:xfrm>
              <a:prstGeom prst="line">
                <a:avLst/>
              </a:prstGeom>
              <a:ln w="889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179964" y="4800600"/>
                <a:ext cx="0" cy="633412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4865764" y="4801394"/>
                <a:ext cx="0" cy="633412"/>
              </a:xfrm>
              <a:prstGeom prst="line">
                <a:avLst/>
              </a:prstGeom>
              <a:ln w="889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551564" y="4800600"/>
                <a:ext cx="0" cy="633412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4865764" y="4800600"/>
                <a:ext cx="685800" cy="634206"/>
              </a:xfrm>
              <a:prstGeom prst="line">
                <a:avLst/>
              </a:prstGeom>
              <a:ln w="762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4179964" y="4800600"/>
                <a:ext cx="1371600" cy="634206"/>
              </a:xfrm>
              <a:prstGeom prst="line">
                <a:avLst/>
              </a:prstGeom>
              <a:ln w="762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648622" y="4809906"/>
                <a:ext cx="542378" cy="597615"/>
              </a:xfrm>
              <a:prstGeom prst="line">
                <a:avLst/>
              </a:prstGeom>
              <a:ln w="381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3648622" y="4798386"/>
                <a:ext cx="1217142" cy="635625"/>
              </a:xfrm>
              <a:prstGeom prst="line">
                <a:avLst/>
              </a:prstGeom>
              <a:ln w="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3475929" y="4801394"/>
                <a:ext cx="704035" cy="606127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3648622" y="4809906"/>
                <a:ext cx="1902942" cy="624106"/>
              </a:xfrm>
              <a:prstGeom prst="line">
                <a:avLst/>
              </a:prstGeom>
              <a:ln w="381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4179963" y="4809906"/>
                <a:ext cx="685801" cy="634206"/>
              </a:xfrm>
              <a:prstGeom prst="line">
                <a:avLst/>
              </a:prstGeom>
              <a:ln w="508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4168928" y="4800600"/>
                <a:ext cx="696836" cy="633412"/>
              </a:xfrm>
              <a:prstGeom prst="line">
                <a:avLst/>
              </a:prstGeom>
              <a:ln w="508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4865764" y="4809906"/>
                <a:ext cx="685800" cy="634206"/>
              </a:xfrm>
              <a:prstGeom prst="line">
                <a:avLst/>
              </a:prstGeom>
              <a:ln w="508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3124201" y="4660309"/>
              <a:ext cx="2714109" cy="819929"/>
              <a:chOff x="3124201" y="4660309"/>
              <a:chExt cx="2714109" cy="819929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 flipH="1">
                <a:off x="3124201" y="4660309"/>
                <a:ext cx="1827067" cy="790716"/>
              </a:xfrm>
              <a:prstGeom prst="line">
                <a:avLst/>
              </a:prstGeom>
              <a:ln w="762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 flipV="1">
                <a:off x="4049718" y="4660309"/>
                <a:ext cx="1788592" cy="819929"/>
              </a:xfrm>
              <a:prstGeom prst="line">
                <a:avLst/>
              </a:prstGeom>
              <a:ln w="508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/>
          <p:cNvGrpSpPr/>
          <p:nvPr/>
        </p:nvGrpSpPr>
        <p:grpSpPr>
          <a:xfrm>
            <a:off x="3262017" y="2133600"/>
            <a:ext cx="2590800" cy="786606"/>
            <a:chOff x="3262017" y="2133600"/>
            <a:chExt cx="2590800" cy="786606"/>
          </a:xfrm>
        </p:grpSpPr>
        <p:grpSp>
          <p:nvGrpSpPr>
            <p:cNvPr id="82" name="Group 81"/>
            <p:cNvGrpSpPr/>
            <p:nvPr/>
          </p:nvGrpSpPr>
          <p:grpSpPr>
            <a:xfrm>
              <a:off x="3262017" y="2133600"/>
              <a:ext cx="2590800" cy="786606"/>
              <a:chOff x="3429000" y="2108994"/>
              <a:chExt cx="2133600" cy="634206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3429000" y="2108994"/>
                <a:ext cx="325774" cy="633412"/>
              </a:xfrm>
              <a:prstGeom prst="line">
                <a:avLst/>
              </a:prstGeom>
              <a:ln w="889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4642225" y="2118258"/>
                <a:ext cx="234577" cy="624941"/>
              </a:xfrm>
              <a:prstGeom prst="line">
                <a:avLst/>
              </a:prstGeom>
              <a:ln w="66675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4876800" y="2108994"/>
                <a:ext cx="685800" cy="634206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4191000" y="2108994"/>
                <a:ext cx="1371600" cy="634206"/>
              </a:xfrm>
              <a:prstGeom prst="line">
                <a:avLst/>
              </a:prstGeom>
              <a:ln w="5080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3754774" y="2108994"/>
                <a:ext cx="1796790" cy="633412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429000" y="2109788"/>
                <a:ext cx="762000" cy="632618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3429000" y="2108994"/>
                <a:ext cx="1447800" cy="633412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4190999" y="2120752"/>
                <a:ext cx="440192" cy="622448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/>
            <p:cNvCxnSpPr/>
            <p:nvPr/>
          </p:nvCxnSpPr>
          <p:spPr>
            <a:xfrm flipH="1">
              <a:off x="3657600" y="2146121"/>
              <a:ext cx="1066798" cy="773100"/>
            </a:xfrm>
            <a:prstGeom prst="line">
              <a:avLst/>
            </a:prstGeom>
            <a:ln w="635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735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Alignment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sp>
        <p:nvSpPr>
          <p:cNvPr id="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the   </a:t>
            </a:r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</a:rPr>
              <a:t>black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</a:rPr>
              <a:t> cat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	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le </a:t>
            </a:r>
            <a:r>
              <a:rPr lang="en-US" sz="3600" dirty="0">
                <a:solidFill>
                  <a:schemeClr val="tx2"/>
                </a:solidFill>
              </a:rPr>
              <a:t>chat </a:t>
            </a:r>
            <a:r>
              <a:rPr lang="en-US" sz="3600" dirty="0" smtClean="0">
                <a:solidFill>
                  <a:schemeClr val="tx2"/>
                </a:solidFill>
              </a:rPr>
              <a:t>noir</a:t>
            </a: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the dog   is    soft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			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chemeClr val="tx2"/>
                </a:solidFill>
              </a:rPr>
              <a:t>le  </a:t>
            </a:r>
            <a:r>
              <a:rPr lang="en-US" sz="3500" dirty="0" err="1">
                <a:solidFill>
                  <a:schemeClr val="tx2"/>
                </a:solidFill>
              </a:rPr>
              <a:t>chien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est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doux</a:t>
            </a:r>
            <a:endParaRPr lang="en-US" sz="35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124200" y="4659906"/>
            <a:ext cx="2728617" cy="825061"/>
            <a:chOff x="3475929" y="4798386"/>
            <a:chExt cx="2075635" cy="636420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475929" y="4798386"/>
              <a:ext cx="172694" cy="635625"/>
            </a:xfrm>
            <a:prstGeom prst="line">
              <a:avLst/>
            </a:prstGeom>
            <a:ln w="889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179964" y="4800600"/>
              <a:ext cx="0" cy="633412"/>
            </a:xfrm>
            <a:prstGeom prst="line">
              <a:avLst/>
            </a:prstGeom>
            <a:ln w="508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865764" y="4801394"/>
              <a:ext cx="0" cy="633412"/>
            </a:xfrm>
            <a:prstGeom prst="line">
              <a:avLst/>
            </a:prstGeom>
            <a:ln w="889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551564" y="4800600"/>
              <a:ext cx="0" cy="633412"/>
            </a:xfrm>
            <a:prstGeom prst="line">
              <a:avLst/>
            </a:prstGeom>
            <a:ln w="508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3262017" y="2133600"/>
            <a:ext cx="2590800" cy="786606"/>
            <a:chOff x="3429000" y="2108994"/>
            <a:chExt cx="2133600" cy="634206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3429000" y="2108994"/>
              <a:ext cx="325774" cy="633412"/>
            </a:xfrm>
            <a:prstGeom prst="line">
              <a:avLst/>
            </a:prstGeom>
            <a:ln w="889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642225" y="2118258"/>
              <a:ext cx="234577" cy="624941"/>
            </a:xfrm>
            <a:prstGeom prst="line">
              <a:avLst/>
            </a:prstGeom>
            <a:ln w="666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4191000" y="2108994"/>
              <a:ext cx="1371600" cy="634206"/>
            </a:xfrm>
            <a:prstGeom prst="line">
              <a:avLst/>
            </a:prstGeom>
            <a:ln w="508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1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Extraction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288647" y="4038600"/>
            <a:ext cx="1128339" cy="1991120"/>
          </a:xfrm>
          <a:prstGeom prst="roundRect">
            <a:avLst>
              <a:gd name="adj" fmla="val 21614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4572000" y="4043362"/>
            <a:ext cx="711456" cy="1991120"/>
          </a:xfrm>
          <a:prstGeom prst="roundRect">
            <a:avLst>
              <a:gd name="adj" fmla="val 36503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3429000" y="4038600"/>
            <a:ext cx="1137809" cy="1991120"/>
          </a:xfrm>
          <a:prstGeom prst="roundRect">
            <a:avLst>
              <a:gd name="adj" fmla="val 25455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2741086" y="4058045"/>
            <a:ext cx="682723" cy="1981595"/>
          </a:xfrm>
          <a:prstGeom prst="roundRect">
            <a:avLst>
              <a:gd name="adj" fmla="val 34663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2741086" y="1574895"/>
            <a:ext cx="1128339" cy="1991120"/>
          </a:xfrm>
          <a:prstGeom prst="roundRect">
            <a:avLst>
              <a:gd name="adj" fmla="val 21614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3869425" y="1584815"/>
            <a:ext cx="2283886" cy="1991120"/>
          </a:xfrm>
          <a:prstGeom prst="roundRect">
            <a:avLst>
              <a:gd name="adj" fmla="val 11568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24200" y="4659906"/>
            <a:ext cx="2728617" cy="825061"/>
            <a:chOff x="3475929" y="4798386"/>
            <a:chExt cx="2075635" cy="636420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3475929" y="4798386"/>
              <a:ext cx="172694" cy="635625"/>
            </a:xfrm>
            <a:prstGeom prst="line">
              <a:avLst/>
            </a:prstGeom>
            <a:ln w="889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179964" y="4800600"/>
              <a:ext cx="0" cy="633412"/>
            </a:xfrm>
            <a:prstGeom prst="line">
              <a:avLst/>
            </a:prstGeom>
            <a:ln w="508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865764" y="4801394"/>
              <a:ext cx="0" cy="633412"/>
            </a:xfrm>
            <a:prstGeom prst="line">
              <a:avLst/>
            </a:prstGeom>
            <a:ln w="889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551564" y="4800600"/>
              <a:ext cx="0" cy="633412"/>
            </a:xfrm>
            <a:prstGeom prst="line">
              <a:avLst/>
            </a:prstGeom>
            <a:ln w="508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3262017" y="2133600"/>
            <a:ext cx="2590800" cy="786606"/>
            <a:chOff x="3429000" y="2108994"/>
            <a:chExt cx="2133600" cy="634206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3429000" y="2108994"/>
              <a:ext cx="325774" cy="633412"/>
            </a:xfrm>
            <a:prstGeom prst="line">
              <a:avLst/>
            </a:prstGeom>
            <a:ln w="889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642225" y="2118258"/>
              <a:ext cx="234577" cy="624941"/>
            </a:xfrm>
            <a:prstGeom prst="line">
              <a:avLst/>
            </a:prstGeom>
            <a:ln w="66675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4191000" y="2108994"/>
              <a:ext cx="1371600" cy="634206"/>
            </a:xfrm>
            <a:prstGeom prst="line">
              <a:avLst/>
            </a:prstGeom>
            <a:ln w="50800">
              <a:solidFill>
                <a:schemeClr val="accent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the   </a:t>
            </a:r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</a:rPr>
              <a:t>black</a:t>
            </a: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500" dirty="0" smtClean="0">
                <a:solidFill>
                  <a:schemeClr val="accent6">
                    <a:lumMod val="75000"/>
                  </a:schemeClr>
                </a:solidFill>
              </a:rPr>
              <a:t> cat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			</a:t>
            </a:r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tx2"/>
                </a:solidFill>
              </a:rPr>
              <a:t>le </a:t>
            </a:r>
            <a:r>
              <a:rPr lang="en-US" sz="3600" dirty="0">
                <a:solidFill>
                  <a:schemeClr val="tx2"/>
                </a:solidFill>
              </a:rPr>
              <a:t>chat </a:t>
            </a:r>
            <a:r>
              <a:rPr lang="en-US" sz="3600" dirty="0" smtClean="0">
                <a:solidFill>
                  <a:schemeClr val="tx2"/>
                </a:solidFill>
              </a:rPr>
              <a:t>noir</a:t>
            </a:r>
          </a:p>
          <a:p>
            <a:pPr marL="0" indent="0" algn="ctr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chemeClr val="accent6">
                    <a:lumMod val="75000"/>
                  </a:schemeClr>
                </a:solidFill>
              </a:rPr>
              <a:t>the dog   is    soft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			</a:t>
            </a:r>
            <a:endParaRPr lang="en-US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3500" dirty="0">
                <a:solidFill>
                  <a:schemeClr val="tx2"/>
                </a:solidFill>
              </a:rPr>
              <a:t>le  </a:t>
            </a:r>
            <a:r>
              <a:rPr lang="en-US" sz="3500" dirty="0" err="1">
                <a:solidFill>
                  <a:schemeClr val="tx2"/>
                </a:solidFill>
              </a:rPr>
              <a:t>chien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est</a:t>
            </a:r>
            <a:r>
              <a:rPr lang="en-US" sz="3500" dirty="0">
                <a:solidFill>
                  <a:schemeClr val="tx2"/>
                </a:solidFill>
              </a:rPr>
              <a:t> </a:t>
            </a:r>
            <a:r>
              <a:rPr lang="en-US" sz="3500" dirty="0" err="1">
                <a:solidFill>
                  <a:schemeClr val="tx2"/>
                </a:solidFill>
              </a:rPr>
              <a:t>doux</a:t>
            </a:r>
            <a:endParaRPr lang="en-US" sz="35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7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8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Language Model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𝑡h𝑒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𝑐𝑎𝑡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𝑖𝑠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𝑠𝑜𝑓𝑡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&gt;</m:t>
                      </m:r>
                      <m:r>
                        <a:rPr lang="en-US" b="0" i="1" smtClean="0">
                          <a:latin typeface="Cambria Math" charset="0"/>
                        </a:rPr>
                        <m:t>𝑃</m:t>
                      </m:r>
                      <m:r>
                        <a:rPr lang="en-US" b="0" i="1" smtClean="0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𝑐𝑎𝑡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𝑠𝑜𝑓𝑡</m:t>
                      </m:r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𝑡h𝑒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𝑐𝑎𝑡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𝑖𝑠</m:t>
                          </m:r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𝑠𝑜𝑓𝑡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&gt;</m:t>
                      </m:r>
                      <m:r>
                        <a:rPr lang="en-US" i="1">
                          <a:latin typeface="Cambria Math" charset="0"/>
                        </a:rPr>
                        <m:t>𝑃</m:t>
                      </m:r>
                      <m:r>
                        <a:rPr lang="en-US" i="1">
                          <a:latin typeface="Cambria Math" charset="0"/>
                        </a:rPr>
                        <m:t>(</m:t>
                      </m:r>
                      <m:r>
                        <a:rPr lang="en-US" b="0" i="1" smtClean="0">
                          <a:latin typeface="Cambria Math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𝑐𝑎𝑡</m:t>
                      </m:r>
                      <m:r>
                        <a:rPr lang="en-US" i="1">
                          <a:latin typeface="Cambria Math" charset="0"/>
                        </a:rPr>
                        <m:t> </m:t>
                      </m:r>
                      <m:r>
                        <a:rPr lang="en-US" i="1">
                          <a:latin typeface="Cambria Math" charset="0"/>
                        </a:rPr>
                        <m:t>𝑠𝑜𝑓𝑡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</a:rPr>
                        <m:t>𝑖𝑠</m:t>
                      </m:r>
                      <m:r>
                        <a:rPr lang="en-US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i="1" dirty="0" smtClean="0"/>
                  <a:t>n</a:t>
                </a:r>
                <a:r>
                  <a:rPr lang="en-US" dirty="0" smtClean="0"/>
                  <a:t>-gram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charset="0"/>
                      </a:rPr>
                      <m:t>n</m:t>
                    </m:r>
                    <m:r>
                      <a:rPr lang="en-US" b="0" i="0" smtClean="0">
                        <a:latin typeface="Cambria Math" charset="0"/>
                      </a:rPr>
                      <m:t>=5)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</p:spTree>
    <p:extLst>
      <p:ext uri="{BB962C8B-B14F-4D97-AF65-F5344CB8AC3E}">
        <p14:creationId xmlns:p14="http://schemas.microsoft.com/office/powerpoint/2010/main" val="128885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657" y="838200"/>
            <a:ext cx="9176657" cy="1470025"/>
          </a:xfrm>
        </p:spPr>
        <p:txBody>
          <a:bodyPr>
            <a:noAutofit/>
          </a:bodyPr>
          <a:lstStyle/>
          <a:p>
            <a:r>
              <a:rPr lang="en-US" sz="4500" dirty="0" smtClean="0"/>
              <a:t>Neural Lattice Search for</a:t>
            </a:r>
            <a:br>
              <a:rPr lang="en-US" sz="4500" dirty="0" smtClean="0"/>
            </a:br>
            <a:r>
              <a:rPr lang="en-US" sz="4500" dirty="0" smtClean="0"/>
              <a:t>Domain Adaptation</a:t>
            </a:r>
            <a:br>
              <a:rPr lang="en-US" sz="4500" dirty="0" smtClean="0"/>
            </a:br>
            <a:r>
              <a:rPr lang="en-US" sz="4500" dirty="0" smtClean="0"/>
              <a:t>in Machine Translation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2657" y="3033694"/>
            <a:ext cx="9144000" cy="1538306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</a:rPr>
              <a:t>Huda </a:t>
            </a:r>
            <a:r>
              <a:rPr lang="en-US" sz="3000" b="1" dirty="0">
                <a:solidFill>
                  <a:srgbClr val="000000"/>
                </a:solidFill>
              </a:rPr>
              <a:t>Khayrallah</a:t>
            </a:r>
            <a:r>
              <a:rPr lang="en-US" sz="3000" dirty="0">
                <a:solidFill>
                  <a:srgbClr val="000000"/>
                </a:solidFill>
              </a:rPr>
              <a:t>, Gaurav Kumar</a:t>
            </a:r>
          </a:p>
          <a:p>
            <a:r>
              <a:rPr lang="en-US" sz="3000" dirty="0">
                <a:solidFill>
                  <a:srgbClr val="000000"/>
                </a:solidFill>
              </a:rPr>
              <a:t> Kevin Duh, Matt Post, Philipp </a:t>
            </a:r>
            <a:r>
              <a:rPr lang="en-US" sz="3000" dirty="0" smtClean="0">
                <a:solidFill>
                  <a:srgbClr val="000000"/>
                </a:solidFill>
              </a:rPr>
              <a:t>Koehn</a:t>
            </a:r>
            <a:endParaRPr lang="en-US" sz="30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08" y="4184725"/>
            <a:ext cx="7387192" cy="2901875"/>
            <a:chOff x="-152400" y="3078204"/>
            <a:chExt cx="8458200" cy="33225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400" y="3078204"/>
              <a:ext cx="8040329" cy="332259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070" y="3908853"/>
              <a:ext cx="1283730" cy="1661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243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81583"/>
              </p:ext>
            </p:extLst>
          </p:nvPr>
        </p:nvGraphicFramePr>
        <p:xfrm>
          <a:off x="457200" y="1295400"/>
          <a:ext cx="82296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chemeClr val="tx2"/>
                          </a:solidFill>
                        </a:rPr>
                        <a:t>le</a:t>
                      </a:r>
                      <a:r>
                        <a:rPr lang="en-US" sz="30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endParaRPr lang="en-US" sz="30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chemeClr val="tx2"/>
                          </a:solidFill>
                        </a:rPr>
                        <a:t>chat</a:t>
                      </a:r>
                      <a:endParaRPr lang="en-US" sz="30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>
                          <a:solidFill>
                            <a:schemeClr val="tx2"/>
                          </a:solidFill>
                        </a:rPr>
                        <a:t>est</a:t>
                      </a:r>
                      <a:endParaRPr lang="en-US" sz="30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>
                          <a:solidFill>
                            <a:schemeClr val="tx2"/>
                          </a:solidFill>
                        </a:rPr>
                        <a:t>doux</a:t>
                      </a:r>
                      <a:endParaRPr lang="en-US" sz="30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347810"/>
              </p:ext>
            </p:extLst>
          </p:nvPr>
        </p:nvGraphicFramePr>
        <p:xfrm>
          <a:off x="457200" y="1295400"/>
          <a:ext cx="82296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the</a:t>
                      </a:r>
                      <a:r>
                        <a:rPr lang="en-US" sz="3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is</a:t>
                      </a:r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soft</a:t>
                      </a:r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</a:t>
                      </a:r>
                      <a:r>
                        <a:rPr lang="en-US" sz="3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3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is</a:t>
                      </a:r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sweet</a:t>
                      </a:r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cats</a:t>
                      </a:r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are</a:t>
                      </a:r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cats</a:t>
                      </a:r>
                      <a:r>
                        <a:rPr lang="en-US" sz="3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3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are</a:t>
                      </a:r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93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22542"/>
              </p:ext>
            </p:extLst>
          </p:nvPr>
        </p:nvGraphicFramePr>
        <p:xfrm>
          <a:off x="457200" y="1143000"/>
          <a:ext cx="822960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chemeClr val="tx2"/>
                          </a:solidFill>
                        </a:rPr>
                        <a:t>le</a:t>
                      </a:r>
                      <a:r>
                        <a:rPr lang="en-US" sz="3000" baseline="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endParaRPr lang="en-US" sz="30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chemeClr val="tx2"/>
                          </a:solidFill>
                        </a:rPr>
                        <a:t>chat</a:t>
                      </a:r>
                      <a:endParaRPr lang="en-US" sz="30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>
                          <a:solidFill>
                            <a:schemeClr val="tx2"/>
                          </a:solidFill>
                        </a:rPr>
                        <a:t>est</a:t>
                      </a:r>
                      <a:endParaRPr lang="en-US" sz="30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 smtClean="0">
                          <a:solidFill>
                            <a:schemeClr val="tx2"/>
                          </a:solidFill>
                        </a:rPr>
                        <a:t>doux</a:t>
                      </a:r>
                      <a:endParaRPr lang="en-US" sz="3000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the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is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soft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</a:t>
                      </a:r>
                      <a:r>
                        <a:rPr lang="en-US" sz="20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is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sweet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cats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are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cats</a:t>
                      </a:r>
                      <a:r>
                        <a:rPr lang="en-US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are</a:t>
                      </a:r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640697"/>
              </p:ext>
            </p:extLst>
          </p:nvPr>
        </p:nvGraphicFramePr>
        <p:xfrm>
          <a:off x="2884102" y="5451642"/>
          <a:ext cx="1393536" cy="71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84"/>
                <a:gridCol w="348384"/>
                <a:gridCol w="348384"/>
                <a:gridCol w="348384"/>
              </a:tblGrid>
              <a:tr h="21163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100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soft</a:t>
                      </a:r>
                      <a:endParaRPr lang="en-US" sz="2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166999"/>
              </p:ext>
            </p:extLst>
          </p:nvPr>
        </p:nvGraphicFramePr>
        <p:xfrm>
          <a:off x="968664" y="4577290"/>
          <a:ext cx="1393536" cy="71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84"/>
                <a:gridCol w="348384"/>
                <a:gridCol w="348384"/>
                <a:gridCol w="348384"/>
              </a:tblGrid>
              <a:tr h="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100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the</a:t>
                      </a:r>
                      <a:endParaRPr lang="en-US" sz="2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2362200" y="3968960"/>
            <a:ext cx="511464" cy="966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362200" y="4808430"/>
            <a:ext cx="511464" cy="114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6" idx="1"/>
          </p:cNvCxnSpPr>
          <p:nvPr/>
        </p:nvCxnSpPr>
        <p:spPr>
          <a:xfrm>
            <a:off x="2372638" y="4945864"/>
            <a:ext cx="511464" cy="863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82097"/>
              </p:ext>
            </p:extLst>
          </p:nvPr>
        </p:nvGraphicFramePr>
        <p:xfrm>
          <a:off x="2884102" y="4449020"/>
          <a:ext cx="1393536" cy="71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84"/>
                <a:gridCol w="348384"/>
                <a:gridCol w="348384"/>
                <a:gridCol w="348384"/>
              </a:tblGrid>
              <a:tr h="21163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100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</a:t>
                      </a:r>
                      <a:r>
                        <a:rPr lang="en-US" sz="2500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is</a:t>
                      </a:r>
                      <a:endParaRPr lang="en-US" sz="2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218107"/>
              </p:ext>
            </p:extLst>
          </p:nvPr>
        </p:nvGraphicFramePr>
        <p:xfrm>
          <a:off x="2873664" y="3518269"/>
          <a:ext cx="1393536" cy="71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84"/>
                <a:gridCol w="348384"/>
                <a:gridCol w="348384"/>
                <a:gridCol w="348384"/>
              </a:tblGrid>
              <a:tr h="21163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100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</a:t>
                      </a:r>
                      <a:endParaRPr lang="en-US" sz="2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67042"/>
              </p:ext>
            </p:extLst>
          </p:nvPr>
        </p:nvGraphicFramePr>
        <p:xfrm>
          <a:off x="4778664" y="3518269"/>
          <a:ext cx="1393536" cy="71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84"/>
                <a:gridCol w="348384"/>
                <a:gridCol w="348384"/>
                <a:gridCol w="348384"/>
              </a:tblGrid>
              <a:tr h="21163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4100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is</a:t>
                      </a:r>
                      <a:endParaRPr lang="en-US" sz="2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>
            <a:stCxn id="26" idx="3"/>
            <a:endCxn id="27" idx="1"/>
          </p:cNvCxnSpPr>
          <p:nvPr/>
        </p:nvCxnSpPr>
        <p:spPr>
          <a:xfrm>
            <a:off x="4267200" y="3876409"/>
            <a:ext cx="5114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02893"/>
              </p:ext>
            </p:extLst>
          </p:nvPr>
        </p:nvGraphicFramePr>
        <p:xfrm>
          <a:off x="6683664" y="2971800"/>
          <a:ext cx="1393536" cy="71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84"/>
                <a:gridCol w="348384"/>
                <a:gridCol w="348384"/>
                <a:gridCol w="348384"/>
              </a:tblGrid>
              <a:tr h="21163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100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soft</a:t>
                      </a:r>
                      <a:endParaRPr lang="en-US" sz="2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endCxn id="32" idx="1"/>
          </p:cNvCxnSpPr>
          <p:nvPr/>
        </p:nvCxnSpPr>
        <p:spPr>
          <a:xfrm flipV="1">
            <a:off x="6172200" y="3329940"/>
            <a:ext cx="511464" cy="546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542951"/>
              </p:ext>
            </p:extLst>
          </p:nvPr>
        </p:nvGraphicFramePr>
        <p:xfrm>
          <a:off x="4768226" y="4449020"/>
          <a:ext cx="1393536" cy="71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84"/>
                <a:gridCol w="348384"/>
                <a:gridCol w="348384"/>
                <a:gridCol w="348384"/>
              </a:tblGrid>
              <a:tr h="21163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100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soft</a:t>
                      </a:r>
                      <a:endParaRPr lang="en-US" sz="2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91912"/>
              </p:ext>
            </p:extLst>
          </p:nvPr>
        </p:nvGraphicFramePr>
        <p:xfrm>
          <a:off x="4757788" y="5455920"/>
          <a:ext cx="1393536" cy="71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84"/>
                <a:gridCol w="348384"/>
                <a:gridCol w="348384"/>
                <a:gridCol w="348384"/>
              </a:tblGrid>
              <a:tr h="21163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100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cat</a:t>
                      </a:r>
                      <a:endParaRPr lang="en-US" sz="2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>
            <a:stCxn id="16" idx="3"/>
            <a:endCxn id="49" idx="1"/>
          </p:cNvCxnSpPr>
          <p:nvPr/>
        </p:nvCxnSpPr>
        <p:spPr>
          <a:xfrm>
            <a:off x="4277638" y="5809782"/>
            <a:ext cx="480150" cy="427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5" idx="3"/>
            <a:endCxn id="38" idx="1"/>
          </p:cNvCxnSpPr>
          <p:nvPr/>
        </p:nvCxnSpPr>
        <p:spPr>
          <a:xfrm>
            <a:off x="4277638" y="4807160"/>
            <a:ext cx="4905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89115"/>
              </p:ext>
            </p:extLst>
          </p:nvPr>
        </p:nvGraphicFramePr>
        <p:xfrm>
          <a:off x="6683664" y="5448564"/>
          <a:ext cx="1393536" cy="71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8384"/>
                <a:gridCol w="348384"/>
                <a:gridCol w="348384"/>
                <a:gridCol w="348384"/>
              </a:tblGrid>
              <a:tr h="21163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</a:tr>
              <a:tr h="410034"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is</a:t>
                      </a:r>
                      <a:endParaRPr lang="en-US" sz="25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9" name="Straight Arrow Connector 58"/>
          <p:cNvCxnSpPr>
            <a:stCxn id="49" idx="3"/>
            <a:endCxn id="58" idx="1"/>
          </p:cNvCxnSpPr>
          <p:nvPr/>
        </p:nvCxnSpPr>
        <p:spPr>
          <a:xfrm flipV="1">
            <a:off x="6151324" y="5806704"/>
            <a:ext cx="532340" cy="7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288076" y="4810650"/>
            <a:ext cx="261988" cy="482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3"/>
          </p:cNvCxnSpPr>
          <p:nvPr/>
        </p:nvCxnSpPr>
        <p:spPr>
          <a:xfrm>
            <a:off x="4267200" y="3876409"/>
            <a:ext cx="282864" cy="35814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288076" y="5806704"/>
            <a:ext cx="282864" cy="344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145068" y="5821124"/>
            <a:ext cx="282864" cy="3440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2377857" y="4954162"/>
            <a:ext cx="51931" cy="1218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2372537" y="4988091"/>
            <a:ext cx="321280" cy="1005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172200" y="3884158"/>
            <a:ext cx="511464" cy="36793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4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40080" y="2890191"/>
            <a:ext cx="7918515" cy="3282009"/>
            <a:chOff x="640080" y="2359839"/>
            <a:chExt cx="7918515" cy="328200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" y="2898648"/>
              <a:ext cx="7918515" cy="27432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219200" y="3309183"/>
              <a:ext cx="1447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1400" y="2359839"/>
              <a:ext cx="21084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</a:rPr>
                <a:t>c</a:t>
              </a:r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at is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10000" y="3309183"/>
              <a:ext cx="18798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</a:rPr>
                <a:t>c</a:t>
              </a:r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ats are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2626402">
              <a:off x="3267514" y="4257126"/>
              <a:ext cx="12062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cats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8706349">
              <a:off x="4954419" y="4167297"/>
              <a:ext cx="6649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2626402">
              <a:off x="2428087" y="4689183"/>
              <a:ext cx="163084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cat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9125112">
              <a:off x="5267374" y="4581639"/>
              <a:ext cx="140711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84080" y="3309183"/>
              <a:ext cx="14407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soft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19676250">
              <a:off x="6253475" y="4557875"/>
              <a:ext cx="150367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soft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353" y="268992"/>
            <a:ext cx="5439149" cy="260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8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word is represented as a vector</a:t>
            </a:r>
          </a:p>
          <a:p>
            <a:r>
              <a:rPr lang="en-US" dirty="0" smtClean="0"/>
              <a:t>Recurrent </a:t>
            </a:r>
            <a:r>
              <a:rPr lang="en-US" dirty="0"/>
              <a:t>n</a:t>
            </a:r>
            <a:r>
              <a:rPr lang="en-US" dirty="0" smtClean="0"/>
              <a:t>eural </a:t>
            </a:r>
            <a:r>
              <a:rPr lang="en-US" dirty="0"/>
              <a:t>n</a:t>
            </a:r>
            <a:r>
              <a:rPr lang="en-US" dirty="0" smtClean="0"/>
              <a:t>et encoder and decoder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</p:spTree>
    <p:extLst>
      <p:ext uri="{BB962C8B-B14F-4D97-AF65-F5344CB8AC3E}">
        <p14:creationId xmlns:p14="http://schemas.microsoft.com/office/powerpoint/2010/main" val="191728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MT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sp>
        <p:nvSpPr>
          <p:cNvPr id="5" name="Oval 4"/>
          <p:cNvSpPr/>
          <p:nvPr/>
        </p:nvSpPr>
        <p:spPr>
          <a:xfrm>
            <a:off x="1096005" y="4281651"/>
            <a:ext cx="1481578" cy="148157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le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36244" y="4281651"/>
            <a:ext cx="1481578" cy="148157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chat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76481" y="4281651"/>
            <a:ext cx="1481578" cy="148157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bg1"/>
                </a:solidFill>
              </a:rPr>
              <a:t>est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616718" y="4281651"/>
            <a:ext cx="1481578" cy="148157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bg1"/>
                </a:solidFill>
              </a:rPr>
              <a:t>doux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3509" y="3295038"/>
            <a:ext cx="834892" cy="8258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34224" y="3320946"/>
            <a:ext cx="834892" cy="8258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93986" y="3295038"/>
            <a:ext cx="834892" cy="8258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53747" y="3295038"/>
            <a:ext cx="834892" cy="8258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13509" y="1828800"/>
            <a:ext cx="834892" cy="8258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34224" y="1828800"/>
            <a:ext cx="834892" cy="8258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93986" y="1828800"/>
            <a:ext cx="834892" cy="8258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53747" y="1828800"/>
            <a:ext cx="834892" cy="8258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48400" y="2209800"/>
            <a:ext cx="100534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88638" y="2209800"/>
            <a:ext cx="100534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28877" y="2201722"/>
            <a:ext cx="100534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830954" y="2654655"/>
            <a:ext cx="0" cy="7254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671193" y="2654653"/>
            <a:ext cx="0" cy="7254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517270" y="2654655"/>
            <a:ext cx="0" cy="7254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57509" y="2654653"/>
            <a:ext cx="0" cy="7254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412970" y="1271100"/>
            <a:ext cx="1877400" cy="1877400"/>
          </a:xfrm>
          <a:prstGeom prst="ellipse">
            <a:avLst/>
          </a:prstGeom>
          <a:noFill/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 rot="16200000">
            <a:off x="5843025" y="3086100"/>
            <a:ext cx="518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[</a:t>
            </a:r>
            <a:r>
              <a:rPr lang="en-US" sz="2000" dirty="0" err="1"/>
              <a:t>Sutskever</a:t>
            </a:r>
            <a:r>
              <a:rPr lang="en-US" sz="2000" dirty="0"/>
              <a:t> et al. 2015]</a:t>
            </a:r>
          </a:p>
        </p:txBody>
      </p:sp>
    </p:spTree>
    <p:extLst>
      <p:ext uri="{BB962C8B-B14F-4D97-AF65-F5344CB8AC3E}">
        <p14:creationId xmlns:p14="http://schemas.microsoft.com/office/powerpoint/2010/main" val="212500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MT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sp>
        <p:nvSpPr>
          <p:cNvPr id="5" name="Oval 4"/>
          <p:cNvSpPr/>
          <p:nvPr/>
        </p:nvSpPr>
        <p:spPr>
          <a:xfrm>
            <a:off x="304800" y="5530379"/>
            <a:ext cx="794221" cy="7942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le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91286" y="5530379"/>
            <a:ext cx="794221" cy="7942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solidFill>
                  <a:schemeClr val="bg1"/>
                </a:solidFill>
              </a:rPr>
              <a:t>chat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77772" y="5530379"/>
            <a:ext cx="794221" cy="7942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 smtClean="0">
                <a:solidFill>
                  <a:schemeClr val="bg1"/>
                </a:solidFill>
              </a:rPr>
              <a:t>est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264257" y="5530379"/>
            <a:ext cx="794221" cy="79422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 smtClean="0">
                <a:solidFill>
                  <a:schemeClr val="bg1"/>
                </a:solidFill>
              </a:rPr>
              <a:t>doux</a:t>
            </a: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5003" y="5029200"/>
            <a:ext cx="447556" cy="4427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34460" y="5043088"/>
            <a:ext cx="447556" cy="4427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47975" y="5029200"/>
            <a:ext cx="447556" cy="4427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461489" y="5029200"/>
            <a:ext cx="447556" cy="4427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5003" y="4291693"/>
            <a:ext cx="447556" cy="4427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47975" y="4291693"/>
            <a:ext cx="447556" cy="4427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461489" y="4291693"/>
            <a:ext cx="447556" cy="4427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922558" y="4520293"/>
            <a:ext cx="53893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09044" y="4520293"/>
            <a:ext cx="53893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895530" y="4515963"/>
            <a:ext cx="53893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698780" y="4734404"/>
            <a:ext cx="0" cy="3888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685266" y="4734403"/>
            <a:ext cx="0" cy="3888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674882" y="4734404"/>
            <a:ext cx="0" cy="3888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661368" y="4734403"/>
            <a:ext cx="0" cy="3888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167220" y="1219707"/>
            <a:ext cx="1006631" cy="10066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the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417537" y="1219707"/>
            <a:ext cx="1006631" cy="10066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cat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5667853" y="1219707"/>
            <a:ext cx="1006631" cy="10066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is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918169" y="1219707"/>
            <a:ext cx="1006631" cy="100663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soft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flipV="1">
            <a:off x="3382942" y="2335563"/>
            <a:ext cx="567252" cy="5611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flipV="1">
            <a:off x="7133892" y="2317960"/>
            <a:ext cx="567252" cy="5611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flipV="1">
            <a:off x="5883576" y="2335563"/>
            <a:ext cx="567252" cy="5611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flipV="1">
            <a:off x="4633259" y="2335563"/>
            <a:ext cx="567252" cy="5611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flipV="1">
            <a:off x="3378977" y="3349581"/>
            <a:ext cx="567253" cy="5611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flipV="1">
            <a:off x="7133892" y="3331771"/>
            <a:ext cx="567252" cy="5611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flipV="1">
            <a:off x="5883576" y="3331771"/>
            <a:ext cx="567252" cy="5611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flipV="1">
            <a:off x="4633259" y="3331771"/>
            <a:ext cx="567252" cy="5611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950194" y="3626444"/>
            <a:ext cx="6830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5200510" y="3626444"/>
            <a:ext cx="6830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6450827" y="3631933"/>
            <a:ext cx="68306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3666568" y="2838878"/>
            <a:ext cx="0" cy="4928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4916885" y="2838880"/>
            <a:ext cx="0" cy="4928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171169" y="2838878"/>
            <a:ext cx="0" cy="4928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7421486" y="2838880"/>
            <a:ext cx="0" cy="4928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0" idx="1"/>
          </p:cNvCxnSpPr>
          <p:nvPr/>
        </p:nvCxnSpPr>
        <p:spPr>
          <a:xfrm>
            <a:off x="3867676" y="2559644"/>
            <a:ext cx="765583" cy="10526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69" idx="1"/>
          </p:cNvCxnSpPr>
          <p:nvPr/>
        </p:nvCxnSpPr>
        <p:spPr>
          <a:xfrm>
            <a:off x="5101345" y="2533496"/>
            <a:ext cx="782231" cy="107883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68" idx="1"/>
          </p:cNvCxnSpPr>
          <p:nvPr/>
        </p:nvCxnSpPr>
        <p:spPr>
          <a:xfrm>
            <a:off x="6340379" y="2560212"/>
            <a:ext cx="793513" cy="105211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3661368" y="3875000"/>
            <a:ext cx="0" cy="49289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0" idx="0"/>
            <a:endCxn id="70" idx="0"/>
          </p:cNvCxnSpPr>
          <p:nvPr/>
        </p:nvCxnSpPr>
        <p:spPr>
          <a:xfrm flipV="1">
            <a:off x="3658238" y="3892883"/>
            <a:ext cx="1258647" cy="3988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0" idx="0"/>
            <a:endCxn id="69" idx="0"/>
          </p:cNvCxnSpPr>
          <p:nvPr/>
        </p:nvCxnSpPr>
        <p:spPr>
          <a:xfrm flipV="1">
            <a:off x="3658238" y="3892883"/>
            <a:ext cx="2508964" cy="39881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3665533" y="3950958"/>
            <a:ext cx="3751985" cy="37298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434460" y="4291693"/>
            <a:ext cx="447556" cy="44271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itle 1"/>
          <p:cNvSpPr txBox="1">
            <a:spLocks/>
          </p:cNvSpPr>
          <p:nvPr/>
        </p:nvSpPr>
        <p:spPr>
          <a:xfrm rot="16200000">
            <a:off x="3879623" y="6172200"/>
            <a:ext cx="6629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r"/>
            <a:endParaRPr lang="en-US" sz="2000" dirty="0"/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 rot="16200000">
            <a:off x="5843025" y="3086100"/>
            <a:ext cx="518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[</a:t>
            </a:r>
            <a:r>
              <a:rPr lang="en-US" sz="2000" dirty="0" err="1"/>
              <a:t>Sutskever</a:t>
            </a:r>
            <a:r>
              <a:rPr lang="en-US" sz="2000" dirty="0"/>
              <a:t> et al. 2015]</a:t>
            </a:r>
          </a:p>
        </p:txBody>
      </p:sp>
    </p:spTree>
    <p:extLst>
      <p:ext uri="{BB962C8B-B14F-4D97-AF65-F5344CB8AC3E}">
        <p14:creationId xmlns:p14="http://schemas.microsoft.com/office/powerpoint/2010/main" val="38895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509" y="274638"/>
            <a:ext cx="6355606" cy="1143000"/>
          </a:xfrm>
        </p:spPr>
        <p:txBody>
          <a:bodyPr/>
          <a:lstStyle/>
          <a:p>
            <a:pPr algn="r"/>
            <a:r>
              <a:rPr lang="en-US" dirty="0" smtClean="0"/>
              <a:t>Neural MT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sp>
        <p:nvSpPr>
          <p:cNvPr id="5" name="Oval 4"/>
          <p:cNvSpPr/>
          <p:nvPr/>
        </p:nvSpPr>
        <p:spPr>
          <a:xfrm>
            <a:off x="1096005" y="4281651"/>
            <a:ext cx="1481578" cy="148157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le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36244" y="4281651"/>
            <a:ext cx="1481578" cy="148157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chat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76481" y="4281651"/>
            <a:ext cx="1481578" cy="148157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bg1"/>
                </a:solidFill>
              </a:rPr>
              <a:t>est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616718" y="4281651"/>
            <a:ext cx="1481578" cy="148157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bg1"/>
                </a:solidFill>
              </a:rPr>
              <a:t>doux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3509" y="3295038"/>
            <a:ext cx="834892" cy="8258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934224" y="3320946"/>
            <a:ext cx="834892" cy="8258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93986" y="3295038"/>
            <a:ext cx="834892" cy="8258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53747" y="3295038"/>
            <a:ext cx="834892" cy="8258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413509" y="1828800"/>
            <a:ext cx="834892" cy="8258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934224" y="1828800"/>
            <a:ext cx="834892" cy="8258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93986" y="1828800"/>
            <a:ext cx="834892" cy="8258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53747" y="1828800"/>
            <a:ext cx="834892" cy="8258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48400" y="2032278"/>
            <a:ext cx="100534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248400" y="2402671"/>
            <a:ext cx="100534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88638" y="2032278"/>
            <a:ext cx="100534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088638" y="2402671"/>
            <a:ext cx="100534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928877" y="2024200"/>
            <a:ext cx="100534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928877" y="2394594"/>
            <a:ext cx="100534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830954" y="2654655"/>
            <a:ext cx="0" cy="7254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671193" y="2654653"/>
            <a:ext cx="0" cy="7254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517270" y="2654655"/>
            <a:ext cx="0" cy="7254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57509" y="2654653"/>
            <a:ext cx="0" cy="7254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 txBox="1">
            <a:spLocks/>
          </p:cNvSpPr>
          <p:nvPr/>
        </p:nvSpPr>
        <p:spPr>
          <a:xfrm>
            <a:off x="1416794" y="274638"/>
            <a:ext cx="63556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(bidirectional)</a:t>
            </a:r>
            <a:endParaRPr lang="en-US" dirty="0"/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 rot="16200000">
            <a:off x="3440195" y="5967412"/>
            <a:ext cx="6629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r"/>
            <a:endParaRPr lang="en-US" sz="2000" dirty="0"/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 rot="16200000">
            <a:off x="5843025" y="3086100"/>
            <a:ext cx="518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[Schuster &amp; </a:t>
            </a:r>
            <a:r>
              <a:rPr lang="en-US" sz="2000" dirty="0" err="1"/>
              <a:t>Paliwal</a:t>
            </a:r>
            <a:r>
              <a:rPr lang="en-US" sz="2000" dirty="0"/>
              <a:t> 1997]</a:t>
            </a:r>
          </a:p>
        </p:txBody>
      </p:sp>
    </p:spTree>
    <p:extLst>
      <p:ext uri="{BB962C8B-B14F-4D97-AF65-F5344CB8AC3E}">
        <p14:creationId xmlns:p14="http://schemas.microsoft.com/office/powerpoint/2010/main" val="88617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74638"/>
            <a:ext cx="6629400" cy="1143000"/>
          </a:xfrm>
        </p:spPr>
        <p:txBody>
          <a:bodyPr/>
          <a:lstStyle/>
          <a:p>
            <a:pPr algn="l"/>
            <a:r>
              <a:rPr lang="en-US" dirty="0" smtClean="0"/>
              <a:t>Neural MT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sp>
        <p:nvSpPr>
          <p:cNvPr id="29" name="Oval 28"/>
          <p:cNvSpPr/>
          <p:nvPr/>
        </p:nvSpPr>
        <p:spPr>
          <a:xfrm>
            <a:off x="2511664" y="1417638"/>
            <a:ext cx="899003" cy="8990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t</a:t>
            </a:r>
            <a:r>
              <a:rPr lang="en-US" sz="2200" dirty="0" smtClean="0">
                <a:solidFill>
                  <a:schemeClr val="bg1"/>
                </a:solidFill>
              </a:rPr>
              <a:t>he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628298" y="1417638"/>
            <a:ext cx="899003" cy="8990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cat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744931" y="1417638"/>
            <a:ext cx="899003" cy="8990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is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861564" y="1417638"/>
            <a:ext cx="899003" cy="89900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soft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 flipV="1">
            <a:off x="2704321" y="2414188"/>
            <a:ext cx="506602" cy="501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flipV="1">
            <a:off x="6054222" y="2398467"/>
            <a:ext cx="506602" cy="501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flipV="1">
            <a:off x="4937589" y="2414188"/>
            <a:ext cx="506602" cy="501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flipV="1">
            <a:off x="3820955" y="2414188"/>
            <a:ext cx="506602" cy="501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 flipV="1">
            <a:off x="2700780" y="3319788"/>
            <a:ext cx="506603" cy="501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flipV="1">
            <a:off x="6054222" y="3303882"/>
            <a:ext cx="506602" cy="501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flipV="1">
            <a:off x="4937589" y="3303882"/>
            <a:ext cx="506602" cy="501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flipV="1">
            <a:off x="3820955" y="3303882"/>
            <a:ext cx="506602" cy="501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2" idx="3"/>
          </p:cNvCxnSpPr>
          <p:nvPr/>
        </p:nvCxnSpPr>
        <p:spPr>
          <a:xfrm flipV="1">
            <a:off x="3207383" y="3567049"/>
            <a:ext cx="613572" cy="3298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327556" y="3567049"/>
            <a:ext cx="610032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444190" y="3571951"/>
            <a:ext cx="610032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957622" y="2863689"/>
            <a:ext cx="0" cy="4401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4074256" y="2863690"/>
            <a:ext cx="0" cy="4401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5194433" y="2863689"/>
            <a:ext cx="0" cy="4401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6311067" y="2863690"/>
            <a:ext cx="0" cy="44019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137228" y="2614310"/>
            <a:ext cx="683727" cy="94013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47" idx="1"/>
          </p:cNvCxnSpPr>
          <p:nvPr/>
        </p:nvCxnSpPr>
        <p:spPr>
          <a:xfrm>
            <a:off x="4238994" y="2590958"/>
            <a:ext cx="698595" cy="9634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6" idx="1"/>
          </p:cNvCxnSpPr>
          <p:nvPr/>
        </p:nvCxnSpPr>
        <p:spPr>
          <a:xfrm>
            <a:off x="5359171" y="2612012"/>
            <a:ext cx="695051" cy="94242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2954082" y="3820906"/>
            <a:ext cx="2913318" cy="655696"/>
            <a:chOff x="2954082" y="3820906"/>
            <a:chExt cx="2913318" cy="655696"/>
          </a:xfrm>
        </p:grpSpPr>
        <p:cxnSp>
          <p:nvCxnSpPr>
            <p:cNvPr id="59" name="Straight Arrow Connector 58"/>
            <p:cNvCxnSpPr>
              <a:endCxn id="42" idx="0"/>
            </p:cNvCxnSpPr>
            <p:nvPr/>
          </p:nvCxnSpPr>
          <p:spPr>
            <a:xfrm flipH="1" flipV="1">
              <a:off x="2954082" y="3820906"/>
              <a:ext cx="474207" cy="655696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42" idx="0"/>
            </p:cNvCxnSpPr>
            <p:nvPr/>
          </p:nvCxnSpPr>
          <p:spPr>
            <a:xfrm flipH="1" flipV="1">
              <a:off x="2954082" y="3820906"/>
              <a:ext cx="1313118" cy="618968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42" idx="0"/>
            </p:cNvCxnSpPr>
            <p:nvPr/>
          </p:nvCxnSpPr>
          <p:spPr>
            <a:xfrm flipH="1" flipV="1">
              <a:off x="2954082" y="3820906"/>
              <a:ext cx="2151318" cy="618968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42" idx="0"/>
            </p:cNvCxnSpPr>
            <p:nvPr/>
          </p:nvCxnSpPr>
          <p:spPr>
            <a:xfrm flipH="1" flipV="1">
              <a:off x="2954082" y="3820906"/>
              <a:ext cx="2913318" cy="605152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359889" y="3805000"/>
            <a:ext cx="2391996" cy="580217"/>
            <a:chOff x="3359889" y="3805000"/>
            <a:chExt cx="2391996" cy="580217"/>
          </a:xfrm>
        </p:grpSpPr>
        <p:cxnSp>
          <p:nvCxnSpPr>
            <p:cNvPr id="97" name="Straight Arrow Connector 96"/>
            <p:cNvCxnSpPr>
              <a:stCxn id="20" idx="0"/>
              <a:endCxn id="48" idx="0"/>
            </p:cNvCxnSpPr>
            <p:nvPr/>
          </p:nvCxnSpPr>
          <p:spPr>
            <a:xfrm flipH="1" flipV="1">
              <a:off x="4074256" y="3805000"/>
              <a:ext cx="1677629" cy="580217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21" idx="0"/>
              <a:endCxn id="48" idx="0"/>
            </p:cNvCxnSpPr>
            <p:nvPr/>
          </p:nvCxnSpPr>
          <p:spPr>
            <a:xfrm flipH="1" flipV="1">
              <a:off x="4074256" y="3805000"/>
              <a:ext cx="880297" cy="580217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22" idx="0"/>
              <a:endCxn id="48" idx="0"/>
            </p:cNvCxnSpPr>
            <p:nvPr/>
          </p:nvCxnSpPr>
          <p:spPr>
            <a:xfrm flipH="1" flipV="1">
              <a:off x="4074256" y="3805000"/>
              <a:ext cx="82965" cy="580217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19" idx="0"/>
              <a:endCxn id="48" idx="0"/>
            </p:cNvCxnSpPr>
            <p:nvPr/>
          </p:nvCxnSpPr>
          <p:spPr>
            <a:xfrm flipV="1">
              <a:off x="3359889" y="3805000"/>
              <a:ext cx="714367" cy="580217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3359889" y="3805000"/>
            <a:ext cx="2391996" cy="580217"/>
            <a:chOff x="3359889" y="3805000"/>
            <a:chExt cx="2391996" cy="580217"/>
          </a:xfrm>
        </p:grpSpPr>
        <p:cxnSp>
          <p:nvCxnSpPr>
            <p:cNvPr id="114" name="Straight Arrow Connector 113"/>
            <p:cNvCxnSpPr>
              <a:stCxn id="22" idx="0"/>
              <a:endCxn id="47" idx="0"/>
            </p:cNvCxnSpPr>
            <p:nvPr/>
          </p:nvCxnSpPr>
          <p:spPr>
            <a:xfrm flipV="1">
              <a:off x="4157221" y="3805000"/>
              <a:ext cx="1033669" cy="580217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21" idx="0"/>
              <a:endCxn id="47" idx="0"/>
            </p:cNvCxnSpPr>
            <p:nvPr/>
          </p:nvCxnSpPr>
          <p:spPr>
            <a:xfrm flipV="1">
              <a:off x="4954553" y="3805000"/>
              <a:ext cx="236337" cy="580217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20" idx="0"/>
              <a:endCxn id="47" idx="0"/>
            </p:cNvCxnSpPr>
            <p:nvPr/>
          </p:nvCxnSpPr>
          <p:spPr>
            <a:xfrm flipH="1" flipV="1">
              <a:off x="5190890" y="3805000"/>
              <a:ext cx="560995" cy="580217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9" idx="0"/>
              <a:endCxn id="47" idx="0"/>
            </p:cNvCxnSpPr>
            <p:nvPr/>
          </p:nvCxnSpPr>
          <p:spPr>
            <a:xfrm flipV="1">
              <a:off x="3359889" y="3805000"/>
              <a:ext cx="1831001" cy="580217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3220236" y="3805000"/>
            <a:ext cx="3087287" cy="668379"/>
            <a:chOff x="3220236" y="3805000"/>
            <a:chExt cx="3087287" cy="668379"/>
          </a:xfrm>
        </p:grpSpPr>
        <p:cxnSp>
          <p:nvCxnSpPr>
            <p:cNvPr id="130" name="Straight Arrow Connector 129"/>
            <p:cNvCxnSpPr>
              <a:stCxn id="20" idx="0"/>
              <a:endCxn id="46" idx="0"/>
            </p:cNvCxnSpPr>
            <p:nvPr/>
          </p:nvCxnSpPr>
          <p:spPr>
            <a:xfrm flipV="1">
              <a:off x="5751885" y="3805000"/>
              <a:ext cx="555638" cy="580217"/>
            </a:xfrm>
            <a:prstGeom prst="straightConnector1">
              <a:avLst/>
            </a:prstGeom>
            <a:ln w="63500">
              <a:solidFill>
                <a:schemeClr val="accent4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endCxn id="46" idx="0"/>
            </p:cNvCxnSpPr>
            <p:nvPr/>
          </p:nvCxnSpPr>
          <p:spPr>
            <a:xfrm flipV="1">
              <a:off x="4859172" y="3805000"/>
              <a:ext cx="1448351" cy="668379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46" idx="0"/>
            </p:cNvCxnSpPr>
            <p:nvPr/>
          </p:nvCxnSpPr>
          <p:spPr>
            <a:xfrm flipV="1">
              <a:off x="4019380" y="3805000"/>
              <a:ext cx="2288143" cy="63487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46" idx="0"/>
            </p:cNvCxnSpPr>
            <p:nvPr/>
          </p:nvCxnSpPr>
          <p:spPr>
            <a:xfrm flipV="1">
              <a:off x="3220236" y="3805000"/>
              <a:ext cx="3087287" cy="634874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3041452" y="4385217"/>
            <a:ext cx="3033928" cy="1704695"/>
            <a:chOff x="1096005" y="1828800"/>
            <a:chExt cx="7002291" cy="3934429"/>
          </a:xfrm>
        </p:grpSpPr>
        <p:sp>
          <p:nvSpPr>
            <p:cNvPr id="5" name="Oval 4"/>
            <p:cNvSpPr/>
            <p:nvPr/>
          </p:nvSpPr>
          <p:spPr>
            <a:xfrm>
              <a:off x="1096005" y="4281651"/>
              <a:ext cx="1481578" cy="148157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>
                  <a:solidFill>
                    <a:schemeClr val="bg1"/>
                  </a:solidFill>
                </a:rPr>
                <a:t>le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936244" y="4281651"/>
              <a:ext cx="1481578" cy="148157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chat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776481" y="4281651"/>
              <a:ext cx="1481578" cy="148157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err="1" smtClean="0">
                  <a:solidFill>
                    <a:schemeClr val="bg1"/>
                  </a:solidFill>
                </a:rPr>
                <a:t>est</a:t>
              </a:r>
              <a:endParaRPr lang="en-US" sz="1500" dirty="0">
                <a:solidFill>
                  <a:schemeClr val="bg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616718" y="4281651"/>
              <a:ext cx="1481578" cy="148157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 smtClean="0">
                  <a:solidFill>
                    <a:schemeClr val="bg1"/>
                  </a:solidFill>
                </a:rPr>
                <a:t>doux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13509" y="3295038"/>
              <a:ext cx="834892" cy="8258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934224" y="3320946"/>
              <a:ext cx="834892" cy="8258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093986" y="3295038"/>
              <a:ext cx="834892" cy="8258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253747" y="3295038"/>
              <a:ext cx="834892" cy="8258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413509" y="1828800"/>
              <a:ext cx="834892" cy="8258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34224" y="1828800"/>
              <a:ext cx="834892" cy="8258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93986" y="1828800"/>
              <a:ext cx="834892" cy="8258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253747" y="1828800"/>
              <a:ext cx="834892" cy="82585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8400" y="2032278"/>
              <a:ext cx="10053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248400" y="2402671"/>
              <a:ext cx="10053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088638" y="2032278"/>
              <a:ext cx="10053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88638" y="2402671"/>
              <a:ext cx="10053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928877" y="2024200"/>
              <a:ext cx="10053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5928877" y="2394594"/>
              <a:ext cx="10053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1830954" y="2654655"/>
              <a:ext cx="0" cy="7254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3671193" y="2654653"/>
              <a:ext cx="0" cy="7254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517270" y="2654655"/>
              <a:ext cx="0" cy="7254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7357509" y="2654653"/>
              <a:ext cx="0" cy="72544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itle 1"/>
          <p:cNvSpPr txBox="1">
            <a:spLocks/>
          </p:cNvSpPr>
          <p:nvPr/>
        </p:nvSpPr>
        <p:spPr>
          <a:xfrm>
            <a:off x="1295400" y="277911"/>
            <a:ext cx="6629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r"/>
            <a:r>
              <a:rPr lang="en-US" dirty="0" smtClean="0"/>
              <a:t>(with attention)</a:t>
            </a:r>
            <a:endParaRPr lang="en-US" dirty="0"/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 rot="16200000">
            <a:off x="5843025" y="3086100"/>
            <a:ext cx="518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[</a:t>
            </a:r>
            <a:r>
              <a:rPr lang="en-US" sz="2000" dirty="0" err="1" smtClean="0"/>
              <a:t>Bahdanau</a:t>
            </a:r>
            <a:r>
              <a:rPr lang="en-US" sz="2000" dirty="0" smtClean="0"/>
              <a:t> et al. 2015]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31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6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4648200" y="1600200"/>
            <a:ext cx="4495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3500" dirty="0" smtClean="0"/>
          </a:p>
          <a:p>
            <a:pPr lvl="1"/>
            <a:endParaRPr lang="en-US" sz="3000" dirty="0" smtClean="0"/>
          </a:p>
          <a:p>
            <a:pPr lvl="1"/>
            <a:endParaRPr lang="en-US" sz="3000" dirty="0" smtClean="0"/>
          </a:p>
          <a:p>
            <a:pPr lvl="1"/>
            <a:endParaRPr lang="en-US" sz="3000" dirty="0" smtClean="0"/>
          </a:p>
          <a:p>
            <a:pPr lvl="1"/>
            <a:r>
              <a:rPr lang="en-US" sz="3000" dirty="0" smtClean="0"/>
              <a:t>Soft ‘alignment’</a:t>
            </a:r>
          </a:p>
          <a:p>
            <a:pPr lvl="1"/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2743200"/>
            <a:ext cx="45719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i="1" dirty="0" smtClean="0">
                <a:solidFill>
                  <a:schemeClr val="accent6">
                    <a:lumMod val="75000"/>
                  </a:schemeClr>
                </a:solidFill>
              </a:rPr>
              <a:t>Fluency?</a:t>
            </a:r>
            <a:endParaRPr lang="en-US" sz="35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39624" y="5294844"/>
            <a:ext cx="45750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i="1" dirty="0" smtClean="0">
                <a:solidFill>
                  <a:schemeClr val="accent4"/>
                </a:solidFill>
              </a:rPr>
              <a:t>Adequacy?</a:t>
            </a:r>
            <a:endParaRPr lang="en-US" sz="3500" i="1" dirty="0">
              <a:solidFill>
                <a:schemeClr val="accent4"/>
              </a:solidFill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0" y="1600200"/>
            <a:ext cx="4495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3500" dirty="0" smtClean="0"/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  <a:p>
            <a:pPr lvl="1"/>
            <a:endParaRPr lang="en-US" sz="3000" dirty="0" smtClean="0"/>
          </a:p>
          <a:p>
            <a:pPr lvl="1"/>
            <a:r>
              <a:rPr lang="en-US" sz="3000" dirty="0" smtClean="0"/>
              <a:t>Explicit translation for each phrase</a:t>
            </a:r>
          </a:p>
          <a:p>
            <a:pPr lvl="1"/>
            <a:endParaRPr lang="en-US" dirty="0"/>
          </a:p>
        </p:txBody>
      </p:sp>
      <p:sp>
        <p:nvSpPr>
          <p:cNvPr id="18" name="Content Placeholder 4"/>
          <p:cNvSpPr txBox="1">
            <a:spLocks/>
          </p:cNvSpPr>
          <p:nvPr/>
        </p:nvSpPr>
        <p:spPr>
          <a:xfrm>
            <a:off x="0" y="1600200"/>
            <a:ext cx="4495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000" dirty="0" smtClean="0"/>
              <a:t>PBMT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  <a:p>
            <a:pPr lvl="1"/>
            <a:endParaRPr lang="en-US" sz="3000" dirty="0" smtClean="0"/>
          </a:p>
          <a:p>
            <a:pPr lvl="1"/>
            <a:endParaRPr lang="en-US" dirty="0"/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4648200" y="1600200"/>
            <a:ext cx="4495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4000" dirty="0" smtClean="0"/>
              <a:t>NMT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 smtClean="0"/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495800" cy="4525963"/>
          </a:xfrm>
        </p:spPr>
        <p:txBody>
          <a:bodyPr/>
          <a:lstStyle/>
          <a:p>
            <a:pPr marL="0" indent="0" algn="ctr">
              <a:buNone/>
            </a:pPr>
            <a:endParaRPr lang="en-US" sz="3500" dirty="0" smtClean="0"/>
          </a:p>
          <a:p>
            <a:pPr lvl="1"/>
            <a:r>
              <a:rPr lang="en-US" sz="3000" dirty="0" smtClean="0"/>
              <a:t>5-gram history 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500" dirty="0" smtClean="0"/>
          </a:p>
          <a:p>
            <a:pPr lvl="1"/>
            <a:r>
              <a:rPr lang="en-US" sz="3000" dirty="0" smtClean="0"/>
              <a:t>Full sentence history</a:t>
            </a:r>
          </a:p>
          <a:p>
            <a:pPr lvl="1"/>
            <a:endParaRPr lang="en-US" sz="3000" dirty="0" smtClean="0"/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3634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5" grpId="0" build="p"/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 smtClean="0"/>
              <a:t>-best rescoring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7" name="Wave 6"/>
          <p:cNvSpPr/>
          <p:nvPr/>
        </p:nvSpPr>
        <p:spPr>
          <a:xfrm>
            <a:off x="3560476" y="3026315"/>
            <a:ext cx="1630595" cy="1397794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smtClean="0">
                <a:solidFill>
                  <a:schemeClr val="accent4"/>
                </a:solidFill>
              </a:rPr>
              <a:t>PBMT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12" name="Multidocument 11"/>
          <p:cNvSpPr/>
          <p:nvPr/>
        </p:nvSpPr>
        <p:spPr>
          <a:xfrm>
            <a:off x="5779748" y="2672117"/>
            <a:ext cx="2678452" cy="1990695"/>
          </a:xfrm>
          <a:prstGeom prst="flowChartMultidocumen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Translations</a:t>
            </a:r>
            <a:endParaRPr lang="en-US" sz="3000" dirty="0"/>
          </a:p>
        </p:txBody>
      </p:sp>
      <p:sp>
        <p:nvSpPr>
          <p:cNvPr id="14" name="Document 13"/>
          <p:cNvSpPr/>
          <p:nvPr/>
        </p:nvSpPr>
        <p:spPr>
          <a:xfrm>
            <a:off x="849650" y="3026315"/>
            <a:ext cx="2122150" cy="1673732"/>
          </a:xfrm>
          <a:prstGeom prst="flowChartDocumen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Source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949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</a:p>
          <a:p>
            <a:pPr lvl="1"/>
            <a:r>
              <a:rPr lang="en-US" dirty="0" smtClean="0"/>
              <a:t>Phrase Based MT</a:t>
            </a:r>
          </a:p>
          <a:p>
            <a:pPr lvl="1"/>
            <a:r>
              <a:rPr lang="en-US" dirty="0" smtClean="0"/>
              <a:t>Neural MT</a:t>
            </a:r>
          </a:p>
          <a:p>
            <a:pPr lvl="1"/>
            <a:r>
              <a:rPr lang="en-US" dirty="0" smtClean="0"/>
              <a:t>MT metrics</a:t>
            </a:r>
          </a:p>
          <a:p>
            <a:pPr lvl="1"/>
            <a:r>
              <a:rPr lang="en-US" dirty="0" smtClean="0"/>
              <a:t>Domain </a:t>
            </a:r>
            <a:r>
              <a:rPr lang="en-US" dirty="0"/>
              <a:t>Adaptation </a:t>
            </a:r>
            <a:endParaRPr lang="en-US" dirty="0" smtClean="0"/>
          </a:p>
          <a:p>
            <a:r>
              <a:rPr lang="en-US" dirty="0"/>
              <a:t>Neural Lattice Search </a:t>
            </a:r>
            <a:r>
              <a:rPr lang="en-US" dirty="0" smtClean="0"/>
              <a:t>for Domain Adaptation in Machine </a:t>
            </a:r>
            <a:r>
              <a:rPr lang="en-US" dirty="0"/>
              <a:t>Translation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97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 smtClean="0"/>
              <a:t>-best rescoring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Khayrallah, Kumar, Duh, Post, Koehn</a:t>
            </a:r>
          </a:p>
        </p:txBody>
      </p:sp>
      <p:sp>
        <p:nvSpPr>
          <p:cNvPr id="7" name="Wave 6"/>
          <p:cNvSpPr/>
          <p:nvPr/>
        </p:nvSpPr>
        <p:spPr>
          <a:xfrm>
            <a:off x="4623552" y="2730103"/>
            <a:ext cx="1630595" cy="1397794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NMT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8" name="Multidocument 7"/>
          <p:cNvSpPr/>
          <p:nvPr/>
        </p:nvSpPr>
        <p:spPr>
          <a:xfrm>
            <a:off x="6686699" y="1833505"/>
            <a:ext cx="2000101" cy="3119495"/>
          </a:xfrm>
          <a:prstGeom prst="flowChartMultidocumen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accent4"/>
                </a:solidFill>
              </a:rPr>
              <a:t>Scores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10" name="Document 9"/>
          <p:cNvSpPr/>
          <p:nvPr/>
        </p:nvSpPr>
        <p:spPr>
          <a:xfrm>
            <a:off x="228600" y="3026315"/>
            <a:ext cx="2209800" cy="1673732"/>
          </a:xfrm>
          <a:prstGeom prst="flowChartDocumen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/>
              <a:t>Source</a:t>
            </a:r>
            <a:endParaRPr lang="en-US" sz="3000" dirty="0"/>
          </a:p>
        </p:txBody>
      </p:sp>
      <p:sp>
        <p:nvSpPr>
          <p:cNvPr id="12" name="Multidocument 11"/>
          <p:cNvSpPr/>
          <p:nvPr/>
        </p:nvSpPr>
        <p:spPr>
          <a:xfrm>
            <a:off x="1570402" y="2672117"/>
            <a:ext cx="2620598" cy="1990695"/>
          </a:xfrm>
          <a:prstGeom prst="flowChartMultidocumen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Translations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4430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Metric should be:</a:t>
            </a:r>
          </a:p>
          <a:p>
            <a:pPr lvl="1"/>
            <a:r>
              <a:rPr lang="en-US" dirty="0" smtClean="0"/>
              <a:t>Meaningful </a:t>
            </a:r>
          </a:p>
          <a:p>
            <a:pPr lvl="1"/>
            <a:r>
              <a:rPr lang="en-US" dirty="0"/>
              <a:t>Correct</a:t>
            </a:r>
            <a:endParaRPr lang="en-US" dirty="0" smtClean="0"/>
          </a:p>
          <a:p>
            <a:pPr lvl="1"/>
            <a:r>
              <a:rPr lang="en-US" dirty="0" smtClean="0"/>
              <a:t>Consistent </a:t>
            </a:r>
          </a:p>
          <a:p>
            <a:pPr lvl="1"/>
            <a:r>
              <a:rPr lang="en-US" dirty="0" smtClean="0"/>
              <a:t>Low Cost</a:t>
            </a:r>
          </a:p>
          <a:p>
            <a:pPr lvl="1"/>
            <a:r>
              <a:rPr lang="en-US" dirty="0" smtClean="0"/>
              <a:t>Useable for tuning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</p:spTree>
    <p:extLst>
      <p:ext uri="{BB962C8B-B14F-4D97-AF65-F5344CB8AC3E}">
        <p14:creationId xmlns:p14="http://schemas.microsoft.com/office/powerpoint/2010/main" val="110444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WER?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WER ≈ Edit Distance</a:t>
            </a:r>
          </a:p>
          <a:p>
            <a:r>
              <a:rPr lang="en-US" dirty="0" smtClean="0"/>
              <a:t>Does not account for reordering</a:t>
            </a:r>
          </a:p>
          <a:p>
            <a:r>
              <a:rPr lang="en-US" dirty="0" smtClean="0"/>
              <a:t>Exact match is not a great goal</a:t>
            </a:r>
            <a:endParaRPr lang="en-US" dirty="0"/>
          </a:p>
          <a:p>
            <a:pPr lvl="1"/>
            <a:r>
              <a:rPr lang="en-US" dirty="0"/>
              <a:t>Should the Ice Bucket Challenge be forbidden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This "ice bucket" could be banned then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Now are they going to ban the ice bucket?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</p:spTree>
    <p:extLst>
      <p:ext uri="{BB962C8B-B14F-4D97-AF65-F5344CB8AC3E}">
        <p14:creationId xmlns:p14="http://schemas.microsoft.com/office/powerpoint/2010/main" val="190377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BLEU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Weighted </a:t>
            </a:r>
            <a:r>
              <a:rPr lang="en-US" i="1" dirty="0"/>
              <a:t>n</a:t>
            </a:r>
            <a:r>
              <a:rPr lang="en-US" dirty="0" smtClean="0"/>
              <a:t>-grams precision 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Between </a:t>
            </a:r>
            <a:r>
              <a:rPr lang="en-US" dirty="0"/>
              <a:t>0 and 1</a:t>
            </a:r>
          </a:p>
          <a:p>
            <a:pPr lvl="1"/>
            <a:r>
              <a:rPr lang="en-US" dirty="0"/>
              <a:t> (often scaled to be  0-100)	</a:t>
            </a:r>
            <a:endParaRPr lang="en-US" dirty="0" smtClean="0"/>
          </a:p>
          <a:p>
            <a:r>
              <a:rPr lang="en-US" dirty="0"/>
              <a:t>Higher is </a:t>
            </a:r>
            <a:r>
              <a:rPr lang="en-US" dirty="0" smtClean="0"/>
              <a:t>better</a:t>
            </a:r>
          </a:p>
          <a:p>
            <a:r>
              <a:rPr lang="en-US" dirty="0" smtClean="0"/>
              <a:t>Imperfect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ut</a:t>
            </a:r>
            <a:r>
              <a:rPr lang="mr-IN" dirty="0" smtClean="0"/>
              <a:t>…</a:t>
            </a:r>
            <a:r>
              <a:rPr lang="en-US" dirty="0" smtClean="0"/>
              <a:t> not bad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9600" y="1828800"/>
                <a:ext cx="8229600" cy="44497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𝑚𝑖𝑛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1,</m:t>
                          </m:r>
                          <m:f>
                            <m:fPr>
                              <m:ctrlPr>
                                <a:rPr lang="mr-IN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𝑜𝑢𝑡𝑝𝑢𝑡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𝑙𝑒𝑛𝑔𝑡h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𝑟𝑒𝑓𝑒𝑟𝑒𝑛𝑐𝑒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𝑙𝑒𝑛𝑔𝑡h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mr-IN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is-IS" i="1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</a:rPr>
                                        <m:t>𝑝𝑟𝑒𝑐𝑖𝑠𝑖𝑜𝑛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mr-IN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28800"/>
                <a:ext cx="8229600" cy="44497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14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text do we need?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4"/>
          <a:stretch/>
        </p:blipFill>
        <p:spPr>
          <a:xfrm>
            <a:off x="1960300" y="1295400"/>
            <a:ext cx="5061779" cy="4495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1232673" y="3815834"/>
            <a:ext cx="1327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6097" y="5676900"/>
            <a:ext cx="48826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Corpus size (English words)</a:t>
            </a:r>
            <a:endParaRPr lang="en-US" sz="2000" dirty="0"/>
          </a:p>
        </p:txBody>
      </p:sp>
      <p:sp>
        <p:nvSpPr>
          <p:cNvPr id="11" name="Up Arrow 10"/>
          <p:cNvSpPr/>
          <p:nvPr/>
        </p:nvSpPr>
        <p:spPr>
          <a:xfrm>
            <a:off x="1789902" y="2562685"/>
            <a:ext cx="213205" cy="77852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23" y="1789837"/>
            <a:ext cx="673764" cy="6737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16200000">
            <a:off x="5593500" y="3626700"/>
            <a:ext cx="317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[Koehn &amp; Knowles 2017]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3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does parallel text come from?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69" y="2743200"/>
            <a:ext cx="2282957" cy="1935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8965">
            <a:off x="781346" y="2184998"/>
            <a:ext cx="3241666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8965">
            <a:off x="683774" y="840338"/>
            <a:ext cx="2281812" cy="1519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8820" y="846138"/>
            <a:ext cx="54102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Would it not be beneficial, in the short term, following the Rotterdam model, to inspect according to a points system in which, for example, account is taken of the </a:t>
            </a:r>
            <a:r>
              <a:rPr lang="en-US" sz="3200" dirty="0" smtClean="0"/>
              <a:t>ship's </a:t>
            </a:r>
            <a:r>
              <a:rPr lang="en-US" sz="3200" dirty="0"/>
              <a:t>age, whether it is single or double-hulled or whether it sails under a flag of convenience.</a:t>
            </a:r>
          </a:p>
          <a:p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 we want to translate?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79851"/>
            <a:ext cx="2285580" cy="1858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1818">
            <a:off x="6054166" y="2360903"/>
            <a:ext cx="2382231" cy="20509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39" y="2413000"/>
            <a:ext cx="2463522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9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13" y="685800"/>
            <a:ext cx="2285580" cy="18589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0"/>
          <a:stretch/>
        </p:blipFill>
        <p:spPr>
          <a:xfrm>
            <a:off x="2209800" y="3733800"/>
            <a:ext cx="6705600" cy="1919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24"/>
          <a:stretch/>
        </p:blipFill>
        <p:spPr>
          <a:xfrm>
            <a:off x="2209800" y="2133600"/>
            <a:ext cx="6705600" cy="158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31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400" y="1067195"/>
            <a:ext cx="6248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Developmental toxicity, including dose-dependent delayed </a:t>
            </a:r>
            <a:r>
              <a:rPr lang="en-US" sz="3000" dirty="0" err="1"/>
              <a:t>foetal</a:t>
            </a:r>
            <a:r>
              <a:rPr lang="en-US" sz="3000" dirty="0"/>
              <a:t> ossification and possible teratogenic effects, were observed in rats at doses resulting in </a:t>
            </a:r>
            <a:r>
              <a:rPr lang="en-US" sz="3000" dirty="0" err="1"/>
              <a:t>subtherapeutic</a:t>
            </a:r>
            <a:r>
              <a:rPr lang="en-US" sz="3000" dirty="0"/>
              <a:t> exposures (based on AUC) and in rabbits at doses resulting in exposures 3 and 11 times the mean steady-state AUC at the maximum recommended clinical dose.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06" y="533400"/>
            <a:ext cx="1828800" cy="228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57200" y="3956125"/>
            <a:ext cx="7387192" cy="2901875"/>
            <a:chOff x="-152400" y="3078204"/>
            <a:chExt cx="8458200" cy="33225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400" y="3078204"/>
              <a:ext cx="8040329" cy="33225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070" y="3908853"/>
              <a:ext cx="1283730" cy="166129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09800"/>
            <a:ext cx="9144000" cy="259854"/>
          </a:xfrm>
        </p:spPr>
        <p:txBody>
          <a:bodyPr>
            <a:noAutofit/>
          </a:bodyPr>
          <a:lstStyle/>
          <a:p>
            <a:r>
              <a:rPr lang="en-US" sz="6000" dirty="0" smtClean="0"/>
              <a:t>Machine Translation</a:t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90500" y="3352800"/>
            <a:ext cx="9525000" cy="2506134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000000"/>
                </a:solidFill>
              </a:rPr>
              <a:t>Huda </a:t>
            </a:r>
            <a:r>
              <a:rPr lang="en-US" sz="3500" dirty="0" smtClean="0">
                <a:solidFill>
                  <a:srgbClr val="000000"/>
                </a:solidFill>
              </a:rPr>
              <a:t>Khayrallah</a:t>
            </a:r>
            <a:endParaRPr lang="en-US" sz="3500" dirty="0">
              <a:solidFill>
                <a:srgbClr val="000000"/>
              </a:solidFill>
            </a:endParaRPr>
          </a:p>
          <a:p>
            <a:r>
              <a:rPr lang="en-US" sz="3000" dirty="0" smtClean="0">
                <a:solidFill>
                  <a:srgbClr val="000000"/>
                </a:solidFill>
              </a:rPr>
              <a:t>17 November 2017</a:t>
            </a:r>
          </a:p>
          <a:p>
            <a:endParaRPr lang="en-US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828801"/>
            <a:ext cx="9144000" cy="640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(in ~20 min)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8518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400" y="2514600"/>
            <a:ext cx="6324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Annual growth in prices came in at 10.9 per cent, more than double the gain of the 12 months to August 2013, but the gains were not evenly spread across</a:t>
            </a:r>
          </a:p>
          <a:p>
            <a:r>
              <a:rPr lang="en-US" sz="3200" dirty="0" smtClean="0"/>
              <a:t>the </a:t>
            </a:r>
            <a:r>
              <a:rPr lang="en-US" sz="3200" dirty="0"/>
              <a:t>country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6583">
            <a:off x="700746" y="727335"/>
            <a:ext cx="2087334" cy="17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4700" dirty="0"/>
              <a:t>Domain </a:t>
            </a:r>
            <a:r>
              <a:rPr lang="en-US" sz="4700" dirty="0" smtClean="0"/>
              <a:t>adaptation:</a:t>
            </a:r>
          </a:p>
          <a:p>
            <a:pPr lvl="1"/>
            <a:r>
              <a:rPr lang="en-US" sz="3000" dirty="0" smtClean="0"/>
              <a:t>When train and test differ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</p:spTree>
    <p:extLst>
      <p:ext uri="{BB962C8B-B14F-4D97-AF65-F5344CB8AC3E}">
        <p14:creationId xmlns:p14="http://schemas.microsoft.com/office/powerpoint/2010/main" val="49267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4700" dirty="0"/>
              <a:t>Domain </a:t>
            </a:r>
            <a:r>
              <a:rPr lang="en-US" sz="4700" dirty="0" smtClean="0"/>
              <a:t>adaptation (in practice):</a:t>
            </a:r>
          </a:p>
          <a:p>
            <a:pPr lvl="1"/>
            <a:r>
              <a:rPr lang="en-US" sz="3000" dirty="0"/>
              <a:t>Large amount of </a:t>
            </a:r>
            <a:r>
              <a:rPr lang="en-US" sz="3000" dirty="0" smtClean="0"/>
              <a:t>out-of-domain data</a:t>
            </a:r>
            <a:endParaRPr lang="en-US" sz="3000" dirty="0"/>
          </a:p>
          <a:p>
            <a:pPr lvl="1"/>
            <a:r>
              <a:rPr lang="en-US" sz="3000" dirty="0"/>
              <a:t>Small amount of </a:t>
            </a:r>
            <a:r>
              <a:rPr lang="en-US" sz="3000" dirty="0" smtClean="0"/>
              <a:t>in-domain data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</p:spTree>
    <p:extLst>
      <p:ext uri="{BB962C8B-B14F-4D97-AF65-F5344CB8AC3E}">
        <p14:creationId xmlns:p14="http://schemas.microsoft.com/office/powerpoint/2010/main" val="160379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657" y="838200"/>
            <a:ext cx="9176657" cy="1470025"/>
          </a:xfrm>
        </p:spPr>
        <p:txBody>
          <a:bodyPr>
            <a:noAutofit/>
          </a:bodyPr>
          <a:lstStyle/>
          <a:p>
            <a:r>
              <a:rPr lang="en-US" sz="4500" dirty="0" smtClean="0"/>
              <a:t>Neural Lattice Search for</a:t>
            </a:r>
            <a:br>
              <a:rPr lang="en-US" sz="4500" dirty="0" smtClean="0"/>
            </a:br>
            <a:r>
              <a:rPr lang="en-US" sz="4500" dirty="0" smtClean="0"/>
              <a:t>Domain Adaptation</a:t>
            </a:r>
            <a:br>
              <a:rPr lang="en-US" sz="4500" dirty="0" smtClean="0"/>
            </a:br>
            <a:r>
              <a:rPr lang="en-US" sz="4500" dirty="0" smtClean="0"/>
              <a:t>in Machine Translation</a:t>
            </a:r>
            <a:endParaRPr lang="en-US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2657" y="3033694"/>
            <a:ext cx="9144000" cy="1538306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rgbClr val="000000"/>
                </a:solidFill>
              </a:rPr>
              <a:t>Huda </a:t>
            </a:r>
            <a:r>
              <a:rPr lang="en-US" sz="3000" b="1" dirty="0">
                <a:solidFill>
                  <a:srgbClr val="000000"/>
                </a:solidFill>
              </a:rPr>
              <a:t>Khayrallah</a:t>
            </a:r>
            <a:r>
              <a:rPr lang="en-US" sz="3000" dirty="0">
                <a:solidFill>
                  <a:srgbClr val="000000"/>
                </a:solidFill>
              </a:rPr>
              <a:t>, Gaurav Kumar</a:t>
            </a:r>
          </a:p>
          <a:p>
            <a:r>
              <a:rPr lang="en-US" sz="3000" dirty="0">
                <a:solidFill>
                  <a:srgbClr val="000000"/>
                </a:solidFill>
              </a:rPr>
              <a:t> Kevin Duh, Matt Post, Philipp </a:t>
            </a:r>
            <a:r>
              <a:rPr lang="en-US" sz="3000" dirty="0" smtClean="0">
                <a:solidFill>
                  <a:srgbClr val="000000"/>
                </a:solidFill>
              </a:rPr>
              <a:t>Koehn</a:t>
            </a:r>
            <a:endParaRPr lang="en-US" sz="30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7608" y="4184725"/>
            <a:ext cx="7387192" cy="2901875"/>
            <a:chOff x="-152400" y="3078204"/>
            <a:chExt cx="8458200" cy="33225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400" y="3078204"/>
              <a:ext cx="8040329" cy="332259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070" y="3908853"/>
              <a:ext cx="1283730" cy="1661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052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/>
              <a:t>c</a:t>
            </a:r>
            <a:r>
              <a:rPr lang="en-US" sz="5000" dirty="0" smtClean="0"/>
              <a:t>ombine </a:t>
            </a:r>
          </a:p>
          <a:p>
            <a:pPr marL="0" indent="0" algn="ctr">
              <a:buNone/>
            </a:pPr>
            <a:r>
              <a:rPr lang="en-US" sz="5000" i="1" dirty="0" smtClean="0"/>
              <a:t>adequacy</a:t>
            </a:r>
            <a:r>
              <a:rPr lang="en-US" sz="5000" dirty="0" smtClean="0"/>
              <a:t> of  PBMT</a:t>
            </a:r>
          </a:p>
          <a:p>
            <a:pPr marL="0" indent="0" algn="ctr">
              <a:buNone/>
            </a:pPr>
            <a:r>
              <a:rPr lang="en-US" sz="5000" dirty="0" smtClean="0"/>
              <a:t>with</a:t>
            </a:r>
          </a:p>
          <a:p>
            <a:pPr marL="0" indent="0" algn="ctr">
              <a:buNone/>
            </a:pPr>
            <a:r>
              <a:rPr lang="en-US" sz="5000" i="1" dirty="0"/>
              <a:t>f</a:t>
            </a:r>
            <a:r>
              <a:rPr lang="en-US" sz="5000" i="1" dirty="0" smtClean="0"/>
              <a:t>luency </a:t>
            </a:r>
            <a:r>
              <a:rPr lang="en-US" sz="5000" dirty="0" smtClean="0"/>
              <a:t>of NMT</a:t>
            </a:r>
            <a:endParaRPr lang="en-US" sz="5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</p:spPr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722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/>
              <a:t>use PBMT</a:t>
            </a:r>
          </a:p>
          <a:p>
            <a:pPr marL="0" indent="0" algn="ctr">
              <a:buNone/>
            </a:pPr>
            <a:r>
              <a:rPr lang="en-US" sz="5000" dirty="0"/>
              <a:t>t</a:t>
            </a:r>
            <a:r>
              <a:rPr lang="en-US" sz="5000" dirty="0" smtClean="0"/>
              <a:t>o constrain the search space</a:t>
            </a:r>
          </a:p>
          <a:p>
            <a:pPr marL="0" indent="0" algn="ctr">
              <a:buNone/>
            </a:pPr>
            <a:r>
              <a:rPr lang="en-US" sz="5000" dirty="0" smtClean="0"/>
              <a:t>of NMT</a:t>
            </a:r>
            <a:endParaRPr lang="en-US" sz="5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</p:spPr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240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8" name="Document 17"/>
          <p:cNvSpPr/>
          <p:nvPr/>
        </p:nvSpPr>
        <p:spPr>
          <a:xfrm>
            <a:off x="275003" y="2439771"/>
            <a:ext cx="2362200" cy="1905000"/>
          </a:xfrm>
          <a:prstGeom prst="flowChartDocument">
            <a:avLst/>
          </a:prstGeom>
          <a:solidFill>
            <a:schemeClr val="accent2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die </a:t>
            </a:r>
            <a:r>
              <a:rPr lang="en-US" sz="3200" dirty="0" err="1">
                <a:solidFill>
                  <a:schemeClr val="bg1"/>
                </a:solidFill>
              </a:rPr>
              <a:t>brötchen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sind</a:t>
            </a:r>
            <a:r>
              <a:rPr lang="en-US" sz="3200" dirty="0">
                <a:solidFill>
                  <a:schemeClr val="bg1"/>
                </a:solidFill>
              </a:rPr>
              <a:t> warm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0" name="Wave 19"/>
          <p:cNvSpPr/>
          <p:nvPr/>
        </p:nvSpPr>
        <p:spPr>
          <a:xfrm>
            <a:off x="2940224" y="2621082"/>
            <a:ext cx="1397742" cy="1397794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accent4"/>
                </a:solidFill>
              </a:rPr>
              <a:t>PBMT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2203" y="1915478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</a:rPr>
              <a:t>Source</a:t>
            </a:r>
            <a:endParaRPr lang="en-US" sz="3000" dirty="0">
              <a:solidFill>
                <a:schemeClr val="tx2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982" y="2725016"/>
            <a:ext cx="4236720" cy="14677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029003" y="2885968"/>
            <a:ext cx="774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99706" y="2421027"/>
            <a:ext cx="112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read is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9089" y="2904610"/>
            <a:ext cx="1850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buns are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2626402">
            <a:off x="6070732" y="3394632"/>
            <a:ext cx="81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buns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8706349">
            <a:off x="6946453" y="3396306"/>
            <a:ext cx="68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is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2626402">
            <a:off x="5682637" y="3631174"/>
            <a:ext cx="87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bread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9125112">
            <a:off x="7201769" y="3573633"/>
            <a:ext cx="752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are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10216" y="2861405"/>
            <a:ext cx="1302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9676250">
            <a:off x="7742398" y="3481636"/>
            <a:ext cx="80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9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8" name="Document 17"/>
          <p:cNvSpPr/>
          <p:nvPr/>
        </p:nvSpPr>
        <p:spPr>
          <a:xfrm>
            <a:off x="1168106" y="1667293"/>
            <a:ext cx="2362200" cy="1905000"/>
          </a:xfrm>
          <a:prstGeom prst="flowChartDocument">
            <a:avLst/>
          </a:prstGeom>
          <a:solidFill>
            <a:schemeClr val="accent2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die </a:t>
            </a:r>
            <a:r>
              <a:rPr lang="en-US" sz="3000" dirty="0" err="1">
                <a:solidFill>
                  <a:schemeClr val="bg1"/>
                </a:solidFill>
              </a:rPr>
              <a:t>brötchen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 err="1">
                <a:solidFill>
                  <a:schemeClr val="bg1"/>
                </a:solidFill>
              </a:rPr>
              <a:t>sind</a:t>
            </a:r>
            <a:r>
              <a:rPr lang="en-US" sz="3000" dirty="0">
                <a:solidFill>
                  <a:schemeClr val="bg1"/>
                </a:solidFill>
              </a:rPr>
              <a:t> warm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25306" y="1143000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</a:rPr>
              <a:t>Source</a:t>
            </a:r>
            <a:endParaRPr lang="en-US" sz="3000" dirty="0">
              <a:solidFill>
                <a:schemeClr val="tx2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086307"/>
            <a:ext cx="4236720" cy="146772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31621" y="4247259"/>
            <a:ext cx="774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02324" y="3782318"/>
            <a:ext cx="112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read is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71707" y="4265901"/>
            <a:ext cx="1850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buns are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2626402">
            <a:off x="1573350" y="4755923"/>
            <a:ext cx="81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buns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8706349">
            <a:off x="2449071" y="4757597"/>
            <a:ext cx="685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is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2626402">
            <a:off x="1185255" y="4992465"/>
            <a:ext cx="87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accent6">
                    <a:lumMod val="75000"/>
                  </a:schemeClr>
                </a:solidFill>
              </a:rPr>
              <a:t>bread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 rot="19125112">
            <a:off x="2704387" y="4934924"/>
            <a:ext cx="752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are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12834" y="4222696"/>
            <a:ext cx="1302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9676250">
            <a:off x="3245016" y="4842927"/>
            <a:ext cx="804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Wave 18"/>
          <p:cNvSpPr/>
          <p:nvPr/>
        </p:nvSpPr>
        <p:spPr>
          <a:xfrm>
            <a:off x="4689099" y="1836030"/>
            <a:ext cx="1575822" cy="3099447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smtClean="0">
                <a:solidFill>
                  <a:schemeClr val="accent4"/>
                </a:solidFill>
              </a:rPr>
              <a:t>Neural</a:t>
            </a:r>
          </a:p>
          <a:p>
            <a:pPr algn="ctr"/>
            <a:r>
              <a:rPr lang="en-US" sz="3000" dirty="0" smtClean="0">
                <a:solidFill>
                  <a:schemeClr val="accent4"/>
                </a:solidFill>
              </a:rPr>
              <a:t>Lattice Search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22" name="Document 21"/>
          <p:cNvSpPr/>
          <p:nvPr/>
        </p:nvSpPr>
        <p:spPr>
          <a:xfrm>
            <a:off x="6635858" y="1836031"/>
            <a:ext cx="1943100" cy="1854994"/>
          </a:xfrm>
          <a:prstGeom prst="flowChartDocumen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the buns are warm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83508" y="1185392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Target</a:t>
            </a:r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75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3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685800"/>
            <a:ext cx="4236720" cy="1771710"/>
            <a:chOff x="640080" y="2330486"/>
            <a:chExt cx="7918515" cy="33113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" y="2898648"/>
              <a:ext cx="7918515" cy="2743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96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55"/>
          <p:cNvSpPr/>
          <p:nvPr/>
        </p:nvSpPr>
        <p:spPr>
          <a:xfrm>
            <a:off x="7924800" y="457200"/>
            <a:ext cx="711522" cy="54027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6188238" y="457200"/>
            <a:ext cx="711522" cy="5417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759967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43434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5146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55421" y="685800"/>
            <a:ext cx="3883464" cy="1610257"/>
            <a:chOff x="1206432" y="2330486"/>
            <a:chExt cx="7258272" cy="3009603"/>
          </a:xfrm>
        </p:grpSpPr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3"/>
          <a:srcRect r="71262"/>
          <a:stretch/>
        </p:blipFill>
        <p:spPr>
          <a:xfrm>
            <a:off x="841472" y="2975188"/>
            <a:ext cx="682528" cy="60621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09600" y="5842762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52" name="TextBox 51"/>
          <p:cNvSpPr txBox="1"/>
          <p:nvPr/>
        </p:nvSpPr>
        <p:spPr>
          <a:xfrm>
            <a:off x="2432283" y="5865757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31695" y="5880785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96000" y="5867400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848600" y="5842762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end</a:t>
            </a:r>
            <a:endParaRPr lang="en-US" sz="30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152400" y="685800"/>
            <a:ext cx="4236720" cy="1771710"/>
            <a:chOff x="640080" y="2330486"/>
            <a:chExt cx="7918515" cy="3311362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080" y="2898648"/>
              <a:ext cx="7918515" cy="2743200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7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Translation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sp>
        <p:nvSpPr>
          <p:cNvPr id="7" name="Document 6"/>
          <p:cNvSpPr/>
          <p:nvPr/>
        </p:nvSpPr>
        <p:spPr>
          <a:xfrm>
            <a:off x="457200" y="2438400"/>
            <a:ext cx="2895600" cy="1854994"/>
          </a:xfrm>
          <a:prstGeom prst="flowChartDocument">
            <a:avLst/>
          </a:prstGeom>
          <a:solidFill>
            <a:schemeClr val="accent2"/>
          </a:solidFill>
          <a:ln w="3810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le chat </a:t>
            </a:r>
            <a:r>
              <a:rPr lang="en-US" sz="3000" dirty="0" err="1" smtClean="0"/>
              <a:t>est</a:t>
            </a:r>
            <a:r>
              <a:rPr lang="en-US" sz="3000" dirty="0" smtClean="0"/>
              <a:t> </a:t>
            </a:r>
            <a:r>
              <a:rPr lang="en-US" sz="3000" dirty="0" err="1" smtClean="0"/>
              <a:t>doux</a:t>
            </a:r>
            <a:endParaRPr lang="en-US" sz="3000" dirty="0"/>
          </a:p>
        </p:txBody>
      </p:sp>
      <p:sp>
        <p:nvSpPr>
          <p:cNvPr id="8" name="Document 7"/>
          <p:cNvSpPr/>
          <p:nvPr/>
        </p:nvSpPr>
        <p:spPr>
          <a:xfrm>
            <a:off x="6248400" y="2438400"/>
            <a:ext cx="2438400" cy="1854994"/>
          </a:xfrm>
          <a:prstGeom prst="flowChartDocumen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the cat is soft</a:t>
            </a:r>
            <a:endParaRPr lang="en-US" sz="3000" dirty="0"/>
          </a:p>
        </p:txBody>
      </p:sp>
      <p:sp>
        <p:nvSpPr>
          <p:cNvPr id="9" name="Wave 8"/>
          <p:cNvSpPr/>
          <p:nvPr/>
        </p:nvSpPr>
        <p:spPr>
          <a:xfrm>
            <a:off x="3581400" y="2590800"/>
            <a:ext cx="2438400" cy="1397794"/>
          </a:xfrm>
          <a:prstGeom prst="wave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accent4"/>
                </a:solidFill>
              </a:rPr>
              <a:t>MT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1100" y="1888919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/>
                </a:solidFill>
              </a:rPr>
              <a:t>Source</a:t>
            </a:r>
            <a:endParaRPr lang="en-US" sz="3000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43700" y="1888919"/>
            <a:ext cx="1447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Target</a:t>
            </a:r>
            <a:endParaRPr lang="en-US" sz="3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3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4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7924800" y="457200"/>
            <a:ext cx="711522" cy="54027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188238" y="457200"/>
            <a:ext cx="711522" cy="5417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620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43434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5146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64293" y="2755672"/>
            <a:ext cx="7746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5421" y="685800"/>
            <a:ext cx="3883464" cy="1610257"/>
            <a:chOff x="1206432" y="2330486"/>
            <a:chExt cx="7258272" cy="3009603"/>
          </a:xfrm>
        </p:grpSpPr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87552"/>
            <a:ext cx="4249603" cy="14721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76" y="2971800"/>
            <a:ext cx="2375024" cy="60621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79426" y="5842762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25" name="TextBox 24"/>
          <p:cNvSpPr txBox="1"/>
          <p:nvPr/>
        </p:nvSpPr>
        <p:spPr>
          <a:xfrm>
            <a:off x="2432283" y="5865757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31695" y="5880785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6000" y="5867400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848600" y="5842762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end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52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7924800" y="457200"/>
            <a:ext cx="711522" cy="54027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188238" y="457200"/>
            <a:ext cx="711522" cy="5417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620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43434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5146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64293" y="2755672"/>
            <a:ext cx="7746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5421" y="685800"/>
            <a:ext cx="3883464" cy="1610257"/>
            <a:chOff x="1206432" y="2330486"/>
            <a:chExt cx="7258272" cy="3009603"/>
          </a:xfrm>
        </p:grpSpPr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99" y="680771"/>
            <a:ext cx="6014901" cy="290062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 rot="19528175">
            <a:off x="4202369" y="1220938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 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" y="987552"/>
            <a:ext cx="4235049" cy="147218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09600" y="5842762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45" name="TextBox 44"/>
          <p:cNvSpPr txBox="1"/>
          <p:nvPr/>
        </p:nvSpPr>
        <p:spPr>
          <a:xfrm>
            <a:off x="2432283" y="5865757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31695" y="5880785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96000" y="5867400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848600" y="5842762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end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158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7924800" y="457200"/>
            <a:ext cx="711522" cy="54027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188238" y="457200"/>
            <a:ext cx="711522" cy="5417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620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43434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5146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64293" y="2755672"/>
            <a:ext cx="7746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5421" y="685800"/>
            <a:ext cx="3883464" cy="1610257"/>
            <a:chOff x="1206432" y="2330486"/>
            <a:chExt cx="7258272" cy="3009603"/>
          </a:xfrm>
        </p:grpSpPr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rot="19528175">
            <a:off x="4202369" y="1220938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 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600" y="5842762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45" name="TextBox 44"/>
          <p:cNvSpPr txBox="1"/>
          <p:nvPr/>
        </p:nvSpPr>
        <p:spPr>
          <a:xfrm>
            <a:off x="2432283" y="5865757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31695" y="5880785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96000" y="5867400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848600" y="5842762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end</a:t>
            </a:r>
            <a:endParaRPr lang="en-US" sz="3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48" y="987552"/>
            <a:ext cx="4249603" cy="147218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99" y="685800"/>
            <a:ext cx="6014902" cy="290063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20145623">
            <a:off x="4213372" y="1696816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uns 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7924800" y="457200"/>
            <a:ext cx="711522" cy="54027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188238" y="457200"/>
            <a:ext cx="711522" cy="5417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620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43434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5146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64293" y="2755672"/>
            <a:ext cx="7746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5421" y="685800"/>
            <a:ext cx="3883464" cy="1610257"/>
            <a:chOff x="1206432" y="2330486"/>
            <a:chExt cx="7258272" cy="3009603"/>
          </a:xfrm>
        </p:grpSpPr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rot="19528175">
            <a:off x="4202369" y="1220938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 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600" y="5842762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45" name="TextBox 44"/>
          <p:cNvSpPr txBox="1"/>
          <p:nvPr/>
        </p:nvSpPr>
        <p:spPr>
          <a:xfrm>
            <a:off x="2432283" y="5865757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31695" y="5880785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96000" y="5867400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848600" y="5842762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end</a:t>
            </a:r>
            <a:endParaRPr lang="en-US" sz="3000" dirty="0"/>
          </a:p>
        </p:txBody>
      </p:sp>
      <p:sp>
        <p:nvSpPr>
          <p:cNvPr id="31" name="TextBox 30"/>
          <p:cNvSpPr txBox="1"/>
          <p:nvPr/>
        </p:nvSpPr>
        <p:spPr>
          <a:xfrm rot="20145623">
            <a:off x="4213372" y="1696816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uns 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78" y="685800"/>
            <a:ext cx="6014903" cy="290063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247198" y="2875746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buns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" y="987552"/>
            <a:ext cx="4249603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3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7924800" y="457200"/>
            <a:ext cx="711522" cy="54027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188238" y="457200"/>
            <a:ext cx="711522" cy="5417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620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43434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5146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64293" y="2755672"/>
            <a:ext cx="7746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5421" y="685800"/>
            <a:ext cx="3883464" cy="1610257"/>
            <a:chOff x="1206432" y="2330486"/>
            <a:chExt cx="7258272" cy="3009603"/>
          </a:xfrm>
        </p:grpSpPr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rot="19528175">
            <a:off x="4202369" y="1220938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 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600" y="5842762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45" name="TextBox 44"/>
          <p:cNvSpPr txBox="1"/>
          <p:nvPr/>
        </p:nvSpPr>
        <p:spPr>
          <a:xfrm>
            <a:off x="2432283" y="5865757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31695" y="5880785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96000" y="5867400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848600" y="5842762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end</a:t>
            </a:r>
            <a:endParaRPr lang="en-US" sz="3000" dirty="0"/>
          </a:p>
        </p:txBody>
      </p:sp>
      <p:sp>
        <p:nvSpPr>
          <p:cNvPr id="31" name="TextBox 30"/>
          <p:cNvSpPr txBox="1"/>
          <p:nvPr/>
        </p:nvSpPr>
        <p:spPr>
          <a:xfrm rot="20145623">
            <a:off x="4213372" y="1696816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uns 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47198" y="2875746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buns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78" y="682424"/>
            <a:ext cx="5989124" cy="51627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" y="987552"/>
            <a:ext cx="4249603" cy="147218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 rot="3113235">
            <a:off x="3054180" y="4245040"/>
            <a:ext cx="1163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78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48"/>
          <p:cNvSpPr/>
          <p:nvPr/>
        </p:nvSpPr>
        <p:spPr>
          <a:xfrm>
            <a:off x="7924800" y="457200"/>
            <a:ext cx="711522" cy="54027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188238" y="457200"/>
            <a:ext cx="711522" cy="5417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/>
          <p:cNvSpPr/>
          <p:nvPr/>
        </p:nvSpPr>
        <p:spPr>
          <a:xfrm>
            <a:off x="7620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43434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25146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64293" y="2755672"/>
            <a:ext cx="7746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5421" y="685800"/>
            <a:ext cx="3883464" cy="1610257"/>
            <a:chOff x="1206432" y="2330486"/>
            <a:chExt cx="7258272" cy="3009603"/>
          </a:xfrm>
        </p:grpSpPr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 rot="19528175">
            <a:off x="4202369" y="1220938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 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600" y="5842762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45" name="TextBox 44"/>
          <p:cNvSpPr txBox="1"/>
          <p:nvPr/>
        </p:nvSpPr>
        <p:spPr>
          <a:xfrm>
            <a:off x="2432283" y="5865757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31695" y="5880785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096000" y="5867400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848600" y="5842762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end</a:t>
            </a:r>
            <a:endParaRPr lang="en-US" sz="3000" dirty="0"/>
          </a:p>
        </p:txBody>
      </p:sp>
      <p:sp>
        <p:nvSpPr>
          <p:cNvPr id="31" name="TextBox 30"/>
          <p:cNvSpPr txBox="1"/>
          <p:nvPr/>
        </p:nvSpPr>
        <p:spPr>
          <a:xfrm rot="20145623">
            <a:off x="4213372" y="1696816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uns 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47198" y="2875746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buns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78" y="682424"/>
            <a:ext cx="5989124" cy="516275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 rot="3113235">
            <a:off x="3054180" y="4245040"/>
            <a:ext cx="1163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455421" y="685800"/>
            <a:ext cx="3883464" cy="1610257"/>
            <a:chOff x="1206432" y="2330486"/>
            <a:chExt cx="7258272" cy="3009603"/>
          </a:xfrm>
        </p:grpSpPr>
        <p:sp>
          <p:nvSpPr>
            <p:cNvPr id="36" name="TextBox 35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448" y="987552"/>
            <a:ext cx="4249603" cy="1472184"/>
          </a:xfrm>
          <a:prstGeom prst="rect">
            <a:avLst/>
          </a:prstGeom>
        </p:spPr>
      </p:pic>
      <p:sp>
        <p:nvSpPr>
          <p:cNvPr id="55" name="Oval 54"/>
          <p:cNvSpPr/>
          <p:nvPr/>
        </p:nvSpPr>
        <p:spPr>
          <a:xfrm>
            <a:off x="4191000" y="2773646"/>
            <a:ext cx="1001428" cy="1001428"/>
          </a:xfrm>
          <a:prstGeom prst="ellipse">
            <a:avLst/>
          </a:prstGeom>
          <a:noFill/>
          <a:ln w="635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5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>
            <a:off x="7924800" y="457200"/>
            <a:ext cx="711522" cy="540277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6188238" y="449778"/>
            <a:ext cx="711522" cy="54176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7620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3434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514600" y="2590800"/>
            <a:ext cx="711522" cy="326150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4" y="685800"/>
            <a:ext cx="7793356" cy="519831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464293" y="2755672"/>
            <a:ext cx="7746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he 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" y="685800"/>
            <a:ext cx="4236720" cy="1771710"/>
            <a:chOff x="640080" y="2330486"/>
            <a:chExt cx="7918515" cy="331136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080" y="2898648"/>
              <a:ext cx="7918515" cy="2743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06432" y="3199470"/>
              <a:ext cx="144779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2" y="2330486"/>
              <a:ext cx="2108447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6570" y="3234313"/>
              <a:ext cx="3458349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153445" y="4150174"/>
              <a:ext cx="151636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790185" y="4153302"/>
              <a:ext cx="128145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592275"/>
              <a:ext cx="1630842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6" y="4484730"/>
              <a:ext cx="1407111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30771" y="3153561"/>
              <a:ext cx="2433933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77822" y="4312786"/>
              <a:ext cx="1503675" cy="747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 rot="3113235">
            <a:off x="3054180" y="4245040"/>
            <a:ext cx="11639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96848" y="512735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  <p:sp>
        <p:nvSpPr>
          <p:cNvPr id="30" name="TextBox 29"/>
          <p:cNvSpPr txBox="1"/>
          <p:nvPr/>
        </p:nvSpPr>
        <p:spPr>
          <a:xfrm rot="19528175">
            <a:off x="4202369" y="1220938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bread 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20145623">
            <a:off x="4213372" y="1696816"/>
            <a:ext cx="2504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uns 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47198" y="2875746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buns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20162718">
            <a:off x="4943504" y="2245522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20690672">
            <a:off x="5089035" y="2678678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20162718">
            <a:off x="5087454" y="4433660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mtClean="0">
                <a:solidFill>
                  <a:schemeClr val="accent6">
                    <a:lumMod val="75000"/>
                  </a:schemeClr>
                </a:solidFill>
              </a:rPr>
              <a:t>is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20690672">
            <a:off x="5232985" y="4866816"/>
            <a:ext cx="12764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are</a:t>
            </a:r>
            <a:endParaRPr lang="en-US" sz="25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09600" y="5842762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0</a:t>
            </a:r>
            <a:endParaRPr lang="en-US" sz="3000" dirty="0"/>
          </a:p>
        </p:txBody>
      </p:sp>
      <p:sp>
        <p:nvSpPr>
          <p:cNvPr id="55" name="TextBox 54"/>
          <p:cNvSpPr txBox="1"/>
          <p:nvPr/>
        </p:nvSpPr>
        <p:spPr>
          <a:xfrm>
            <a:off x="2432283" y="5865757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1695" y="5880785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096000" y="5867400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48600" y="5842762"/>
            <a:ext cx="9357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end</a:t>
            </a:r>
            <a:endParaRPr lang="en-US" sz="3000" dirty="0"/>
          </a:p>
        </p:txBody>
      </p:sp>
      <p:sp>
        <p:nvSpPr>
          <p:cNvPr id="59" name="TextBox 58"/>
          <p:cNvSpPr txBox="1"/>
          <p:nvPr/>
        </p:nvSpPr>
        <p:spPr>
          <a:xfrm>
            <a:off x="6809801" y="1198554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02180" y="1888806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817233" y="2531548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809214" y="3075469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01086" y="3938181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01806" y="4569496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801086" y="5129102"/>
            <a:ext cx="128035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6">
                    <a:lumMod val="75000"/>
                  </a:schemeClr>
                </a:solidFill>
              </a:rPr>
              <a:t>warm</a:t>
            </a:r>
          </a:p>
        </p:txBody>
      </p:sp>
    </p:spTree>
    <p:extLst>
      <p:ext uri="{BB962C8B-B14F-4D97-AF65-F5344CB8AC3E}">
        <p14:creationId xmlns:p14="http://schemas.microsoft.com/office/powerpoint/2010/main" val="4609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 smtClean="0"/>
              <a:t>Experiments</a:t>
            </a:r>
            <a:endParaRPr lang="en-US" sz="50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</p:spPr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237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Setting: Domain adaptation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	Small </a:t>
            </a:r>
            <a:r>
              <a:rPr lang="en-US" b="1" dirty="0" smtClean="0"/>
              <a:t>in-domain 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000" dirty="0" smtClean="0"/>
              <a:t>Large</a:t>
            </a:r>
            <a:r>
              <a:rPr lang="en-US" dirty="0"/>
              <a:t>	</a:t>
            </a:r>
            <a:r>
              <a:rPr lang="en-US" b="1" dirty="0" smtClean="0"/>
              <a:t>out-of-domain</a:t>
            </a:r>
            <a:r>
              <a:rPr lang="en-US" dirty="0" smtClean="0"/>
              <a:t> </a:t>
            </a:r>
          </a:p>
          <a:p>
            <a:pPr marL="0" indent="0" algn="ctr"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pPr marL="685800" lvl="2" indent="0" algn="ctr"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60019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dirty="0" smtClean="0"/>
          </a:p>
          <a:p>
            <a:pPr marL="0" indent="0" algn="ctr">
              <a:buFont typeface="Arial"/>
              <a:buNone/>
            </a:pPr>
            <a:r>
              <a:rPr lang="en-US" sz="2800" dirty="0" smtClean="0"/>
              <a:t>IT, Medical, Koran, Subtitles</a:t>
            </a:r>
          </a:p>
          <a:p>
            <a:pPr marL="0" indent="0" algn="ctr">
              <a:buFont typeface="Arial"/>
              <a:buNone/>
            </a:pPr>
            <a:r>
              <a:rPr lang="en-US" sz="2800" dirty="0" smtClean="0"/>
              <a:t>PBMT outperforms NMT</a:t>
            </a:r>
          </a:p>
          <a:p>
            <a:pPr marL="0" indent="0" algn="ctr">
              <a:buFont typeface="Arial"/>
              <a:buNone/>
            </a:pPr>
            <a:endParaRPr lang="en-US" dirty="0"/>
          </a:p>
          <a:p>
            <a:pPr marL="0" indent="0" algn="ctr">
              <a:buFont typeface="Arial"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 algn="ctr">
              <a:buFont typeface="Arial"/>
              <a:buNone/>
            </a:pPr>
            <a:endParaRPr lang="en-US" sz="2800" dirty="0" smtClean="0"/>
          </a:p>
          <a:p>
            <a:pPr marL="0" indent="0" algn="ctr">
              <a:buFont typeface="Arial"/>
              <a:buNone/>
            </a:pPr>
            <a:r>
              <a:rPr lang="en-US" sz="2800" dirty="0" smtClean="0"/>
              <a:t>parliamentary proceedings (WMT)</a:t>
            </a:r>
          </a:p>
          <a:p>
            <a:pPr marL="0" indent="0" algn="ctr">
              <a:buFont typeface="Arial"/>
              <a:buNone/>
            </a:pPr>
            <a:r>
              <a:rPr lang="en-US" sz="2800" dirty="0" smtClean="0"/>
              <a:t>NMT outperforms PBMT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278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text do we have?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4"/>
          <a:stretch/>
        </p:blipFill>
        <p:spPr>
          <a:xfrm>
            <a:off x="1960300" y="1295400"/>
            <a:ext cx="5061779" cy="4495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1232673" y="3815834"/>
            <a:ext cx="1327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6097" y="5676900"/>
            <a:ext cx="48826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Corpus size (English words)</a:t>
            </a:r>
            <a:endParaRPr lang="en-US" sz="2000" dirty="0"/>
          </a:p>
        </p:txBody>
      </p:sp>
      <p:sp>
        <p:nvSpPr>
          <p:cNvPr id="11" name="Up Arrow 10"/>
          <p:cNvSpPr/>
          <p:nvPr/>
        </p:nvSpPr>
        <p:spPr>
          <a:xfrm>
            <a:off x="1789902" y="2562685"/>
            <a:ext cx="213205" cy="77852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23" y="1789837"/>
            <a:ext cx="673764" cy="67376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652491" y="1925338"/>
            <a:ext cx="361994" cy="1906726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35172" y="1754318"/>
            <a:ext cx="361994" cy="1524001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076620" y="1447800"/>
            <a:ext cx="324180" cy="114504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05346" y="1500312"/>
            <a:ext cx="324180" cy="1145049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28362" y="2597008"/>
            <a:ext cx="1341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</a:rPr>
              <a:t>Subtitles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&amp; </a:t>
            </a:r>
          </a:p>
          <a:p>
            <a:pPr algn="ctr"/>
            <a:r>
              <a:rPr lang="en-US" dirty="0" smtClean="0">
                <a:solidFill>
                  <a:schemeClr val="accent6"/>
                </a:solidFill>
              </a:rPr>
              <a:t>WMT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85475" y="1584076"/>
            <a:ext cx="496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6"/>
                </a:solidFill>
              </a:rPr>
              <a:t>IT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2937" y="1151699"/>
            <a:ext cx="102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Medical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81500" y="3259449"/>
            <a:ext cx="88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accent6"/>
                </a:solidFill>
              </a:rPr>
              <a:t>Koran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5593500" y="3626700"/>
            <a:ext cx="317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[Koehn &amp; Knowles 2017]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22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5" grpId="0" animBg="1"/>
      <p:bldP spid="8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/>
              <a:t>Goals:</a:t>
            </a:r>
          </a:p>
          <a:p>
            <a:pPr marL="457200" lvl="1" indent="0" algn="ctr">
              <a:buNone/>
            </a:pPr>
            <a:r>
              <a:rPr lang="en-US" sz="3500" dirty="0" smtClean="0"/>
              <a:t>Adequacy</a:t>
            </a:r>
            <a:r>
              <a:rPr lang="en-US" sz="3500" dirty="0"/>
              <a:t> </a:t>
            </a:r>
            <a:r>
              <a:rPr lang="en-US" sz="3500" dirty="0" smtClean="0"/>
              <a:t>&amp; Fluency</a:t>
            </a:r>
            <a:endParaRPr lang="en-US" sz="3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</p:spTree>
    <p:extLst>
      <p:ext uri="{BB962C8B-B14F-4D97-AF65-F5344CB8AC3E}">
        <p14:creationId xmlns:p14="http://schemas.microsoft.com/office/powerpoint/2010/main" val="52093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Setting: Domain adaptation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488616"/>
              </p:ext>
            </p:extLst>
          </p:nvPr>
        </p:nvGraphicFramePr>
        <p:xfrm>
          <a:off x="1258433" y="2725632"/>
          <a:ext cx="7428367" cy="3187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4960"/>
                <a:gridCol w="2055641"/>
                <a:gridCol w="2627766"/>
              </a:tblGrid>
              <a:tr h="838199"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chemeClr val="accent6"/>
                          </a:solidFill>
                        </a:rPr>
                        <a:t>in</a:t>
                      </a:r>
                      <a:r>
                        <a:rPr lang="en-US" sz="3000" baseline="0" dirty="0" smtClean="0">
                          <a:solidFill>
                            <a:schemeClr val="accent6"/>
                          </a:solidFill>
                        </a:rPr>
                        <a:t>-domain</a:t>
                      </a:r>
                      <a:endParaRPr 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chemeClr val="accent6"/>
                          </a:solidFill>
                        </a:rPr>
                        <a:t>out-of-domain</a:t>
                      </a:r>
                      <a:endParaRPr lang="en-US" sz="3000" dirty="0">
                        <a:solidFill>
                          <a:schemeClr val="accent6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4505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>
                          <a:solidFill>
                            <a:schemeClr val="accent1"/>
                          </a:solidFill>
                        </a:rPr>
                        <a:t>in</a:t>
                      </a:r>
                      <a:r>
                        <a:rPr lang="en-US" sz="3000" baseline="0" dirty="0" smtClean="0">
                          <a:solidFill>
                            <a:schemeClr val="accent1"/>
                          </a:solidFill>
                        </a:rPr>
                        <a:t>-domain</a:t>
                      </a:r>
                      <a:endParaRPr lang="en-US" sz="30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450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 smtClean="0">
                          <a:solidFill>
                            <a:schemeClr val="accent1"/>
                          </a:solidFill>
                        </a:rPr>
                        <a:t>out-of-domain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6" name="Left Brace 5"/>
          <p:cNvSpPr/>
          <p:nvPr/>
        </p:nvSpPr>
        <p:spPr>
          <a:xfrm>
            <a:off x="914400" y="3429000"/>
            <a:ext cx="344033" cy="2590800"/>
          </a:xfrm>
          <a:prstGeom prst="leftBrace">
            <a:avLst>
              <a:gd name="adj1" fmla="val 8333"/>
              <a:gd name="adj2" fmla="val 50313"/>
            </a:avLst>
          </a:prstGeom>
          <a:noFill/>
          <a:ln>
            <a:solidFill>
              <a:schemeClr val="accent1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 rot="5400000">
            <a:off x="6028291" y="136297"/>
            <a:ext cx="516417" cy="4800601"/>
          </a:xfrm>
          <a:prstGeom prst="leftBrace">
            <a:avLst>
              <a:gd name="adj1" fmla="val 8333"/>
              <a:gd name="adj2" fmla="val 54903"/>
            </a:avLst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-315844" y="4370457"/>
            <a:ext cx="1752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</a:rPr>
              <a:t>PBMT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1676400"/>
            <a:ext cx="1714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6"/>
                </a:solidFill>
              </a:rPr>
              <a:t>NMT</a:t>
            </a:r>
            <a:endParaRPr lang="en-US" sz="4000" dirty="0">
              <a:solidFill>
                <a:schemeClr val="accent6"/>
              </a:solidFill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7010400" y="3771899"/>
            <a:ext cx="685800" cy="609600"/>
          </a:xfrm>
          <a:prstGeom prst="star5">
            <a:avLst/>
          </a:prstGeom>
          <a:solidFill>
            <a:srgbClr val="FFCD00"/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3762374"/>
            <a:ext cx="4114800" cy="800101"/>
          </a:xfrm>
          <a:prstGeom prst="ellipse">
            <a:avLst/>
          </a:prstGeom>
          <a:solidFill>
            <a:srgbClr val="FFCD00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0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IT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616341"/>
              </p:ext>
            </p:extLst>
          </p:nvPr>
        </p:nvGraphicFramePr>
        <p:xfrm>
          <a:off x="6858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77000" y="1600200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+5.0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38714" y="4388197"/>
            <a:ext cx="1327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318515" y="3135048"/>
            <a:ext cx="213205" cy="77852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" y="2362200"/>
            <a:ext cx="673764" cy="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617842"/>
              </p:ext>
            </p:extLst>
          </p:nvPr>
        </p:nvGraphicFramePr>
        <p:xfrm>
          <a:off x="685800" y="1570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4000" y="1828800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+5.0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3256002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+0.4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7913" y="1884402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+0.2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0" y="2875002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+1.6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238714" y="3930997"/>
            <a:ext cx="1327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318515" y="2677848"/>
            <a:ext cx="213205" cy="77852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" y="1905000"/>
            <a:ext cx="673764" cy="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Lattice search &gt; </a:t>
            </a:r>
            <a:r>
              <a:rPr lang="en-US" i="1" dirty="0" smtClean="0"/>
              <a:t>n</a:t>
            </a:r>
            <a:r>
              <a:rPr lang="en-US" dirty="0" smtClean="0"/>
              <a:t>-best rescoring</a:t>
            </a:r>
          </a:p>
          <a:p>
            <a:r>
              <a:rPr lang="en-US" dirty="0" smtClean="0"/>
              <a:t>Use in-domain PBMT to constrain search space</a:t>
            </a:r>
          </a:p>
          <a:p>
            <a:r>
              <a:rPr lang="en-US" dirty="0" smtClean="0"/>
              <a:t>NMT can be in- or out-of-domain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Code:</a:t>
            </a:r>
          </a:p>
          <a:p>
            <a:pPr marL="0" indent="0" algn="ctr">
              <a:buNone/>
            </a:pPr>
            <a:r>
              <a:rPr lang="en-US" sz="3000" dirty="0" err="1" smtClean="0"/>
              <a:t>github.com</a:t>
            </a:r>
            <a:r>
              <a:rPr lang="en-US" sz="3000" dirty="0" smtClean="0"/>
              <a:t>/</a:t>
            </a:r>
            <a:r>
              <a:rPr lang="en-US" sz="3000" dirty="0" err="1" smtClean="0"/>
              <a:t>khayrallah</a:t>
            </a:r>
            <a:r>
              <a:rPr lang="en-US" sz="3000" dirty="0" smtClean="0"/>
              <a:t>/</a:t>
            </a:r>
            <a:r>
              <a:rPr lang="en-US" sz="3000" dirty="0" err="1" smtClean="0"/>
              <a:t>nematus</a:t>
            </a:r>
            <a:r>
              <a:rPr lang="en-US" sz="3000" dirty="0" smtClean="0"/>
              <a:t>-lattice-search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24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This material is based upon work supported in part by the Defense Advanced Research Projects Agency (DARPA) under Contract No. HR0011-15-C-0113. </a:t>
            </a:r>
            <a:endParaRPr lang="en-US" sz="2200" dirty="0" smtClean="0"/>
          </a:p>
          <a:p>
            <a:pPr marL="0" indent="0" algn="ctr">
              <a:buNone/>
            </a:pPr>
            <a:endParaRPr lang="en-US" sz="1000" dirty="0" smtClean="0"/>
          </a:p>
          <a:p>
            <a:pPr marL="0" indent="0" algn="ctr">
              <a:buNone/>
            </a:pPr>
            <a:r>
              <a:rPr lang="en-US" sz="2200" dirty="0" smtClean="0"/>
              <a:t>Any </a:t>
            </a:r>
            <a:r>
              <a:rPr lang="en-US" sz="2200" dirty="0"/>
              <a:t>opinions, findings and conclusions or recommendations expressed in this material are those of the authors and do not necessarily reflect the views of the Defense Advanced Research Projects Agency (DARPA).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</p:spPr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2114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2657" y="381000"/>
            <a:ext cx="9176657" cy="1470025"/>
          </a:xfrm>
        </p:spPr>
        <p:txBody>
          <a:bodyPr>
            <a:noAutofit/>
          </a:bodyPr>
          <a:lstStyle/>
          <a:p>
            <a:r>
              <a:rPr lang="en-US" sz="4000" dirty="0" smtClean="0"/>
              <a:t>Neural Lattice Search for</a:t>
            </a:r>
            <a:br>
              <a:rPr lang="en-US" sz="4000" dirty="0" smtClean="0"/>
            </a:br>
            <a:r>
              <a:rPr lang="en-US" sz="4000" dirty="0" smtClean="0"/>
              <a:t>Domain Adaptation</a:t>
            </a:r>
            <a:br>
              <a:rPr lang="en-US" sz="4000" dirty="0" smtClean="0"/>
            </a:br>
            <a:r>
              <a:rPr lang="en-US" sz="4000" dirty="0" smtClean="0"/>
              <a:t>in Machine Translation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2657" y="2069390"/>
            <a:ext cx="9144000" cy="2121609"/>
          </a:xfrm>
        </p:spPr>
        <p:txBody>
          <a:bodyPr>
            <a:normAutofit/>
          </a:bodyPr>
          <a:lstStyle/>
          <a:p>
            <a:endParaRPr lang="en-US" sz="2500" b="1" dirty="0" smtClean="0">
              <a:solidFill>
                <a:srgbClr val="000000"/>
              </a:solidFill>
            </a:endParaRPr>
          </a:p>
          <a:p>
            <a:r>
              <a:rPr lang="en-US" sz="2500" b="1" dirty="0" smtClean="0">
                <a:solidFill>
                  <a:srgbClr val="000000"/>
                </a:solidFill>
              </a:rPr>
              <a:t>Huda </a:t>
            </a:r>
            <a:r>
              <a:rPr lang="en-US" sz="2500" b="1" dirty="0">
                <a:solidFill>
                  <a:srgbClr val="000000"/>
                </a:solidFill>
              </a:rPr>
              <a:t>Khayrallah</a:t>
            </a:r>
            <a:r>
              <a:rPr lang="en-US" sz="2500" dirty="0">
                <a:solidFill>
                  <a:srgbClr val="000000"/>
                </a:solidFill>
              </a:rPr>
              <a:t>, Gaurav Kumar</a:t>
            </a:r>
          </a:p>
          <a:p>
            <a:r>
              <a:rPr lang="en-US" sz="2500" dirty="0">
                <a:solidFill>
                  <a:srgbClr val="000000"/>
                </a:solidFill>
              </a:rPr>
              <a:t> Kevin Duh, Matt Post, Philipp </a:t>
            </a:r>
            <a:r>
              <a:rPr lang="en-US" sz="2500" dirty="0" smtClean="0">
                <a:solidFill>
                  <a:srgbClr val="000000"/>
                </a:solidFill>
              </a:rPr>
              <a:t>Koehn</a:t>
            </a:r>
            <a:endParaRPr lang="en-US" sz="2500" dirty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rgbClr val="000000"/>
                </a:solidFill>
              </a:rPr>
              <a:t>{</a:t>
            </a:r>
            <a:r>
              <a:rPr lang="en-US" sz="2500" dirty="0" err="1">
                <a:solidFill>
                  <a:srgbClr val="000000"/>
                </a:solidFill>
              </a:rPr>
              <a:t>huda</a:t>
            </a:r>
            <a:r>
              <a:rPr lang="en-US" sz="2500" dirty="0">
                <a:solidFill>
                  <a:srgbClr val="000000"/>
                </a:solidFill>
              </a:rPr>
              <a:t>, </a:t>
            </a:r>
            <a:r>
              <a:rPr lang="en-US" sz="2500" dirty="0" err="1">
                <a:solidFill>
                  <a:srgbClr val="000000"/>
                </a:solidFill>
              </a:rPr>
              <a:t>gkumar</a:t>
            </a:r>
            <a:r>
              <a:rPr lang="en-US" sz="2500" dirty="0">
                <a:solidFill>
                  <a:srgbClr val="000000"/>
                </a:solidFill>
              </a:rPr>
              <a:t>, </a:t>
            </a:r>
            <a:r>
              <a:rPr lang="en-US" sz="2500" dirty="0" err="1">
                <a:solidFill>
                  <a:srgbClr val="000000"/>
                </a:solidFill>
              </a:rPr>
              <a:t>kevinduh</a:t>
            </a:r>
            <a:r>
              <a:rPr lang="en-US" sz="2500" dirty="0">
                <a:solidFill>
                  <a:srgbClr val="000000"/>
                </a:solidFill>
              </a:rPr>
              <a:t>, post, phi}@</a:t>
            </a:r>
            <a:r>
              <a:rPr lang="en-US" sz="2500" dirty="0" err="1" smtClean="0">
                <a:solidFill>
                  <a:srgbClr val="000000"/>
                </a:solidFill>
              </a:rPr>
              <a:t>cs.jhu.edu</a:t>
            </a:r>
            <a:endParaRPr lang="en-US" sz="2500" dirty="0">
              <a:solidFill>
                <a:srgbClr val="0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0600" y="4572000"/>
            <a:ext cx="6625192" cy="2602542"/>
            <a:chOff x="-152400" y="3078204"/>
            <a:chExt cx="8458200" cy="33225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400" y="3078204"/>
              <a:ext cx="8040329" cy="332259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070" y="3908853"/>
              <a:ext cx="1283730" cy="1661298"/>
            </a:xfrm>
            <a:prstGeom prst="rect">
              <a:avLst/>
            </a:prstGeom>
          </p:spPr>
        </p:pic>
      </p:grpSp>
      <p:sp>
        <p:nvSpPr>
          <p:cNvPr id="8" name="Subtitle 2"/>
          <p:cNvSpPr txBox="1">
            <a:spLocks/>
          </p:cNvSpPr>
          <p:nvPr/>
        </p:nvSpPr>
        <p:spPr>
          <a:xfrm>
            <a:off x="0" y="3489793"/>
            <a:ext cx="9144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500" b="1" dirty="0" smtClean="0">
              <a:solidFill>
                <a:srgbClr val="000000"/>
              </a:solidFill>
            </a:endParaRPr>
          </a:p>
          <a:p>
            <a:endParaRPr lang="en-US" sz="2500" b="1" dirty="0" smtClean="0">
              <a:solidFill>
                <a:srgbClr val="000000"/>
              </a:solidFill>
            </a:endParaRPr>
          </a:p>
          <a:p>
            <a:r>
              <a:rPr lang="en-US" sz="2500" b="1" dirty="0" smtClean="0">
                <a:solidFill>
                  <a:srgbClr val="000000"/>
                </a:solidFill>
              </a:rPr>
              <a:t>code:</a:t>
            </a:r>
          </a:p>
          <a:p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dirty="0" err="1" smtClean="0">
                <a:solidFill>
                  <a:srgbClr val="000000"/>
                </a:solidFill>
              </a:rPr>
              <a:t>github.com</a:t>
            </a:r>
            <a:r>
              <a:rPr lang="en-US" sz="2500" dirty="0" smtClean="0">
                <a:solidFill>
                  <a:srgbClr val="000000"/>
                </a:solidFill>
              </a:rPr>
              <a:t>/</a:t>
            </a:r>
            <a:r>
              <a:rPr lang="en-US" sz="2500" dirty="0" err="1" smtClean="0">
                <a:solidFill>
                  <a:srgbClr val="000000"/>
                </a:solidFill>
              </a:rPr>
              <a:t>khayrallah</a:t>
            </a:r>
            <a:r>
              <a:rPr lang="en-US" sz="2500" dirty="0" smtClean="0">
                <a:solidFill>
                  <a:srgbClr val="000000"/>
                </a:solidFill>
              </a:rPr>
              <a:t>/</a:t>
            </a:r>
            <a:r>
              <a:rPr lang="en-US" sz="2500" dirty="0" err="1" smtClean="0">
                <a:solidFill>
                  <a:srgbClr val="000000"/>
                </a:solidFill>
              </a:rPr>
              <a:t>nematus</a:t>
            </a:r>
            <a:r>
              <a:rPr lang="en-US" sz="2500" dirty="0" smtClean="0">
                <a:solidFill>
                  <a:srgbClr val="000000"/>
                </a:solidFill>
              </a:rPr>
              <a:t>-lattice-search</a:t>
            </a:r>
          </a:p>
          <a:p>
            <a:endParaRPr lang="en-US" sz="2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58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</p:spPr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1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</p:spPr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</p:spPr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2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BLEU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2"/>
                          </a:solidFill>
                          <a:latin typeface="Cambria Math" charset="0"/>
                        </a:rPr>
                        <m:t>𝑚𝑖𝑛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1,</m:t>
                          </m:r>
                          <m:f>
                            <m:fPr>
                              <m:ctrlPr>
                                <a:rPr lang="mr-IN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𝑜𝑢𝑡𝑝𝑢𝑡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𝑙𝑒𝑛𝑔𝑡h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𝑟𝑒𝑓𝑒𝑟𝑒𝑛𝑐𝑒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𝑙𝑒𝑛𝑔𝑡h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mr-IN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is-IS" i="1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</a:rPr>
                                        <m:t>𝑝𝑟𝑒𝑐𝑖𝑠𝑖𝑜𝑛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mr-IN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54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kind of data do we have?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sp>
        <p:nvSpPr>
          <p:cNvPr id="4" name="Multidocument 3"/>
          <p:cNvSpPr/>
          <p:nvPr/>
        </p:nvSpPr>
        <p:spPr>
          <a:xfrm>
            <a:off x="939800" y="2222500"/>
            <a:ext cx="1841500" cy="2133600"/>
          </a:xfrm>
          <a:prstGeom prst="flowChartMultidocument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 smtClean="0"/>
              <a:t>Source</a:t>
            </a:r>
            <a:endParaRPr lang="en-US" sz="3000" dirty="0"/>
          </a:p>
        </p:txBody>
      </p:sp>
      <p:sp>
        <p:nvSpPr>
          <p:cNvPr id="5" name="Multidocument 4"/>
          <p:cNvSpPr/>
          <p:nvPr/>
        </p:nvSpPr>
        <p:spPr>
          <a:xfrm>
            <a:off x="2260600" y="2209800"/>
            <a:ext cx="1930400" cy="2259587"/>
          </a:xfrm>
          <a:prstGeom prst="flowChartMultidocumen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/>
              <a:t>Target</a:t>
            </a:r>
            <a:endParaRPr lang="en-US" sz="3000" dirty="0"/>
          </a:p>
        </p:txBody>
      </p:sp>
      <p:sp>
        <p:nvSpPr>
          <p:cNvPr id="6" name="Multidocument 5"/>
          <p:cNvSpPr/>
          <p:nvPr/>
        </p:nvSpPr>
        <p:spPr>
          <a:xfrm>
            <a:off x="4610100" y="2209800"/>
            <a:ext cx="3657600" cy="3733800"/>
          </a:xfrm>
          <a:prstGeom prst="flowChartMultidocument">
            <a:avLst/>
          </a:prstGeom>
          <a:solidFill>
            <a:schemeClr val="accent6"/>
          </a:solidFill>
          <a:ln w="38100"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Target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1630810"/>
            <a:ext cx="228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Parallel Text</a:t>
            </a:r>
            <a:endParaRPr lang="en-US" sz="3000" dirty="0"/>
          </a:p>
        </p:txBody>
      </p:sp>
      <p:sp>
        <p:nvSpPr>
          <p:cNvPr id="8" name="TextBox 7"/>
          <p:cNvSpPr txBox="1"/>
          <p:nvPr/>
        </p:nvSpPr>
        <p:spPr>
          <a:xfrm>
            <a:off x="5181600" y="1601789"/>
            <a:ext cx="304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Monolingual Text</a:t>
            </a:r>
            <a:endParaRPr lang="en-US" sz="3000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4739449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2"/>
                </a:solidFill>
              </a:rPr>
              <a:t>le </a:t>
            </a:r>
            <a:r>
              <a:rPr lang="en-US" sz="3000" dirty="0">
                <a:solidFill>
                  <a:schemeClr val="tx2"/>
                </a:solidFill>
              </a:rPr>
              <a:t>chat </a:t>
            </a:r>
            <a:r>
              <a:rPr lang="en-US" sz="3000" dirty="0" err="1">
                <a:solidFill>
                  <a:schemeClr val="tx2"/>
                </a:solidFill>
              </a:rPr>
              <a:t>est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smtClean="0">
                <a:solidFill>
                  <a:schemeClr val="tx2"/>
                </a:solidFill>
              </a:rPr>
              <a:t>noir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smtClean="0">
                <a:solidFill>
                  <a:schemeClr val="tx2"/>
                </a:solidFill>
              </a:rPr>
              <a:t>					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cat is black </a:t>
            </a:r>
            <a:endParaRPr lang="en-US" sz="30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3000" dirty="0" smtClean="0">
                <a:solidFill>
                  <a:schemeClr val="tx2"/>
                </a:solidFill>
              </a:rPr>
              <a:t>le </a:t>
            </a:r>
            <a:r>
              <a:rPr lang="en-US" sz="3000" dirty="0" err="1">
                <a:solidFill>
                  <a:schemeClr val="tx2"/>
                </a:solidFill>
              </a:rPr>
              <a:t>chien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>
                <a:solidFill>
                  <a:schemeClr val="tx2"/>
                </a:solidFill>
              </a:rPr>
              <a:t>est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doux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smtClean="0">
                <a:solidFill>
                  <a:schemeClr val="tx2"/>
                </a:solidFill>
              </a:rPr>
              <a:t>				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dog is soft</a:t>
            </a:r>
          </a:p>
          <a:p>
            <a:r>
              <a:rPr lang="en-US" sz="3000" dirty="0" smtClean="0">
                <a:solidFill>
                  <a:schemeClr val="tx2"/>
                </a:solidFill>
              </a:rPr>
              <a:t>le </a:t>
            </a:r>
            <a:r>
              <a:rPr lang="en-US" sz="3000" dirty="0">
                <a:solidFill>
                  <a:schemeClr val="tx2"/>
                </a:solidFill>
              </a:rPr>
              <a:t>chat et le </a:t>
            </a:r>
            <a:r>
              <a:rPr lang="en-US" sz="3000" dirty="0" err="1">
                <a:solidFill>
                  <a:schemeClr val="tx2"/>
                </a:solidFill>
              </a:rPr>
              <a:t>chien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 err="1" smtClean="0">
                <a:solidFill>
                  <a:schemeClr val="tx2"/>
                </a:solidFill>
              </a:rPr>
              <a:t>courent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	 </a:t>
            </a:r>
            <a:r>
              <a:rPr lang="en-US" sz="3000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cat and dog run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Corpus Sizes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928450"/>
              </p:ext>
            </p:extLst>
          </p:nvPr>
        </p:nvGraphicFramePr>
        <p:xfrm>
          <a:off x="457200" y="2362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Corpus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Sentences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W/S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14,301,472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1,104,752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3,041,677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337,817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Koran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9,848,539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480,421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Subtitles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114,371,754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13,873,398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EuroParl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113,165,079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4,562,102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770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Khayrallah, Kumar, Duh, Post, Koehn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45586" y="1066800"/>
            <a:ext cx="9189585" cy="530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92843"/>
              </p:ext>
            </p:extLst>
          </p:nvPr>
        </p:nvGraphicFramePr>
        <p:xfrm>
          <a:off x="457200" y="2438400"/>
          <a:ext cx="8229600" cy="2133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76400"/>
                <a:gridCol w="655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Source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2"/>
                          </a:solidFill>
                        </a:rPr>
                        <a:t>Versionsinformationen</a:t>
                      </a:r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2200" dirty="0" err="1" smtClean="0">
                          <a:solidFill>
                            <a:schemeClr val="tx2"/>
                          </a:solidFill>
                        </a:rPr>
                        <a:t>ausgeben</a:t>
                      </a:r>
                      <a:r>
                        <a:rPr lang="en-US" sz="2200" dirty="0" smtClean="0">
                          <a:solidFill>
                            <a:schemeClr val="tx2"/>
                          </a:solidFill>
                        </a:rPr>
                        <a:t> und </a:t>
                      </a:r>
                      <a:r>
                        <a:rPr lang="en-US" sz="2200" dirty="0" err="1" smtClean="0">
                          <a:solidFill>
                            <a:schemeClr val="tx2"/>
                          </a:solidFill>
                        </a:rPr>
                        <a:t>beenden</a:t>
                      </a:r>
                      <a:endParaRPr lang="en-US" sz="22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Reference </a:t>
                      </a:r>
                      <a:endParaRPr lang="en-US" sz="2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output version information and exit</a:t>
                      </a:r>
                      <a:endParaRPr lang="en-US" sz="2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PBMT</a:t>
                      </a:r>
                      <a:endPara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Spend version information and end</a:t>
                      </a:r>
                      <a:endPara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NMT</a:t>
                      </a:r>
                      <a:endPara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Spend and end </a:t>
                      </a:r>
                      <a:r>
                        <a:rPr lang="en-US" sz="2200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versionary</a:t>
                      </a:r>
                      <a:r>
                        <a:rPr lang="en-US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information</a:t>
                      </a:r>
                      <a:endPara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lattice</a:t>
                      </a:r>
                      <a:endPara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Print version information and exit</a:t>
                      </a:r>
                      <a:endPara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Khayrallah, Kumar, Duh, Post, Koehn</a:t>
            </a:r>
          </a:p>
        </p:txBody>
      </p:sp>
    </p:spTree>
    <p:extLst>
      <p:ext uri="{BB962C8B-B14F-4D97-AF65-F5344CB8AC3E}">
        <p14:creationId xmlns:p14="http://schemas.microsoft.com/office/powerpoint/2010/main" val="520932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Baselines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64905" y="6356350"/>
            <a:ext cx="4064495" cy="365125"/>
          </a:xfrm>
        </p:spPr>
        <p:txBody>
          <a:bodyPr/>
          <a:lstStyle/>
          <a:p>
            <a:r>
              <a:rPr lang="en-US" dirty="0" smtClean="0"/>
              <a:t>Khayrallah, Kumar, Duh, Post, Koehn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162514" y="4164568"/>
            <a:ext cx="1327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394715" y="2911419"/>
            <a:ext cx="213205" cy="77852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6" y="2138571"/>
            <a:ext cx="673764" cy="673764"/>
          </a:xfrm>
          <a:prstGeom prst="rect">
            <a:avLst/>
          </a:prstGeom>
        </p:spPr>
      </p:pic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481221"/>
              </p:ext>
            </p:extLst>
          </p:nvPr>
        </p:nvGraphicFramePr>
        <p:xfrm>
          <a:off x="9144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7121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281962"/>
              </p:ext>
            </p:extLst>
          </p:nvPr>
        </p:nvGraphicFramePr>
        <p:xfrm>
          <a:off x="685800" y="1570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524000" y="1828800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+4.2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1905000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+0.7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57913" y="3279020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+0.1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15200" y="2875002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+1.1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238714" y="3930997"/>
            <a:ext cx="1327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318515" y="2677848"/>
            <a:ext cx="213205" cy="77852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" y="1905000"/>
            <a:ext cx="673764" cy="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23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Based 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Stacks based on number of target words translated</a:t>
            </a:r>
          </a:p>
          <a:p>
            <a:r>
              <a:rPr lang="en-US" dirty="0" smtClean="0"/>
              <a:t>Keep track of:</a:t>
            </a:r>
          </a:p>
          <a:p>
            <a:pPr lvl="1"/>
            <a:r>
              <a:rPr lang="en-US" dirty="0" smtClean="0"/>
              <a:t>Score</a:t>
            </a:r>
          </a:p>
          <a:p>
            <a:pPr lvl="1"/>
            <a:r>
              <a:rPr lang="en-US" dirty="0" smtClean="0"/>
              <a:t>Current lattice node</a:t>
            </a:r>
          </a:p>
          <a:p>
            <a:pPr lvl="1"/>
            <a:r>
              <a:rPr lang="en-US" dirty="0" smtClean="0"/>
              <a:t>Current neural state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ncoming arc</a:t>
            </a:r>
          </a:p>
          <a:p>
            <a:pPr lvl="1"/>
            <a:r>
              <a:rPr lang="en-US" dirty="0" smtClean="0"/>
              <a:t>length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3659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die </a:t>
            </a:r>
            <a:r>
              <a:rPr lang="en-US" dirty="0" err="1">
                <a:solidFill>
                  <a:schemeClr val="tx2"/>
                </a:solidFill>
              </a:rPr>
              <a:t>brötchen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sind</a:t>
            </a:r>
            <a:r>
              <a:rPr lang="en-US" dirty="0">
                <a:solidFill>
                  <a:schemeClr val="tx2"/>
                </a:solidFill>
              </a:rPr>
              <a:t> warm </a:t>
            </a:r>
            <a:r>
              <a:rPr lang="en-US" dirty="0" smtClean="0">
                <a:solidFill>
                  <a:schemeClr val="tx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i="1" dirty="0" smtClean="0">
                <a:solidFill>
                  <a:schemeClr val="accent6"/>
                </a:solidFill>
              </a:rPr>
              <a:t>the </a:t>
            </a:r>
            <a:r>
              <a:rPr lang="en-US" i="1" dirty="0">
                <a:solidFill>
                  <a:schemeClr val="accent6"/>
                </a:solidFill>
              </a:rPr>
              <a:t>buns are warm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Khayrallah, Kumar, Duh, Post, Koehn</a:t>
            </a: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247894" y="1600200"/>
            <a:ext cx="8648211" cy="3584448"/>
            <a:chOff x="640080" y="2359839"/>
            <a:chExt cx="7918515" cy="328200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080" y="2898648"/>
              <a:ext cx="7918515" cy="27432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19200" y="3309183"/>
              <a:ext cx="1447800" cy="5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</a:rPr>
                <a:t>t</a:t>
              </a:r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he 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81400" y="2359839"/>
              <a:ext cx="2108448" cy="5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6">
                      <a:lumMod val="75000"/>
                    </a:schemeClr>
                  </a:solidFill>
                </a:rPr>
                <a:t>b</a:t>
              </a:r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read is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10000" y="3309183"/>
              <a:ext cx="1879848" cy="5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buns are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2626402">
              <a:off x="3267514" y="4280497"/>
              <a:ext cx="1206274" cy="5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buns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706349">
              <a:off x="4954419" y="4190668"/>
              <a:ext cx="664991" cy="5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smtClean="0">
                  <a:solidFill>
                    <a:schemeClr val="accent6">
                      <a:lumMod val="75000"/>
                    </a:schemeClr>
                  </a:solidFill>
                </a:rPr>
                <a:t>is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2626402">
              <a:off x="2428087" y="4712554"/>
              <a:ext cx="1630841" cy="5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smtClean="0">
                  <a:solidFill>
                    <a:schemeClr val="accent6">
                      <a:lumMod val="75000"/>
                    </a:schemeClr>
                  </a:solidFill>
                </a:rPr>
                <a:t>bread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9125112">
              <a:off x="5267374" y="4605010"/>
              <a:ext cx="1407110" cy="5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smtClean="0">
                  <a:solidFill>
                    <a:schemeClr val="accent6">
                      <a:lumMod val="75000"/>
                    </a:schemeClr>
                  </a:solidFill>
                </a:rPr>
                <a:t>are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484080" y="3309183"/>
              <a:ext cx="1440720" cy="5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9676250">
              <a:off x="6253475" y="4581246"/>
              <a:ext cx="1503675" cy="507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>
                  <a:solidFill>
                    <a:schemeClr val="accent6">
                      <a:lumMod val="75000"/>
                    </a:schemeClr>
                  </a:solidFill>
                </a:rPr>
                <a:t>warm</a:t>
              </a:r>
              <a:endParaRPr lang="en-US" sz="3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16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MT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𝑡𝑎𝑟𝑔𝑒𝑡</m:t>
                          </m:r>
                        </m:e>
                        <m:e>
                          <m: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𝑠𝑜𝑢𝑟𝑐𝑒</m:t>
                          </m:r>
                        </m:e>
                      </m:d>
                    </m:oMath>
                  </m:oMathPara>
                </a14:m>
                <a:endParaRPr lang="en-US" sz="4000" b="0" i="1" dirty="0" smtClean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𝑠𝑜𝑢𝑟𝑐𝑒</m:t>
                          </m:r>
                        </m:e>
                        <m:e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charset="0"/>
                            </a:rPr>
                            <m:t>𝑡𝑎𝑟𝑔𝑒𝑡</m:t>
                          </m:r>
                        </m:e>
                      </m:d>
                      <m:r>
                        <a:rPr lang="en-US" sz="4000" b="0" i="1" smtClean="0">
                          <a:latin typeface="Cambria Math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charset="0"/>
                        </a:rPr>
                        <m:t>𝑃</m:t>
                      </m:r>
                      <m:r>
                        <a:rPr lang="en-US" sz="4000" b="0" i="1" smtClean="0">
                          <a:latin typeface="Cambria Math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</a:rPr>
                        <m:t>𝑡𝑎𝑟𝑔𝑒𝑡</m:t>
                      </m:r>
                      <m:r>
                        <a:rPr lang="en-US" sz="4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</p:spTree>
    <p:extLst>
      <p:ext uri="{BB962C8B-B14F-4D97-AF65-F5344CB8AC3E}">
        <p14:creationId xmlns:p14="http://schemas.microsoft.com/office/powerpoint/2010/main" val="133419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mtClean="0"/>
              <a:t>What kind of systems do we build?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Phrase-based MT</a:t>
            </a:r>
          </a:p>
          <a:p>
            <a:r>
              <a:rPr lang="en-US" dirty="0" smtClean="0"/>
              <a:t>Neural MT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</p:spTree>
    <p:extLst>
      <p:ext uri="{BB962C8B-B14F-4D97-AF65-F5344CB8AC3E}">
        <p14:creationId xmlns:p14="http://schemas.microsoft.com/office/powerpoint/2010/main" val="15391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Phrase-Based 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is </a:t>
            </a:r>
            <a:r>
              <a:rPr lang="en-US" dirty="0"/>
              <a:t>segmented </a:t>
            </a:r>
            <a:r>
              <a:rPr lang="en-US" dirty="0" smtClean="0"/>
              <a:t>in to ‘phrases’</a:t>
            </a:r>
            <a:endParaRPr lang="en-US" dirty="0"/>
          </a:p>
          <a:p>
            <a:r>
              <a:rPr lang="en-US" dirty="0" smtClean="0"/>
              <a:t>Phrases translated </a:t>
            </a:r>
            <a:r>
              <a:rPr lang="en-US" dirty="0"/>
              <a:t>into </a:t>
            </a:r>
            <a:r>
              <a:rPr lang="en-US" dirty="0" smtClean="0"/>
              <a:t>target language</a:t>
            </a:r>
            <a:endParaRPr lang="en-US" dirty="0"/>
          </a:p>
          <a:p>
            <a:r>
              <a:rPr lang="en-US" dirty="0" smtClean="0"/>
              <a:t>Phrases </a:t>
            </a:r>
            <a:r>
              <a:rPr lang="en-US" dirty="0"/>
              <a:t>are reordered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Khayrallah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6200000">
            <a:off x="5843025" y="3086100"/>
            <a:ext cx="518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[Koehn et </a:t>
            </a:r>
            <a:r>
              <a:rPr lang="en-US" sz="2000" dirty="0"/>
              <a:t>al. </a:t>
            </a:r>
            <a:r>
              <a:rPr lang="en-US" sz="2000" dirty="0" smtClean="0"/>
              <a:t>2003]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876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hu">
      <a:dk1>
        <a:srgbClr val="000000"/>
      </a:dk1>
      <a:lt1>
        <a:srgbClr val="FFFFFF"/>
      </a:lt1>
      <a:dk2>
        <a:srgbClr val="005EB8"/>
      </a:dk2>
      <a:lt2>
        <a:srgbClr val="E7E6E6"/>
      </a:lt2>
      <a:accent1>
        <a:srgbClr val="005EB8"/>
      </a:accent1>
      <a:accent2>
        <a:srgbClr val="68ABE4"/>
      </a:accent2>
      <a:accent3>
        <a:srgbClr val="73A951"/>
      </a:accent3>
      <a:accent4>
        <a:srgbClr val="8E3A80"/>
      </a:accent4>
      <a:accent5>
        <a:srgbClr val="85C7BB"/>
      </a:accent5>
      <a:accent6>
        <a:srgbClr val="DF3C32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JCNLP2017-neural_lattice_scoring" id="{42029460-220C-D543-87BB-78D2A36866D3}" vid="{92982D5C-FA7D-3746-A39A-7616E3A2C9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24986626</TotalTime>
  <Words>3048</Words>
  <Application>Microsoft Macintosh PowerPoint</Application>
  <PresentationFormat>On-screen Show (4:3)</PresentationFormat>
  <Paragraphs>977</Paragraphs>
  <Slides>77</Slides>
  <Notes>67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Calibri</vt:lpstr>
      <vt:lpstr>Cambria Math</vt:lpstr>
      <vt:lpstr>Mangal</vt:lpstr>
      <vt:lpstr>Arial</vt:lpstr>
      <vt:lpstr>Office Theme</vt:lpstr>
      <vt:lpstr>Neural Lattice Search for Domain Adaptation in Machine Translation</vt:lpstr>
      <vt:lpstr>Neural Lattice Search for Domain Adaptation in Machine Translation</vt:lpstr>
      <vt:lpstr>Outline</vt:lpstr>
      <vt:lpstr>Machine Translation  </vt:lpstr>
      <vt:lpstr>Machine Translation</vt:lpstr>
      <vt:lpstr>PowerPoint Presentation</vt:lpstr>
      <vt:lpstr>What kind of data do we have?</vt:lpstr>
      <vt:lpstr>What kind of systems do we build?</vt:lpstr>
      <vt:lpstr>Phrase-Based MT</vt:lpstr>
      <vt:lpstr>Phrase-Based MT</vt:lpstr>
      <vt:lpstr>PowerPoint Presentation</vt:lpstr>
      <vt:lpstr>Word Alignment </vt:lpstr>
      <vt:lpstr>Word Alignment </vt:lpstr>
      <vt:lpstr>Word Alignment </vt:lpstr>
      <vt:lpstr>Word Alignment </vt:lpstr>
      <vt:lpstr>Word Alignment </vt:lpstr>
      <vt:lpstr>Word Alignment </vt:lpstr>
      <vt:lpstr>Phrase Extraction</vt:lpstr>
      <vt:lpstr>Language Model</vt:lpstr>
      <vt:lpstr>Decoding</vt:lpstr>
      <vt:lpstr>Decoding</vt:lpstr>
      <vt:lpstr>PowerPoint Presentation</vt:lpstr>
      <vt:lpstr>Neural MT</vt:lpstr>
      <vt:lpstr>Neural MT</vt:lpstr>
      <vt:lpstr>Neural MT</vt:lpstr>
      <vt:lpstr>Neural MT</vt:lpstr>
      <vt:lpstr>Neural MT</vt:lpstr>
      <vt:lpstr>Differences</vt:lpstr>
      <vt:lpstr>n-best rescoring</vt:lpstr>
      <vt:lpstr>n-best rescoring</vt:lpstr>
      <vt:lpstr>MT Metrics</vt:lpstr>
      <vt:lpstr>Why not WER?</vt:lpstr>
      <vt:lpstr>BLEU</vt:lpstr>
      <vt:lpstr>How much text do we need? </vt:lpstr>
      <vt:lpstr>Where does parallel text come from?</vt:lpstr>
      <vt:lpstr>PowerPoint Presentation</vt:lpstr>
      <vt:lpstr>What do we want to translate?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Neural Lattice Search for Domain Adaptation in Machine Translation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Setting: Domain adaptation</vt:lpstr>
      <vt:lpstr>How much text do we have? </vt:lpstr>
      <vt:lpstr>Setting: Domain adaptation</vt:lpstr>
      <vt:lpstr>IT Results</vt:lpstr>
      <vt:lpstr>Results</vt:lpstr>
      <vt:lpstr>Conclusion</vt:lpstr>
      <vt:lpstr>Thanks!</vt:lpstr>
      <vt:lpstr>Neural Lattice Search for Domain Adaptation in Machine Translation</vt:lpstr>
      <vt:lpstr>PowerPoint Presentation</vt:lpstr>
      <vt:lpstr>PowerPoint Presentation</vt:lpstr>
      <vt:lpstr>PowerPoint Presentation</vt:lpstr>
      <vt:lpstr>BLEU</vt:lpstr>
      <vt:lpstr>Corpus Sizes</vt:lpstr>
      <vt:lpstr>PowerPoint Presentation</vt:lpstr>
      <vt:lpstr>PowerPoint Presentation</vt:lpstr>
      <vt:lpstr>IT Baselines</vt:lpstr>
      <vt:lpstr>Results</vt:lpstr>
      <vt:lpstr>Stack Based Decoding</vt:lpstr>
      <vt:lpstr>PowerPoint Presentation</vt:lpstr>
      <vt:lpstr>Phrase-Based MT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 of Unknown Words in Low Resource Languages  </dc:title>
  <dc:creator>Huda Khayrallah</dc:creator>
  <cp:lastModifiedBy>Microsoft Office User</cp:lastModifiedBy>
  <cp:revision>352</cp:revision>
  <cp:lastPrinted>2016-10-31T06:55:16Z</cp:lastPrinted>
  <dcterms:created xsi:type="dcterms:W3CDTF">2016-10-24T15:26:24Z</dcterms:created>
  <dcterms:modified xsi:type="dcterms:W3CDTF">2017-12-05T18:00:02Z</dcterms:modified>
</cp:coreProperties>
</file>