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47" r:id="rId2"/>
    <p:sldId id="429" r:id="rId3"/>
    <p:sldId id="309" r:id="rId4"/>
    <p:sldId id="376" r:id="rId5"/>
    <p:sldId id="405" r:id="rId6"/>
    <p:sldId id="406" r:id="rId7"/>
    <p:sldId id="351" r:id="rId8"/>
    <p:sldId id="407" r:id="rId9"/>
    <p:sldId id="417" r:id="rId10"/>
    <p:sldId id="425" r:id="rId11"/>
    <p:sldId id="424" r:id="rId12"/>
    <p:sldId id="422" r:id="rId13"/>
    <p:sldId id="421" r:id="rId14"/>
    <p:sldId id="420" r:id="rId15"/>
    <p:sldId id="419" r:id="rId16"/>
    <p:sldId id="427" r:id="rId17"/>
    <p:sldId id="428" r:id="rId18"/>
    <p:sldId id="418" r:id="rId19"/>
    <p:sldId id="413" r:id="rId20"/>
    <p:sldId id="321" r:id="rId21"/>
    <p:sldId id="370" r:id="rId22"/>
    <p:sldId id="317" r:id="rId23"/>
    <p:sldId id="318" r:id="rId24"/>
    <p:sldId id="313" r:id="rId25"/>
    <p:sldId id="286" r:id="rId26"/>
    <p:sldId id="338" r:id="rId27"/>
    <p:sldId id="389" r:id="rId28"/>
    <p:sldId id="391" r:id="rId29"/>
    <p:sldId id="390" r:id="rId30"/>
    <p:sldId id="342" r:id="rId31"/>
    <p:sldId id="372" r:id="rId32"/>
    <p:sldId id="414" r:id="rId33"/>
    <p:sldId id="396" r:id="rId34"/>
    <p:sldId id="315" r:id="rId35"/>
    <p:sldId id="312" r:id="rId36"/>
    <p:sldId id="371" r:id="rId37"/>
    <p:sldId id="319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73107-157D-EC4C-855D-330F16045BBC}">
          <p14:sldIdLst/>
        </p14:section>
        <p14:section name="Lattice" id="{83C6697C-B69E-2F41-8F0D-C312494B3D74}">
          <p14:sldIdLst>
            <p14:sldId id="347"/>
            <p14:sldId id="429"/>
            <p14:sldId id="309"/>
            <p14:sldId id="376"/>
            <p14:sldId id="405"/>
            <p14:sldId id="406"/>
            <p14:sldId id="351"/>
            <p14:sldId id="407"/>
            <p14:sldId id="417"/>
            <p14:sldId id="425"/>
            <p14:sldId id="424"/>
            <p14:sldId id="422"/>
            <p14:sldId id="421"/>
            <p14:sldId id="420"/>
            <p14:sldId id="419"/>
            <p14:sldId id="427"/>
            <p14:sldId id="428"/>
            <p14:sldId id="418"/>
            <p14:sldId id="413"/>
            <p14:sldId id="321"/>
            <p14:sldId id="370"/>
            <p14:sldId id="317"/>
            <p14:sldId id="318"/>
            <p14:sldId id="313"/>
          </p14:sldIdLst>
        </p14:section>
        <p14:section name="ending" id="{73130A91-83A4-2145-AF40-C7952D83B9DD}">
          <p14:sldIdLst>
            <p14:sldId id="286"/>
            <p14:sldId id="338"/>
            <p14:sldId id="389"/>
            <p14:sldId id="391"/>
            <p14:sldId id="390"/>
          </p14:sldIdLst>
        </p14:section>
        <p14:section name="extra slides" id="{6B0E9B21-1DE3-1844-9E77-0D65810B037F}">
          <p14:sldIdLst>
            <p14:sldId id="342"/>
            <p14:sldId id="372"/>
            <p14:sldId id="414"/>
            <p14:sldId id="396"/>
            <p14:sldId id="315"/>
            <p14:sldId id="312"/>
            <p14:sldId id="37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da Khayrallah" initials="h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D00"/>
    <a:srgbClr val="000000"/>
    <a:srgbClr val="FFFD78"/>
    <a:srgbClr val="6397F8"/>
    <a:srgbClr val="05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58702" autoAdjust="0"/>
  </p:normalViewPr>
  <p:slideViewPr>
    <p:cSldViewPr snapToObjects="1" showGuides="1">
      <p:cViewPr>
        <p:scale>
          <a:sx n="53" d="100"/>
          <a:sy n="53" d="100"/>
        </p:scale>
        <p:origin x="1880" y="464"/>
      </p:cViewPr>
      <p:guideLst>
        <p:guide orient="horz" pos="1440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"/>
    </p:cViewPr>
  </p:sorterViewPr>
  <p:notesViewPr>
    <p:cSldViewPr snapToObjects="1" showGuides="1">
      <p:cViewPr varScale="1">
        <p:scale>
          <a:sx n="125" d="100"/>
          <a:sy n="125" d="100"/>
        </p:scale>
        <p:origin x="176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PBMT (in)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47.4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NMT (out)</c:v>
                </c:pt>
              </c:strCache>
            </c:strRef>
          </c:tx>
          <c:spPr>
            <a:pattFill prst="dkVert">
              <a:fgClr>
                <a:schemeClr val="accent6"/>
              </a:fgClr>
              <a:bgClr>
                <a:schemeClr val="bg1"/>
              </a:bgClr>
            </a:pattFill>
            <a:ln w="381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n-best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381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47.6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Lattice Search</c:v>
                </c:pt>
              </c:strCache>
            </c:strRef>
          </c:tx>
          <c:spPr>
            <a:solidFill>
              <a:schemeClr val="accent4"/>
            </a:solidFill>
            <a:ln w="635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57055872"/>
        <c:axId val="-1457053040"/>
      </c:barChart>
      <c:catAx>
        <c:axId val="-1457055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57053040"/>
        <c:crosses val="autoZero"/>
        <c:auto val="1"/>
        <c:lblAlgn val="ctr"/>
        <c:lblOffset val="100"/>
        <c:noMultiLvlLbl val="0"/>
      </c:catAx>
      <c:valAx>
        <c:axId val="-145705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7055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"/>
          <c:y val="0.859357445034349"/>
          <c:w val="1.0"/>
          <c:h val="0.140642554965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PBMT (in)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47.4</c:v>
                </c:pt>
                <c:pt idx="1">
                  <c:v>20.6</c:v>
                </c:pt>
                <c:pt idx="2">
                  <c:v>47.4</c:v>
                </c:pt>
                <c:pt idx="3">
                  <c:v>26.8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NMT (out)</c:v>
                </c:pt>
              </c:strCache>
            </c:strRef>
          </c:tx>
          <c:spPr>
            <a:pattFill prst="dkVert">
              <a:fgClr>
                <a:schemeClr val="accent6"/>
              </a:fgClr>
              <a:bgClr>
                <a:schemeClr val="bg1"/>
              </a:bgClr>
            </a:patt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22.5</c:v>
                </c:pt>
                <c:pt idx="1">
                  <c:v>10.8</c:v>
                </c:pt>
                <c:pt idx="2">
                  <c:v>32.9</c:v>
                </c:pt>
                <c:pt idx="3">
                  <c:v>25.3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n-best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254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47.6</c:v>
                </c:pt>
                <c:pt idx="1">
                  <c:v>19.4</c:v>
                </c:pt>
                <c:pt idx="2">
                  <c:v>39.7</c:v>
                </c:pt>
                <c:pt idx="3">
                  <c:v>17.1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lattice search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52.6</c:v>
                </c:pt>
                <c:pt idx="1">
                  <c:v>20.8</c:v>
                </c:pt>
                <c:pt idx="2">
                  <c:v>47.8</c:v>
                </c:pt>
                <c:pt idx="3">
                  <c:v>28.4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58951136"/>
        <c:axId val="-1459554784"/>
      </c:barChart>
      <c:catAx>
        <c:axId val="-14589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9554784"/>
        <c:crosses val="autoZero"/>
        <c:auto val="1"/>
        <c:lblAlgn val="ctr"/>
        <c:lblOffset val="100"/>
        <c:noMultiLvlLbl val="0"/>
      </c:catAx>
      <c:valAx>
        <c:axId val="-145955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895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3029836965083"/>
          <c:w val="0.998478905414601"/>
          <c:h val="0.0845219017477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Medical</c:v>
                </c:pt>
                <c:pt idx="1">
                  <c:v>IT</c:v>
                </c:pt>
                <c:pt idx="2">
                  <c:v>Koran</c:v>
                </c:pt>
                <c:pt idx="3">
                  <c:v>Subtitles </c:v>
                </c:pt>
                <c:pt idx="4">
                  <c:v>EuroParl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1.4301472E7</c:v>
                </c:pt>
                <c:pt idx="1">
                  <c:v>3.041677E6</c:v>
                </c:pt>
                <c:pt idx="2">
                  <c:v>9.848539E6</c:v>
                </c:pt>
                <c:pt idx="3">
                  <c:v>1.14371754E8</c:v>
                </c:pt>
                <c:pt idx="4">
                  <c:v>1.13165079E8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58783984"/>
        <c:axId val="-1458777136"/>
      </c:barChart>
      <c:catAx>
        <c:axId val="-145878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8777136"/>
        <c:crosses val="autoZero"/>
        <c:auto val="1"/>
        <c:lblAlgn val="ctr"/>
        <c:lblOffset val="100"/>
        <c:noMultiLvlLbl val="0"/>
      </c:catAx>
      <c:valAx>
        <c:axId val="-145877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878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PBMT (in)</c:v>
                </c:pt>
                <c:pt idx="1">
                  <c:v>PBMT (out)</c:v>
                </c:pt>
                <c:pt idx="2">
                  <c:v>NMT (in)</c:v>
                </c:pt>
                <c:pt idx="3">
                  <c:v>NMT (out)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47.4</c:v>
                </c:pt>
                <c:pt idx="1">
                  <c:v>25.1</c:v>
                </c:pt>
                <c:pt idx="2">
                  <c:v>34.2</c:v>
                </c:pt>
                <c:pt idx="3">
                  <c:v>22.5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57558432"/>
        <c:axId val="-1492244672"/>
      </c:barChart>
      <c:catAx>
        <c:axId val="-145755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244672"/>
        <c:crosses val="autoZero"/>
        <c:auto val="1"/>
        <c:lblAlgn val="ctr"/>
        <c:lblOffset val="100"/>
        <c:noMultiLvlLbl val="0"/>
      </c:catAx>
      <c:valAx>
        <c:axId val="-149224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755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PBMT (in)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47.4</c:v>
                </c:pt>
                <c:pt idx="1">
                  <c:v>47.4</c:v>
                </c:pt>
                <c:pt idx="2">
                  <c:v>20.6</c:v>
                </c:pt>
                <c:pt idx="3">
                  <c:v>26.8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NMT (in)</c:v>
                </c:pt>
              </c:strCache>
            </c:strRef>
          </c:tx>
          <c:spPr>
            <a:pattFill prst="dkVert">
              <a:fgClr>
                <a:schemeClr val="accent6"/>
              </a:fgClr>
              <a:bgClr>
                <a:schemeClr val="bg1"/>
              </a:bgClr>
            </a:patt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34.2</c:v>
                </c:pt>
                <c:pt idx="1">
                  <c:v>37.8</c:v>
                </c:pt>
                <c:pt idx="2">
                  <c:v>15.9</c:v>
                </c:pt>
                <c:pt idx="3">
                  <c:v>24.9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N-best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254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47.6</c:v>
                </c:pt>
                <c:pt idx="1">
                  <c:v>40.2</c:v>
                </c:pt>
                <c:pt idx="2">
                  <c:v>19.3</c:v>
                </c:pt>
                <c:pt idx="3">
                  <c:v>17.8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Hybrid Lattice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51.6</c:v>
                </c:pt>
                <c:pt idx="1">
                  <c:v>48.1</c:v>
                </c:pt>
                <c:pt idx="2">
                  <c:v>20.7</c:v>
                </c:pt>
                <c:pt idx="3">
                  <c:v>27.9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57941312"/>
        <c:axId val="-1457867936"/>
      </c:barChart>
      <c:catAx>
        <c:axId val="-14579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7867936"/>
        <c:crosses val="autoZero"/>
        <c:auto val="1"/>
        <c:lblAlgn val="ctr"/>
        <c:lblOffset val="100"/>
        <c:noMultiLvlLbl val="0"/>
      </c:catAx>
      <c:valAx>
        <c:axId val="-145786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79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3029836965083"/>
          <c:w val="0.998478905414601"/>
          <c:h val="0.0845219017477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E0E0-A64E-F446-B90B-27AE94EAB603}" type="datetime1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904B-5902-9143-8FCD-4124B89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5096F-FA0A-7C48-AB4F-7429D836EE44}" type="datetime1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46B8-EDE8-7449-ADD8-CB0C8601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this</a:t>
            </a:r>
            <a:r>
              <a:rPr lang="en-US" baseline="0" dirty="0" smtClean="0"/>
              <a:t> path has two words, our hypothesis is now 3  words long, and we will move it to stack 3, so we can continue keeping track of the lengths of each hypothesis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 this, but</a:t>
            </a:r>
            <a:r>
              <a:rPr lang="en-US" baseline="0" dirty="0" smtClean="0"/>
              <a:t> in the lattice this represents 2 recombined paths!</a:t>
            </a:r>
          </a:p>
          <a:p>
            <a:r>
              <a:rPr lang="en-US" baseline="0" dirty="0" smtClean="0"/>
              <a:t>But we cant do that, </a:t>
            </a:r>
            <a:r>
              <a:rPr lang="en-US" baseline="0" dirty="0" smtClean="0"/>
              <a:t>b/c </a:t>
            </a:r>
            <a:r>
              <a:rPr lang="en-US" baseline="0" dirty="0" smtClean="0"/>
              <a:t>NMT needs the whole sentence history. this is going to increase our search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. We have</a:t>
            </a:r>
            <a:r>
              <a:rPr lang="en-US" baseline="0" dirty="0" smtClean="0"/>
              <a:t> to expand the paths </a:t>
            </a:r>
            <a:r>
              <a:rPr lang="en-US" baseline="0" dirty="0" smtClean="0"/>
              <a:t>separately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1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. We have</a:t>
            </a:r>
            <a:r>
              <a:rPr lang="en-US" baseline="0" dirty="0" smtClean="0"/>
              <a:t> to expand all the paths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But</a:t>
            </a:r>
            <a:r>
              <a:rPr lang="mr-IN" baseline="0" dirty="0" smtClean="0"/>
              <a:t>…</a:t>
            </a:r>
            <a:r>
              <a:rPr lang="en-US" baseline="0" dirty="0" smtClean="0"/>
              <a:t> since we organized them into stacks based on the number of target words produced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compare hypotheses of the same length</a:t>
            </a:r>
          </a:p>
          <a:p>
            <a:r>
              <a:rPr lang="en-US" baseline="0" dirty="0" smtClean="0"/>
              <a:t>We cap the size of each stack</a:t>
            </a:r>
          </a:p>
          <a:p>
            <a:r>
              <a:rPr lang="en-US" baseline="0" dirty="0" smtClean="0"/>
              <a:t>and limit the number of </a:t>
            </a:r>
            <a:r>
              <a:rPr lang="en-US" baseline="0" dirty="0" smtClean="0"/>
              <a:t>hypotheses </a:t>
            </a:r>
            <a:r>
              <a:rPr lang="en-US" baseline="0" dirty="0" smtClean="0"/>
              <a:t>we expand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 we use a pretty small beam ~10 worked well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2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GERMAN -</a:t>
            </a:r>
            <a:r>
              <a:rPr lang="en-US" baseline="0" dirty="0" smtClean="0"/>
              <a:t> ENLGISH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when trained and tested on the same domain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pbmt</a:t>
            </a:r>
            <a:r>
              <a:rPr lang="en-US" baseline="0" dirty="0" smtClean="0"/>
              <a:t> tends to outperform NMT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focus on domain adaptation since this is a situation in which NMT has struggled, the vocabulary mismatch often causes strange sentences to be generated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fall under the </a:t>
            </a:r>
            <a:r>
              <a:rPr lang="en-US" baseline="0" dirty="0" smtClean="0"/>
              <a:t>adequacy </a:t>
            </a:r>
            <a:r>
              <a:rPr lang="en-US" baseline="0" dirty="0" smtClean="0"/>
              <a:t>category, and might be somewhere where limiting the hypothesis space to more </a:t>
            </a:r>
            <a:r>
              <a:rPr lang="en-US" baseline="0" dirty="0" smtClean="0"/>
              <a:t>adequate </a:t>
            </a:r>
            <a:r>
              <a:rPr lang="en-US" baseline="0" dirty="0" smtClean="0"/>
              <a:t>candidates might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4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nbest</a:t>
            </a:r>
            <a:r>
              <a:rPr lang="en-US" baseline="0" dirty="0" smtClean="0"/>
              <a:t> -- use PBMT to generate a 500 best list, find the best one using the NMT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+5 over </a:t>
            </a:r>
            <a:r>
              <a:rPr lang="en-US" baseline="0" dirty="0" err="1" smtClean="0"/>
              <a:t>nbest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5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n-best</a:t>
            </a:r>
            <a:r>
              <a:rPr lang="en-US" baseline="0" dirty="0" smtClean="0"/>
              <a:t> rescoring does not always beat SMT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lattice does!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9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was presented at IJCNLP</a:t>
            </a:r>
            <a:r>
              <a:rPr lang="en-US" baseline="0" dirty="0" smtClean="0"/>
              <a:t>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It is based on this paper: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English-Spanish</a:t>
            </a:r>
          </a:p>
          <a:p>
            <a:r>
              <a:rPr lang="en-US" dirty="0" smtClean="0"/>
              <a:t>Performance</a:t>
            </a:r>
            <a:r>
              <a:rPr lang="en-US" baseline="0" dirty="0" smtClean="0"/>
              <a:t> differs across languages, domains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Numbers don't compare directly, especially because we have the additional challenge of domain adaptation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8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phrase</a:t>
            </a:r>
            <a:r>
              <a:rPr lang="en-US" baseline="0" dirty="0" smtClean="0"/>
              <a:t> based and two neural MT systems</a:t>
            </a:r>
          </a:p>
          <a:p>
            <a:r>
              <a:rPr lang="en-US" baseline="0" dirty="0" smtClean="0"/>
              <a:t>both trained on in and out of domain data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evaluated on the same IT data 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THOUGH</a:t>
            </a:r>
            <a:br>
              <a:rPr lang="en-US" baseline="0" dirty="0" smtClean="0"/>
            </a:br>
            <a:r>
              <a:rPr lang="en-US" baseline="0" dirty="0" smtClean="0"/>
              <a:t>the out of domain PBMT is much stronger</a:t>
            </a:r>
          </a:p>
          <a:p>
            <a:r>
              <a:rPr lang="en-US" baseline="0" dirty="0" smtClean="0"/>
              <a:t>NMT </a:t>
            </a:r>
            <a:r>
              <a:rPr lang="en-US" baseline="0" dirty="0" smtClean="0"/>
              <a:t>outperformed </a:t>
            </a:r>
            <a:r>
              <a:rPr lang="en-US" baseline="0" dirty="0" smtClean="0"/>
              <a:t>PBMT on WMT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0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2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German - </a:t>
            </a:r>
            <a:r>
              <a:rPr lang="en-US" dirty="0" smtClean="0"/>
              <a:t>English 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DA 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condition: out x out</a:t>
            </a:r>
          </a:p>
          <a:p>
            <a:endParaRPr lang="en-US" dirty="0" smtClean="0"/>
          </a:p>
          <a:p>
            <a:r>
              <a:rPr lang="en-US" dirty="0" smtClean="0"/>
              <a:t>Maybe</a:t>
            </a:r>
            <a:r>
              <a:rPr lang="en-US" baseline="0" dirty="0" smtClean="0"/>
              <a:t> cut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NMT is in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With the goal of to </a:t>
            </a:r>
            <a:r>
              <a:rPr lang="en-US" baseline="0" dirty="0" smtClean="0"/>
              <a:t>improving </a:t>
            </a:r>
            <a:r>
              <a:rPr lang="en-US" baseline="0" dirty="0" smtClean="0"/>
              <a:t>performance in 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9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so, we are comparing scores of partial translations that all have the same length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this information, when</a:t>
            </a:r>
            <a:r>
              <a:rPr lang="en-US" baseline="0" dirty="0" smtClean="0"/>
              <a:t> we pop an item off the stack, we have all we need to score the </a:t>
            </a:r>
            <a:r>
              <a:rPr lang="en-US" baseline="0" dirty="0" smtClean="0"/>
              <a:t>hypothesis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going to prevent NMT from going</a:t>
            </a:r>
            <a:r>
              <a:rPr lang="en-US" baseline="0" dirty="0" smtClean="0"/>
              <a:t> rouge, and producing content unrelated to the source, while still allowing the NMT system to select between hypotheses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option would be to rescore an </a:t>
            </a:r>
            <a:r>
              <a:rPr lang="en-US" baseline="0" dirty="0" smtClean="0"/>
              <a:t>N-best </a:t>
            </a:r>
            <a:r>
              <a:rPr lang="en-US" baseline="0" dirty="0" smtClean="0"/>
              <a:t>list produced by PBMT with NMT. The method I am presenting today is a better </a:t>
            </a:r>
            <a:r>
              <a:rPr lang="en-US" baseline="0" dirty="0" smtClean="0"/>
              <a:t>preforming </a:t>
            </a:r>
            <a:r>
              <a:rPr lang="en-US" baseline="0" dirty="0" smtClean="0"/>
              <a:t>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NMT to search through the lattice and score different paths.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choose the highest scoring path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PBMT</a:t>
            </a:r>
            <a:r>
              <a:rPr lang="en-US" baseline="0" dirty="0" smtClean="0"/>
              <a:t> uses </a:t>
            </a:r>
            <a:r>
              <a:rPr lang="en-US" baseline="0" dirty="0" smtClean="0"/>
              <a:t>n-gram </a:t>
            </a:r>
            <a:r>
              <a:rPr lang="en-US" baseline="0" dirty="0" smtClean="0"/>
              <a:t>LM we can recombine states (in this toy example I am assuming a unigram LM)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score the paths in this lattice, to search for the best one</a:t>
            </a:r>
          </a:p>
          <a:p>
            <a:r>
              <a:rPr lang="en-US" dirty="0" smtClean="0"/>
              <a:t>We are going to use</a:t>
            </a:r>
            <a:r>
              <a:rPr lang="en-US" baseline="0" dirty="0" smtClean="0"/>
              <a:t> the NMT system to to score the paths based on the partial </a:t>
            </a:r>
            <a:r>
              <a:rPr lang="en-US" baseline="0" dirty="0" smtClean="0"/>
              <a:t>hypothesis </a:t>
            </a:r>
            <a:r>
              <a:rPr lang="en-US" baseline="0" dirty="0" smtClean="0"/>
              <a:t>as well as the source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the first node.</a:t>
            </a:r>
          </a:p>
          <a:p>
            <a:r>
              <a:rPr lang="en-US" baseline="0" dirty="0" smtClean="0"/>
              <a:t>As we go, we will place items in stacks according to the number of target words </a:t>
            </a:r>
            <a:r>
              <a:rPr lang="en-US" baseline="0" dirty="0" smtClean="0"/>
              <a:t>produced. Since </a:t>
            </a:r>
            <a:r>
              <a:rPr lang="en-US" baseline="0" dirty="0" smtClean="0"/>
              <a:t>in NMT we cannot explicitly trace how many source words have been translated as we can in PBMT, we will have to do any pruning based on target words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expand along the path in red</a:t>
            </a:r>
          </a:p>
          <a:p>
            <a:endParaRPr lang="en-US" dirty="0" smtClean="0"/>
          </a:p>
          <a:p>
            <a:r>
              <a:rPr lang="en-US" dirty="0" smtClean="0"/>
              <a:t>Keeping track of the NMT score, along with the output so</a:t>
            </a:r>
            <a:r>
              <a:rPr lang="en-US" baseline="0" dirty="0" smtClean="0"/>
              <a:t> far, and the hidden state. This will allow us to continue evaluating the hypothesis when we pop it off the stack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expanded all paths out</a:t>
            </a:r>
            <a:r>
              <a:rPr lang="en-US" baseline="0" dirty="0" smtClean="0"/>
              <a:t> of the 0th node, so we will consider the item in stack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5" name="Picture 14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9625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28809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  <p:pic>
        <p:nvPicPr>
          <p:cNvPr id="20" name="Picture 1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40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4592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0" name="Picture 1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30566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5" name="Picture 14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29500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25077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15626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7419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1929" y="6356350"/>
            <a:ext cx="406449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lweb.org/anthology/I17-2004" TargetMode="External"/><Relationship Id="rId4" Type="http://schemas.openxmlformats.org/officeDocument/2006/relationships/hyperlink" Target="http://aclweb.org/anthology/I17-2004.bib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838200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 smtClean="0"/>
              <a:t>Neural Lattice Search for</a:t>
            </a:r>
            <a:br>
              <a:rPr lang="en-US" sz="4500" dirty="0" smtClean="0"/>
            </a:br>
            <a:r>
              <a:rPr lang="en-US" sz="4500" dirty="0" smtClean="0"/>
              <a:t>Domain Adaptation</a:t>
            </a:r>
            <a:br>
              <a:rPr lang="en-US" sz="4500" dirty="0" smtClean="0"/>
            </a:br>
            <a:r>
              <a:rPr lang="en-US" sz="4500" dirty="0" smtClean="0"/>
              <a:t>in Machine Translation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3033694"/>
            <a:ext cx="9144000" cy="412910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</a:t>
            </a:r>
            <a:r>
              <a:rPr lang="en-US" sz="3000" b="1" dirty="0">
                <a:solidFill>
                  <a:srgbClr val="000000"/>
                </a:solidFill>
              </a:rPr>
              <a:t>Khayrallah</a:t>
            </a:r>
            <a:r>
              <a:rPr lang="en-US" sz="30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3000" dirty="0">
                <a:solidFill>
                  <a:srgbClr val="000000"/>
                </a:solidFill>
              </a:rPr>
              <a:t> Kevin Duh, Matt Post, Philipp </a:t>
            </a:r>
            <a:r>
              <a:rPr lang="en-US" sz="3000" dirty="0" smtClean="0">
                <a:solidFill>
                  <a:srgbClr val="000000"/>
                </a:solidFill>
              </a:rPr>
              <a:t>Koehn</a:t>
            </a:r>
          </a:p>
          <a:p>
            <a:r>
              <a:rPr lang="en-US" sz="2800" dirty="0"/>
              <a:t>This talk was presented at IJCNLP 2017</a:t>
            </a:r>
          </a:p>
          <a:p>
            <a:r>
              <a:rPr lang="en-US" sz="2800" dirty="0"/>
              <a:t>It is based on this paper: 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aclweb.org/anthology/I17-2004</a:t>
            </a:r>
            <a:endParaRPr lang="en-US" sz="2800" dirty="0"/>
          </a:p>
          <a:p>
            <a:r>
              <a:rPr lang="en-US" sz="2800" dirty="0"/>
              <a:t>bib: 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aclweb.org/anthology/I17-2004.bib</a:t>
            </a:r>
            <a:endParaRPr lang="en-US" sz="2800" dirty="0" smtClean="0"/>
          </a:p>
          <a:p>
            <a:endParaRPr lang="en-US" sz="2800" dirty="0"/>
          </a:p>
          <a:p>
            <a:endParaRPr lang="en-US" sz="3000" dirty="0" smtClean="0">
              <a:solidFill>
                <a:srgbClr val="000000"/>
              </a:solidFill>
            </a:endParaRPr>
          </a:p>
          <a:p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2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0179" y="682424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2980944"/>
            <a:ext cx="2375024" cy="60621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987552"/>
            <a:ext cx="4249603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80771"/>
            <a:ext cx="6035040" cy="291034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0179" y="682424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987552"/>
            <a:ext cx="4235049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99" y="685800"/>
            <a:ext cx="6035040" cy="29103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7158" y="682424"/>
            <a:ext cx="4236720" cy="1771710"/>
            <a:chOff x="640080" y="2330486"/>
            <a:chExt cx="7918515" cy="3311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0179" y="682424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85800"/>
            <a:ext cx="6035040" cy="291034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82424"/>
            <a:ext cx="6035736" cy="520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158" y="682424"/>
            <a:ext cx="4236720" cy="1771710"/>
            <a:chOff x="640080" y="2330486"/>
            <a:chExt cx="7918515" cy="3311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82424"/>
            <a:ext cx="6035736" cy="5202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685800"/>
            <a:ext cx="4236720" cy="1771710"/>
            <a:chOff x="640080" y="2330486"/>
            <a:chExt cx="7918515" cy="3311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sp>
        <p:nvSpPr>
          <p:cNvPr id="45" name="Oval 44"/>
          <p:cNvSpPr/>
          <p:nvPr/>
        </p:nvSpPr>
        <p:spPr>
          <a:xfrm>
            <a:off x="4256372" y="2773646"/>
            <a:ext cx="1001428" cy="1001428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925169" y="1907386"/>
            <a:ext cx="699205" cy="699205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987552"/>
            <a:ext cx="4267200" cy="1478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685800"/>
            <a:ext cx="6042660" cy="52089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20162718">
            <a:off x="4943504" y="2245522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20690672">
            <a:off x="5089035" y="2678678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901925">
            <a:off x="5080490" y="3358274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6900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987552"/>
            <a:ext cx="4267200" cy="14782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20162718">
            <a:off x="4943504" y="2245522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20690672">
            <a:off x="5089035" y="2678678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901925">
            <a:off x="5080490" y="3358274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685801"/>
            <a:ext cx="6042660" cy="52089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20162718">
            <a:off x="5087454" y="4433660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rot="20690672">
            <a:off x="5160419" y="4806757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1179" y="5486433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873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85800"/>
            <a:ext cx="7800282" cy="52029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52400" y="685800"/>
            <a:ext cx="4236720" cy="1769473"/>
            <a:chOff x="640080" y="2330486"/>
            <a:chExt cx="7918515" cy="33071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" y="2894467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6848" y="512735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20162718">
            <a:off x="4943504" y="2245522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690672">
            <a:off x="5089035" y="2678678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162718">
            <a:off x="5087454" y="4433660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20690672">
            <a:off x="5160419" y="4806757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6809801" y="1198554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02180" y="1888806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1" name="TextBox 60"/>
          <p:cNvSpPr txBox="1"/>
          <p:nvPr/>
        </p:nvSpPr>
        <p:spPr>
          <a:xfrm rot="901925">
            <a:off x="5080490" y="3358274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7637" y="2502047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1086" y="3866346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01806" y="4495800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61179" y="5486433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19498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Experiments</a:t>
            </a:r>
            <a:endParaRPr lang="en-US" sz="5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3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838200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 smtClean="0"/>
              <a:t>Neural Lattice Search for</a:t>
            </a:r>
            <a:br>
              <a:rPr lang="en-US" sz="4500" dirty="0" smtClean="0"/>
            </a:br>
            <a:r>
              <a:rPr lang="en-US" sz="4500" dirty="0" smtClean="0"/>
              <a:t>Domain Adaptation</a:t>
            </a:r>
            <a:br>
              <a:rPr lang="en-US" sz="4500" dirty="0" smtClean="0"/>
            </a:br>
            <a:r>
              <a:rPr lang="en-US" sz="4500" dirty="0" smtClean="0"/>
              <a:t>in Machine Translation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3033694"/>
            <a:ext cx="9144000" cy="153830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</a:t>
            </a:r>
            <a:r>
              <a:rPr lang="en-US" sz="3000" b="1" dirty="0">
                <a:solidFill>
                  <a:srgbClr val="000000"/>
                </a:solidFill>
              </a:rPr>
              <a:t>Khayrallah</a:t>
            </a:r>
            <a:r>
              <a:rPr lang="en-US" sz="30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3000" dirty="0">
                <a:solidFill>
                  <a:srgbClr val="000000"/>
                </a:solidFill>
              </a:rPr>
              <a:t> Kevin Duh, Matt Post, Philipp </a:t>
            </a:r>
            <a:r>
              <a:rPr lang="en-US" sz="3000" dirty="0" smtClean="0">
                <a:solidFill>
                  <a:srgbClr val="000000"/>
                </a:solidFill>
              </a:rPr>
              <a:t>Koehn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08" y="4184725"/>
            <a:ext cx="7387192" cy="2901875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8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dirty="0" smtClean="0"/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IT, Medical, Koran, Subtitles</a:t>
            </a:r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PBMT outperforms NMT</a:t>
            </a:r>
          </a:p>
          <a:p>
            <a:pPr marL="0" indent="0" algn="ctr">
              <a:buFont typeface="Arial"/>
              <a:buNone/>
            </a:pPr>
            <a:endParaRPr lang="en-US" dirty="0"/>
          </a:p>
          <a:p>
            <a:pPr marL="0" indent="0" algn="ctr">
              <a:buFont typeface="Arial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</a:pPr>
            <a:endParaRPr lang="en-US" sz="2800" dirty="0" smtClean="0"/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parliamentary proceedings (WMT)</a:t>
            </a:r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NMT outperforms PBMT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Domain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Small </a:t>
            </a:r>
            <a:r>
              <a:rPr lang="en-US" b="1" dirty="0" smtClean="0"/>
              <a:t>in-domain 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000" dirty="0" smtClean="0"/>
              <a:t>Large</a:t>
            </a:r>
            <a:r>
              <a:rPr lang="en-US" dirty="0"/>
              <a:t>	</a:t>
            </a:r>
            <a:r>
              <a:rPr lang="en-US" b="1" dirty="0" smtClean="0"/>
              <a:t>out-of-domain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685800" lvl="2" indent="0" algn="ctr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7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Domain adaptation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88616"/>
              </p:ext>
            </p:extLst>
          </p:nvPr>
        </p:nvGraphicFramePr>
        <p:xfrm>
          <a:off x="1258433" y="2725632"/>
          <a:ext cx="7428367" cy="3187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960"/>
                <a:gridCol w="2055641"/>
                <a:gridCol w="2627766"/>
              </a:tblGrid>
              <a:tr h="838199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/>
                          </a:solidFill>
                        </a:rPr>
                        <a:t>in</a:t>
                      </a:r>
                      <a:r>
                        <a:rPr lang="en-US" sz="3000" baseline="0" dirty="0" smtClean="0">
                          <a:solidFill>
                            <a:schemeClr val="accent6"/>
                          </a:solidFill>
                        </a:rPr>
                        <a:t>-domain</a:t>
                      </a:r>
                      <a:endParaRPr 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/>
                          </a:solidFill>
                        </a:rPr>
                        <a:t>out-of-domain</a:t>
                      </a:r>
                      <a:endParaRPr 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1"/>
                          </a:solidFill>
                        </a:rPr>
                        <a:t>in</a:t>
                      </a:r>
                      <a:r>
                        <a:rPr lang="en-US" sz="3000" baseline="0" dirty="0" smtClean="0">
                          <a:solidFill>
                            <a:schemeClr val="accent1"/>
                          </a:solidFill>
                        </a:rPr>
                        <a:t>-domain</a:t>
                      </a:r>
                      <a:endParaRPr lang="en-US" sz="3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chemeClr val="accent1"/>
                          </a:solidFill>
                        </a:rPr>
                        <a:t>out-of-domain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Left Brace 5"/>
          <p:cNvSpPr/>
          <p:nvPr/>
        </p:nvSpPr>
        <p:spPr>
          <a:xfrm>
            <a:off x="914400" y="3429000"/>
            <a:ext cx="344033" cy="2590800"/>
          </a:xfrm>
          <a:prstGeom prst="leftBrace">
            <a:avLst>
              <a:gd name="adj1" fmla="val 8333"/>
              <a:gd name="adj2" fmla="val 5031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028291" y="136297"/>
            <a:ext cx="516417" cy="4800601"/>
          </a:xfrm>
          <a:prstGeom prst="leftBrace">
            <a:avLst>
              <a:gd name="adj1" fmla="val 8333"/>
              <a:gd name="adj2" fmla="val 54903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15844" y="4370457"/>
            <a:ext cx="175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PBMT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676400"/>
            <a:ext cx="171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/>
                </a:solidFill>
              </a:rPr>
              <a:t>NMT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7010400" y="3771899"/>
            <a:ext cx="685800" cy="609600"/>
          </a:xfrm>
          <a:prstGeom prst="star5">
            <a:avLst/>
          </a:prstGeom>
          <a:solidFill>
            <a:srgbClr val="FFCD00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762374"/>
            <a:ext cx="4114800" cy="800101"/>
          </a:xfrm>
          <a:prstGeom prst="ellipse">
            <a:avLst/>
          </a:prstGeom>
          <a:solidFill>
            <a:srgbClr val="FFCD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616341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77000" y="16002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+5.0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06633" y="3053834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17842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+5.0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32560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913" y="18844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8750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06633" y="3053834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Lattice search &gt; </a:t>
            </a:r>
            <a:r>
              <a:rPr lang="en-US" i="1" dirty="0" smtClean="0"/>
              <a:t>n</a:t>
            </a:r>
            <a:r>
              <a:rPr lang="en-US" dirty="0" smtClean="0"/>
              <a:t>-best rescoring</a:t>
            </a:r>
          </a:p>
          <a:p>
            <a:r>
              <a:rPr lang="en-US" dirty="0" smtClean="0"/>
              <a:t>Use in-domain PBMT to constrain search space</a:t>
            </a:r>
          </a:p>
          <a:p>
            <a:r>
              <a:rPr lang="en-US" dirty="0" smtClean="0"/>
              <a:t>NMT can be in- or out-of-domain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 algn="ctr">
              <a:buNone/>
            </a:pPr>
            <a:r>
              <a:rPr lang="en-US" sz="3000" dirty="0" err="1" smtClean="0"/>
              <a:t>github.com</a:t>
            </a:r>
            <a:r>
              <a:rPr lang="en-US" sz="3000" dirty="0" smtClean="0"/>
              <a:t>/</a:t>
            </a:r>
            <a:r>
              <a:rPr lang="en-US" sz="3000" dirty="0" err="1" smtClean="0"/>
              <a:t>khayrallah</a:t>
            </a:r>
            <a:r>
              <a:rPr lang="en-US" sz="3000" dirty="0" smtClean="0"/>
              <a:t>/</a:t>
            </a:r>
            <a:r>
              <a:rPr lang="en-US" sz="3000" dirty="0" err="1" smtClean="0"/>
              <a:t>nematus</a:t>
            </a:r>
            <a:r>
              <a:rPr lang="en-US" sz="3000" dirty="0" smtClean="0"/>
              <a:t>-lattice-search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2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This material is based upon work supported in part by the Defense Advanced Research Projects Agency (DARPA) under Contract No. HR0011-15-C-0113. </a:t>
            </a:r>
            <a:endParaRPr lang="en-US" sz="2200" dirty="0" smtClean="0"/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sz="2200" dirty="0" smtClean="0"/>
              <a:t>Any </a:t>
            </a:r>
            <a:r>
              <a:rPr lang="en-US" sz="2200" dirty="0"/>
              <a:t>opinions, findings and conclusions or recommendations expressed in this material are those of the authors and do not necessarily reflect the views of the Defense Advanced Research Projects Agency (DARPA).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11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381000"/>
            <a:ext cx="9176657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Neural Lattice Search for</a:t>
            </a:r>
            <a:br>
              <a:rPr lang="en-US" sz="4000" dirty="0" smtClean="0"/>
            </a:br>
            <a:r>
              <a:rPr lang="en-US" sz="4000" dirty="0" smtClean="0"/>
              <a:t>Domain Adaptation</a:t>
            </a:r>
            <a:br>
              <a:rPr lang="en-US" sz="4000" dirty="0" smtClean="0"/>
            </a:br>
            <a:r>
              <a:rPr lang="en-US" sz="4000" dirty="0" smtClean="0"/>
              <a:t>in Machine Translation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2069390"/>
            <a:ext cx="9144000" cy="2121609"/>
          </a:xfrm>
        </p:spPr>
        <p:txBody>
          <a:bodyPr>
            <a:normAutofit/>
          </a:bodyPr>
          <a:lstStyle/>
          <a:p>
            <a:endParaRPr lang="en-US" sz="2500" b="1" dirty="0" smtClean="0">
              <a:solidFill>
                <a:srgbClr val="000000"/>
              </a:solidFill>
            </a:endParaRPr>
          </a:p>
          <a:p>
            <a:r>
              <a:rPr lang="en-US" sz="2500" b="1" dirty="0" smtClean="0">
                <a:solidFill>
                  <a:srgbClr val="000000"/>
                </a:solidFill>
              </a:rPr>
              <a:t>Huda </a:t>
            </a:r>
            <a:r>
              <a:rPr lang="en-US" sz="2500" b="1" dirty="0">
                <a:solidFill>
                  <a:srgbClr val="000000"/>
                </a:solidFill>
              </a:rPr>
              <a:t>Khayrallah</a:t>
            </a:r>
            <a:r>
              <a:rPr lang="en-US" sz="25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2500" dirty="0">
                <a:solidFill>
                  <a:srgbClr val="000000"/>
                </a:solidFill>
              </a:rPr>
              <a:t> Kevin Duh, Matt Post, Philipp </a:t>
            </a:r>
            <a:r>
              <a:rPr lang="en-US" sz="2500" dirty="0" smtClean="0">
                <a:solidFill>
                  <a:srgbClr val="000000"/>
                </a:solidFill>
              </a:rPr>
              <a:t>Koehn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rgbClr val="000000"/>
                </a:solidFill>
              </a:rPr>
              <a:t>{</a:t>
            </a:r>
            <a:r>
              <a:rPr lang="en-US" sz="2500" b="1" dirty="0" err="1">
                <a:solidFill>
                  <a:srgbClr val="000000"/>
                </a:solidFill>
              </a:rPr>
              <a:t>huda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gkumar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kevinduh</a:t>
            </a:r>
            <a:r>
              <a:rPr lang="en-US" sz="2500" dirty="0">
                <a:solidFill>
                  <a:srgbClr val="000000"/>
                </a:solidFill>
              </a:rPr>
              <a:t>, post, phi}@</a:t>
            </a:r>
            <a:r>
              <a:rPr lang="en-US" sz="2500" dirty="0" err="1" smtClean="0">
                <a:solidFill>
                  <a:srgbClr val="000000"/>
                </a:solidFill>
              </a:rPr>
              <a:t>cs.jhu.edu</a:t>
            </a:r>
            <a:endParaRPr lang="en-US" sz="25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4572000"/>
            <a:ext cx="6625192" cy="2602542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0" y="3489793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 smtClean="0">
              <a:solidFill>
                <a:srgbClr val="000000"/>
              </a:solidFill>
            </a:endParaRPr>
          </a:p>
          <a:p>
            <a:endParaRPr lang="en-US" sz="2500" b="1" dirty="0" smtClean="0">
              <a:solidFill>
                <a:srgbClr val="000000"/>
              </a:solidFill>
            </a:endParaRPr>
          </a:p>
          <a:p>
            <a:r>
              <a:rPr lang="en-US" sz="2500" b="1" dirty="0" smtClean="0">
                <a:solidFill>
                  <a:srgbClr val="000000"/>
                </a:solidFill>
              </a:rPr>
              <a:t>code: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github.com</a:t>
            </a:r>
            <a:r>
              <a:rPr lang="en-US" sz="2500" dirty="0" smtClean="0">
                <a:solidFill>
                  <a:srgbClr val="000000"/>
                </a:solidFill>
              </a:rPr>
              <a:t>/</a:t>
            </a:r>
            <a:r>
              <a:rPr lang="en-US" sz="2500" dirty="0" err="1" smtClean="0">
                <a:solidFill>
                  <a:srgbClr val="000000"/>
                </a:solidFill>
              </a:rPr>
              <a:t>khayrallah</a:t>
            </a:r>
            <a:r>
              <a:rPr lang="en-US" sz="2500" dirty="0" smtClean="0">
                <a:solidFill>
                  <a:srgbClr val="000000"/>
                </a:solidFill>
              </a:rPr>
              <a:t>/</a:t>
            </a:r>
            <a:r>
              <a:rPr lang="en-US" sz="2500" dirty="0" err="1" smtClean="0">
                <a:solidFill>
                  <a:srgbClr val="000000"/>
                </a:solidFill>
              </a:rPr>
              <a:t>nematus</a:t>
            </a:r>
            <a:r>
              <a:rPr lang="en-US" sz="2500" dirty="0" smtClean="0">
                <a:solidFill>
                  <a:srgbClr val="000000"/>
                </a:solidFill>
              </a:rPr>
              <a:t>-lattice-search</a:t>
            </a:r>
          </a:p>
          <a:p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c</a:t>
            </a:r>
            <a:r>
              <a:rPr lang="en-US" sz="5000" dirty="0" smtClean="0"/>
              <a:t>ombine </a:t>
            </a:r>
          </a:p>
          <a:p>
            <a:pPr marL="0" indent="0" algn="ctr">
              <a:buNone/>
            </a:pPr>
            <a:r>
              <a:rPr lang="en-US" sz="5000" i="1" dirty="0" smtClean="0"/>
              <a:t>adequacy</a:t>
            </a:r>
            <a:r>
              <a:rPr lang="en-US" sz="5000" dirty="0" smtClean="0"/>
              <a:t> of  PBMT</a:t>
            </a:r>
          </a:p>
          <a:p>
            <a:pPr marL="0" indent="0" algn="ctr">
              <a:buNone/>
            </a:pPr>
            <a:r>
              <a:rPr lang="en-US" sz="5000" dirty="0" smtClean="0"/>
              <a:t>with</a:t>
            </a:r>
          </a:p>
          <a:p>
            <a:pPr marL="0" indent="0" algn="ctr">
              <a:buNone/>
            </a:pPr>
            <a:r>
              <a:rPr lang="en-US" sz="5000" i="1" dirty="0"/>
              <a:t>f</a:t>
            </a:r>
            <a:r>
              <a:rPr lang="en-US" sz="5000" i="1" dirty="0" smtClean="0"/>
              <a:t>luency </a:t>
            </a:r>
            <a:r>
              <a:rPr lang="en-US" sz="5000" dirty="0" smtClean="0"/>
              <a:t>of NMT</a:t>
            </a:r>
            <a:endParaRPr lang="en-US" sz="5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2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Sizes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28450"/>
              </p:ext>
            </p:extLst>
          </p:nvPr>
        </p:nvGraphicFramePr>
        <p:xfrm>
          <a:off x="457200" y="2362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14,301,472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1,104,752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3,041,677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337,817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9,848,539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480,421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114,371,754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13,873,398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EuroParl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113,165,079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4,562,102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7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text do we have?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"/>
          <a:stretch/>
        </p:blipFill>
        <p:spPr>
          <a:xfrm>
            <a:off x="1960300" y="1295400"/>
            <a:ext cx="5061779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239549" y="3250168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097" y="5676900"/>
            <a:ext cx="48826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Corpus size (English words)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3652491" y="1925338"/>
            <a:ext cx="361994" cy="190672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5172" y="1754318"/>
            <a:ext cx="361994" cy="152400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76620" y="1447800"/>
            <a:ext cx="324180" cy="114504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05346" y="1500312"/>
            <a:ext cx="324180" cy="114504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8362" y="2597008"/>
            <a:ext cx="13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Subtitles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&amp;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WMT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5475" y="1584076"/>
            <a:ext cx="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6"/>
                </a:solidFill>
              </a:rPr>
              <a:t>IT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937" y="1151699"/>
            <a:ext cx="102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Medical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1500" y="3259449"/>
            <a:ext cx="8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6"/>
                </a:solidFill>
              </a:rPr>
              <a:t>Koran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593500" y="3626700"/>
            <a:ext cx="317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[Koehn &amp; Knowles 2017]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2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8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Sizes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858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943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Baselines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52590" y="3152001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671364"/>
              </p:ext>
            </p:extLst>
          </p:nvPr>
        </p:nvGraphicFramePr>
        <p:xfrm>
          <a:off x="9144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121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5586" y="1066800"/>
            <a:ext cx="9189585" cy="53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92843"/>
              </p:ext>
            </p:extLst>
          </p:nvPr>
        </p:nvGraphicFramePr>
        <p:xfrm>
          <a:off x="457200" y="2438400"/>
          <a:ext cx="8229600" cy="213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Source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2"/>
                          </a:solidFill>
                        </a:rPr>
                        <a:t>Versionsinformationen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2"/>
                          </a:solidFill>
                        </a:rPr>
                        <a:t>ausgeben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und </a:t>
                      </a:r>
                      <a:r>
                        <a:rPr lang="en-US" sz="2200" dirty="0" err="1" smtClean="0">
                          <a:solidFill>
                            <a:schemeClr val="tx2"/>
                          </a:solidFill>
                        </a:rPr>
                        <a:t>beenden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Reference 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output version information and exit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PBMT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Spend version information and end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NMT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Spend and end </a:t>
                      </a:r>
                      <a:r>
                        <a:rPr lang="en-US" sz="2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versionary</a:t>
                      </a:r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information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lattice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 version information and exit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7552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+4.2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9050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+0.7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913" y="327902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8750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38714" y="3930997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515" y="26778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19050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Based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based on number of target words translated</a:t>
            </a:r>
          </a:p>
          <a:p>
            <a:r>
              <a:rPr lang="en-US" dirty="0" smtClean="0"/>
              <a:t>Keep track of:</a:t>
            </a:r>
          </a:p>
          <a:p>
            <a:pPr lvl="1"/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Current lattice node</a:t>
            </a:r>
          </a:p>
          <a:p>
            <a:pPr lvl="1"/>
            <a:r>
              <a:rPr lang="en-US" dirty="0" smtClean="0"/>
              <a:t>Current neural state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ncoming arc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5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use PBMT</a:t>
            </a:r>
          </a:p>
          <a:p>
            <a:pPr marL="0" indent="0" algn="ctr">
              <a:buNone/>
            </a:pPr>
            <a:r>
              <a:rPr lang="en-US" sz="5000" dirty="0"/>
              <a:t>t</a:t>
            </a:r>
            <a:r>
              <a:rPr lang="en-US" sz="5000" dirty="0" smtClean="0"/>
              <a:t>o constrain the search space</a:t>
            </a:r>
          </a:p>
          <a:p>
            <a:pPr marL="0" indent="0" algn="ctr">
              <a:buNone/>
            </a:pPr>
            <a:r>
              <a:rPr lang="en-US" sz="5000" dirty="0" smtClean="0"/>
              <a:t>of NMT</a:t>
            </a:r>
            <a:endParaRPr lang="en-US" sz="5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4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8" name="Document 17"/>
          <p:cNvSpPr/>
          <p:nvPr/>
        </p:nvSpPr>
        <p:spPr>
          <a:xfrm>
            <a:off x="275003" y="2439771"/>
            <a:ext cx="2362200" cy="1905000"/>
          </a:xfrm>
          <a:prstGeom prst="flowChartDocument">
            <a:avLst/>
          </a:prstGeom>
          <a:solidFill>
            <a:schemeClr val="accent2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die </a:t>
            </a:r>
            <a:r>
              <a:rPr lang="en-US" sz="3200" dirty="0" err="1">
                <a:solidFill>
                  <a:schemeClr val="bg1"/>
                </a:solidFill>
              </a:rPr>
              <a:t>brötchen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sind</a:t>
            </a:r>
            <a:r>
              <a:rPr lang="en-US" sz="3200" dirty="0">
                <a:solidFill>
                  <a:schemeClr val="bg1"/>
                </a:solidFill>
              </a:rPr>
              <a:t> warm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0" name="Wave 19"/>
          <p:cNvSpPr/>
          <p:nvPr/>
        </p:nvSpPr>
        <p:spPr>
          <a:xfrm>
            <a:off x="2940224" y="2621082"/>
            <a:ext cx="1397742" cy="1397794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accent4"/>
                </a:solidFill>
              </a:rPr>
              <a:t>PBMT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2203" y="1915478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</a:rPr>
              <a:t>Source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82" y="2725016"/>
            <a:ext cx="4236720" cy="14677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9003" y="2885968"/>
            <a:ext cx="77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9706" y="2421027"/>
            <a:ext cx="112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read 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9089" y="2904610"/>
            <a:ext cx="185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 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626402">
            <a:off x="6070732" y="3394632"/>
            <a:ext cx="81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8706349">
            <a:off x="6946453" y="3396306"/>
            <a:ext cx="68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626402">
            <a:off x="5682637" y="3631174"/>
            <a:ext cx="8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125112">
            <a:off x="7201769" y="3573633"/>
            <a:ext cx="75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10216" y="2861405"/>
            <a:ext cx="130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676250">
            <a:off x="7742398" y="3481636"/>
            <a:ext cx="80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19050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Lattice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8" name="Document 17"/>
          <p:cNvSpPr/>
          <p:nvPr/>
        </p:nvSpPr>
        <p:spPr>
          <a:xfrm>
            <a:off x="1168106" y="1667293"/>
            <a:ext cx="2362200" cy="1905000"/>
          </a:xfrm>
          <a:prstGeom prst="flowChartDocument">
            <a:avLst/>
          </a:prstGeom>
          <a:solidFill>
            <a:schemeClr val="accent2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die </a:t>
            </a:r>
            <a:r>
              <a:rPr lang="en-US" sz="3000" dirty="0" err="1">
                <a:solidFill>
                  <a:schemeClr val="bg1"/>
                </a:solidFill>
              </a:rPr>
              <a:t>brötchen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sind</a:t>
            </a:r>
            <a:r>
              <a:rPr lang="en-US" sz="3000" dirty="0">
                <a:solidFill>
                  <a:schemeClr val="bg1"/>
                </a:solidFill>
              </a:rPr>
              <a:t> warm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5306" y="11430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</a:rPr>
              <a:t>Source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91107"/>
            <a:ext cx="4236720" cy="14677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1621" y="4552059"/>
            <a:ext cx="77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2324" y="4087118"/>
            <a:ext cx="112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read 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707" y="4570701"/>
            <a:ext cx="185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 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626402">
            <a:off x="1573350" y="5060723"/>
            <a:ext cx="81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8706349">
            <a:off x="2449071" y="5062397"/>
            <a:ext cx="68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626402">
            <a:off x="1185255" y="5297265"/>
            <a:ext cx="8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125112">
            <a:off x="2704387" y="5239724"/>
            <a:ext cx="75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2834" y="4527496"/>
            <a:ext cx="130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676250">
            <a:off x="3245016" y="5147727"/>
            <a:ext cx="80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Wave 18"/>
          <p:cNvSpPr/>
          <p:nvPr/>
        </p:nvSpPr>
        <p:spPr>
          <a:xfrm>
            <a:off x="4689099" y="1836030"/>
            <a:ext cx="1575822" cy="3099447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solidFill>
                  <a:schemeClr val="accent4"/>
                </a:solidFill>
              </a:rPr>
              <a:t>Neural</a:t>
            </a:r>
          </a:p>
          <a:p>
            <a:pPr algn="ctr"/>
            <a:r>
              <a:rPr lang="en-US" sz="3000" dirty="0" smtClean="0">
                <a:solidFill>
                  <a:schemeClr val="accent4"/>
                </a:solidFill>
              </a:rPr>
              <a:t>Lattice Search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22" name="Document 21"/>
          <p:cNvSpPr/>
          <p:nvPr/>
        </p:nvSpPr>
        <p:spPr>
          <a:xfrm>
            <a:off x="6635858" y="1836031"/>
            <a:ext cx="1943100" cy="1854994"/>
          </a:xfrm>
          <a:prstGeom prst="flowChart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the buns are warm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3508" y="1185392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Target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65034" y="3637002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Lattice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5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buns are warm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47894" y="1600200"/>
            <a:ext cx="8648211" cy="3584448"/>
            <a:chOff x="640080" y="2359839"/>
            <a:chExt cx="7918515" cy="32820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19200" y="3309183"/>
              <a:ext cx="1447800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0" y="2359839"/>
              <a:ext cx="2108448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3309183"/>
              <a:ext cx="1879848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267514" y="4280497"/>
              <a:ext cx="1206274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954419" y="4190668"/>
              <a:ext cx="664991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712554"/>
              <a:ext cx="1630841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4" y="4605010"/>
              <a:ext cx="1407110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4080" y="3309183"/>
              <a:ext cx="1440720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53475" y="4581246"/>
              <a:ext cx="1503675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1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685800"/>
            <a:ext cx="4236720" cy="1771710"/>
            <a:chOff x="640080" y="2330486"/>
            <a:chExt cx="7918515" cy="3311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75278" y="5334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222678" y="5259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93878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6670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60179" y="682424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09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61304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4</a:t>
            </a:r>
            <a:endParaRPr lang="en-US" sz="30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89789"/>
            <a:ext cx="4236720" cy="146772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/>
          <a:srcRect r="71262"/>
          <a:stretch/>
        </p:blipFill>
        <p:spPr>
          <a:xfrm>
            <a:off x="841472" y="2975188"/>
            <a:ext cx="66918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hu">
      <a:dk1>
        <a:srgbClr val="000000"/>
      </a:dk1>
      <a:lt1>
        <a:srgbClr val="FFFFFF"/>
      </a:lt1>
      <a:dk2>
        <a:srgbClr val="005EB8"/>
      </a:dk2>
      <a:lt2>
        <a:srgbClr val="E7E6E6"/>
      </a:lt2>
      <a:accent1>
        <a:srgbClr val="005EB8"/>
      </a:accent1>
      <a:accent2>
        <a:srgbClr val="68ABE4"/>
      </a:accent2>
      <a:accent3>
        <a:srgbClr val="73A951"/>
      </a:accent3>
      <a:accent4>
        <a:srgbClr val="8E3A80"/>
      </a:accent4>
      <a:accent5>
        <a:srgbClr val="85C7BB"/>
      </a:accent5>
      <a:accent6>
        <a:srgbClr val="DF3C3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JCNLP2017-neural_lattice_scoring" id="{42029460-220C-D543-87BB-78D2A36866D3}" vid="{92982D5C-FA7D-3746-A39A-7616E3A2C9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24997392</TotalTime>
  <Words>1544</Words>
  <Application>Microsoft Macintosh PowerPoint</Application>
  <PresentationFormat>On-screen Show (4:3)</PresentationFormat>
  <Paragraphs>519</Paragraphs>
  <Slides>37</Slides>
  <Notes>30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Mangal</vt:lpstr>
      <vt:lpstr>Office Theme</vt:lpstr>
      <vt:lpstr>Neural Lattice Search for Domain Adaptation in Machine Translation</vt:lpstr>
      <vt:lpstr>Neural Lattice Search for Domain Adaptation in Machine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Setting: Domain adaptation</vt:lpstr>
      <vt:lpstr>Setting: Domain adaptation</vt:lpstr>
      <vt:lpstr>IT Results</vt:lpstr>
      <vt:lpstr>Results</vt:lpstr>
      <vt:lpstr>Conclusion</vt:lpstr>
      <vt:lpstr>Thanks!</vt:lpstr>
      <vt:lpstr>Neural Lattice Search for Domain Adaptation in Machine Translation</vt:lpstr>
      <vt:lpstr>PowerPoint Presentation</vt:lpstr>
      <vt:lpstr>PowerPoint Presentation</vt:lpstr>
      <vt:lpstr>PowerPoint Presentation</vt:lpstr>
      <vt:lpstr>Corpus Sizes</vt:lpstr>
      <vt:lpstr>How much text do we have? </vt:lpstr>
      <vt:lpstr>Corpus Sizes</vt:lpstr>
      <vt:lpstr>IT Baselines</vt:lpstr>
      <vt:lpstr>PowerPoint Presentation</vt:lpstr>
      <vt:lpstr>PowerPoint Presentation</vt:lpstr>
      <vt:lpstr>Results</vt:lpstr>
      <vt:lpstr>Stack Based Decoding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of Unknown Words in Low Resource Languages  </dc:title>
  <dc:creator>Huda Khayrallah</dc:creator>
  <cp:lastModifiedBy>Microsoft Office User</cp:lastModifiedBy>
  <cp:revision>362</cp:revision>
  <cp:lastPrinted>2016-10-31T06:55:16Z</cp:lastPrinted>
  <dcterms:created xsi:type="dcterms:W3CDTF">2016-10-24T15:26:24Z</dcterms:created>
  <dcterms:modified xsi:type="dcterms:W3CDTF">2017-12-05T17:41:35Z</dcterms:modified>
</cp:coreProperties>
</file>