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14.xml" ContentType="application/vnd.openxmlformats-officedocument.drawingml.chart+xml"/>
  <Override PartName="/ppt/notesSlides/notesSlide33.xml" ContentType="application/vnd.openxmlformats-officedocument.presentationml.notesSlide+xml"/>
  <Override PartName="/ppt/charts/chart15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37.xml" ContentType="application/vnd.openxmlformats-officedocument.presentationml.notesSlid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8.xml" ContentType="application/vnd.openxmlformats-officedocument.presentationml.notesSlide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39.xml" ContentType="application/vnd.openxmlformats-officedocument.presentationml.notesSlide+xml"/>
  <Override PartName="/ppt/charts/chart21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2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23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52.xml" ContentType="application/vnd.openxmlformats-officedocument.presentationml.notesSlide+xml"/>
  <Override PartName="/ppt/charts/chart24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53.xml" ContentType="application/vnd.openxmlformats-officedocument.presentationml.notesSlide+xml"/>
  <Override PartName="/ppt/charts/chart25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54.xml" ContentType="application/vnd.openxmlformats-officedocument.presentationml.notesSlide+xml"/>
  <Override PartName="/ppt/charts/chart26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55.xml" ContentType="application/vnd.openxmlformats-officedocument.presentationml.notesSlide+xml"/>
  <Override PartName="/ppt/charts/chart27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56.xml" ContentType="application/vnd.openxmlformats-officedocument.presentationml.notesSlide+xml"/>
  <Override PartName="/ppt/charts/chart28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rts/chart29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59.xml" ContentType="application/vnd.openxmlformats-officedocument.presentationml.notesSlide+xml"/>
  <Override PartName="/ppt/charts/chart30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60.xml" ContentType="application/vnd.openxmlformats-officedocument.presentationml.notesSlide+xml"/>
  <Override PartName="/ppt/charts/chart31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61.xml" ContentType="application/vnd.openxmlformats-officedocument.presentationml.notesSlide+xml"/>
  <Override PartName="/ppt/charts/chart32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charts/chart33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64.xml" ContentType="application/vnd.openxmlformats-officedocument.presentationml.notesSlide+xml"/>
  <Override PartName="/ppt/charts/chart34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65.xml" ContentType="application/vnd.openxmlformats-officedocument.presentationml.notesSlide+xml"/>
  <Override PartName="/ppt/charts/chart35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66.xml" ContentType="application/vnd.openxmlformats-officedocument.presentationml.notesSlide+xml"/>
  <Override PartName="/ppt/charts/chart36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67.xml" ContentType="application/vnd.openxmlformats-officedocument.presentationml.notesSlide+xml"/>
  <Override PartName="/ppt/charts/chart37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68.xml" ContentType="application/vnd.openxmlformats-officedocument.presentationml.notesSlide+xml"/>
  <Override PartName="/ppt/charts/chart38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69.xml" ContentType="application/vnd.openxmlformats-officedocument.presentationml.notesSlide+xml"/>
  <Override PartName="/ppt/charts/chart39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notesSlides/notesSlide70.xml" ContentType="application/vnd.openxmlformats-officedocument.presentationml.notesSlide+xml"/>
  <Override PartName="/ppt/charts/chart40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71.xml" ContentType="application/vnd.openxmlformats-officedocument.presentationml.notesSlide+xml"/>
  <Override PartName="/ppt/charts/chart41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72.xml" ContentType="application/vnd.openxmlformats-officedocument.presentationml.notesSlide+xml"/>
  <Override PartName="/ppt/charts/chart42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73.xml" ContentType="application/vnd.openxmlformats-officedocument.presentationml.notesSlide+xml"/>
  <Override PartName="/ppt/charts/chart43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notesSlides/notesSlide74.xml" ContentType="application/vnd.openxmlformats-officedocument.presentationml.notesSlide+xml"/>
  <Override PartName="/ppt/charts/chart44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charts/chart45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notesSlides/notesSlide87.xml" ContentType="application/vnd.openxmlformats-officedocument.presentationml.notesSlide+xml"/>
  <Override PartName="/ppt/charts/chart46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88.xml" ContentType="application/vnd.openxmlformats-officedocument.presentationml.notesSlide+xml"/>
  <Override PartName="/ppt/charts/chart47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notesSlides/notesSlide89.xml" ContentType="application/vnd.openxmlformats-officedocument.presentationml.notesSlide+xml"/>
  <Override PartName="/ppt/charts/chart48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90.xml" ContentType="application/vnd.openxmlformats-officedocument.presentationml.notesSlide+xml"/>
  <Override PartName="/ppt/charts/chart49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notesSlides/notesSlide91.xml" ContentType="application/vnd.openxmlformats-officedocument.presentationml.notesSlide+xml"/>
  <Override PartName="/ppt/charts/chart50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notesSlides/notesSlide92.xml" ContentType="application/vnd.openxmlformats-officedocument.presentationml.notesSlide+xml"/>
  <Override PartName="/ppt/charts/chart51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notesSlides/notesSlide93.xml" ContentType="application/vnd.openxmlformats-officedocument.presentationml.notesSlide+xml"/>
  <Override PartName="/ppt/charts/chart52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5"/>
  </p:notesMasterIdLst>
  <p:handoutMasterIdLst>
    <p:handoutMasterId r:id="rId116"/>
  </p:handoutMasterIdLst>
  <p:sldIdLst>
    <p:sldId id="561" r:id="rId2"/>
    <p:sldId id="637" r:id="rId3"/>
    <p:sldId id="566" r:id="rId4"/>
    <p:sldId id="580" r:id="rId5"/>
    <p:sldId id="567" r:id="rId6"/>
    <p:sldId id="568" r:id="rId7"/>
    <p:sldId id="576" r:id="rId8"/>
    <p:sldId id="577" r:id="rId9"/>
    <p:sldId id="578" r:id="rId10"/>
    <p:sldId id="570" r:id="rId11"/>
    <p:sldId id="539" r:id="rId12"/>
    <p:sldId id="582" r:id="rId13"/>
    <p:sldId id="541" r:id="rId14"/>
    <p:sldId id="542" r:id="rId15"/>
    <p:sldId id="543" r:id="rId16"/>
    <p:sldId id="544" r:id="rId17"/>
    <p:sldId id="585" r:id="rId18"/>
    <p:sldId id="586" r:id="rId19"/>
    <p:sldId id="584" r:id="rId20"/>
    <p:sldId id="301" r:id="rId21"/>
    <p:sldId id="611" r:id="rId22"/>
    <p:sldId id="422" r:id="rId23"/>
    <p:sldId id="462" r:id="rId24"/>
    <p:sldId id="492" r:id="rId25"/>
    <p:sldId id="420" r:id="rId26"/>
    <p:sldId id="490" r:id="rId27"/>
    <p:sldId id="556" r:id="rId28"/>
    <p:sldId id="335" r:id="rId29"/>
    <p:sldId id="467" r:id="rId30"/>
    <p:sldId id="553" r:id="rId31"/>
    <p:sldId id="474" r:id="rId32"/>
    <p:sldId id="612" r:id="rId33"/>
    <p:sldId id="613" r:id="rId34"/>
    <p:sldId id="347" r:id="rId35"/>
    <p:sldId id="483" r:id="rId36"/>
    <p:sldId id="355" r:id="rId37"/>
    <p:sldId id="579" r:id="rId38"/>
    <p:sldId id="524" r:id="rId39"/>
    <p:sldId id="525" r:id="rId40"/>
    <p:sldId id="618" r:id="rId41"/>
    <p:sldId id="615" r:id="rId42"/>
    <p:sldId id="617" r:id="rId43"/>
    <p:sldId id="616" r:id="rId44"/>
    <p:sldId id="528" r:id="rId45"/>
    <p:sldId id="538" r:id="rId46"/>
    <p:sldId id="459" r:id="rId47"/>
    <p:sldId id="565" r:id="rId48"/>
    <p:sldId id="596" r:id="rId49"/>
    <p:sldId id="537" r:id="rId50"/>
    <p:sldId id="583" r:id="rId51"/>
    <p:sldId id="447" r:id="rId52"/>
    <p:sldId id="446" r:id="rId53"/>
    <p:sldId id="267" r:id="rId54"/>
    <p:sldId id="452" r:id="rId55"/>
    <p:sldId id="540" r:id="rId56"/>
    <p:sldId id="547" r:id="rId57"/>
    <p:sldId id="609" r:id="rId58"/>
    <p:sldId id="610" r:id="rId59"/>
    <p:sldId id="551" r:id="rId60"/>
    <p:sldId id="548" r:id="rId61"/>
    <p:sldId id="549" r:id="rId62"/>
    <p:sldId id="550" r:id="rId63"/>
    <p:sldId id="484" r:id="rId64"/>
    <p:sldId id="451" r:id="rId65"/>
    <p:sldId id="460" r:id="rId66"/>
    <p:sldId id="486" r:id="rId67"/>
    <p:sldId id="491" r:id="rId68"/>
    <p:sldId id="594" r:id="rId69"/>
    <p:sldId id="595" r:id="rId70"/>
    <p:sldId id="558" r:id="rId71"/>
    <p:sldId id="559" r:id="rId72"/>
    <p:sldId id="470" r:id="rId73"/>
    <p:sldId id="552" r:id="rId74"/>
    <p:sldId id="554" r:id="rId75"/>
    <p:sldId id="555" r:id="rId76"/>
    <p:sldId id="557" r:id="rId77"/>
    <p:sldId id="489" r:id="rId78"/>
    <p:sldId id="481" r:id="rId79"/>
    <p:sldId id="482" r:id="rId80"/>
    <p:sldId id="562" r:id="rId81"/>
    <p:sldId id="563" r:id="rId82"/>
    <p:sldId id="344" r:id="rId83"/>
    <p:sldId id="592" r:id="rId84"/>
    <p:sldId id="526" r:id="rId85"/>
    <p:sldId id="587" r:id="rId86"/>
    <p:sldId id="589" r:id="rId87"/>
    <p:sldId id="619" r:id="rId88"/>
    <p:sldId id="620" r:id="rId89"/>
    <p:sldId id="621" r:id="rId90"/>
    <p:sldId id="622" r:id="rId91"/>
    <p:sldId id="623" r:id="rId92"/>
    <p:sldId id="564" r:id="rId93"/>
    <p:sldId id="500" r:id="rId94"/>
    <p:sldId id="499" r:id="rId95"/>
    <p:sldId id="496" r:id="rId96"/>
    <p:sldId id="498" r:id="rId97"/>
    <p:sldId id="560" r:id="rId98"/>
    <p:sldId id="504" r:id="rId99"/>
    <p:sldId id="506" r:id="rId100"/>
    <p:sldId id="507" r:id="rId101"/>
    <p:sldId id="508" r:id="rId102"/>
    <p:sldId id="509" r:id="rId103"/>
    <p:sldId id="513" r:id="rId104"/>
    <p:sldId id="511" r:id="rId105"/>
    <p:sldId id="514" r:id="rId106"/>
    <p:sldId id="516" r:id="rId107"/>
    <p:sldId id="517" r:id="rId108"/>
    <p:sldId id="520" r:id="rId109"/>
    <p:sldId id="521" r:id="rId110"/>
    <p:sldId id="518" r:id="rId111"/>
    <p:sldId id="519" r:id="rId112"/>
    <p:sldId id="522" r:id="rId113"/>
    <p:sldId id="523" r:id="rId11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 Rawlins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942093"/>
    <a:srgbClr val="8F2622"/>
    <a:srgbClr val="FF85FF"/>
    <a:srgbClr val="FFBC28"/>
    <a:srgbClr val="FFD579"/>
    <a:srgbClr val="436F96"/>
    <a:srgbClr val="67ABE4"/>
    <a:srgbClr val="7F6BCB"/>
    <a:srgbClr val="B4A7E6"/>
    <a:srgbClr val="001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1" autoAdjust="0"/>
    <p:restoredTop sz="75103" autoAdjust="0"/>
  </p:normalViewPr>
  <p:slideViewPr>
    <p:cSldViewPr snapToGrid="0" snapToObjects="1">
      <p:cViewPr>
        <p:scale>
          <a:sx n="95" d="100"/>
          <a:sy n="95" d="100"/>
        </p:scale>
        <p:origin x="568" y="-208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-3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theme" Target="theme/theme1.xml"/><Relationship Id="rId121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notesMaster" Target="notesMasters/notesMaster1.xml"/><Relationship Id="rId116" Type="http://schemas.openxmlformats.org/officeDocument/2006/relationships/handoutMaster" Target="handoutMasters/handoutMaster1.xml"/><Relationship Id="rId117" Type="http://schemas.openxmlformats.org/officeDocument/2006/relationships/commentAuthors" Target="commentAuthors.xml"/><Relationship Id="rId118" Type="http://schemas.openxmlformats.org/officeDocument/2006/relationships/presProps" Target="presProps.xml"/><Relationship Id="rId119" Type="http://schemas.openxmlformats.org/officeDocument/2006/relationships/viewProps" Target="viewProps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6.xlsx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7.xlsx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8.xlsx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9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2.xlsx"/></Relationships>
</file>

<file path=ppt/charts/_rels/chart19.xml.rels><?xml version="1.0" encoding="UTF-8" standalone="yes"?>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2.xlsx"/></Relationships>
</file>

<file path=ppt/charts/_rels/chart20.xml.rels><?xml version="1.0" encoding="UTF-8" standalone="yes"?>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3.xlsx"/></Relationships>
</file>

<file path=ppt/charts/_rels/chart21.xml.rels><?xml version="1.0" encoding="UTF-8" standalone="yes"?>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4.xlsx"/></Relationships>
</file>

<file path=ppt/charts/_rels/chart23.xml.rels><?xml version="1.0" encoding="UTF-8" standalone="yes"?>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15.xlsx"/></Relationships>
</file>

<file path=ppt/charts/_rels/chart24.xml.rels><?xml version="1.0" encoding="UTF-8" standalone="yes"?>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16.xlsx"/></Relationships>
</file>

<file path=ppt/charts/_rels/chart25.xml.rels><?xml version="1.0" encoding="UTF-8" standalone="yes"?>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17.xlsx"/></Relationships>
</file>

<file path=ppt/charts/_rels/chart26.xml.rels><?xml version="1.0" encoding="UTF-8" standalone="yes"?>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18.xlsx"/></Relationships>
</file>

<file path=ppt/charts/_rels/chart27.xml.rels><?xml version="1.0" encoding="UTF-8" standalone="yes"?>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19.xlsx"/></Relationships>
</file>

<file path=ppt/charts/_rels/chart28.xml.rels><?xml version="1.0" encoding="UTF-8" standalone="yes"?>
<Relationships xmlns="http://schemas.openxmlformats.org/package/2006/relationships"><Relationship Id="rId1" Type="http://schemas.microsoft.com/office/2011/relationships/chartStyle" Target="style26.xml"/><Relationship Id="rId2" Type="http://schemas.microsoft.com/office/2011/relationships/chartColorStyle" Target="colors26.xml"/><Relationship Id="rId3" Type="http://schemas.openxmlformats.org/officeDocument/2006/relationships/package" Target="../embeddings/Microsoft_Excel_Worksheet20.xlsx"/></Relationships>
</file>

<file path=ppt/charts/_rels/chart29.xml.rels><?xml version="1.0" encoding="UTF-8" standalone="yes"?>
<Relationships xmlns="http://schemas.openxmlformats.org/package/2006/relationships"><Relationship Id="rId1" Type="http://schemas.microsoft.com/office/2011/relationships/chartStyle" Target="style27.xml"/><Relationship Id="rId2" Type="http://schemas.microsoft.com/office/2011/relationships/chartColorStyle" Target="colors27.xml"/><Relationship Id="rId3" Type="http://schemas.openxmlformats.org/officeDocument/2006/relationships/oleObject" Target="file:////Users/hudakhayrallah/Documents/slides/SCALE2018/data_amount_curv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3.xlsx"/></Relationships>
</file>

<file path=ppt/charts/_rels/chart30.xml.rels><?xml version="1.0" encoding="UTF-8" standalone="yes"?>
<Relationships xmlns="http://schemas.openxmlformats.org/package/2006/relationships"><Relationship Id="rId1" Type="http://schemas.microsoft.com/office/2011/relationships/chartStyle" Target="style28.xml"/><Relationship Id="rId2" Type="http://schemas.microsoft.com/office/2011/relationships/chartColorStyle" Target="colors28.xml"/><Relationship Id="rId3" Type="http://schemas.openxmlformats.org/officeDocument/2006/relationships/oleObject" Target="file:////Users/hudakhayrallah/Documents/slides/SCALE2018/data_amount_curve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microsoft.com/office/2011/relationships/chartStyle" Target="style29.xml"/><Relationship Id="rId2" Type="http://schemas.microsoft.com/office/2011/relationships/chartColorStyle" Target="colors29.xml"/><Relationship Id="rId3" Type="http://schemas.openxmlformats.org/officeDocument/2006/relationships/oleObject" Target="file:////Users/hudakhayrallah/Documents/slides/SCALE2018/data_amount_curve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microsoft.com/office/2011/relationships/chartStyle" Target="style30.xml"/><Relationship Id="rId2" Type="http://schemas.microsoft.com/office/2011/relationships/chartColorStyle" Target="colors30.xml"/><Relationship Id="rId3" Type="http://schemas.openxmlformats.org/officeDocument/2006/relationships/oleObject" Target="file:////Users/hudakhayrallah/Documents/slides/SCALE2018/data_amount_curve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microsoft.com/office/2011/relationships/chartStyle" Target="style31.xml"/><Relationship Id="rId2" Type="http://schemas.microsoft.com/office/2011/relationships/chartColorStyle" Target="colors31.xml"/><Relationship Id="rId3" Type="http://schemas.openxmlformats.org/officeDocument/2006/relationships/package" Target="../embeddings/Microsoft_Excel_Worksheet21.xlsx"/></Relationships>
</file>

<file path=ppt/charts/_rels/chart34.xml.rels><?xml version="1.0" encoding="UTF-8" standalone="yes"?>
<Relationships xmlns="http://schemas.openxmlformats.org/package/2006/relationships"><Relationship Id="rId1" Type="http://schemas.microsoft.com/office/2011/relationships/chartStyle" Target="style32.xml"/><Relationship Id="rId2" Type="http://schemas.microsoft.com/office/2011/relationships/chartColorStyle" Target="colors32.xml"/><Relationship Id="rId3" Type="http://schemas.openxmlformats.org/officeDocument/2006/relationships/package" Target="../embeddings/Microsoft_Excel_Worksheet22.xlsx"/></Relationships>
</file>

<file path=ppt/charts/_rels/chart35.xml.rels><?xml version="1.0" encoding="UTF-8" standalone="yes"?>
<Relationships xmlns="http://schemas.openxmlformats.org/package/2006/relationships"><Relationship Id="rId1" Type="http://schemas.microsoft.com/office/2011/relationships/chartStyle" Target="style33.xml"/><Relationship Id="rId2" Type="http://schemas.microsoft.com/office/2011/relationships/chartColorStyle" Target="colors33.xml"/><Relationship Id="rId3" Type="http://schemas.openxmlformats.org/officeDocument/2006/relationships/package" Target="../embeddings/Microsoft_Excel_Worksheet23.xlsx"/></Relationships>
</file>

<file path=ppt/charts/_rels/chart36.xml.rels><?xml version="1.0" encoding="UTF-8" standalone="yes"?>
<Relationships xmlns="http://schemas.openxmlformats.org/package/2006/relationships"><Relationship Id="rId1" Type="http://schemas.microsoft.com/office/2011/relationships/chartStyle" Target="style34.xml"/><Relationship Id="rId2" Type="http://schemas.microsoft.com/office/2011/relationships/chartColorStyle" Target="colors34.xml"/><Relationship Id="rId3" Type="http://schemas.openxmlformats.org/officeDocument/2006/relationships/package" Target="../embeddings/Microsoft_Excel_Worksheet24.xlsx"/></Relationships>
</file>

<file path=ppt/charts/_rels/chart37.xml.rels><?xml version="1.0" encoding="UTF-8" standalone="yes"?>
<Relationships xmlns="http://schemas.openxmlformats.org/package/2006/relationships"><Relationship Id="rId1" Type="http://schemas.microsoft.com/office/2011/relationships/chartStyle" Target="style35.xml"/><Relationship Id="rId2" Type="http://schemas.microsoft.com/office/2011/relationships/chartColorStyle" Target="colors35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microsoft.com/office/2011/relationships/chartStyle" Target="style36.xml"/><Relationship Id="rId2" Type="http://schemas.microsoft.com/office/2011/relationships/chartColorStyle" Target="colors36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microsoft.com/office/2011/relationships/chartStyle" Target="style37.xml"/><Relationship Id="rId2" Type="http://schemas.microsoft.com/office/2011/relationships/chartColorStyle" Target="colors37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4.xlsx"/></Relationships>
</file>

<file path=ppt/charts/_rels/chart40.xml.rels><?xml version="1.0" encoding="UTF-8" standalone="yes"?>
<Relationships xmlns="http://schemas.openxmlformats.org/package/2006/relationships"><Relationship Id="rId1" Type="http://schemas.microsoft.com/office/2011/relationships/chartStyle" Target="style38.xml"/><Relationship Id="rId2" Type="http://schemas.microsoft.com/office/2011/relationships/chartColorStyle" Target="colors38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microsoft.com/office/2011/relationships/chartStyle" Target="style39.xml"/><Relationship Id="rId2" Type="http://schemas.microsoft.com/office/2011/relationships/chartColorStyle" Target="colors39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microsoft.com/office/2011/relationships/chartStyle" Target="style40.xml"/><Relationship Id="rId2" Type="http://schemas.microsoft.com/office/2011/relationships/chartColorStyle" Target="colors40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microsoft.com/office/2011/relationships/chartStyle" Target="style41.xml"/><Relationship Id="rId2" Type="http://schemas.microsoft.com/office/2011/relationships/chartColorStyle" Target="colors41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microsoft.com/office/2011/relationships/chartStyle" Target="style42.xml"/><Relationship Id="rId2" Type="http://schemas.microsoft.com/office/2011/relationships/chartColorStyle" Target="colors42.xml"/><Relationship Id="rId3" Type="http://schemas.openxmlformats.org/officeDocument/2006/relationships/oleObject" Target="file:////Users/hudakhayrallah/overleaf_repos/nmt_domain_analysis/17859448vfqynjhvdqfs/plotting/freezinggroups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microsoft.com/office/2011/relationships/chartStyle" Target="style43.xml"/><Relationship Id="rId2" Type="http://schemas.microsoft.com/office/2011/relationships/chartColorStyle" Target="colors43.xml"/><Relationship Id="rId3" Type="http://schemas.openxmlformats.org/officeDocument/2006/relationships/package" Target="../embeddings/Microsoft_Excel_Worksheet25.xlsx"/></Relationships>
</file>

<file path=ppt/charts/_rels/chart46.xml.rels><?xml version="1.0" encoding="UTF-8" standalone="yes"?>
<Relationships xmlns="http://schemas.openxmlformats.org/package/2006/relationships"><Relationship Id="rId1" Type="http://schemas.microsoft.com/office/2011/relationships/chartStyle" Target="style44.xml"/><Relationship Id="rId2" Type="http://schemas.microsoft.com/office/2011/relationships/chartColorStyle" Target="colors44.xml"/><Relationship Id="rId3" Type="http://schemas.openxmlformats.org/officeDocument/2006/relationships/package" Target="../embeddings/Microsoft_Excel_Worksheet26.xlsx"/></Relationships>
</file>

<file path=ppt/charts/_rels/chart47.xml.rels><?xml version="1.0" encoding="UTF-8" standalone="yes"?>
<Relationships xmlns="http://schemas.openxmlformats.org/package/2006/relationships"><Relationship Id="rId1" Type="http://schemas.microsoft.com/office/2011/relationships/chartStyle" Target="style45.xml"/><Relationship Id="rId2" Type="http://schemas.microsoft.com/office/2011/relationships/chartColorStyle" Target="colors45.xml"/><Relationship Id="rId3" Type="http://schemas.openxmlformats.org/officeDocument/2006/relationships/package" Target="../embeddings/Microsoft_Excel_Worksheet27.xlsx"/></Relationships>
</file>

<file path=ppt/charts/_rels/chart48.xml.rels><?xml version="1.0" encoding="UTF-8" standalone="yes"?>
<Relationships xmlns="http://schemas.openxmlformats.org/package/2006/relationships"><Relationship Id="rId1" Type="http://schemas.microsoft.com/office/2011/relationships/chartStyle" Target="style46.xml"/><Relationship Id="rId2" Type="http://schemas.microsoft.com/office/2011/relationships/chartColorStyle" Target="colors46.xml"/><Relationship Id="rId3" Type="http://schemas.openxmlformats.org/officeDocument/2006/relationships/package" Target="../embeddings/Microsoft_Excel_Worksheet28.xlsx"/></Relationships>
</file>

<file path=ppt/charts/_rels/chart49.xml.rels><?xml version="1.0" encoding="UTF-8" standalone="yes"?>
<Relationships xmlns="http://schemas.openxmlformats.org/package/2006/relationships"><Relationship Id="rId1" Type="http://schemas.microsoft.com/office/2011/relationships/chartStyle" Target="style47.xml"/><Relationship Id="rId2" Type="http://schemas.microsoft.com/office/2011/relationships/chartColorStyle" Target="colors47.xml"/><Relationship Id="rId3" Type="http://schemas.openxmlformats.org/officeDocument/2006/relationships/package" Target="../embeddings/Microsoft_Excel_Worksheet29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.xlsx"/></Relationships>
</file>

<file path=ppt/charts/_rels/chart50.xml.rels><?xml version="1.0" encoding="UTF-8" standalone="yes"?>
<Relationships xmlns="http://schemas.openxmlformats.org/package/2006/relationships"><Relationship Id="rId1" Type="http://schemas.microsoft.com/office/2011/relationships/chartStyle" Target="style48.xml"/><Relationship Id="rId2" Type="http://schemas.microsoft.com/office/2011/relationships/chartColorStyle" Target="colors48.xml"/><Relationship Id="rId3" Type="http://schemas.openxmlformats.org/officeDocument/2006/relationships/package" Target="../embeddings/Microsoft_Excel_Worksheet30.xlsx"/></Relationships>
</file>

<file path=ppt/charts/_rels/chart51.xml.rels><?xml version="1.0" encoding="UTF-8" standalone="yes"?>
<Relationships xmlns="http://schemas.openxmlformats.org/package/2006/relationships"><Relationship Id="rId1" Type="http://schemas.microsoft.com/office/2011/relationships/chartStyle" Target="style49.xml"/><Relationship Id="rId2" Type="http://schemas.microsoft.com/office/2011/relationships/chartColorStyle" Target="colors49.xml"/><Relationship Id="rId3" Type="http://schemas.openxmlformats.org/officeDocument/2006/relationships/package" Target="../embeddings/Microsoft_Excel_Worksheet31.xlsx"/></Relationships>
</file>

<file path=ppt/charts/_rels/chart52.xml.rels><?xml version="1.0" encoding="UTF-8" standalone="yes"?>
<Relationships xmlns="http://schemas.openxmlformats.org/package/2006/relationships"><Relationship Id="rId1" Type="http://schemas.microsoft.com/office/2011/relationships/chartStyle" Target="style50.xml"/><Relationship Id="rId2" Type="http://schemas.microsoft.com/office/2011/relationships/chartColorStyle" Target="colors50.xml"/><Relationship Id="rId3" Type="http://schemas.openxmlformats.org/officeDocument/2006/relationships/package" Target="../embeddings/Microsoft_Excel_Worksheet32.xlsx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/Users/hudakhayrallah/Documents/slides/SCALE2018/data_amount_curv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/Users/hudakhayrallah/Documents/slides/SCALE2018/data_amount_curv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/Users/hudakhayrallah/Documents/slides/SCALE2018/data_amount_curv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/Users/hudakhayrallah/Documents/slides/SCALE2018/data_amount_curv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In-Domain 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26.9</c:v>
                </c:pt>
              </c:numCache>
            </c:numRef>
          </c:val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Mixed Domain</c:v>
                </c:pt>
              </c:strCache>
            </c:strRef>
          </c:tx>
          <c:spPr>
            <a:pattFill prst="wdDnDiag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81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27.7</c:v>
                </c:pt>
              </c:numCache>
            </c:numRef>
          </c:val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786592"/>
        <c:axId val="505323696"/>
      </c:barChart>
      <c:catAx>
        <c:axId val="5057865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5323696"/>
        <c:crosses val="autoZero"/>
        <c:auto val="1"/>
        <c:lblAlgn val="ctr"/>
        <c:lblOffset val="100"/>
        <c:noMultiLvlLbl val="0"/>
      </c:catAx>
      <c:valAx>
        <c:axId val="505323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786592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0"/>
          <c:y val="0.820072987781827"/>
          <c:w val="1.0"/>
          <c:h val="0.179927012218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Continued Training</c:v>
                </c:pt>
                <c:pt idx="1">
                  <c:v>Tie</c:v>
                </c:pt>
                <c:pt idx="2">
                  <c:v>General 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Arabic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Arabic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Continued Training</c:v>
                </c:pt>
                <c:pt idx="1">
                  <c:v>Tie</c:v>
                </c:pt>
                <c:pt idx="2">
                  <c:v>General 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79.0</c:v>
                </c:pt>
                <c:pt idx="1">
                  <c:v>38.0</c:v>
                </c:pt>
                <c:pt idx="2">
                  <c:v>24.0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Chinese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Chinese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Continued Training</c:v>
                </c:pt>
                <c:pt idx="1">
                  <c:v>Tie</c:v>
                </c:pt>
                <c:pt idx="2">
                  <c:v>General 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58.0</c:v>
                </c:pt>
                <c:pt idx="1">
                  <c:v>41.0</c:v>
                </c:pt>
                <c:pt idx="2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 smtClean="0"/>
              <a:t>Korean</a:t>
            </a:r>
            <a:endParaRPr lang="en-US" sz="240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Korean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cat>
            <c:strRef>
              <c:f>Sheet1!$B$1:$D$1</c:f>
              <c:strCache>
                <c:ptCount val="3"/>
                <c:pt idx="0">
                  <c:v>Korean</c:v>
                </c:pt>
                <c:pt idx="1">
                  <c:v>Column2</c:v>
                </c:pt>
                <c:pt idx="2">
                  <c:v>Column3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39.0</c:v>
                </c:pt>
                <c:pt idx="1">
                  <c:v>74.0</c:v>
                </c:pt>
                <c:pt idx="2">
                  <c:v>10.0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 SMT</c:v>
                </c:pt>
              </c:strCache>
            </c:strRef>
          </c:tx>
          <c:spPr>
            <a:pattFill prst="wdDnDiag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40000"/>
                  <a:lumOff val="60000"/>
                </a:schemeClr>
              </a:bgClr>
            </a:pattFill>
            <a:ln w="381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Farsi</c:v>
                </c:pt>
              </c:strCache>
            </c:strRef>
          </c:cat>
          <c:val>
            <c:numRef>
              <c:f>Sheet1!$B$2</c:f>
              <c:numCache>
                <c:formatCode>0.0000</c:formatCode>
                <c:ptCount val="1"/>
                <c:pt idx="0">
                  <c:v>0.4932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79-4B48-89D4-0F2BBBA8B2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Domain Adapted SMT</c:v>
                </c:pt>
              </c:strCache>
            </c:strRef>
          </c:tx>
          <c:spPr>
            <a:pattFill prst="wdDnDiag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381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Farsi</c:v>
                </c:pt>
              </c:strCache>
            </c:strRef>
          </c:cat>
          <c:val>
            <c:numRef>
              <c:f>Sheet1!$C$2</c:f>
              <c:numCache>
                <c:formatCode>0.0000</c:formatCode>
                <c:ptCount val="1"/>
                <c:pt idx="0">
                  <c:v>0.5138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A79-4B48-89D4-0F2BBBA8B2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General Domain NMT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Farsi</c:v>
                </c:pt>
              </c:strCache>
            </c:strRef>
          </c:cat>
          <c:val>
            <c:numRef>
              <c:f>Sheet1!$D$2</c:f>
              <c:numCache>
                <c:formatCode>0.0000</c:formatCode>
                <c:ptCount val="1"/>
                <c:pt idx="0">
                  <c:v>0.4994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A79-4B48-89D4-0F2BBBA8B2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Continued Training NMT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Farsi</c:v>
                </c:pt>
              </c:strCache>
            </c:strRef>
          </c:cat>
          <c:val>
            <c:numRef>
              <c:f>Sheet1!$E$2</c:f>
              <c:numCache>
                <c:formatCode>0.0000</c:formatCode>
                <c:ptCount val="1"/>
                <c:pt idx="0">
                  <c:v>0.534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46-8442-B325-F1EF216C2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161040"/>
        <c:axId val="506164304"/>
      </c:barChart>
      <c:catAx>
        <c:axId val="50616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164304"/>
        <c:crosses val="autoZero"/>
        <c:auto val="1"/>
        <c:lblAlgn val="ctr"/>
        <c:lblOffset val="100"/>
        <c:noMultiLvlLbl val="0"/>
      </c:catAx>
      <c:valAx>
        <c:axId val="506164304"/>
        <c:scaling>
          <c:orientation val="minMax"/>
          <c:max val="0.64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16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791844428537342"/>
          <c:w val="1.0"/>
          <c:h val="0.1879535512606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 SMT</c:v>
                </c:pt>
              </c:strCache>
            </c:strRef>
          </c:tx>
          <c:spPr>
            <a:pattFill prst="wdDnDiag">
              <a:fgClr>
                <a:schemeClr val="tx2">
                  <a:lumMod val="60000"/>
                  <a:lumOff val="40000"/>
                </a:schemeClr>
              </a:fgClr>
              <a:bgClr>
                <a:schemeClr val="tx2">
                  <a:lumMod val="40000"/>
                  <a:lumOff val="60000"/>
                </a:schemeClr>
              </a:bgClr>
            </a:patt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Sheet1!$B$2:$B$7</c:f>
              <c:numCache>
                <c:formatCode>0.0000</c:formatCode>
                <c:ptCount val="6"/>
                <c:pt idx="0">
                  <c:v>0.5353</c:v>
                </c:pt>
                <c:pt idx="1">
                  <c:v>0.6124</c:v>
                </c:pt>
                <c:pt idx="2">
                  <c:v>0.4932</c:v>
                </c:pt>
                <c:pt idx="3">
                  <c:v>0.4263</c:v>
                </c:pt>
                <c:pt idx="4">
                  <c:v>0.5338</c:v>
                </c:pt>
                <c:pt idx="5">
                  <c:v>0.4928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A79-4B48-89D4-0F2BBBA8B2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Domain Adapted SMT</c:v>
                </c:pt>
              </c:strCache>
            </c:strRef>
          </c:tx>
          <c:spPr>
            <a:pattFill prst="wdDnDiag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Sheet1!$C$2:$C$7</c:f>
              <c:numCache>
                <c:formatCode>0.0000</c:formatCode>
                <c:ptCount val="6"/>
                <c:pt idx="0">
                  <c:v>0.5496</c:v>
                </c:pt>
                <c:pt idx="1">
                  <c:v>0.6097</c:v>
                </c:pt>
                <c:pt idx="2">
                  <c:v>0.5138</c:v>
                </c:pt>
                <c:pt idx="3">
                  <c:v>0.4619</c:v>
                </c:pt>
                <c:pt idx="4">
                  <c:v>0.5364</c:v>
                </c:pt>
                <c:pt idx="5">
                  <c:v>0.4895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1A79-4B48-89D4-0F2BBBA8B2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General Domain NMT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Sheet1!$D$2:$D$7</c:f>
              <c:numCache>
                <c:formatCode>0.0000</c:formatCode>
                <c:ptCount val="6"/>
                <c:pt idx="0">
                  <c:v>0.5553</c:v>
                </c:pt>
                <c:pt idx="1">
                  <c:v>0.6091</c:v>
                </c:pt>
                <c:pt idx="2">
                  <c:v>0.4994</c:v>
                </c:pt>
                <c:pt idx="3">
                  <c:v>0.4305</c:v>
                </c:pt>
                <c:pt idx="4">
                  <c:v>0.516</c:v>
                </c:pt>
                <c:pt idx="5">
                  <c:v>0.4754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A79-4B48-89D4-0F2BBBA8B2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Continued Training NMT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Sheet1!$E$2:$E$7</c:f>
              <c:numCache>
                <c:formatCode>0.0000</c:formatCode>
                <c:ptCount val="6"/>
                <c:pt idx="0">
                  <c:v>0.5753</c:v>
                </c:pt>
                <c:pt idx="1">
                  <c:v>0.6177</c:v>
                </c:pt>
                <c:pt idx="2">
                  <c:v>0.534</c:v>
                </c:pt>
                <c:pt idx="3">
                  <c:v>0.4726</c:v>
                </c:pt>
                <c:pt idx="4">
                  <c:v>0.5407</c:v>
                </c:pt>
                <c:pt idx="5">
                  <c:v>0.4906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446-8442-B325-F1EF216C2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207104"/>
        <c:axId val="506181632"/>
      </c:barChart>
      <c:catAx>
        <c:axId val="506207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181632"/>
        <c:crosses val="autoZero"/>
        <c:auto val="1"/>
        <c:lblAlgn val="ctr"/>
        <c:lblOffset val="100"/>
        <c:noMultiLvlLbl val="0"/>
      </c:catAx>
      <c:valAx>
        <c:axId val="506181632"/>
        <c:scaling>
          <c:orientation val="minMax"/>
          <c:max val="0.64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0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791844428537342"/>
          <c:w val="1.0"/>
          <c:h val="0.1879535512606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plots!$B$26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942093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6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92D050"/>
                </a:bgClr>
              </a:patt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5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2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mr-IN" smtClean="0"/>
                      <a:t>+11.4</a:t>
                    </a:r>
                    <a:endParaRPr lang="mr-I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plots!$A$27:$A$33</c:f>
              <c:strCache>
                <c:ptCount val="7"/>
                <c:pt idx="0">
                  <c:v>General Domain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  <c:pt idx="6">
                  <c:v>Continued Training</c:v>
                </c:pt>
              </c:strCache>
            </c:strRef>
          </c:cat>
          <c:val>
            <c:numRef>
              <c:f>plots!$B$27:$B$33</c:f>
              <c:numCache>
                <c:formatCode>General</c:formatCode>
                <c:ptCount val="7"/>
                <c:pt idx="1">
                  <c:v>34.54</c:v>
                </c:pt>
                <c:pt idx="2">
                  <c:v>35.08</c:v>
                </c:pt>
                <c:pt idx="3">
                  <c:v>34.25</c:v>
                </c:pt>
                <c:pt idx="4">
                  <c:v>34.66</c:v>
                </c:pt>
                <c:pt idx="5">
                  <c:v>34.97</c:v>
                </c:pt>
                <c:pt idx="6">
                  <c:v>34.72</c:v>
                </c:pt>
              </c:numCache>
            </c:numRef>
          </c:val>
        </c:ser>
        <c:ser>
          <c:idx val="1"/>
          <c:order val="1"/>
          <c:tx>
            <c:strRef>
              <c:f>plots!$C$26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pattFill prst="wdUpDiag">
                <a:fgClr>
                  <a:srgbClr val="942093"/>
                </a:fgClr>
                <a:bgClr>
                  <a:schemeClr val="bg1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UpDiag">
                <a:fgClr>
                  <a:schemeClr val="accent5"/>
                </a:fgClr>
                <a:bgClr>
                  <a:schemeClr val="bg1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hr-HR" smtClean="0"/>
                      <a:t>23.3</a:t>
                    </a:r>
                    <a:endParaRPr lang="hr-H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plots!$A$27:$A$33</c:f>
              <c:strCache>
                <c:ptCount val="7"/>
                <c:pt idx="0">
                  <c:v>General Domain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  <c:pt idx="6">
                  <c:v>Continued Training</c:v>
                </c:pt>
              </c:strCache>
            </c:strRef>
          </c:cat>
          <c:val>
            <c:numRef>
              <c:f>plots!$C$27:$C$33</c:f>
              <c:numCache>
                <c:formatCode>General</c:formatCode>
                <c:ptCount val="7"/>
                <c:pt idx="0">
                  <c:v>23.32</c:v>
                </c:pt>
                <c:pt idx="1">
                  <c:v>34.55</c:v>
                </c:pt>
                <c:pt idx="2">
                  <c:v>33.19</c:v>
                </c:pt>
                <c:pt idx="3">
                  <c:v>33.89</c:v>
                </c:pt>
                <c:pt idx="4">
                  <c:v>27.37</c:v>
                </c:pt>
                <c:pt idx="5">
                  <c:v>32.65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06756912"/>
        <c:axId val="505876128"/>
      </c:barChart>
      <c:catAx>
        <c:axId val="50675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876128"/>
        <c:crosses val="autoZero"/>
        <c:auto val="1"/>
        <c:lblAlgn val="ctr"/>
        <c:lblOffset val="100"/>
        <c:noMultiLvlLbl val="0"/>
      </c:catAx>
      <c:valAx>
        <c:axId val="505876128"/>
        <c:scaling>
          <c:orientation val="minMax"/>
          <c:max val="39.0"/>
          <c:min val="20.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56912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plots!$B$35</c:f>
              <c:strCache>
                <c:ptCount val="1"/>
                <c:pt idx="0">
                  <c:v>Freeze Weight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rgbClr val="942093"/>
              </a:bgClr>
            </a:pattFill>
            <a:ln w="25400">
              <a:solidFill>
                <a:srgbClr val="942093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6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92D050"/>
                </a:bgClr>
              </a:patt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5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2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/>
                </a:solidFill>
              </a:ln>
              <a:effectLst/>
            </c:spPr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+11.2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+11.8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+10.9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+11.3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+11.1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mr-IN" smtClean="0"/>
                      <a:t>+11.4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plots!$A$36:$A$42</c:f>
              <c:strCache>
                <c:ptCount val="7"/>
                <c:pt idx="0">
                  <c:v>General Domain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  <c:pt idx="6">
                  <c:v>Continued Training</c:v>
                </c:pt>
              </c:strCache>
            </c:strRef>
          </c:cat>
          <c:val>
            <c:numRef>
              <c:f>plots!$B$36:$B$42</c:f>
              <c:numCache>
                <c:formatCode>General</c:formatCode>
                <c:ptCount val="7"/>
                <c:pt idx="1">
                  <c:v>34.54</c:v>
                </c:pt>
                <c:pt idx="2">
                  <c:v>35.08</c:v>
                </c:pt>
                <c:pt idx="3">
                  <c:v>34.25</c:v>
                </c:pt>
                <c:pt idx="4">
                  <c:v>34.66</c:v>
                </c:pt>
                <c:pt idx="5">
                  <c:v>34.97</c:v>
                </c:pt>
                <c:pt idx="6">
                  <c:v>34.72</c:v>
                </c:pt>
              </c:numCache>
            </c:numRef>
          </c:val>
        </c:ser>
        <c:ser>
          <c:idx val="1"/>
          <c:order val="1"/>
          <c:tx>
            <c:strRef>
              <c:f>plots!$C$35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hr-HR" smtClean="0"/>
                      <a:t>23.3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plots!$A$36:$A$42</c:f>
              <c:strCache>
                <c:ptCount val="7"/>
                <c:pt idx="0">
                  <c:v>General Domain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  <c:pt idx="6">
                  <c:v>Continued Training</c:v>
                </c:pt>
              </c:strCache>
            </c:strRef>
          </c:cat>
          <c:val>
            <c:numRef>
              <c:f>plots!$C$36:$C$42</c:f>
              <c:numCache>
                <c:formatCode>General</c:formatCode>
                <c:ptCount val="7"/>
                <c:pt idx="0">
                  <c:v>23.32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06258336"/>
        <c:axId val="506261344"/>
      </c:barChart>
      <c:catAx>
        <c:axId val="50625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61344"/>
        <c:crosses val="autoZero"/>
        <c:auto val="1"/>
        <c:lblAlgn val="ctr"/>
        <c:lblOffset val="100"/>
        <c:noMultiLvlLbl val="0"/>
      </c:catAx>
      <c:valAx>
        <c:axId val="506261344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258336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Freeze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Freeze</c:v>
                </c:pt>
                <c:pt idx="1">
                  <c:v>Train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Freeze</c:v>
                </c:pt>
                <c:pt idx="1">
                  <c:v>Train 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0.0</c:v>
                </c:pt>
                <c:pt idx="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641648"/>
        <c:axId val="426572448"/>
      </c:barChart>
      <c:catAx>
        <c:axId val="426641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26572448"/>
        <c:crosses val="autoZero"/>
        <c:auto val="1"/>
        <c:lblAlgn val="ctr"/>
        <c:lblOffset val="100"/>
        <c:noMultiLvlLbl val="0"/>
      </c:catAx>
      <c:valAx>
        <c:axId val="426572448"/>
        <c:scaling>
          <c:orientation val="minMax"/>
        </c:scaling>
        <c:delete val="1"/>
        <c:axPos val="l"/>
        <c:majorTickMark val="none"/>
        <c:minorTickMark val="none"/>
        <c:tickLblPos val="nextTo"/>
        <c:crossAx val="426641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plots!$B$44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dLbls>
            <c:dLbl>
              <c:idx val="6"/>
              <c:layout/>
              <c:tx>
                <c:rich>
                  <a:bodyPr/>
                  <a:lstStyle/>
                  <a:p>
                    <a:r>
                      <a:rPr lang="mr-IN" smtClean="0"/>
                      <a:t>+11.4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plots!$A$45:$A$51</c:f>
              <c:strCache>
                <c:ptCount val="7"/>
                <c:pt idx="0">
                  <c:v>General Domain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  <c:pt idx="6">
                  <c:v>Continued Training</c:v>
                </c:pt>
              </c:strCache>
            </c:strRef>
          </c:cat>
          <c:val>
            <c:numRef>
              <c:f>plots!$B$45:$B$51</c:f>
              <c:numCache>
                <c:formatCode>General</c:formatCode>
                <c:ptCount val="7"/>
                <c:pt idx="6">
                  <c:v>34.72</c:v>
                </c:pt>
              </c:numCache>
            </c:numRef>
          </c:val>
        </c:ser>
        <c:ser>
          <c:idx val="1"/>
          <c:order val="1"/>
          <c:tx>
            <c:strRef>
              <c:f>plots!$C$44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pattFill prst="wdUpDiag">
              <a:fgClr>
                <a:schemeClr val="bg1"/>
              </a:fgClr>
              <a:bgClr>
                <a:schemeClr val="bg1"/>
              </a:bgClr>
            </a:pattFill>
            <a:ln w="25400">
              <a:solidFill>
                <a:srgbClr val="942093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pattFill prst="wdUpDiag">
                <a:fgClr>
                  <a:srgbClr val="942093"/>
                </a:fgClr>
                <a:bgClr>
                  <a:schemeClr val="bg1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UpDiag">
                <a:fgClr>
                  <a:schemeClr val="accent5"/>
                </a:fgClr>
                <a:bgClr>
                  <a:schemeClr val="bg1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hr-HR" smtClean="0"/>
                      <a:t>23.3</a:t>
                    </a:r>
                    <a:endParaRPr lang="hr-HR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+11.2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+9.9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+10.6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+4.0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/>
              <c:tx>
                <c:rich>
                  <a:bodyPr/>
                  <a:lstStyle/>
                  <a:p>
                    <a:r>
                      <a:rPr lang="mr-IN" dirty="0" smtClean="0"/>
                      <a:t>+9.3</a:t>
                    </a:r>
                    <a:endParaRPr lang="mr-IN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plots!$A$45:$A$51</c:f>
              <c:strCache>
                <c:ptCount val="7"/>
                <c:pt idx="0">
                  <c:v>General Domain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  <c:pt idx="6">
                  <c:v>Continued Training</c:v>
                </c:pt>
              </c:strCache>
            </c:strRef>
          </c:cat>
          <c:val>
            <c:numRef>
              <c:f>plots!$C$45:$C$51</c:f>
              <c:numCache>
                <c:formatCode>General</c:formatCode>
                <c:ptCount val="7"/>
                <c:pt idx="0">
                  <c:v>23.32</c:v>
                </c:pt>
                <c:pt idx="1">
                  <c:v>34.55</c:v>
                </c:pt>
                <c:pt idx="2">
                  <c:v>33.19</c:v>
                </c:pt>
                <c:pt idx="3">
                  <c:v>33.89</c:v>
                </c:pt>
                <c:pt idx="4">
                  <c:v>27.37</c:v>
                </c:pt>
                <c:pt idx="5">
                  <c:v>32.65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06986608"/>
        <c:axId val="506989088"/>
      </c:barChart>
      <c:catAx>
        <c:axId val="50698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89088"/>
        <c:crosses val="autoZero"/>
        <c:auto val="1"/>
        <c:lblAlgn val="ctr"/>
        <c:lblOffset val="100"/>
        <c:noMultiLvlLbl val="0"/>
      </c:catAx>
      <c:valAx>
        <c:axId val="506989088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86608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36.0</c:v>
                </c:pt>
                <c:pt idx="1">
                  <c:v>2.7</c:v>
                </c:pt>
                <c:pt idx="2">
                  <c:v>23.4</c:v>
                </c:pt>
                <c:pt idx="3">
                  <c:v>12.6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In-Domain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61.9</c:v>
                </c:pt>
                <c:pt idx="1">
                  <c:v>29.9</c:v>
                </c:pt>
                <c:pt idx="2">
                  <c:v>26.9</c:v>
                </c:pt>
                <c:pt idx="3">
                  <c:v>40.2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62.3</c:v>
                </c:pt>
                <c:pt idx="1">
                  <c:v>31.7</c:v>
                </c:pt>
                <c:pt idx="2">
                  <c:v>37.0</c:v>
                </c:pt>
                <c:pt idx="3">
                  <c:v>43.7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900112"/>
        <c:axId val="505902320"/>
      </c:barChart>
      <c:catAx>
        <c:axId val="50590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02320"/>
        <c:crosses val="autoZero"/>
        <c:auto val="1"/>
        <c:lblAlgn val="ctr"/>
        <c:lblOffset val="100"/>
        <c:noMultiLvlLbl val="0"/>
      </c:catAx>
      <c:valAx>
        <c:axId val="505902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001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98638175278595"/>
          <c:w val="1.0"/>
          <c:h val="0.1013602781975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Freeze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Freeze</c:v>
                </c:pt>
                <c:pt idx="1">
                  <c:v>Train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Freeze</c:v>
                </c:pt>
                <c:pt idx="1">
                  <c:v>Train 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0.0</c:v>
                </c:pt>
                <c:pt idx="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273888"/>
        <c:axId val="506276368"/>
      </c:barChart>
      <c:catAx>
        <c:axId val="506273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6276368"/>
        <c:crosses val="autoZero"/>
        <c:auto val="1"/>
        <c:lblAlgn val="ctr"/>
        <c:lblOffset val="100"/>
        <c:noMultiLvlLbl val="0"/>
      </c:catAx>
      <c:valAx>
        <c:axId val="506276368"/>
        <c:scaling>
          <c:orientation val="minMax"/>
        </c:scaling>
        <c:delete val="1"/>
        <c:axPos val="l"/>
        <c:majorTickMark val="none"/>
        <c:minorTickMark val="none"/>
        <c:tickLblPos val="nextTo"/>
        <c:crossAx val="506273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plots!$B$26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942093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6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92D050"/>
                </a:bgClr>
              </a:patt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5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2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/>
              <c:tx>
                <c:rich>
                  <a:bodyPr/>
                  <a:lstStyle/>
                  <a:p>
                    <a:r>
                      <a:rPr lang="nb-NO" smtClean="0"/>
                      <a:t>11.4</a:t>
                    </a:r>
                    <a:endParaRPr lang="nb-NO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plots!$A$27:$A$33</c:f>
              <c:strCache>
                <c:ptCount val="7"/>
                <c:pt idx="0">
                  <c:v>General Domain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  <c:pt idx="6">
                  <c:v>Continued Training</c:v>
                </c:pt>
              </c:strCache>
            </c:strRef>
          </c:cat>
          <c:val>
            <c:numRef>
              <c:f>plots!$B$27:$B$33</c:f>
              <c:numCache>
                <c:formatCode>General</c:formatCode>
                <c:ptCount val="7"/>
                <c:pt idx="1">
                  <c:v>34.54</c:v>
                </c:pt>
                <c:pt idx="2">
                  <c:v>35.08</c:v>
                </c:pt>
                <c:pt idx="3">
                  <c:v>34.25</c:v>
                </c:pt>
                <c:pt idx="4">
                  <c:v>34.66</c:v>
                </c:pt>
                <c:pt idx="5">
                  <c:v>34.97</c:v>
                </c:pt>
                <c:pt idx="6">
                  <c:v>34.72</c:v>
                </c:pt>
              </c:numCache>
            </c:numRef>
          </c:val>
        </c:ser>
        <c:ser>
          <c:idx val="1"/>
          <c:order val="1"/>
          <c:tx>
            <c:strRef>
              <c:f>plots!$C$26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pattFill prst="wdUpDiag">
                <a:fgClr>
                  <a:srgbClr val="942093"/>
                </a:fgClr>
                <a:bgClr>
                  <a:schemeClr val="bg1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UpDiag">
                <a:fgClr>
                  <a:schemeClr val="accent5"/>
                </a:fgClr>
                <a:bgClr>
                  <a:schemeClr val="bg1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hr-HR" smtClean="0"/>
                      <a:t>23.3</a:t>
                    </a:r>
                    <a:endParaRPr lang="hr-H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plots!$A$27:$A$33</c:f>
              <c:strCache>
                <c:ptCount val="7"/>
                <c:pt idx="0">
                  <c:v>General Domain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  <c:pt idx="6">
                  <c:v>Continued Training</c:v>
                </c:pt>
              </c:strCache>
            </c:strRef>
          </c:cat>
          <c:val>
            <c:numRef>
              <c:f>plots!$C$27:$C$33</c:f>
              <c:numCache>
                <c:formatCode>General</c:formatCode>
                <c:ptCount val="7"/>
                <c:pt idx="0">
                  <c:v>23.32</c:v>
                </c:pt>
                <c:pt idx="1">
                  <c:v>34.55</c:v>
                </c:pt>
                <c:pt idx="2">
                  <c:v>33.19</c:v>
                </c:pt>
                <c:pt idx="3">
                  <c:v>33.89</c:v>
                </c:pt>
                <c:pt idx="4">
                  <c:v>27.37</c:v>
                </c:pt>
                <c:pt idx="5">
                  <c:v>32.65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07037584"/>
        <c:axId val="507040336"/>
      </c:barChart>
      <c:catAx>
        <c:axId val="507037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40336"/>
        <c:crosses val="autoZero"/>
        <c:auto val="1"/>
        <c:lblAlgn val="ctr"/>
        <c:lblOffset val="100"/>
        <c:noMultiLvlLbl val="0"/>
      </c:catAx>
      <c:valAx>
        <c:axId val="507040336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037584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Freeze</c:v>
                </c:pt>
              </c:strCache>
            </c:strRef>
          </c:tx>
          <c:spPr>
            <a:pattFill prst="wdDnDiag">
              <a:fgClr>
                <a:schemeClr val="bg1"/>
              </a:fgClr>
              <a:bgClr>
                <a:schemeClr val="tx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Freeze</c:v>
                </c:pt>
                <c:pt idx="1">
                  <c:v>Train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0.0</c:v>
                </c:pt>
                <c:pt idx="1">
                  <c:v>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Train</c:v>
                </c:pt>
              </c:strCache>
            </c:strRef>
          </c:tx>
          <c:spPr>
            <a:pattFill prst="wdUpDiag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Freeze</c:v>
                </c:pt>
                <c:pt idx="1">
                  <c:v>Train 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0.0</c:v>
                </c:pt>
                <c:pt idx="1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6302096"/>
        <c:axId val="506304848"/>
      </c:barChart>
      <c:catAx>
        <c:axId val="5063020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6304848"/>
        <c:crosses val="autoZero"/>
        <c:auto val="1"/>
        <c:lblAlgn val="ctr"/>
        <c:lblOffset val="100"/>
        <c:noMultiLvlLbl val="0"/>
      </c:catAx>
      <c:valAx>
        <c:axId val="506304848"/>
        <c:scaling>
          <c:orientation val="minMax"/>
        </c:scaling>
        <c:delete val="1"/>
        <c:axPos val="l"/>
        <c:majorTickMark val="none"/>
        <c:minorTickMark val="none"/>
        <c:tickLblPos val="nextTo"/>
        <c:crossAx val="506302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In-Domain 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980128"/>
        <c:axId val="510982336"/>
      </c:barChart>
      <c:catAx>
        <c:axId val="5109801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10982336"/>
        <c:crosses val="autoZero"/>
        <c:auto val="1"/>
        <c:lblAlgn val="ctr"/>
        <c:lblOffset val="100"/>
        <c:noMultiLvlLbl val="0"/>
      </c:catAx>
      <c:valAx>
        <c:axId val="51098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80128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0"/>
          <c:y val="0.820072987781827"/>
          <c:w val="1.0"/>
          <c:h val="0.179927012218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381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23.4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In-Domain 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26.9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37.0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Online A  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Ru-En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29.8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932160"/>
        <c:axId val="509962832"/>
      </c:barChart>
      <c:catAx>
        <c:axId val="5099321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9962832"/>
        <c:crosses val="autoZero"/>
        <c:auto val="1"/>
        <c:lblAlgn val="ctr"/>
        <c:lblOffset val="100"/>
        <c:noMultiLvlLbl val="0"/>
      </c:catAx>
      <c:valAx>
        <c:axId val="50996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932160"/>
        <c:crosses val="autoZero"/>
        <c:crossBetween val="between"/>
        <c:majorUnit val="10.0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0"/>
          <c:y val="0.741504073276781"/>
          <c:w val="1.0"/>
          <c:h val="0.2584959267232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0718868474774"/>
          <c:y val="0.0482813701317638"/>
          <c:w val="0.909219403130164"/>
          <c:h val="0.6724471309773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SMT Domain Adapted</c:v>
                </c:pt>
              </c:strCache>
            </c:strRef>
          </c:tx>
          <c:spPr>
            <a:pattFill prst="wdDnDiag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50.6</c:v>
                </c:pt>
                <c:pt idx="1">
                  <c:v>21.7</c:v>
                </c:pt>
                <c:pt idx="2">
                  <c:v>29.0</c:v>
                </c:pt>
                <c:pt idx="3">
                  <c:v>29.8</c:v>
                </c:pt>
              </c:numCache>
            </c:numRef>
          </c:val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Online 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51.0</c:v>
                </c:pt>
                <c:pt idx="1">
                  <c:v>27.1</c:v>
                </c:pt>
                <c:pt idx="2">
                  <c:v>29.8</c:v>
                </c:pt>
                <c:pt idx="3">
                  <c:v>33.9</c:v>
                </c:pt>
              </c:numCache>
            </c:numRef>
          </c:val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NMT 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62.3</c:v>
                </c:pt>
                <c:pt idx="1">
                  <c:v>31.7</c:v>
                </c:pt>
                <c:pt idx="2">
                  <c:v>37.0</c:v>
                </c:pt>
                <c:pt idx="3">
                  <c:v>43.7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826176"/>
        <c:axId val="507827952"/>
      </c:barChart>
      <c:catAx>
        <c:axId val="50782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827952"/>
        <c:crosses val="autoZero"/>
        <c:auto val="1"/>
        <c:lblAlgn val="ctr"/>
        <c:lblOffset val="100"/>
        <c:noMultiLvlLbl val="0"/>
      </c:catAx>
      <c:valAx>
        <c:axId val="507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82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45327281729877"/>
          <c:w val="1.0"/>
          <c:h val="0.1546727113656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SMT Domain Adapted</c:v>
                </c:pt>
              </c:strCache>
            </c:strRef>
          </c:tx>
          <c:spPr>
            <a:pattFill prst="wdDnDiag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27.8</c:v>
                </c:pt>
                <c:pt idx="1">
                  <c:v>31.9</c:v>
                </c:pt>
                <c:pt idx="2">
                  <c:v>18.2</c:v>
                </c:pt>
                <c:pt idx="3">
                  <c:v>10.7</c:v>
                </c:pt>
                <c:pt idx="4">
                  <c:v>25.7</c:v>
                </c:pt>
                <c:pt idx="5">
                  <c:v>16.1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Online 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34.3</c:v>
                </c:pt>
                <c:pt idx="1">
                  <c:v>38.5</c:v>
                </c:pt>
                <c:pt idx="2">
                  <c:v>20.9</c:v>
                </c:pt>
                <c:pt idx="3">
                  <c:v>17.9</c:v>
                </c:pt>
                <c:pt idx="4">
                  <c:v>28.6</c:v>
                </c:pt>
                <c:pt idx="5">
                  <c:v>21.0</c:v>
                </c:pt>
              </c:numCache>
            </c:numRef>
          </c:val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35.4</c:v>
                </c:pt>
                <c:pt idx="1">
                  <c:v>39.9</c:v>
                </c:pt>
                <c:pt idx="2">
                  <c:v>27.9</c:v>
                </c:pt>
                <c:pt idx="3">
                  <c:v>17.2</c:v>
                </c:pt>
                <c:pt idx="4">
                  <c:v>28.6</c:v>
                </c:pt>
                <c:pt idx="5">
                  <c:v>20.4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171632"/>
        <c:axId val="509173408"/>
      </c:barChart>
      <c:catAx>
        <c:axId val="50917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173408"/>
        <c:crosses val="autoZero"/>
        <c:auto val="1"/>
        <c:lblAlgn val="ctr"/>
        <c:lblOffset val="100"/>
        <c:noMultiLvlLbl val="0"/>
      </c:catAx>
      <c:valAx>
        <c:axId val="509173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171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62163477695244"/>
          <c:w val="0.998478905414601"/>
          <c:h val="0.115388261017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0718868474774"/>
          <c:y val="0.0482847517754785"/>
          <c:w val="0.909219403130164"/>
          <c:h val="0.680842287044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36.0</c:v>
                </c:pt>
                <c:pt idx="1">
                  <c:v>2.7</c:v>
                </c:pt>
                <c:pt idx="2">
                  <c:v>23.4</c:v>
                </c:pt>
                <c:pt idx="3">
                  <c:v>12.6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In-Domain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61.9</c:v>
                </c:pt>
                <c:pt idx="1">
                  <c:v>29.9</c:v>
                </c:pt>
                <c:pt idx="2">
                  <c:v>26.9</c:v>
                </c:pt>
                <c:pt idx="3">
                  <c:v>40.2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62.3</c:v>
                </c:pt>
                <c:pt idx="1">
                  <c:v>31.7</c:v>
                </c:pt>
                <c:pt idx="2">
                  <c:v>37.0</c:v>
                </c:pt>
                <c:pt idx="3">
                  <c:v>43.7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Online 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51.0</c:v>
                </c:pt>
                <c:pt idx="1">
                  <c:v>27.1</c:v>
                </c:pt>
                <c:pt idx="2">
                  <c:v>29.8</c:v>
                </c:pt>
                <c:pt idx="3">
                  <c:v>33.9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023440"/>
        <c:axId val="510026000"/>
      </c:barChart>
      <c:catAx>
        <c:axId val="51002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26000"/>
        <c:crosses val="autoZero"/>
        <c:auto val="1"/>
        <c:lblAlgn val="ctr"/>
        <c:lblOffset val="100"/>
        <c:noMultiLvlLbl val="0"/>
      </c:catAx>
      <c:valAx>
        <c:axId val="51002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02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98641902286872"/>
          <c:w val="1.0"/>
          <c:h val="0.101358097713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0718868474774"/>
          <c:y val="0.0482847517754785"/>
          <c:w val="0.909219403130164"/>
          <c:h val="0.680842287044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29.6</c:v>
                </c:pt>
                <c:pt idx="1">
                  <c:v>34.6</c:v>
                </c:pt>
                <c:pt idx="2">
                  <c:v>22.2</c:v>
                </c:pt>
                <c:pt idx="3">
                  <c:v>11.6</c:v>
                </c:pt>
                <c:pt idx="4">
                  <c:v>23.4</c:v>
                </c:pt>
                <c:pt idx="5">
                  <c:v>15.9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27.4</c:v>
                </c:pt>
                <c:pt idx="1">
                  <c:v>32.3</c:v>
                </c:pt>
                <c:pt idx="2">
                  <c:v>21.3</c:v>
                </c:pt>
                <c:pt idx="3">
                  <c:v>14.4</c:v>
                </c:pt>
                <c:pt idx="4">
                  <c:v>22.9</c:v>
                </c:pt>
                <c:pt idx="5">
                  <c:v>16.2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35.4</c:v>
                </c:pt>
                <c:pt idx="1">
                  <c:v>39.9</c:v>
                </c:pt>
                <c:pt idx="2">
                  <c:v>27.9</c:v>
                </c:pt>
                <c:pt idx="3">
                  <c:v>17.2</c:v>
                </c:pt>
                <c:pt idx="4">
                  <c:v>28.6</c:v>
                </c:pt>
                <c:pt idx="5">
                  <c:v>20.4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Online 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34.3</c:v>
                </c:pt>
                <c:pt idx="1">
                  <c:v>38.5</c:v>
                </c:pt>
                <c:pt idx="2">
                  <c:v>20.9</c:v>
                </c:pt>
                <c:pt idx="3">
                  <c:v>17.9</c:v>
                </c:pt>
                <c:pt idx="4">
                  <c:v>28.6</c:v>
                </c:pt>
                <c:pt idx="5">
                  <c:v>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106896"/>
        <c:axId val="509109728"/>
      </c:barChart>
      <c:catAx>
        <c:axId val="50910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109728"/>
        <c:crosses val="autoZero"/>
        <c:auto val="1"/>
        <c:lblAlgn val="ctr"/>
        <c:lblOffset val="100"/>
        <c:noMultiLvlLbl val="0"/>
      </c:catAx>
      <c:valAx>
        <c:axId val="509109728"/>
        <c:scaling>
          <c:orientation val="minMax"/>
          <c:max val="4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106896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0152109458539905"/>
          <c:y val="0.890223804304189"/>
          <c:w val="0.998478905414601"/>
          <c:h val="0.109776195695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learningcurve!$A$16</c:f>
              <c:strCache>
                <c:ptCount val="1"/>
                <c:pt idx="0">
                  <c:v>Arabic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learningcurve!$B$15:$E$15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learningcurve!$B$16:$E$16</c:f>
              <c:numCache>
                <c:formatCode>General</c:formatCode>
                <c:ptCount val="4"/>
              </c:numCache>
            </c:numRef>
          </c:yVal>
          <c:smooth val="1"/>
        </c:ser>
        <c:ser>
          <c:idx val="1"/>
          <c:order val="1"/>
          <c:tx>
            <c:strRef>
              <c:f>learningcurve!$A$17</c:f>
              <c:strCache>
                <c:ptCount val="1"/>
                <c:pt idx="0">
                  <c:v>German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learningcurve!$B$15:$E$15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learningcurve!$B$17:$E$17</c:f>
              <c:numCache>
                <c:formatCode>General</c:formatCode>
                <c:ptCount val="4"/>
                <c:pt idx="0">
                  <c:v>36.0</c:v>
                </c:pt>
                <c:pt idx="1">
                  <c:v>42.7</c:v>
                </c:pt>
                <c:pt idx="2">
                  <c:v>44.1</c:v>
                </c:pt>
                <c:pt idx="3">
                  <c:v>45.2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learningcurve!$A$18</c:f>
              <c:strCache>
                <c:ptCount val="1"/>
                <c:pt idx="0">
                  <c:v>Farsi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learningcurve!$B$15:$E$15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learningcurve!$B$18:$E$18</c:f>
              <c:numCache>
                <c:formatCode>General</c:formatCode>
                <c:ptCount val="4"/>
              </c:numCache>
            </c:numRef>
          </c:yVal>
          <c:smooth val="1"/>
        </c:ser>
        <c:ser>
          <c:idx val="3"/>
          <c:order val="3"/>
          <c:tx>
            <c:strRef>
              <c:f>learningcurve!$A$19</c:f>
              <c:strCache>
                <c:ptCount val="1"/>
                <c:pt idx="0">
                  <c:v>Korean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8100">
                <a:solidFill>
                  <a:schemeClr val="accent4"/>
                </a:solidFill>
              </a:ln>
              <a:effectLst/>
            </c:spPr>
          </c:marker>
          <c:xVal>
            <c:numRef>
              <c:f>learningcurve!$B$15:$E$15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learningcurve!$B$19:$E$19</c:f>
              <c:numCache>
                <c:formatCode>General</c:formatCode>
                <c:ptCount val="4"/>
                <c:pt idx="0">
                  <c:v>2.7</c:v>
                </c:pt>
                <c:pt idx="1">
                  <c:v>13.2</c:v>
                </c:pt>
                <c:pt idx="2">
                  <c:v>15.9</c:v>
                </c:pt>
                <c:pt idx="3">
                  <c:v>18.9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learningcurve!$A$20</c:f>
              <c:strCache>
                <c:ptCount val="1"/>
                <c:pt idx="0">
                  <c:v>Russian 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xVal>
            <c:numRef>
              <c:f>learningcurve!$B$15:$E$15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learningcurve!$B$20:$E$20</c:f>
              <c:numCache>
                <c:formatCode>General</c:formatCode>
                <c:ptCount val="4"/>
                <c:pt idx="0">
                  <c:v>23.4</c:v>
                </c:pt>
                <c:pt idx="1">
                  <c:v>27.2</c:v>
                </c:pt>
                <c:pt idx="2">
                  <c:v>27.5</c:v>
                </c:pt>
                <c:pt idx="3">
                  <c:v>27.7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learningcurve!$A$21</c:f>
              <c:strCache>
                <c:ptCount val="1"/>
                <c:pt idx="0">
                  <c:v>Chinese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38100">
                <a:solidFill>
                  <a:schemeClr val="accent6"/>
                </a:solidFill>
              </a:ln>
              <a:effectLst/>
            </c:spPr>
          </c:marker>
          <c:xVal>
            <c:numRef>
              <c:f>learningcurve!$B$15:$E$15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learningcurve!$B$21:$E$21</c:f>
              <c:numCache>
                <c:formatCode>General</c:formatCode>
                <c:ptCount val="4"/>
                <c:pt idx="0">
                  <c:v>12.6</c:v>
                </c:pt>
                <c:pt idx="1">
                  <c:v>24.3</c:v>
                </c:pt>
                <c:pt idx="2">
                  <c:v>25.5</c:v>
                </c:pt>
                <c:pt idx="3">
                  <c:v>27.1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247296"/>
        <c:axId val="508249344"/>
      </c:scatterChart>
      <c:valAx>
        <c:axId val="508247296"/>
        <c:scaling>
          <c:orientation val="minMax"/>
          <c:max val="8500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249344"/>
        <c:crosses val="autoZero"/>
        <c:crossBetween val="midCat"/>
      </c:valAx>
      <c:valAx>
        <c:axId val="508249344"/>
        <c:scaling>
          <c:orientation val="minMax"/>
          <c:max val="6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247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0718868474774"/>
          <c:y val="0.0482847517754785"/>
          <c:w val="0.909219403130164"/>
          <c:h val="0.680842287044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36.0</c:v>
                </c:pt>
                <c:pt idx="1">
                  <c:v>2.7</c:v>
                </c:pt>
                <c:pt idx="2">
                  <c:v>23.4</c:v>
                </c:pt>
                <c:pt idx="3">
                  <c:v>12.6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In-Domain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61.9</c:v>
                </c:pt>
                <c:pt idx="1">
                  <c:v>29.9</c:v>
                </c:pt>
                <c:pt idx="2">
                  <c:v>26.9</c:v>
                </c:pt>
                <c:pt idx="3">
                  <c:v>40.2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62.3</c:v>
                </c:pt>
                <c:pt idx="1">
                  <c:v>31.7</c:v>
                </c:pt>
                <c:pt idx="2">
                  <c:v>37.0</c:v>
                </c:pt>
                <c:pt idx="3">
                  <c:v>43.7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Online 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51.0</c:v>
                </c:pt>
                <c:pt idx="1">
                  <c:v>27.1</c:v>
                </c:pt>
                <c:pt idx="2">
                  <c:v>29.8</c:v>
                </c:pt>
                <c:pt idx="3">
                  <c:v>33.9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535856"/>
        <c:axId val="507529136"/>
      </c:barChart>
      <c:catAx>
        <c:axId val="50753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29136"/>
        <c:crosses val="autoZero"/>
        <c:auto val="1"/>
        <c:lblAlgn val="ctr"/>
        <c:lblOffset val="100"/>
        <c:noMultiLvlLbl val="0"/>
      </c:catAx>
      <c:valAx>
        <c:axId val="507529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53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98641902286872"/>
          <c:w val="1.0"/>
          <c:h val="0.1013580977131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4"/>
          <c:order val="0"/>
          <c:tx>
            <c:strRef>
              <c:f>learningcurve!$A$6</c:f>
              <c:strCache>
                <c:ptCount val="1"/>
                <c:pt idx="0">
                  <c:v>Russian 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xVal>
            <c:numRef>
              <c:f>learningcurve!$B$1:$N$1</c:f>
              <c:numCache>
                <c:formatCode>General</c:formatCode>
                <c:ptCount val="13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174327.0</c:v>
                </c:pt>
                <c:pt idx="8">
                  <c:v>151627.0</c:v>
                </c:pt>
                <c:pt idx="9">
                  <c:v>114088.0</c:v>
                </c:pt>
                <c:pt idx="10">
                  <c:v>163721.0</c:v>
                </c:pt>
                <c:pt idx="11">
                  <c:v>180316.0</c:v>
                </c:pt>
                <c:pt idx="12">
                  <c:v>169178.0</c:v>
                </c:pt>
              </c:numCache>
            </c:numRef>
          </c:xVal>
          <c:yVal>
            <c:numRef>
              <c:f>learningcurve!$B$6:$N$6</c:f>
              <c:numCache>
                <c:formatCode>General</c:formatCode>
                <c:ptCount val="13"/>
                <c:pt idx="0">
                  <c:v>23.4</c:v>
                </c:pt>
                <c:pt idx="1">
                  <c:v>25.2</c:v>
                </c:pt>
                <c:pt idx="2">
                  <c:v>25.6</c:v>
                </c:pt>
                <c:pt idx="3">
                  <c:v>26.4</c:v>
                </c:pt>
                <c:pt idx="4">
                  <c:v>26.9</c:v>
                </c:pt>
                <c:pt idx="5">
                  <c:v>27.2</c:v>
                </c:pt>
                <c:pt idx="6">
                  <c:v>27.6</c:v>
                </c:pt>
                <c:pt idx="11">
                  <c:v>28.6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977680"/>
        <c:axId val="508979728"/>
      </c:scatterChart>
      <c:valAx>
        <c:axId val="508977680"/>
        <c:scaling>
          <c:orientation val="minMax"/>
          <c:max val="190000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79728"/>
        <c:crosses val="autoZero"/>
        <c:crossBetween val="midCat"/>
        <c:majorUnit val="50000.0"/>
      </c:valAx>
      <c:valAx>
        <c:axId val="508979728"/>
        <c:scaling>
          <c:orientation val="minMax"/>
          <c:max val="43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977680"/>
        <c:crosses val="autoZero"/>
        <c:crossBetween val="midCat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learningcurve!$A$2</c:f>
              <c:strCache>
                <c:ptCount val="1"/>
                <c:pt idx="0">
                  <c:v>Arabic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learningcurve!$B$1:$H$1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learningcurve!$B$2:$H$2</c:f>
              <c:numCache>
                <c:formatCode>General</c:formatCode>
                <c:ptCount val="7"/>
                <c:pt idx="0">
                  <c:v>29.6</c:v>
                </c:pt>
                <c:pt idx="1">
                  <c:v>32.0</c:v>
                </c:pt>
                <c:pt idx="2">
                  <c:v>32.2</c:v>
                </c:pt>
                <c:pt idx="3">
                  <c:v>32.6</c:v>
                </c:pt>
                <c:pt idx="4">
                  <c:v>32.9</c:v>
                </c:pt>
                <c:pt idx="5">
                  <c:v>33.4</c:v>
                </c:pt>
                <c:pt idx="6">
                  <c:v>34.1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learningcurve!$A$3</c:f>
              <c:strCache>
                <c:ptCount val="1"/>
                <c:pt idx="0">
                  <c:v>German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learningcurve!$B$1:$H$1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learningcurve!$B$3:$H$3</c:f>
              <c:numCache>
                <c:formatCode>General</c:formatCode>
                <c:ptCount val="7"/>
                <c:pt idx="0">
                  <c:v>34.6</c:v>
                </c:pt>
                <c:pt idx="1">
                  <c:v>37.1</c:v>
                </c:pt>
                <c:pt idx="2">
                  <c:v>37.2</c:v>
                </c:pt>
                <c:pt idx="3">
                  <c:v>37.9</c:v>
                </c:pt>
                <c:pt idx="4">
                  <c:v>38.5</c:v>
                </c:pt>
                <c:pt idx="5">
                  <c:v>38.7</c:v>
                </c:pt>
                <c:pt idx="6">
                  <c:v>39.3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learningcurve!$A$4</c:f>
              <c:strCache>
                <c:ptCount val="1"/>
                <c:pt idx="0">
                  <c:v>Farsi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xVal>
            <c:numRef>
              <c:f>learningcurve!$B$1:$H$1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learningcurve!$B$4:$H$4</c:f>
              <c:numCache>
                <c:formatCode>General</c:formatCode>
                <c:ptCount val="7"/>
                <c:pt idx="0">
                  <c:v>22.2</c:v>
                </c:pt>
                <c:pt idx="1">
                  <c:v>24.9</c:v>
                </c:pt>
                <c:pt idx="2">
                  <c:v>24.9</c:v>
                </c:pt>
                <c:pt idx="3">
                  <c:v>24.8</c:v>
                </c:pt>
                <c:pt idx="4">
                  <c:v>25.9</c:v>
                </c:pt>
                <c:pt idx="5">
                  <c:v>26.0</c:v>
                </c:pt>
                <c:pt idx="6">
                  <c:v>27.4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learningcurve!$A$5</c:f>
              <c:strCache>
                <c:ptCount val="1"/>
                <c:pt idx="0">
                  <c:v>Korean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8100">
                <a:solidFill>
                  <a:schemeClr val="accent4"/>
                </a:solidFill>
              </a:ln>
              <a:effectLst/>
            </c:spPr>
          </c:marker>
          <c:xVal>
            <c:numRef>
              <c:f>learningcurve!$B$1:$H$1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learningcurve!$B$5:$H$5</c:f>
              <c:numCache>
                <c:formatCode>General</c:formatCode>
                <c:ptCount val="7"/>
                <c:pt idx="0">
                  <c:v>11.6</c:v>
                </c:pt>
                <c:pt idx="1">
                  <c:v>12.5</c:v>
                </c:pt>
                <c:pt idx="2">
                  <c:v>13.0</c:v>
                </c:pt>
                <c:pt idx="3">
                  <c:v>13.2</c:v>
                </c:pt>
                <c:pt idx="4">
                  <c:v>13.7</c:v>
                </c:pt>
                <c:pt idx="5">
                  <c:v>14.3</c:v>
                </c:pt>
                <c:pt idx="6">
                  <c:v>15.5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learningcurve!$A$6</c:f>
              <c:strCache>
                <c:ptCount val="1"/>
                <c:pt idx="0">
                  <c:v>Russian 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xVal>
            <c:numRef>
              <c:f>learningcurve!$B$1:$H$1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learningcurve!$B$6:$H$6</c:f>
              <c:numCache>
                <c:formatCode>General</c:formatCode>
                <c:ptCount val="7"/>
                <c:pt idx="0">
                  <c:v>23.4</c:v>
                </c:pt>
                <c:pt idx="1">
                  <c:v>25.2</c:v>
                </c:pt>
                <c:pt idx="2">
                  <c:v>25.6</c:v>
                </c:pt>
                <c:pt idx="3">
                  <c:v>26.4</c:v>
                </c:pt>
                <c:pt idx="4">
                  <c:v>26.9</c:v>
                </c:pt>
                <c:pt idx="5">
                  <c:v>27.2</c:v>
                </c:pt>
                <c:pt idx="6">
                  <c:v>27.6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learningcurve!$A$7</c:f>
              <c:strCache>
                <c:ptCount val="1"/>
                <c:pt idx="0">
                  <c:v>Chinese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38100">
                <a:solidFill>
                  <a:schemeClr val="accent6"/>
                </a:solidFill>
              </a:ln>
              <a:effectLst/>
            </c:spPr>
          </c:marker>
          <c:xVal>
            <c:numRef>
              <c:f>learningcurve!$B$1:$H$1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learningcurve!$B$7:$H$7</c:f>
              <c:numCache>
                <c:formatCode>General</c:formatCode>
                <c:ptCount val="7"/>
                <c:pt idx="0">
                  <c:v>15.9</c:v>
                </c:pt>
                <c:pt idx="1">
                  <c:v>17.3</c:v>
                </c:pt>
                <c:pt idx="2">
                  <c:v>17.7</c:v>
                </c:pt>
                <c:pt idx="3">
                  <c:v>17.9</c:v>
                </c:pt>
                <c:pt idx="4">
                  <c:v>18.2</c:v>
                </c:pt>
                <c:pt idx="5">
                  <c:v>18.7</c:v>
                </c:pt>
                <c:pt idx="6">
                  <c:v>19.6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8692800"/>
        <c:axId val="508694160"/>
      </c:scatterChart>
      <c:valAx>
        <c:axId val="508692800"/>
        <c:scaling>
          <c:orientation val="minMax"/>
          <c:max val="65000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694160"/>
        <c:crosses val="autoZero"/>
        <c:crossBetween val="midCat"/>
      </c:valAx>
      <c:valAx>
        <c:axId val="508694160"/>
        <c:scaling>
          <c:orientation val="minMax"/>
          <c:max val="43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692800"/>
        <c:crosses val="autoZero"/>
        <c:crossBetween val="midCat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learningcurve!$A$2</c:f>
              <c:strCache>
                <c:ptCount val="1"/>
                <c:pt idx="0">
                  <c:v>Arabic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learningcurve!$B$1:$E$1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learningcurve!$B$2:$E$2</c:f>
              <c:numCache>
                <c:formatCode>General</c:formatCode>
                <c:ptCount val="4"/>
                <c:pt idx="0">
                  <c:v>29.6</c:v>
                </c:pt>
                <c:pt idx="1">
                  <c:v>32.0</c:v>
                </c:pt>
                <c:pt idx="2">
                  <c:v>32.2</c:v>
                </c:pt>
                <c:pt idx="3">
                  <c:v>32.6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learningcurve!$A$3</c:f>
              <c:strCache>
                <c:ptCount val="1"/>
                <c:pt idx="0">
                  <c:v>German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learningcurve!$B$1:$E$1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learningcurve!$B$3:$E$3</c:f>
              <c:numCache>
                <c:formatCode>General</c:formatCode>
                <c:ptCount val="4"/>
                <c:pt idx="0">
                  <c:v>34.6</c:v>
                </c:pt>
                <c:pt idx="1">
                  <c:v>37.1</c:v>
                </c:pt>
                <c:pt idx="2">
                  <c:v>37.2</c:v>
                </c:pt>
                <c:pt idx="3">
                  <c:v>37.9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learningcurve!$A$4</c:f>
              <c:strCache>
                <c:ptCount val="1"/>
                <c:pt idx="0">
                  <c:v>Farsi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xVal>
            <c:numRef>
              <c:f>learningcurve!$B$1:$E$1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learningcurve!$B$4:$E$4</c:f>
              <c:numCache>
                <c:formatCode>General</c:formatCode>
                <c:ptCount val="4"/>
                <c:pt idx="0">
                  <c:v>22.2</c:v>
                </c:pt>
                <c:pt idx="1">
                  <c:v>24.9</c:v>
                </c:pt>
                <c:pt idx="2">
                  <c:v>24.9</c:v>
                </c:pt>
                <c:pt idx="3">
                  <c:v>24.8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learningcurve!$A$5</c:f>
              <c:strCache>
                <c:ptCount val="1"/>
                <c:pt idx="0">
                  <c:v>Korean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8100">
                <a:solidFill>
                  <a:schemeClr val="accent4"/>
                </a:solidFill>
              </a:ln>
              <a:effectLst/>
            </c:spPr>
          </c:marker>
          <c:xVal>
            <c:numRef>
              <c:f>learningcurve!$B$1:$E$1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learningcurve!$B$5:$E$5</c:f>
              <c:numCache>
                <c:formatCode>General</c:formatCode>
                <c:ptCount val="4"/>
                <c:pt idx="0">
                  <c:v>11.6</c:v>
                </c:pt>
                <c:pt idx="1">
                  <c:v>12.5</c:v>
                </c:pt>
                <c:pt idx="2">
                  <c:v>13.0</c:v>
                </c:pt>
                <c:pt idx="3">
                  <c:v>13.2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learningcurve!$A$6</c:f>
              <c:strCache>
                <c:ptCount val="1"/>
                <c:pt idx="0">
                  <c:v>Russian 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xVal>
            <c:numRef>
              <c:f>learningcurve!$B$1:$E$1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learningcurve!$B$6:$E$6</c:f>
              <c:numCache>
                <c:formatCode>General</c:formatCode>
                <c:ptCount val="4"/>
                <c:pt idx="0">
                  <c:v>23.4</c:v>
                </c:pt>
                <c:pt idx="1">
                  <c:v>25.2</c:v>
                </c:pt>
                <c:pt idx="2">
                  <c:v>25.6</c:v>
                </c:pt>
                <c:pt idx="3">
                  <c:v>26.4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learningcurve!$A$7</c:f>
              <c:strCache>
                <c:ptCount val="1"/>
                <c:pt idx="0">
                  <c:v>Chinese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38100">
                <a:solidFill>
                  <a:schemeClr val="accent6"/>
                </a:solidFill>
              </a:ln>
              <a:effectLst/>
            </c:spPr>
          </c:marker>
          <c:xVal>
            <c:numRef>
              <c:f>learningcurve!$B$1:$E$1</c:f>
              <c:numCache>
                <c:formatCode>General</c:formatCode>
                <c:ptCount val="4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</c:numCache>
            </c:numRef>
          </c:xVal>
          <c:yVal>
            <c:numRef>
              <c:f>learningcurve!$B$7:$E$7</c:f>
              <c:numCache>
                <c:formatCode>General</c:formatCode>
                <c:ptCount val="4"/>
                <c:pt idx="0">
                  <c:v>15.9</c:v>
                </c:pt>
                <c:pt idx="1">
                  <c:v>17.3</c:v>
                </c:pt>
                <c:pt idx="2">
                  <c:v>17.7</c:v>
                </c:pt>
                <c:pt idx="3">
                  <c:v>17.9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396080"/>
        <c:axId val="506671824"/>
      </c:scatterChart>
      <c:valAx>
        <c:axId val="507396080"/>
        <c:scaling>
          <c:orientation val="minMax"/>
          <c:max val="8500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671824"/>
        <c:crosses val="autoZero"/>
        <c:crossBetween val="midCat"/>
      </c:valAx>
      <c:valAx>
        <c:axId val="506671824"/>
        <c:scaling>
          <c:orientation val="minMax"/>
          <c:max val="43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96080"/>
        <c:crosses val="autoZero"/>
        <c:crossBetween val="midCat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0.560283687943262</c:v>
                </c:pt>
                <c:pt idx="1">
                  <c:v>0.317073170731707</c:v>
                </c:pt>
                <c:pt idx="2">
                  <c:v>0.456692913385827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Tie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0.269503546099291</c:v>
                </c:pt>
                <c:pt idx="1">
                  <c:v>0.601626016260163</c:v>
                </c:pt>
                <c:pt idx="2">
                  <c:v>0.322834645669291</c:v>
                </c:pt>
              </c:numCache>
            </c:numRef>
          </c:val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General 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0.170212765957447</c:v>
                </c:pt>
                <c:pt idx="1">
                  <c:v>0.0813008130081301</c:v>
                </c:pt>
                <c:pt idx="2">
                  <c:v>0.220472440944882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885680"/>
        <c:axId val="510888000"/>
      </c:barChart>
      <c:catAx>
        <c:axId val="51088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888000"/>
        <c:crosses val="autoZero"/>
        <c:auto val="1"/>
        <c:lblAlgn val="ctr"/>
        <c:lblOffset val="100"/>
        <c:noMultiLvlLbl val="0"/>
      </c:catAx>
      <c:valAx>
        <c:axId val="510888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88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4320987654321"/>
          <c:y val="0.864969510356138"/>
          <c:w val="0.692410323709536"/>
          <c:h val="0.10382895308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0.16793893129771</c:v>
                </c:pt>
                <c:pt idx="1">
                  <c:v>0.125925925925926</c:v>
                </c:pt>
                <c:pt idx="2">
                  <c:v>0.271186440677966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0.213740458015267</c:v>
                </c:pt>
                <c:pt idx="1">
                  <c:v>0.274074074074074</c:v>
                </c:pt>
                <c:pt idx="2">
                  <c:v>0.194915254237288</c:v>
                </c:pt>
              </c:numCache>
            </c:numRef>
          </c:val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Human</c:v>
                </c:pt>
              </c:strCache>
            </c:strRef>
          </c:tx>
          <c:spPr>
            <a:solidFill>
              <a:srgbClr val="FFD579"/>
            </a:solidFill>
            <a:ln w="25400">
              <a:solidFill>
                <a:srgbClr val="FFBC28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0.618320610687023</c:v>
                </c:pt>
                <c:pt idx="1">
                  <c:v>0.6</c:v>
                </c:pt>
                <c:pt idx="2">
                  <c:v>0.533898305084746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292384"/>
        <c:axId val="509294704"/>
      </c:barChart>
      <c:catAx>
        <c:axId val="50929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94704"/>
        <c:crosses val="autoZero"/>
        <c:auto val="1"/>
        <c:lblAlgn val="ctr"/>
        <c:lblOffset val="100"/>
        <c:noMultiLvlLbl val="0"/>
      </c:catAx>
      <c:valAx>
        <c:axId val="50929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9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4320987654321"/>
          <c:y val="0.864969510356138"/>
          <c:w val="0.692410323709536"/>
          <c:h val="0.10382895308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79.0</c:v>
                </c:pt>
                <c:pt idx="1">
                  <c:v>39.0</c:v>
                </c:pt>
                <c:pt idx="2">
                  <c:v>58.0</c:v>
                </c:pt>
              </c:numCache>
            </c:numRef>
          </c:val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Tie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38.0</c:v>
                </c:pt>
                <c:pt idx="1">
                  <c:v>74.0</c:v>
                </c:pt>
                <c:pt idx="2">
                  <c:v>41.0</c:v>
                </c:pt>
              </c:numCache>
            </c:numRef>
          </c:val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General 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24.0</c:v>
                </c:pt>
                <c:pt idx="1">
                  <c:v>10.0</c:v>
                </c:pt>
                <c:pt idx="2">
                  <c:v>28.0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729280"/>
        <c:axId val="510731600"/>
      </c:barChart>
      <c:catAx>
        <c:axId val="51072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731600"/>
        <c:crosses val="autoZero"/>
        <c:auto val="1"/>
        <c:lblAlgn val="ctr"/>
        <c:lblOffset val="100"/>
        <c:noMultiLvlLbl val="0"/>
      </c:catAx>
      <c:valAx>
        <c:axId val="510731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7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4320987654321"/>
          <c:y val="0.864969510356138"/>
          <c:w val="0.692410323709536"/>
          <c:h val="0.10382895308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Sheet1!$B$1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22.0</c:v>
                </c:pt>
                <c:pt idx="1">
                  <c:v>17.0</c:v>
                </c:pt>
                <c:pt idx="2">
                  <c:v>32.0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Tie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25400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28.0</c:v>
                </c:pt>
                <c:pt idx="1">
                  <c:v>37.0</c:v>
                </c:pt>
                <c:pt idx="2">
                  <c:v>23.0</c:v>
                </c:pt>
              </c:numCache>
            </c:numRef>
          </c:val>
        </c:ser>
        <c:ser>
          <c:idx val="0"/>
          <c:order val="2"/>
          <c:tx>
            <c:strRef>
              <c:f>Sheet1!$D$1</c:f>
              <c:strCache>
                <c:ptCount val="1"/>
                <c:pt idx="0">
                  <c:v>Human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BC28"/>
              </a:solidFill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Arabic</c:v>
                </c:pt>
                <c:pt idx="1">
                  <c:v>Korean</c:v>
                </c:pt>
                <c:pt idx="2">
                  <c:v>Chinese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81.0</c:v>
                </c:pt>
                <c:pt idx="1">
                  <c:v>81.0</c:v>
                </c:pt>
                <c:pt idx="2">
                  <c:v>63.0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497872"/>
        <c:axId val="509769440"/>
      </c:barChart>
      <c:catAx>
        <c:axId val="42649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769440"/>
        <c:crosses val="autoZero"/>
        <c:auto val="1"/>
        <c:lblAlgn val="ctr"/>
        <c:lblOffset val="100"/>
        <c:noMultiLvlLbl val="0"/>
      </c:catAx>
      <c:valAx>
        <c:axId val="50976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649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4320987654321"/>
          <c:y val="0.864969510356138"/>
          <c:w val="0.692410323709536"/>
          <c:h val="0.10382895308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plots!$B$1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942093"/>
              </a:solid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0831724822641776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hr-HR" sz="2000" b="0">
                        <a:latin typeface="Mangal" charset="0"/>
                        <a:ea typeface="Mangal" charset="0"/>
                        <a:cs typeface="Mangal" charset="0"/>
                      </a:rPr>
                      <a:t>34.7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554483215094517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831724822641776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+0.4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77241607547259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77241607547259"/>
                  <c:y val="0.0320512820512821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831724822641776"/>
                  <c:y val="0.0259585941180429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+0.3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plots!$A$2:$A$7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plots!$B$2:$B$7</c:f>
              <c:numCache>
                <c:formatCode>General</c:formatCode>
                <c:ptCount val="6"/>
                <c:pt idx="0">
                  <c:v>34.72</c:v>
                </c:pt>
                <c:pt idx="1">
                  <c:v>34.54</c:v>
                </c:pt>
                <c:pt idx="2">
                  <c:v>35.08</c:v>
                </c:pt>
                <c:pt idx="3">
                  <c:v>34.25</c:v>
                </c:pt>
                <c:pt idx="4">
                  <c:v>34.66</c:v>
                </c:pt>
                <c:pt idx="5">
                  <c:v>34.97</c:v>
                </c:pt>
              </c:numCache>
            </c:numRef>
          </c:val>
        </c:ser>
        <c:ser>
          <c:idx val="1"/>
          <c:order val="1"/>
          <c:tx>
            <c:strRef>
              <c:f>plots!$C$1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pattFill prst="narHorz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pattFill prst="wdDnDiag">
                <a:fgClr>
                  <a:srgbClr val="942093"/>
                </a:fgClr>
                <a:bgClr>
                  <a:schemeClr val="bg1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DnDiag">
                <a:fgClr>
                  <a:schemeClr val="accent3"/>
                </a:fgClr>
                <a:bgClr>
                  <a:schemeClr val="bg1"/>
                </a:bgClr>
              </a:pattFill>
              <a:ln w="25400">
                <a:solidFill>
                  <a:schemeClr val="accent3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138620803773629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-11.4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831724822641776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554483215094517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-1.5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831724822641776"/>
                  <c:y val="0.0264149673598492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277241607547259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-7.4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0831724822641786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-2.1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plots!$A$2:$A$7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plots!$C$2:$C$7</c:f>
              <c:numCache>
                <c:formatCode>General</c:formatCode>
                <c:ptCount val="6"/>
                <c:pt idx="0">
                  <c:v>23.32</c:v>
                </c:pt>
                <c:pt idx="1">
                  <c:v>34.55</c:v>
                </c:pt>
                <c:pt idx="2">
                  <c:v>33.19</c:v>
                </c:pt>
                <c:pt idx="3">
                  <c:v>33.89</c:v>
                </c:pt>
                <c:pt idx="4">
                  <c:v>27.37</c:v>
                </c:pt>
                <c:pt idx="5">
                  <c:v>32.65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10943392"/>
        <c:axId val="510867184"/>
      </c:barChart>
      <c:catAx>
        <c:axId val="51094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867184"/>
        <c:crosses val="autoZero"/>
        <c:auto val="1"/>
        <c:lblAlgn val="ctr"/>
        <c:lblOffset val="100"/>
        <c:noMultiLvlLbl val="0"/>
      </c:catAx>
      <c:valAx>
        <c:axId val="510867184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3392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plots!$B$10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942093"/>
              </a:solid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plots!$A$11:$A$16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plots!$B$11:$B$16</c:f>
              <c:numCache>
                <c:formatCode>General</c:formatCode>
                <c:ptCount val="6"/>
                <c:pt idx="0">
                  <c:v>34.72</c:v>
                </c:pt>
                <c:pt idx="1">
                  <c:v>34.54</c:v>
                </c:pt>
                <c:pt idx="2">
                  <c:v>35.08</c:v>
                </c:pt>
                <c:pt idx="3">
                  <c:v>34.25</c:v>
                </c:pt>
                <c:pt idx="4">
                  <c:v>34.66</c:v>
                </c:pt>
                <c:pt idx="5">
                  <c:v>34.97</c:v>
                </c:pt>
              </c:numCache>
            </c:numRef>
          </c:val>
        </c:ser>
        <c:ser>
          <c:idx val="1"/>
          <c:order val="1"/>
          <c:tx>
            <c:strRef>
              <c:f>plots!$C$10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plots!$A$11:$A$16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plots!$C$11:$C$16</c:f>
              <c:numCache>
                <c:formatCode>General</c:formatCode>
                <c:ptCount val="6"/>
                <c:pt idx="0">
                  <c:v>23.32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09230352"/>
        <c:axId val="509232672"/>
      </c:barChart>
      <c:catAx>
        <c:axId val="50923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32672"/>
        <c:crosses val="autoZero"/>
        <c:auto val="1"/>
        <c:lblAlgn val="ctr"/>
        <c:lblOffset val="100"/>
        <c:noMultiLvlLbl val="0"/>
      </c:catAx>
      <c:valAx>
        <c:axId val="509232672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230352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plots!$B$18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plots!$A$19:$A$24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plots!$B$19:$B$24</c:f>
              <c:numCache>
                <c:formatCode>General</c:formatCode>
                <c:ptCount val="6"/>
                <c:pt idx="0">
                  <c:v>34.72</c:v>
                </c:pt>
              </c:numCache>
            </c:numRef>
          </c:val>
        </c:ser>
        <c:ser>
          <c:idx val="1"/>
          <c:order val="1"/>
          <c:tx>
            <c:strRef>
              <c:f>plots!$C$18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pattFill prst="wdDnDiag">
                <a:fgClr>
                  <a:srgbClr val="942093"/>
                </a:fgClr>
                <a:bgClr>
                  <a:schemeClr val="bg1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DnDiag">
                <a:fgClr>
                  <a:srgbClr val="92D050"/>
                </a:fgClr>
                <a:bgClr>
                  <a:schemeClr val="bg1"/>
                </a:bgClr>
              </a:patt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plots!$A$19:$A$24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plots!$C$19:$C$24</c:f>
              <c:numCache>
                <c:formatCode>General</c:formatCode>
                <c:ptCount val="6"/>
                <c:pt idx="0">
                  <c:v>23.32</c:v>
                </c:pt>
                <c:pt idx="1">
                  <c:v>34.55</c:v>
                </c:pt>
                <c:pt idx="2">
                  <c:v>33.19</c:v>
                </c:pt>
                <c:pt idx="3">
                  <c:v>33.89</c:v>
                </c:pt>
                <c:pt idx="4">
                  <c:v>27.37</c:v>
                </c:pt>
                <c:pt idx="5">
                  <c:v>32.65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07974000"/>
        <c:axId val="507976048"/>
      </c:barChart>
      <c:catAx>
        <c:axId val="50797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976048"/>
        <c:crosses val="autoZero"/>
        <c:auto val="1"/>
        <c:lblAlgn val="ctr"/>
        <c:lblOffset val="100"/>
        <c:noMultiLvlLbl val="0"/>
      </c:catAx>
      <c:valAx>
        <c:axId val="507976048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974000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29.6</c:v>
                </c:pt>
                <c:pt idx="1">
                  <c:v>34.6</c:v>
                </c:pt>
                <c:pt idx="2">
                  <c:v>22.2</c:v>
                </c:pt>
                <c:pt idx="3">
                  <c:v>11.6</c:v>
                </c:pt>
                <c:pt idx="4">
                  <c:v>23.4</c:v>
                </c:pt>
                <c:pt idx="5">
                  <c:v>15.9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27.4</c:v>
                </c:pt>
                <c:pt idx="1">
                  <c:v>32.3</c:v>
                </c:pt>
                <c:pt idx="2">
                  <c:v>21.3</c:v>
                </c:pt>
                <c:pt idx="3">
                  <c:v>14.4</c:v>
                </c:pt>
                <c:pt idx="4">
                  <c:v>22.9</c:v>
                </c:pt>
                <c:pt idx="5">
                  <c:v>16.2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35.4</c:v>
                </c:pt>
                <c:pt idx="1">
                  <c:v>39.9</c:v>
                </c:pt>
                <c:pt idx="2">
                  <c:v>27.9</c:v>
                </c:pt>
                <c:pt idx="3">
                  <c:v>17.2</c:v>
                </c:pt>
                <c:pt idx="4">
                  <c:v>28.6</c:v>
                </c:pt>
                <c:pt idx="5">
                  <c:v>20.4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653104"/>
        <c:axId val="507655856"/>
      </c:barChart>
      <c:catAx>
        <c:axId val="50765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655856"/>
        <c:crosses val="autoZero"/>
        <c:auto val="1"/>
        <c:lblAlgn val="ctr"/>
        <c:lblOffset val="100"/>
        <c:noMultiLvlLbl val="0"/>
      </c:catAx>
      <c:valAx>
        <c:axId val="50765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653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846117389824"/>
          <c:w val="0.998478905414601"/>
          <c:h val="0.109776195695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plots!$B$1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942093"/>
              </a:solid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00554483215094517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831724822641776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+0.4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77241607547259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77241607547259"/>
                  <c:y val="0.0320512820512821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831724822641776"/>
                  <c:y val="0.0259585941180429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+0.3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plots!$A$2:$A$7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plots!$B$2:$B$7</c:f>
              <c:numCache>
                <c:formatCode>General</c:formatCode>
                <c:ptCount val="6"/>
                <c:pt idx="0">
                  <c:v>34.72</c:v>
                </c:pt>
                <c:pt idx="1">
                  <c:v>34.54</c:v>
                </c:pt>
                <c:pt idx="2">
                  <c:v>35.08</c:v>
                </c:pt>
                <c:pt idx="3">
                  <c:v>34.25</c:v>
                </c:pt>
                <c:pt idx="4">
                  <c:v>34.66</c:v>
                </c:pt>
                <c:pt idx="5">
                  <c:v>34.97</c:v>
                </c:pt>
              </c:numCache>
            </c:numRef>
          </c:val>
        </c:ser>
        <c:ser>
          <c:idx val="1"/>
          <c:order val="1"/>
          <c:tx>
            <c:strRef>
              <c:f>plots!$C$1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pattFill prst="narHorz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pattFill prst="wdDnDiag">
                <a:fgClr>
                  <a:srgbClr val="942093"/>
                </a:fgClr>
                <a:bgClr>
                  <a:schemeClr val="bg1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DnDiag">
                <a:fgClr>
                  <a:schemeClr val="accent3"/>
                </a:fgClr>
                <a:bgClr>
                  <a:schemeClr val="bg1"/>
                </a:bgClr>
              </a:pattFill>
              <a:ln w="25400">
                <a:solidFill>
                  <a:schemeClr val="accent3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Lbls>
            <c:delete val="1"/>
          </c:dLbls>
          <c:cat>
            <c:strRef>
              <c:f>plots!$A$2:$A$7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plots!$C$2:$C$7</c:f>
              <c:numCache>
                <c:formatCode>General</c:formatCode>
                <c:ptCount val="6"/>
                <c:pt idx="0">
                  <c:v>23.32</c:v>
                </c:pt>
                <c:pt idx="1">
                  <c:v>34.55</c:v>
                </c:pt>
                <c:pt idx="2">
                  <c:v>33.19</c:v>
                </c:pt>
                <c:pt idx="3">
                  <c:v>33.89</c:v>
                </c:pt>
                <c:pt idx="4">
                  <c:v>27.37</c:v>
                </c:pt>
                <c:pt idx="5">
                  <c:v>32.65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10912496"/>
        <c:axId val="510914544"/>
      </c:barChart>
      <c:catAx>
        <c:axId val="51091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14544"/>
        <c:crosses val="autoZero"/>
        <c:auto val="1"/>
        <c:lblAlgn val="ctr"/>
        <c:lblOffset val="100"/>
        <c:noMultiLvlLbl val="0"/>
      </c:catAx>
      <c:valAx>
        <c:axId val="510914544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12496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plots!$B$26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942093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6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92D050"/>
                </a:bgClr>
              </a:patt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5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chemeClr val="accent2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Pt>
            <c:idx val="6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plots!$A$27:$A$33</c:f>
              <c:strCache>
                <c:ptCount val="7"/>
                <c:pt idx="0">
                  <c:v>General Domain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  <c:pt idx="6">
                  <c:v>Continued Training</c:v>
                </c:pt>
              </c:strCache>
            </c:strRef>
          </c:cat>
          <c:val>
            <c:numRef>
              <c:f>plots!$B$27:$B$33</c:f>
              <c:numCache>
                <c:formatCode>General</c:formatCode>
                <c:ptCount val="7"/>
                <c:pt idx="1">
                  <c:v>34.54</c:v>
                </c:pt>
                <c:pt idx="2">
                  <c:v>35.08</c:v>
                </c:pt>
                <c:pt idx="3">
                  <c:v>34.25</c:v>
                </c:pt>
                <c:pt idx="4">
                  <c:v>34.66</c:v>
                </c:pt>
                <c:pt idx="5">
                  <c:v>34.97</c:v>
                </c:pt>
                <c:pt idx="6">
                  <c:v>34.72</c:v>
                </c:pt>
              </c:numCache>
            </c:numRef>
          </c:val>
        </c:ser>
        <c:ser>
          <c:idx val="1"/>
          <c:order val="1"/>
          <c:tx>
            <c:strRef>
              <c:f>plots!$C$26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pattFill prst="wdUpDiag">
                <a:fgClr>
                  <a:srgbClr val="942093"/>
                </a:fgClr>
                <a:bgClr>
                  <a:schemeClr val="bg1"/>
                </a:bgClr>
              </a:pattFill>
              <a:ln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UpDiag">
                <a:fgClr>
                  <a:schemeClr val="accent6"/>
                </a:fgClr>
                <a:bgClr>
                  <a:schemeClr val="bg1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UpDiag">
                <a:fgClr>
                  <a:srgbClr val="92D050"/>
                </a:fgClr>
                <a:bgClr>
                  <a:schemeClr val="bg1"/>
                </a:bgClr>
              </a:patt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UpDiag">
                <a:fgClr>
                  <a:schemeClr val="accent5"/>
                </a:fgClr>
                <a:bgClr>
                  <a:schemeClr val="bg1"/>
                </a:bgClr>
              </a:pattFill>
              <a:ln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Up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plots!$A$27:$A$33</c:f>
              <c:strCache>
                <c:ptCount val="7"/>
                <c:pt idx="0">
                  <c:v>General Domain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  <c:pt idx="6">
                  <c:v>Continued Training</c:v>
                </c:pt>
              </c:strCache>
            </c:strRef>
          </c:cat>
          <c:val>
            <c:numRef>
              <c:f>plots!$C$27:$C$33</c:f>
              <c:numCache>
                <c:formatCode>General</c:formatCode>
                <c:ptCount val="7"/>
                <c:pt idx="0">
                  <c:v>23.32</c:v>
                </c:pt>
                <c:pt idx="1">
                  <c:v>34.55</c:v>
                </c:pt>
                <c:pt idx="2">
                  <c:v>33.19</c:v>
                </c:pt>
                <c:pt idx="3">
                  <c:v>33.89</c:v>
                </c:pt>
                <c:pt idx="4">
                  <c:v>27.37</c:v>
                </c:pt>
                <c:pt idx="5">
                  <c:v>32.65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11067984"/>
        <c:axId val="511070304"/>
      </c:barChart>
      <c:catAx>
        <c:axId val="51106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70304"/>
        <c:crosses val="autoZero"/>
        <c:auto val="1"/>
        <c:lblAlgn val="ctr"/>
        <c:lblOffset val="100"/>
        <c:noMultiLvlLbl val="0"/>
      </c:catAx>
      <c:valAx>
        <c:axId val="511070304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67984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plots!$B$10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942093"/>
              </a:solid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0160366555011979"/>
                  <c:y val="0.011934584381622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/>
                        </a:solidFill>
                        <a:latin typeface="Mangal" charset="0"/>
                        <a:ea typeface="Mangal" charset="0"/>
                        <a:cs typeface="Mangal" charset="0"/>
                      </a:defRPr>
                    </a:pPr>
                    <a:r>
                      <a:rPr lang="hr-HR" smtClean="0"/>
                      <a:t>34.7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/>
                      </a:solidFill>
                      <a:latin typeface="Mangal" charset="0"/>
                      <a:ea typeface="Mangal" charset="0"/>
                      <a:cs typeface="Mangal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plots!$A$11:$A$16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plots!$B$11:$B$16</c:f>
              <c:numCache>
                <c:formatCode>General</c:formatCode>
                <c:ptCount val="6"/>
                <c:pt idx="0">
                  <c:v>34.72</c:v>
                </c:pt>
                <c:pt idx="1">
                  <c:v>34.54</c:v>
                </c:pt>
                <c:pt idx="2">
                  <c:v>35.08</c:v>
                </c:pt>
                <c:pt idx="3">
                  <c:v>34.25</c:v>
                </c:pt>
                <c:pt idx="4">
                  <c:v>34.66</c:v>
                </c:pt>
                <c:pt idx="5">
                  <c:v>34.97</c:v>
                </c:pt>
              </c:numCache>
            </c:numRef>
          </c:val>
        </c:ser>
        <c:ser>
          <c:idx val="1"/>
          <c:order val="1"/>
          <c:tx>
            <c:strRef>
              <c:f>plots!$C$10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.00641466220047915"/>
                  <c:y val="0.00447558660949019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23.3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42417597792346"/>
                      <c:h val="0.11217029242316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plots!$A$11:$A$16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plots!$C$11:$C$16</c:f>
              <c:numCache>
                <c:formatCode>General</c:formatCode>
                <c:ptCount val="6"/>
                <c:pt idx="0">
                  <c:v>23.32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11108576"/>
        <c:axId val="511111584"/>
      </c:barChart>
      <c:catAx>
        <c:axId val="51110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11584"/>
        <c:crosses val="autoZero"/>
        <c:auto val="1"/>
        <c:lblAlgn val="ctr"/>
        <c:lblOffset val="100"/>
        <c:noMultiLvlLbl val="0"/>
      </c:catAx>
      <c:valAx>
        <c:axId val="511111584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08576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plots!$B$18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0.00160366555011979"/>
                  <c:y val="0.0119347018480046"/>
                </c:manualLayout>
              </c:layout>
              <c:tx>
                <c:rich>
                  <a:bodyPr/>
                  <a:lstStyle/>
                  <a:p>
                    <a:r>
                      <a:rPr lang="hr-HR" smtClean="0"/>
                      <a:t>34.7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742417597792346"/>
                      <c:h val="0.10918664632775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plots!$A$19:$A$24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plots!$B$19:$B$24</c:f>
              <c:numCache>
                <c:formatCode>General</c:formatCode>
                <c:ptCount val="6"/>
                <c:pt idx="0">
                  <c:v>34.72</c:v>
                </c:pt>
              </c:numCache>
            </c:numRef>
          </c:val>
        </c:ser>
        <c:ser>
          <c:idx val="1"/>
          <c:order val="1"/>
          <c:tx>
            <c:strRef>
              <c:f>plots!$C$18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pattFill prst="wdDnDiag">
                <a:fgClr>
                  <a:srgbClr val="942093"/>
                </a:fgClr>
                <a:bgClr>
                  <a:schemeClr val="bg1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DnDiag">
                <a:fgClr>
                  <a:srgbClr val="92D050"/>
                </a:fgClr>
                <a:bgClr>
                  <a:schemeClr val="bg1"/>
                </a:bgClr>
              </a:patt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0641466220047915"/>
                  <c:y val="0.00298364609540572"/>
                </c:manualLayout>
              </c:layout>
              <c:tx>
                <c:rich>
                  <a:bodyPr/>
                  <a:lstStyle/>
                  <a:p>
                    <a:r>
                      <a:rPr lang="hr-HR" dirty="0" smtClean="0"/>
                      <a:t>23.3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Mangal" charset="0"/>
                    <a:ea typeface="Mangal" charset="0"/>
                    <a:cs typeface="Mangal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plots!$A$19:$A$24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plots!$C$19:$C$24</c:f>
              <c:numCache>
                <c:formatCode>General</c:formatCode>
                <c:ptCount val="6"/>
                <c:pt idx="0">
                  <c:v>23.32</c:v>
                </c:pt>
                <c:pt idx="1">
                  <c:v>34.55</c:v>
                </c:pt>
                <c:pt idx="2">
                  <c:v>33.19</c:v>
                </c:pt>
                <c:pt idx="3">
                  <c:v>33.89</c:v>
                </c:pt>
                <c:pt idx="4">
                  <c:v>27.37</c:v>
                </c:pt>
                <c:pt idx="5">
                  <c:v>32.65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09819184"/>
        <c:axId val="509821504"/>
      </c:barChart>
      <c:catAx>
        <c:axId val="509819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821504"/>
        <c:crosses val="autoZero"/>
        <c:auto val="1"/>
        <c:lblAlgn val="ctr"/>
        <c:lblOffset val="100"/>
        <c:noMultiLvlLbl val="0"/>
      </c:catAx>
      <c:valAx>
        <c:axId val="509821504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819184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35492116710502"/>
          <c:y val="0.0195871098637954"/>
          <c:w val="0.93645078832895"/>
          <c:h val="0.886977910257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plots!$B$1</c:f>
              <c:strCache>
                <c:ptCount val="1"/>
                <c:pt idx="0">
                  <c:v>Freeze Weight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accen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accent4">
                    <a:lumMod val="75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rgbClr val="942093"/>
              </a:solid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 w="25400">
                <a:solidFill>
                  <a:srgbClr val="92D050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25400">
                <a:solidFill>
                  <a:schemeClr val="accent2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00190255345225629"/>
                  <c:y val="0.0147749214913438"/>
                </c:manualLayout>
              </c:layout>
              <c:tx>
                <c:rich>
                  <a:bodyPr/>
                  <a:lstStyle/>
                  <a:p>
                    <a:r>
                      <a:rPr lang="hr-HR" sz="2000" b="0" dirty="0">
                        <a:latin typeface="Mangal" charset="0"/>
                        <a:ea typeface="Mangal" charset="0"/>
                        <a:cs typeface="Mangal" charset="0"/>
                      </a:rPr>
                      <a:t>34.7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00554483215094517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00831724822641776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+0.4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0.00277241607547259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0.00277241607547259"/>
                  <c:y val="0.0320512820512821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0.00831724822641776"/>
                  <c:y val="0.0259585941180429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+0.3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plots!$A$2:$A$7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plots!$B$2:$B$7</c:f>
              <c:numCache>
                <c:formatCode>General</c:formatCode>
                <c:ptCount val="6"/>
                <c:pt idx="0">
                  <c:v>34.72</c:v>
                </c:pt>
                <c:pt idx="1">
                  <c:v>34.54</c:v>
                </c:pt>
                <c:pt idx="2">
                  <c:v>35.08</c:v>
                </c:pt>
                <c:pt idx="3">
                  <c:v>34.25</c:v>
                </c:pt>
                <c:pt idx="4">
                  <c:v>34.66</c:v>
                </c:pt>
                <c:pt idx="5">
                  <c:v>34.97</c:v>
                </c:pt>
              </c:numCache>
            </c:numRef>
          </c:val>
        </c:ser>
        <c:ser>
          <c:idx val="1"/>
          <c:order val="1"/>
          <c:tx>
            <c:strRef>
              <c:f>plots!$C$1</c:f>
              <c:strCache>
                <c:ptCount val="1"/>
                <c:pt idx="0">
                  <c:v>Freeze all but Weight</c:v>
                </c:pt>
              </c:strCache>
            </c:strRef>
          </c:tx>
          <c:spPr>
            <a:pattFill prst="narHorz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2540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dPt>
          <c:dPt>
            <c:idx val="1"/>
            <c:invertIfNegative val="0"/>
            <c:bubble3D val="0"/>
            <c:spPr>
              <a:pattFill prst="wdDnDiag">
                <a:fgClr>
                  <a:srgbClr val="942093"/>
                </a:fgClr>
                <a:bgClr>
                  <a:schemeClr val="bg1"/>
                </a:bgClr>
              </a:pattFill>
              <a:ln w="25400">
                <a:solidFill>
                  <a:srgbClr val="942093"/>
                </a:solidFill>
              </a:ln>
              <a:effectLst/>
            </c:spPr>
          </c:dPt>
          <c:dPt>
            <c:idx val="2"/>
            <c:invertIfNegative val="0"/>
            <c:bubble3D val="0"/>
            <c:spPr>
              <a:pattFill prst="wdDnDiag">
                <a:fgClr>
                  <a:schemeClr val="accent6"/>
                </a:fgClr>
                <a:bgClr>
                  <a:schemeClr val="bg1"/>
                </a:bgClr>
              </a:pattFill>
              <a:ln w="25400">
                <a:solidFill>
                  <a:schemeClr val="accent6"/>
                </a:solidFill>
              </a:ln>
              <a:effectLst/>
            </c:spPr>
          </c:dPt>
          <c:dPt>
            <c:idx val="3"/>
            <c:invertIfNegative val="0"/>
            <c:bubble3D val="0"/>
            <c:spPr>
              <a:pattFill prst="wdDnDiag">
                <a:fgClr>
                  <a:schemeClr val="accent3"/>
                </a:fgClr>
                <a:bgClr>
                  <a:schemeClr val="bg1"/>
                </a:bgClr>
              </a:pattFill>
              <a:ln w="25400">
                <a:solidFill>
                  <a:schemeClr val="accent3"/>
                </a:solidFill>
              </a:ln>
              <a:effectLst/>
            </c:spPr>
          </c:dPt>
          <c:dPt>
            <c:idx val="4"/>
            <c:invertIfNegative val="0"/>
            <c:bubble3D val="0"/>
            <c:spPr>
              <a:pattFill prst="wdDnDiag">
                <a:fgClr>
                  <a:schemeClr val="accent5"/>
                </a:fgClr>
                <a:bgClr>
                  <a:schemeClr val="bg1"/>
                </a:bgClr>
              </a:pattFill>
              <a:ln w="25400">
                <a:solidFill>
                  <a:schemeClr val="accent5"/>
                </a:solidFill>
              </a:ln>
              <a:effectLst/>
            </c:spPr>
          </c:dPt>
          <c:dPt>
            <c:idx val="5"/>
            <c:invertIfNegative val="0"/>
            <c:bubble3D val="0"/>
            <c:spPr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  <a:ln w="25400">
                <a:solidFill>
                  <a:schemeClr val="accent2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0.0122584447196913"/>
                  <c:y val="0.0028405720424843"/>
                </c:manualLayout>
              </c:layout>
              <c:tx>
                <c:rich>
                  <a:bodyPr/>
                  <a:lstStyle/>
                  <a:p>
                    <a:r>
                      <a:rPr lang="mr-IN" dirty="0"/>
                      <a:t>-11.4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0852989706108715"/>
                      <c:h val="0.109186646327754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0.00831724822641776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-0.2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554483215094517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-1.5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.00831724822641776"/>
                  <c:y val="0.0264149673598492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-0.8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.00277241607547259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-7.4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.00831724822641786"/>
                  <c:y val="0.0267094017094017"/>
                </c:manualLayout>
              </c:layout>
              <c:tx>
                <c:rich>
                  <a:bodyPr/>
                  <a:lstStyle/>
                  <a:p>
                    <a:r>
                      <a:rPr lang="mr-IN"/>
                      <a:t>-2.1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plots!$A$2:$A$7</c:f>
              <c:strCache>
                <c:ptCount val="6"/>
                <c:pt idx="0">
                  <c:v>Baseline</c:v>
                </c:pt>
                <c:pt idx="1">
                  <c:v>Encoder </c:v>
                </c:pt>
                <c:pt idx="2">
                  <c:v>Decoder </c:v>
                </c:pt>
                <c:pt idx="3">
                  <c:v>Source Embed</c:v>
                </c:pt>
                <c:pt idx="4">
                  <c:v>Target Embed</c:v>
                </c:pt>
                <c:pt idx="5">
                  <c:v>Softmax </c:v>
                </c:pt>
              </c:strCache>
            </c:strRef>
          </c:cat>
          <c:val>
            <c:numRef>
              <c:f>plots!$C$2:$C$7</c:f>
              <c:numCache>
                <c:formatCode>General</c:formatCode>
                <c:ptCount val="6"/>
                <c:pt idx="0">
                  <c:v>23.32</c:v>
                </c:pt>
                <c:pt idx="1">
                  <c:v>34.55</c:v>
                </c:pt>
                <c:pt idx="2">
                  <c:v>33.19</c:v>
                </c:pt>
                <c:pt idx="3">
                  <c:v>33.89</c:v>
                </c:pt>
                <c:pt idx="4">
                  <c:v>27.37</c:v>
                </c:pt>
                <c:pt idx="5">
                  <c:v>32.65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9"/>
        <c:overlap val="-19"/>
        <c:axId val="509409136"/>
        <c:axId val="510686592"/>
      </c:barChart>
      <c:catAx>
        <c:axId val="50940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686592"/>
        <c:crosses val="autoZero"/>
        <c:auto val="1"/>
        <c:lblAlgn val="ctr"/>
        <c:lblOffset val="100"/>
        <c:noMultiLvlLbl val="0"/>
      </c:catAx>
      <c:valAx>
        <c:axId val="510686592"/>
        <c:scaling>
          <c:orientation val="minMax"/>
          <c:max val="39.0"/>
          <c:min val="2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409136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133.0</c:v>
                </c:pt>
                <c:pt idx="1">
                  <c:v>204.0</c:v>
                </c:pt>
                <c:pt idx="2">
                  <c:v>445.0</c:v>
                </c:pt>
                <c:pt idx="3">
                  <c:v>225.0</c:v>
                </c:pt>
                <c:pt idx="4">
                  <c:v>140.0</c:v>
                </c:pt>
                <c:pt idx="5">
                  <c:v>45.0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 (TED)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745.0</c:v>
                </c:pt>
                <c:pt idx="1">
                  <c:v>700.0</c:v>
                </c:pt>
                <c:pt idx="2">
                  <c:v>758.0</c:v>
                </c:pt>
                <c:pt idx="3">
                  <c:v>249.0</c:v>
                </c:pt>
                <c:pt idx="4">
                  <c:v>813.0</c:v>
                </c:pt>
                <c:pt idx="5">
                  <c:v>422.0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 domains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126.0</c:v>
                </c:pt>
                <c:pt idx="1">
                  <c:v>193.0</c:v>
                </c:pt>
                <c:pt idx="2">
                  <c:v>329.0</c:v>
                </c:pt>
                <c:pt idx="3">
                  <c:v>133.0</c:v>
                </c:pt>
                <c:pt idx="4">
                  <c:v>132.0</c:v>
                </c:pt>
                <c:pt idx="5">
                  <c:v>43.0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168304"/>
        <c:axId val="511170352"/>
      </c:barChart>
      <c:catAx>
        <c:axId val="511168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70352"/>
        <c:crosses val="autoZero"/>
        <c:auto val="1"/>
        <c:lblAlgn val="ctr"/>
        <c:lblOffset val="100"/>
        <c:noMultiLvlLbl val="0"/>
      </c:catAx>
      <c:valAx>
        <c:axId val="511170352"/>
        <c:scaling>
          <c:orientation val="minMax"/>
          <c:max val="85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68304"/>
        <c:crosses val="autoZero"/>
        <c:crossBetween val="between"/>
        <c:majorUnit val="200.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70581575677927"/>
          <c:w val="0.998478905414601"/>
          <c:h val="0.11258222835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176.0</c:v>
                </c:pt>
                <c:pt idx="1">
                  <c:v>235.0</c:v>
                </c:pt>
                <c:pt idx="2">
                  <c:v>597.0</c:v>
                </c:pt>
                <c:pt idx="3">
                  <c:v>316.0</c:v>
                </c:pt>
                <c:pt idx="4">
                  <c:v>153.0</c:v>
                </c:pt>
                <c:pt idx="5">
                  <c:v>47.0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 (TED)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840.0</c:v>
                </c:pt>
                <c:pt idx="1">
                  <c:v>809.0</c:v>
                </c:pt>
                <c:pt idx="2">
                  <c:v>956.0</c:v>
                </c:pt>
                <c:pt idx="3">
                  <c:v>327.0</c:v>
                </c:pt>
                <c:pt idx="4">
                  <c:v>933.0</c:v>
                </c:pt>
                <c:pt idx="5">
                  <c:v>536.0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 domains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168.0</c:v>
                </c:pt>
                <c:pt idx="1">
                  <c:v>221.0</c:v>
                </c:pt>
                <c:pt idx="2">
                  <c:v>418.0</c:v>
                </c:pt>
                <c:pt idx="3">
                  <c:v>187.0</c:v>
                </c:pt>
                <c:pt idx="4">
                  <c:v>143.0</c:v>
                </c:pt>
                <c:pt idx="5">
                  <c:v>45.0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191808"/>
        <c:axId val="511194128"/>
      </c:barChart>
      <c:catAx>
        <c:axId val="51119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94128"/>
        <c:crosses val="autoZero"/>
        <c:auto val="1"/>
        <c:lblAlgn val="ctr"/>
        <c:lblOffset val="100"/>
        <c:noMultiLvlLbl val="0"/>
      </c:catAx>
      <c:valAx>
        <c:axId val="51119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191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70581575677927"/>
          <c:w val="0.998478905414601"/>
          <c:h val="0.11258222835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0.0161</c:v>
                </c:pt>
                <c:pt idx="1">
                  <c:v>0.0349</c:v>
                </c:pt>
                <c:pt idx="2">
                  <c:v>0.0711</c:v>
                </c:pt>
                <c:pt idx="3">
                  <c:v>0.0451</c:v>
                </c:pt>
                <c:pt idx="4">
                  <c:v>0.0176</c:v>
                </c:pt>
                <c:pt idx="5">
                  <c:v>0.0078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 (TED)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0.0903</c:v>
                </c:pt>
                <c:pt idx="1">
                  <c:v>0.1199</c:v>
                </c:pt>
                <c:pt idx="2">
                  <c:v>0.1211</c:v>
                </c:pt>
                <c:pt idx="3">
                  <c:v>0.0499</c:v>
                </c:pt>
                <c:pt idx="4">
                  <c:v>0.1022</c:v>
                </c:pt>
                <c:pt idx="5">
                  <c:v>0.0733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 domains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0.0153</c:v>
                </c:pt>
                <c:pt idx="1">
                  <c:v>0.0331</c:v>
                </c:pt>
                <c:pt idx="2">
                  <c:v>0.0525</c:v>
                </c:pt>
                <c:pt idx="3">
                  <c:v>0.0267</c:v>
                </c:pt>
                <c:pt idx="4">
                  <c:v>0.0166</c:v>
                </c:pt>
                <c:pt idx="5">
                  <c:v>0.0075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532448"/>
        <c:axId val="509535200"/>
      </c:barChart>
      <c:catAx>
        <c:axId val="50953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535200"/>
        <c:crosses val="autoZero"/>
        <c:auto val="1"/>
        <c:lblAlgn val="ctr"/>
        <c:lblOffset val="100"/>
        <c:noMultiLvlLbl val="0"/>
      </c:catAx>
      <c:valAx>
        <c:axId val="509535200"/>
        <c:scaling>
          <c:orientation val="minMax"/>
          <c:max val="0.13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532448"/>
        <c:crosses val="autoZero"/>
        <c:crossBetween val="between"/>
        <c:majorUnit val="0.0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70581575677927"/>
          <c:w val="0.998478905414601"/>
          <c:h val="0.11258222835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0.0061</c:v>
                </c:pt>
                <c:pt idx="1">
                  <c:v>0.0067</c:v>
                </c:pt>
                <c:pt idx="2">
                  <c:v>0.0152</c:v>
                </c:pt>
                <c:pt idx="3">
                  <c:v>0.0069</c:v>
                </c:pt>
                <c:pt idx="4">
                  <c:v>0.0048</c:v>
                </c:pt>
                <c:pt idx="5">
                  <c:v>0.0014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 (TED)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0.0293</c:v>
                </c:pt>
                <c:pt idx="1">
                  <c:v>0.023</c:v>
                </c:pt>
                <c:pt idx="2">
                  <c:v>0.0244</c:v>
                </c:pt>
                <c:pt idx="3">
                  <c:v>0.0072</c:v>
                </c:pt>
                <c:pt idx="4">
                  <c:v>0.0295</c:v>
                </c:pt>
                <c:pt idx="5">
                  <c:v>0.016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 domains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Sheet1!$D$2:$D$7</c:f>
              <c:numCache>
                <c:formatCode>0.00%</c:formatCode>
                <c:ptCount val="6"/>
                <c:pt idx="0">
                  <c:v>0.0059</c:v>
                </c:pt>
                <c:pt idx="1">
                  <c:v>0.0063</c:v>
                </c:pt>
                <c:pt idx="2">
                  <c:v>0.0107</c:v>
                </c:pt>
                <c:pt idx="3">
                  <c:v>0.0041</c:v>
                </c:pt>
                <c:pt idx="4">
                  <c:v>0.0045</c:v>
                </c:pt>
                <c:pt idx="5">
                  <c:v>0.0013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574960"/>
        <c:axId val="509577712"/>
      </c:barChart>
      <c:catAx>
        <c:axId val="50957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577712"/>
        <c:crosses val="autoZero"/>
        <c:auto val="1"/>
        <c:lblAlgn val="ctr"/>
        <c:lblOffset val="100"/>
        <c:noMultiLvlLbl val="0"/>
      </c:catAx>
      <c:valAx>
        <c:axId val="509577712"/>
        <c:scaling>
          <c:orientation val="minMax"/>
          <c:max val="0.035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574960"/>
        <c:crosses val="autoZero"/>
        <c:crossBetween val="between"/>
        <c:majorUnit val="0.0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70581575677927"/>
          <c:w val="0.998478905414601"/>
          <c:h val="0.11258222835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5290.0</c:v>
                </c:pt>
                <c:pt idx="1">
                  <c:v>2098.0</c:v>
                </c:pt>
                <c:pt idx="2">
                  <c:v>1508.0</c:v>
                </c:pt>
                <c:pt idx="3">
                  <c:v>495.0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 (TED)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2331.0</c:v>
                </c:pt>
                <c:pt idx="1">
                  <c:v>986.0</c:v>
                </c:pt>
                <c:pt idx="2">
                  <c:v>4286.0</c:v>
                </c:pt>
                <c:pt idx="3">
                  <c:v>1085.0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 domains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2100.0</c:v>
                </c:pt>
                <c:pt idx="1">
                  <c:v>594.0</c:v>
                </c:pt>
                <c:pt idx="2">
                  <c:v>1262.0</c:v>
                </c:pt>
                <c:pt idx="3">
                  <c:v>339.0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8139392"/>
        <c:axId val="508141168"/>
      </c:barChart>
      <c:catAx>
        <c:axId val="508139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41168"/>
        <c:crosses val="autoZero"/>
        <c:auto val="1"/>
        <c:lblAlgn val="ctr"/>
        <c:lblOffset val="100"/>
        <c:noMultiLvlLbl val="0"/>
      </c:catAx>
      <c:valAx>
        <c:axId val="508141168"/>
        <c:scaling>
          <c:orientation val="minMax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8139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70581575677927"/>
          <c:w val="0.9"/>
          <c:h val="0.103828953086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70718868474774"/>
          <c:y val="0.0482847517754785"/>
          <c:w val="0.909219403130164"/>
          <c:h val="0.68084228704476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29.6</c:v>
                </c:pt>
                <c:pt idx="1">
                  <c:v>34.6</c:v>
                </c:pt>
                <c:pt idx="2">
                  <c:v>22.2</c:v>
                </c:pt>
                <c:pt idx="3">
                  <c:v>11.6</c:v>
                </c:pt>
                <c:pt idx="4">
                  <c:v>23.4</c:v>
                </c:pt>
                <c:pt idx="5">
                  <c:v>15.9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27.4</c:v>
                </c:pt>
                <c:pt idx="1">
                  <c:v>32.3</c:v>
                </c:pt>
                <c:pt idx="2">
                  <c:v>21.3</c:v>
                </c:pt>
                <c:pt idx="3">
                  <c:v>14.4</c:v>
                </c:pt>
                <c:pt idx="4">
                  <c:v>22.9</c:v>
                </c:pt>
                <c:pt idx="5">
                  <c:v>16.2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Continued Training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35.4</c:v>
                </c:pt>
                <c:pt idx="1">
                  <c:v>39.9</c:v>
                </c:pt>
                <c:pt idx="2">
                  <c:v>27.9</c:v>
                </c:pt>
                <c:pt idx="3">
                  <c:v>17.2</c:v>
                </c:pt>
                <c:pt idx="4">
                  <c:v>28.6</c:v>
                </c:pt>
                <c:pt idx="5">
                  <c:v>20.4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Online 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 w="25400">
              <a:solidFill>
                <a:schemeClr val="accent6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Arabic</c:v>
                </c:pt>
                <c:pt idx="1">
                  <c:v>German</c:v>
                </c:pt>
                <c:pt idx="2">
                  <c:v>Farsi</c:v>
                </c:pt>
                <c:pt idx="3">
                  <c:v>Korean</c:v>
                </c:pt>
                <c:pt idx="4">
                  <c:v>Russian</c:v>
                </c:pt>
                <c:pt idx="5">
                  <c:v>Chinese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34.3</c:v>
                </c:pt>
                <c:pt idx="1">
                  <c:v>38.5</c:v>
                </c:pt>
                <c:pt idx="2">
                  <c:v>20.9</c:v>
                </c:pt>
                <c:pt idx="3">
                  <c:v>17.9</c:v>
                </c:pt>
                <c:pt idx="4">
                  <c:v>28.6</c:v>
                </c:pt>
                <c:pt idx="5">
                  <c:v>21.0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5994112"/>
        <c:axId val="506001280"/>
      </c:barChart>
      <c:catAx>
        <c:axId val="505994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01280"/>
        <c:crosses val="autoZero"/>
        <c:auto val="1"/>
        <c:lblAlgn val="ctr"/>
        <c:lblOffset val="100"/>
        <c:noMultiLvlLbl val="0"/>
      </c:catAx>
      <c:valAx>
        <c:axId val="506001280"/>
        <c:scaling>
          <c:orientation val="minMax"/>
          <c:max val="4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94112"/>
        <c:crosses val="autoZero"/>
        <c:crossBetween val="between"/>
        <c:majorUnit val="5.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0152109458539905"/>
          <c:y val="0.890223804304189"/>
          <c:w val="0.998478905414601"/>
          <c:h val="0.109776195695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10264.0</c:v>
                </c:pt>
                <c:pt idx="1">
                  <c:v>7748.0</c:v>
                </c:pt>
                <c:pt idx="2">
                  <c:v>1980.0</c:v>
                </c:pt>
                <c:pt idx="3">
                  <c:v>1171.0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 (TED)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3864.0</c:v>
                </c:pt>
                <c:pt idx="1">
                  <c:v>1724.0</c:v>
                </c:pt>
                <c:pt idx="2">
                  <c:v>5715.0</c:v>
                </c:pt>
                <c:pt idx="3">
                  <c:v>2061.0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 domains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3528.0</c:v>
                </c:pt>
                <c:pt idx="1">
                  <c:v>1045.0</c:v>
                </c:pt>
                <c:pt idx="2">
                  <c:v>1617.0</c:v>
                </c:pt>
                <c:pt idx="3">
                  <c:v>681.0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0245904"/>
        <c:axId val="510248224"/>
      </c:barChart>
      <c:catAx>
        <c:axId val="51024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248224"/>
        <c:crosses val="autoZero"/>
        <c:auto val="1"/>
        <c:lblAlgn val="ctr"/>
        <c:lblOffset val="100"/>
        <c:noMultiLvlLbl val="0"/>
      </c:catAx>
      <c:valAx>
        <c:axId val="510248224"/>
        <c:scaling>
          <c:orientation val="minMax"/>
          <c:max val="12000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24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70581575677927"/>
          <c:w val="0.998478905414601"/>
          <c:h val="0.11258222835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0.3632</c:v>
                </c:pt>
                <c:pt idx="1">
                  <c:v>0.2643</c:v>
                </c:pt>
                <c:pt idx="2">
                  <c:v>0.0945</c:v>
                </c:pt>
                <c:pt idx="3">
                  <c:v>0.0574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 (Patent)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0.16</c:v>
                </c:pt>
                <c:pt idx="1">
                  <c:v>0.1242</c:v>
                </c:pt>
                <c:pt idx="2">
                  <c:v>0.2685</c:v>
                </c:pt>
                <c:pt idx="3">
                  <c:v>0.1258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 domains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0.1442</c:v>
                </c:pt>
                <c:pt idx="1">
                  <c:v>0.0748</c:v>
                </c:pt>
                <c:pt idx="2">
                  <c:v>0.0791</c:v>
                </c:pt>
                <c:pt idx="3">
                  <c:v>0.0393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9377616"/>
        <c:axId val="509379936"/>
      </c:barChart>
      <c:catAx>
        <c:axId val="509377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379936"/>
        <c:crosses val="autoZero"/>
        <c:auto val="1"/>
        <c:lblAlgn val="ctr"/>
        <c:lblOffset val="100"/>
        <c:noMultiLvlLbl val="0"/>
      </c:catAx>
      <c:valAx>
        <c:axId val="50937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37761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70581575677927"/>
          <c:w val="0.998478905414601"/>
          <c:h val="0.11258222835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General Domain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 w="25400">
              <a:solidFill>
                <a:schemeClr val="tx2">
                  <a:lumMod val="60000"/>
                  <a:lumOff val="40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0.0776</c:v>
                </c:pt>
                <c:pt idx="1">
                  <c:v>0.0415</c:v>
                </c:pt>
                <c:pt idx="2">
                  <c:v>0.0242</c:v>
                </c:pt>
                <c:pt idx="3">
                  <c:v>0.0086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 Domain (Patent)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0.0292</c:v>
                </c:pt>
                <c:pt idx="1">
                  <c:v>0.0092</c:v>
                </c:pt>
                <c:pt idx="2">
                  <c:v>0.0698</c:v>
                </c:pt>
                <c:pt idx="3">
                  <c:v>0.0152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 domains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German</c:v>
                </c:pt>
                <c:pt idx="1">
                  <c:v>Korean</c:v>
                </c:pt>
                <c:pt idx="2">
                  <c:v>Russian</c:v>
                </c:pt>
                <c:pt idx="3">
                  <c:v>Chinese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0.0267</c:v>
                </c:pt>
                <c:pt idx="1">
                  <c:v>0.0056</c:v>
                </c:pt>
                <c:pt idx="2">
                  <c:v>0.0197</c:v>
                </c:pt>
                <c:pt idx="3">
                  <c:v>0.005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1044144"/>
        <c:axId val="506927936"/>
      </c:barChart>
      <c:catAx>
        <c:axId val="511044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927936"/>
        <c:crosses val="autoZero"/>
        <c:auto val="1"/>
        <c:lblAlgn val="ctr"/>
        <c:lblOffset val="100"/>
        <c:noMultiLvlLbl val="0"/>
      </c:catAx>
      <c:valAx>
        <c:axId val="50692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044144"/>
        <c:crosses val="autoZero"/>
        <c:crossBetween val="between"/>
        <c:majorUnit val="0.0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"/>
          <c:y val="0.870581575677927"/>
          <c:w val="0.998478905414601"/>
          <c:h val="0.1125822283567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1"/>
          <c:order val="0"/>
          <c:tx>
            <c:strRef>
              <c:f>learningcurve!$A$17</c:f>
              <c:strCache>
                <c:ptCount val="1"/>
                <c:pt idx="0">
                  <c:v>German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learningcurve!$B$15:$L$15</c:f>
              <c:numCache>
                <c:formatCode>General</c:formatCode>
                <c:ptCount val="11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821267.0</c:v>
                </c:pt>
                <c:pt idx="8">
                  <c:v>81111.0</c:v>
                </c:pt>
                <c:pt idx="9">
                  <c:v>28536.0</c:v>
                </c:pt>
                <c:pt idx="10">
                  <c:v>154033.0</c:v>
                </c:pt>
              </c:numCache>
            </c:numRef>
          </c:xVal>
          <c:yVal>
            <c:numRef>
              <c:f>learningcurve!$B$17:$L$17</c:f>
              <c:numCache>
                <c:formatCode>General</c:formatCode>
                <c:ptCount val="11"/>
                <c:pt idx="0">
                  <c:v>36.0</c:v>
                </c:pt>
                <c:pt idx="1">
                  <c:v>42.7</c:v>
                </c:pt>
                <c:pt idx="2">
                  <c:v>44.1</c:v>
                </c:pt>
                <c:pt idx="3">
                  <c:v>45.2</c:v>
                </c:pt>
                <c:pt idx="4">
                  <c:v>47.1</c:v>
                </c:pt>
                <c:pt idx="5">
                  <c:v>48.8</c:v>
                </c:pt>
                <c:pt idx="6">
                  <c:v>49.9</c:v>
                </c:pt>
                <c:pt idx="7">
                  <c:v>62.3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774896"/>
        <c:axId val="506777024"/>
      </c:scatterChart>
      <c:valAx>
        <c:axId val="506774896"/>
        <c:scaling>
          <c:orientation val="minMax"/>
          <c:max val="850000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 of In-Domain</a:t>
                </a:r>
                <a:r>
                  <a:rPr lang="en-US" baseline="0" dirty="0" smtClean="0"/>
                  <a:t> Training Data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77024"/>
        <c:crossesAt val="0.0"/>
        <c:crossBetween val="midCat"/>
      </c:valAx>
      <c:valAx>
        <c:axId val="506777024"/>
        <c:scaling>
          <c:orientation val="minMax"/>
          <c:max val="6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7748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learningcurve!$A$16</c:f>
              <c:strCache>
                <c:ptCount val="1"/>
                <c:pt idx="0">
                  <c:v>Arabic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learningcurve!$B$15:$L$15</c:f>
              <c:numCache>
                <c:formatCode>General</c:formatCode>
                <c:ptCount val="11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821267.0</c:v>
                </c:pt>
                <c:pt idx="8">
                  <c:v>81111.0</c:v>
                </c:pt>
                <c:pt idx="9">
                  <c:v>28536.0</c:v>
                </c:pt>
                <c:pt idx="10">
                  <c:v>154033.0</c:v>
                </c:pt>
              </c:numCache>
            </c:numRef>
          </c:xVal>
          <c:yVal>
            <c:numRef>
              <c:f>learningcurve!$B$16:$L$16</c:f>
              <c:numCache>
                <c:formatCode>General</c:formatCode>
                <c:ptCount val="11"/>
              </c:numCache>
            </c:numRef>
          </c:yVal>
          <c:smooth val="1"/>
        </c:ser>
        <c:ser>
          <c:idx val="1"/>
          <c:order val="1"/>
          <c:tx>
            <c:strRef>
              <c:f>learningcurve!$A$17</c:f>
              <c:strCache>
                <c:ptCount val="1"/>
                <c:pt idx="0">
                  <c:v>German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learningcurve!$B$15:$L$15</c:f>
              <c:numCache>
                <c:formatCode>General</c:formatCode>
                <c:ptCount val="11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821267.0</c:v>
                </c:pt>
                <c:pt idx="8">
                  <c:v>81111.0</c:v>
                </c:pt>
                <c:pt idx="9">
                  <c:v>28536.0</c:v>
                </c:pt>
                <c:pt idx="10">
                  <c:v>154033.0</c:v>
                </c:pt>
              </c:numCache>
            </c:numRef>
          </c:xVal>
          <c:yVal>
            <c:numRef>
              <c:f>learningcurve!$B$17:$L$17</c:f>
              <c:numCache>
                <c:formatCode>General</c:formatCode>
                <c:ptCount val="11"/>
                <c:pt idx="0">
                  <c:v>36.0</c:v>
                </c:pt>
                <c:pt idx="1">
                  <c:v>42.7</c:v>
                </c:pt>
                <c:pt idx="2">
                  <c:v>44.1</c:v>
                </c:pt>
                <c:pt idx="3">
                  <c:v>45.2</c:v>
                </c:pt>
                <c:pt idx="4">
                  <c:v>47.1</c:v>
                </c:pt>
                <c:pt idx="5">
                  <c:v>48.8</c:v>
                </c:pt>
                <c:pt idx="6">
                  <c:v>49.9</c:v>
                </c:pt>
                <c:pt idx="7">
                  <c:v>62.3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learningcurve!$A$18</c:f>
              <c:strCache>
                <c:ptCount val="1"/>
                <c:pt idx="0">
                  <c:v>Farsi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learningcurve!$B$15:$L$15</c:f>
              <c:numCache>
                <c:formatCode>General</c:formatCode>
                <c:ptCount val="11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821267.0</c:v>
                </c:pt>
                <c:pt idx="8">
                  <c:v>81111.0</c:v>
                </c:pt>
                <c:pt idx="9">
                  <c:v>28536.0</c:v>
                </c:pt>
                <c:pt idx="10">
                  <c:v>154033.0</c:v>
                </c:pt>
              </c:numCache>
            </c:numRef>
          </c:xVal>
          <c:yVal>
            <c:numRef>
              <c:f>learningcurve!$B$18:$L$18</c:f>
              <c:numCache>
                <c:formatCode>General</c:formatCode>
                <c:ptCount val="11"/>
              </c:numCache>
            </c:numRef>
          </c:yVal>
          <c:smooth val="1"/>
        </c:ser>
        <c:ser>
          <c:idx val="3"/>
          <c:order val="3"/>
          <c:tx>
            <c:strRef>
              <c:f>learningcurve!$A$19</c:f>
              <c:strCache>
                <c:ptCount val="1"/>
                <c:pt idx="0">
                  <c:v>Korean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8100">
                <a:solidFill>
                  <a:schemeClr val="accent4"/>
                </a:solidFill>
              </a:ln>
              <a:effectLst/>
            </c:spPr>
          </c:marker>
          <c:xVal>
            <c:numRef>
              <c:f>learningcurve!$B$15:$L$15</c:f>
              <c:numCache>
                <c:formatCode>General</c:formatCode>
                <c:ptCount val="11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821267.0</c:v>
                </c:pt>
                <c:pt idx="8">
                  <c:v>81111.0</c:v>
                </c:pt>
                <c:pt idx="9">
                  <c:v>28536.0</c:v>
                </c:pt>
                <c:pt idx="10">
                  <c:v>154033.0</c:v>
                </c:pt>
              </c:numCache>
            </c:numRef>
          </c:xVal>
          <c:yVal>
            <c:numRef>
              <c:f>learningcurve!$B$19:$L$19</c:f>
              <c:numCache>
                <c:formatCode>General</c:formatCode>
                <c:ptCount val="11"/>
                <c:pt idx="0">
                  <c:v>2.7</c:v>
                </c:pt>
                <c:pt idx="1">
                  <c:v>13.2</c:v>
                </c:pt>
                <c:pt idx="2">
                  <c:v>15.9</c:v>
                </c:pt>
                <c:pt idx="3">
                  <c:v>18.9</c:v>
                </c:pt>
                <c:pt idx="4">
                  <c:v>22.4</c:v>
                </c:pt>
                <c:pt idx="5">
                  <c:v>25.9</c:v>
                </c:pt>
                <c:pt idx="6">
                  <c:v>29.5</c:v>
                </c:pt>
                <c:pt idx="8">
                  <c:v>31.7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learningcurve!$A$20</c:f>
              <c:strCache>
                <c:ptCount val="1"/>
                <c:pt idx="0">
                  <c:v>Russian 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xVal>
            <c:numRef>
              <c:f>learningcurve!$B$15:$L$15</c:f>
              <c:numCache>
                <c:formatCode>General</c:formatCode>
                <c:ptCount val="11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821267.0</c:v>
                </c:pt>
                <c:pt idx="8">
                  <c:v>81111.0</c:v>
                </c:pt>
                <c:pt idx="9">
                  <c:v>28536.0</c:v>
                </c:pt>
                <c:pt idx="10">
                  <c:v>154033.0</c:v>
                </c:pt>
              </c:numCache>
            </c:numRef>
          </c:xVal>
          <c:yVal>
            <c:numRef>
              <c:f>learningcurve!$B$20:$L$20</c:f>
              <c:numCache>
                <c:formatCode>General</c:formatCode>
                <c:ptCount val="11"/>
                <c:pt idx="0">
                  <c:v>23.4</c:v>
                </c:pt>
                <c:pt idx="1">
                  <c:v>27.2</c:v>
                </c:pt>
                <c:pt idx="2">
                  <c:v>27.5</c:v>
                </c:pt>
                <c:pt idx="3">
                  <c:v>27.7</c:v>
                </c:pt>
                <c:pt idx="4">
                  <c:v>30.8</c:v>
                </c:pt>
                <c:pt idx="9">
                  <c:v>37.0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learningcurve!$A$21</c:f>
              <c:strCache>
                <c:ptCount val="1"/>
                <c:pt idx="0">
                  <c:v>Chinese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38100">
                <a:solidFill>
                  <a:schemeClr val="accent6"/>
                </a:solidFill>
              </a:ln>
              <a:effectLst/>
            </c:spPr>
          </c:marker>
          <c:xVal>
            <c:numRef>
              <c:f>learningcurve!$B$15:$L$15</c:f>
              <c:numCache>
                <c:formatCode>General</c:formatCode>
                <c:ptCount val="11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821267.0</c:v>
                </c:pt>
                <c:pt idx="8">
                  <c:v>81111.0</c:v>
                </c:pt>
                <c:pt idx="9">
                  <c:v>28536.0</c:v>
                </c:pt>
                <c:pt idx="10">
                  <c:v>154033.0</c:v>
                </c:pt>
              </c:numCache>
            </c:numRef>
          </c:xVal>
          <c:yVal>
            <c:numRef>
              <c:f>learningcurve!$B$21:$L$21</c:f>
              <c:numCache>
                <c:formatCode>General</c:formatCode>
                <c:ptCount val="11"/>
                <c:pt idx="0">
                  <c:v>12.6</c:v>
                </c:pt>
                <c:pt idx="1">
                  <c:v>24.3</c:v>
                </c:pt>
                <c:pt idx="2">
                  <c:v>25.5</c:v>
                </c:pt>
                <c:pt idx="3">
                  <c:v>27.1</c:v>
                </c:pt>
                <c:pt idx="4">
                  <c:v>28.0</c:v>
                </c:pt>
                <c:pt idx="5">
                  <c:v>30.9</c:v>
                </c:pt>
                <c:pt idx="6">
                  <c:v>35.8</c:v>
                </c:pt>
                <c:pt idx="10">
                  <c:v>43.7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055648"/>
        <c:axId val="507670400"/>
      </c:scatterChart>
      <c:valAx>
        <c:axId val="506055648"/>
        <c:scaling>
          <c:orientation val="minMax"/>
          <c:max val="850000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Amount of In-Domain Training Data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670400"/>
        <c:crossesAt val="0.0"/>
        <c:crossBetween val="midCat"/>
      </c:valAx>
      <c:valAx>
        <c:axId val="507670400"/>
        <c:scaling>
          <c:orientation val="minMax"/>
          <c:max val="6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556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learningcurve!$A$16</c:f>
              <c:strCache>
                <c:ptCount val="1"/>
                <c:pt idx="0">
                  <c:v>Arabic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learningcurve!$B$15:$H$15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learningcurve!$B$16:$H$16</c:f>
              <c:numCache>
                <c:formatCode>General</c:formatCode>
                <c:ptCount val="7"/>
              </c:numCache>
            </c:numRef>
          </c:yVal>
          <c:smooth val="1"/>
        </c:ser>
        <c:ser>
          <c:idx val="1"/>
          <c:order val="1"/>
          <c:tx>
            <c:strRef>
              <c:f>learningcurve!$A$17</c:f>
              <c:strCache>
                <c:ptCount val="1"/>
                <c:pt idx="0">
                  <c:v>German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learningcurve!$B$15:$H$15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learningcurve!$B$17:$H$17</c:f>
              <c:numCache>
                <c:formatCode>General</c:formatCode>
                <c:ptCount val="7"/>
                <c:pt idx="0">
                  <c:v>36.0</c:v>
                </c:pt>
                <c:pt idx="1">
                  <c:v>42.7</c:v>
                </c:pt>
                <c:pt idx="2">
                  <c:v>44.1</c:v>
                </c:pt>
                <c:pt idx="3">
                  <c:v>45.2</c:v>
                </c:pt>
                <c:pt idx="4">
                  <c:v>47.1</c:v>
                </c:pt>
                <c:pt idx="5">
                  <c:v>48.8</c:v>
                </c:pt>
                <c:pt idx="6">
                  <c:v>49.9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learningcurve!$A$18</c:f>
              <c:strCache>
                <c:ptCount val="1"/>
                <c:pt idx="0">
                  <c:v>Farsi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learningcurve!$B$15:$H$15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learningcurve!$B$18:$H$18</c:f>
              <c:numCache>
                <c:formatCode>General</c:formatCode>
                <c:ptCount val="7"/>
              </c:numCache>
            </c:numRef>
          </c:yVal>
          <c:smooth val="1"/>
        </c:ser>
        <c:ser>
          <c:idx val="3"/>
          <c:order val="3"/>
          <c:tx>
            <c:strRef>
              <c:f>learningcurve!$A$19</c:f>
              <c:strCache>
                <c:ptCount val="1"/>
                <c:pt idx="0">
                  <c:v>Korean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8100">
                <a:solidFill>
                  <a:schemeClr val="accent4"/>
                </a:solidFill>
              </a:ln>
              <a:effectLst/>
            </c:spPr>
          </c:marker>
          <c:xVal>
            <c:numRef>
              <c:f>learningcurve!$B$15:$H$15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learningcurve!$B$19:$H$19</c:f>
              <c:numCache>
                <c:formatCode>General</c:formatCode>
                <c:ptCount val="7"/>
                <c:pt idx="0">
                  <c:v>2.7</c:v>
                </c:pt>
                <c:pt idx="1">
                  <c:v>13.2</c:v>
                </c:pt>
                <c:pt idx="2">
                  <c:v>15.9</c:v>
                </c:pt>
                <c:pt idx="3">
                  <c:v>18.9</c:v>
                </c:pt>
                <c:pt idx="4">
                  <c:v>22.4</c:v>
                </c:pt>
                <c:pt idx="5">
                  <c:v>25.9</c:v>
                </c:pt>
                <c:pt idx="6">
                  <c:v>29.5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learningcurve!$A$20</c:f>
              <c:strCache>
                <c:ptCount val="1"/>
                <c:pt idx="0">
                  <c:v>Russian 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xVal>
            <c:numRef>
              <c:f>learningcurve!$B$15:$H$15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learningcurve!$B$20:$H$20</c:f>
              <c:numCache>
                <c:formatCode>General</c:formatCode>
                <c:ptCount val="7"/>
                <c:pt idx="0">
                  <c:v>23.4</c:v>
                </c:pt>
                <c:pt idx="1">
                  <c:v>27.2</c:v>
                </c:pt>
                <c:pt idx="2">
                  <c:v>27.5</c:v>
                </c:pt>
                <c:pt idx="3">
                  <c:v>27.7</c:v>
                </c:pt>
                <c:pt idx="4">
                  <c:v>30.8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learningcurve!$A$21</c:f>
              <c:strCache>
                <c:ptCount val="1"/>
                <c:pt idx="0">
                  <c:v>Chinese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38100">
                <a:solidFill>
                  <a:schemeClr val="accent6"/>
                </a:solidFill>
              </a:ln>
              <a:effectLst/>
            </c:spPr>
          </c:marker>
          <c:xVal>
            <c:numRef>
              <c:f>learningcurve!$B$15:$H$15</c:f>
              <c:numCache>
                <c:formatCode>General</c:formatCode>
                <c:ptCount val="7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</c:numCache>
            </c:numRef>
          </c:xVal>
          <c:yVal>
            <c:numRef>
              <c:f>learningcurve!$B$21:$H$21</c:f>
              <c:numCache>
                <c:formatCode>General</c:formatCode>
                <c:ptCount val="7"/>
                <c:pt idx="0">
                  <c:v>12.6</c:v>
                </c:pt>
                <c:pt idx="1">
                  <c:v>24.3</c:v>
                </c:pt>
                <c:pt idx="2">
                  <c:v>25.5</c:v>
                </c:pt>
                <c:pt idx="3">
                  <c:v>27.1</c:v>
                </c:pt>
                <c:pt idx="4">
                  <c:v>28.0</c:v>
                </c:pt>
                <c:pt idx="5">
                  <c:v>30.9</c:v>
                </c:pt>
                <c:pt idx="6">
                  <c:v>35.8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088160"/>
        <c:axId val="506091920"/>
      </c:scatterChart>
      <c:valAx>
        <c:axId val="506088160"/>
        <c:scaling>
          <c:orientation val="minMax"/>
          <c:max val="65000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Amount of In-Domain Training Data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91920"/>
        <c:crosses val="autoZero"/>
        <c:crossBetween val="midCat"/>
      </c:valAx>
      <c:valAx>
        <c:axId val="506091920"/>
        <c:scaling>
          <c:orientation val="minMax"/>
          <c:max val="65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08816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2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learningcurve!$A$2</c:f>
              <c:strCache>
                <c:ptCount val="1"/>
                <c:pt idx="0">
                  <c:v>Arabic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38100">
                <a:solidFill>
                  <a:schemeClr val="accent1"/>
                </a:solidFill>
              </a:ln>
              <a:effectLst/>
            </c:spPr>
          </c:marker>
          <c:xVal>
            <c:numRef>
              <c:f>learningcurve!$B$1:$N$1</c:f>
              <c:numCache>
                <c:formatCode>General</c:formatCode>
                <c:ptCount val="13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174327.0</c:v>
                </c:pt>
                <c:pt idx="8">
                  <c:v>151627.0</c:v>
                </c:pt>
                <c:pt idx="9">
                  <c:v>114088.0</c:v>
                </c:pt>
                <c:pt idx="10">
                  <c:v>163721.0</c:v>
                </c:pt>
                <c:pt idx="11">
                  <c:v>180316.0</c:v>
                </c:pt>
                <c:pt idx="12">
                  <c:v>169178.0</c:v>
                </c:pt>
              </c:numCache>
            </c:numRef>
          </c:xVal>
          <c:yVal>
            <c:numRef>
              <c:f>learningcurve!$B$2:$N$2</c:f>
              <c:numCache>
                <c:formatCode>General</c:formatCode>
                <c:ptCount val="13"/>
                <c:pt idx="0">
                  <c:v>29.6</c:v>
                </c:pt>
                <c:pt idx="1">
                  <c:v>32.0</c:v>
                </c:pt>
                <c:pt idx="2">
                  <c:v>32.2</c:v>
                </c:pt>
                <c:pt idx="3">
                  <c:v>32.6</c:v>
                </c:pt>
                <c:pt idx="4">
                  <c:v>32.9</c:v>
                </c:pt>
                <c:pt idx="5">
                  <c:v>33.4</c:v>
                </c:pt>
                <c:pt idx="6">
                  <c:v>34.1</c:v>
                </c:pt>
                <c:pt idx="7">
                  <c:v>35.4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learningcurve!$A$3</c:f>
              <c:strCache>
                <c:ptCount val="1"/>
                <c:pt idx="0">
                  <c:v>German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38100">
                <a:solidFill>
                  <a:schemeClr val="accent2"/>
                </a:solidFill>
              </a:ln>
              <a:effectLst/>
            </c:spPr>
          </c:marker>
          <c:xVal>
            <c:numRef>
              <c:f>learningcurve!$B$1:$N$1</c:f>
              <c:numCache>
                <c:formatCode>General</c:formatCode>
                <c:ptCount val="13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174327.0</c:v>
                </c:pt>
                <c:pt idx="8">
                  <c:v>151627.0</c:v>
                </c:pt>
                <c:pt idx="9">
                  <c:v>114088.0</c:v>
                </c:pt>
                <c:pt idx="10">
                  <c:v>163721.0</c:v>
                </c:pt>
                <c:pt idx="11">
                  <c:v>180316.0</c:v>
                </c:pt>
                <c:pt idx="12">
                  <c:v>169178.0</c:v>
                </c:pt>
              </c:numCache>
            </c:numRef>
          </c:xVal>
          <c:yVal>
            <c:numRef>
              <c:f>learningcurve!$B$3:$N$3</c:f>
              <c:numCache>
                <c:formatCode>General</c:formatCode>
                <c:ptCount val="13"/>
                <c:pt idx="0">
                  <c:v>34.6</c:v>
                </c:pt>
                <c:pt idx="1">
                  <c:v>37.1</c:v>
                </c:pt>
                <c:pt idx="2">
                  <c:v>37.2</c:v>
                </c:pt>
                <c:pt idx="3">
                  <c:v>37.9</c:v>
                </c:pt>
                <c:pt idx="4">
                  <c:v>38.5</c:v>
                </c:pt>
                <c:pt idx="5">
                  <c:v>38.7</c:v>
                </c:pt>
                <c:pt idx="6">
                  <c:v>39.3</c:v>
                </c:pt>
                <c:pt idx="8">
                  <c:v>39.9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learningcurve!$A$4</c:f>
              <c:strCache>
                <c:ptCount val="1"/>
                <c:pt idx="0">
                  <c:v>Farsi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38100">
                <a:solidFill>
                  <a:schemeClr val="accent3"/>
                </a:solidFill>
              </a:ln>
              <a:effectLst/>
            </c:spPr>
          </c:marker>
          <c:xVal>
            <c:numRef>
              <c:f>learningcurve!$B$1:$N$1</c:f>
              <c:numCache>
                <c:formatCode>General</c:formatCode>
                <c:ptCount val="13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174327.0</c:v>
                </c:pt>
                <c:pt idx="8">
                  <c:v>151627.0</c:v>
                </c:pt>
                <c:pt idx="9">
                  <c:v>114088.0</c:v>
                </c:pt>
                <c:pt idx="10">
                  <c:v>163721.0</c:v>
                </c:pt>
                <c:pt idx="11">
                  <c:v>180316.0</c:v>
                </c:pt>
                <c:pt idx="12">
                  <c:v>169178.0</c:v>
                </c:pt>
              </c:numCache>
            </c:numRef>
          </c:xVal>
          <c:yVal>
            <c:numRef>
              <c:f>learningcurve!$B$4:$N$4</c:f>
              <c:numCache>
                <c:formatCode>General</c:formatCode>
                <c:ptCount val="13"/>
                <c:pt idx="0">
                  <c:v>22.2</c:v>
                </c:pt>
                <c:pt idx="1">
                  <c:v>24.9</c:v>
                </c:pt>
                <c:pt idx="2">
                  <c:v>24.9</c:v>
                </c:pt>
                <c:pt idx="3">
                  <c:v>24.8</c:v>
                </c:pt>
                <c:pt idx="4">
                  <c:v>25.9</c:v>
                </c:pt>
                <c:pt idx="5">
                  <c:v>26.0</c:v>
                </c:pt>
                <c:pt idx="6">
                  <c:v>27.4</c:v>
                </c:pt>
                <c:pt idx="9">
                  <c:v>27.9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learningcurve!$A$5</c:f>
              <c:strCache>
                <c:ptCount val="1"/>
                <c:pt idx="0">
                  <c:v>Korean</c:v>
                </c:pt>
              </c:strCache>
            </c:strRef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38100">
                <a:solidFill>
                  <a:schemeClr val="accent4"/>
                </a:solidFill>
              </a:ln>
              <a:effectLst/>
            </c:spPr>
          </c:marker>
          <c:xVal>
            <c:numRef>
              <c:f>learningcurve!$B$1:$N$1</c:f>
              <c:numCache>
                <c:formatCode>General</c:formatCode>
                <c:ptCount val="13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174327.0</c:v>
                </c:pt>
                <c:pt idx="8">
                  <c:v>151627.0</c:v>
                </c:pt>
                <c:pt idx="9">
                  <c:v>114088.0</c:v>
                </c:pt>
                <c:pt idx="10">
                  <c:v>163721.0</c:v>
                </c:pt>
                <c:pt idx="11">
                  <c:v>180316.0</c:v>
                </c:pt>
                <c:pt idx="12">
                  <c:v>169178.0</c:v>
                </c:pt>
              </c:numCache>
            </c:numRef>
          </c:xVal>
          <c:yVal>
            <c:numRef>
              <c:f>learningcurve!$B$5:$N$5</c:f>
              <c:numCache>
                <c:formatCode>General</c:formatCode>
                <c:ptCount val="13"/>
                <c:pt idx="0">
                  <c:v>11.6</c:v>
                </c:pt>
                <c:pt idx="1">
                  <c:v>12.5</c:v>
                </c:pt>
                <c:pt idx="2">
                  <c:v>13.0</c:v>
                </c:pt>
                <c:pt idx="3">
                  <c:v>13.2</c:v>
                </c:pt>
                <c:pt idx="4">
                  <c:v>13.7</c:v>
                </c:pt>
                <c:pt idx="5">
                  <c:v>14.3</c:v>
                </c:pt>
                <c:pt idx="6">
                  <c:v>15.5</c:v>
                </c:pt>
                <c:pt idx="10">
                  <c:v>17.2</c:v>
                </c:pt>
              </c:numCache>
            </c:numRef>
          </c:yVal>
          <c:smooth val="1"/>
        </c:ser>
        <c:ser>
          <c:idx val="4"/>
          <c:order val="4"/>
          <c:tx>
            <c:strRef>
              <c:f>learningcurve!$A$6</c:f>
              <c:strCache>
                <c:ptCount val="1"/>
                <c:pt idx="0">
                  <c:v>Russian </c:v>
                </c:pt>
              </c:strCache>
            </c:strRef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38100">
                <a:solidFill>
                  <a:schemeClr val="accent5"/>
                </a:solidFill>
              </a:ln>
              <a:effectLst/>
            </c:spPr>
          </c:marker>
          <c:xVal>
            <c:numRef>
              <c:f>learningcurve!$B$1:$N$1</c:f>
              <c:numCache>
                <c:formatCode>General</c:formatCode>
                <c:ptCount val="13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174327.0</c:v>
                </c:pt>
                <c:pt idx="8">
                  <c:v>151627.0</c:v>
                </c:pt>
                <c:pt idx="9">
                  <c:v>114088.0</c:v>
                </c:pt>
                <c:pt idx="10">
                  <c:v>163721.0</c:v>
                </c:pt>
                <c:pt idx="11">
                  <c:v>180316.0</c:v>
                </c:pt>
                <c:pt idx="12">
                  <c:v>169178.0</c:v>
                </c:pt>
              </c:numCache>
            </c:numRef>
          </c:xVal>
          <c:yVal>
            <c:numRef>
              <c:f>learningcurve!$B$6:$N$6</c:f>
              <c:numCache>
                <c:formatCode>General</c:formatCode>
                <c:ptCount val="13"/>
                <c:pt idx="0">
                  <c:v>23.4</c:v>
                </c:pt>
                <c:pt idx="1">
                  <c:v>25.2</c:v>
                </c:pt>
                <c:pt idx="2">
                  <c:v>25.6</c:v>
                </c:pt>
                <c:pt idx="3">
                  <c:v>26.4</c:v>
                </c:pt>
                <c:pt idx="4">
                  <c:v>26.9</c:v>
                </c:pt>
                <c:pt idx="5">
                  <c:v>27.2</c:v>
                </c:pt>
                <c:pt idx="6">
                  <c:v>27.6</c:v>
                </c:pt>
                <c:pt idx="11">
                  <c:v>28.6</c:v>
                </c:pt>
              </c:numCache>
            </c:numRef>
          </c:yVal>
          <c:smooth val="1"/>
        </c:ser>
        <c:ser>
          <c:idx val="5"/>
          <c:order val="5"/>
          <c:tx>
            <c:strRef>
              <c:f>learningcurve!$A$7</c:f>
              <c:strCache>
                <c:ptCount val="1"/>
                <c:pt idx="0">
                  <c:v>Chinese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38100">
                <a:solidFill>
                  <a:schemeClr val="accent6"/>
                </a:solidFill>
              </a:ln>
              <a:effectLst/>
            </c:spPr>
          </c:marker>
          <c:xVal>
            <c:numRef>
              <c:f>learningcurve!$B$1:$N$1</c:f>
              <c:numCache>
                <c:formatCode>General</c:formatCode>
                <c:ptCount val="13"/>
                <c:pt idx="0">
                  <c:v>0.0</c:v>
                </c:pt>
                <c:pt idx="1">
                  <c:v>2000.0</c:v>
                </c:pt>
                <c:pt idx="2">
                  <c:v>4000.0</c:v>
                </c:pt>
                <c:pt idx="3">
                  <c:v>8000.0</c:v>
                </c:pt>
                <c:pt idx="4">
                  <c:v>16000.0</c:v>
                </c:pt>
                <c:pt idx="5">
                  <c:v>32000.0</c:v>
                </c:pt>
                <c:pt idx="6">
                  <c:v>64000.0</c:v>
                </c:pt>
                <c:pt idx="7">
                  <c:v>174327.0</c:v>
                </c:pt>
                <c:pt idx="8">
                  <c:v>151627.0</c:v>
                </c:pt>
                <c:pt idx="9">
                  <c:v>114088.0</c:v>
                </c:pt>
                <c:pt idx="10">
                  <c:v>163721.0</c:v>
                </c:pt>
                <c:pt idx="11">
                  <c:v>180316.0</c:v>
                </c:pt>
                <c:pt idx="12">
                  <c:v>169178.0</c:v>
                </c:pt>
              </c:numCache>
            </c:numRef>
          </c:xVal>
          <c:yVal>
            <c:numRef>
              <c:f>learningcurve!$B$7:$N$7</c:f>
              <c:numCache>
                <c:formatCode>General</c:formatCode>
                <c:ptCount val="13"/>
                <c:pt idx="0">
                  <c:v>15.9</c:v>
                </c:pt>
                <c:pt idx="1">
                  <c:v>17.3</c:v>
                </c:pt>
                <c:pt idx="2">
                  <c:v>17.7</c:v>
                </c:pt>
                <c:pt idx="3">
                  <c:v>17.9</c:v>
                </c:pt>
                <c:pt idx="4">
                  <c:v>18.2</c:v>
                </c:pt>
                <c:pt idx="5">
                  <c:v>18.7</c:v>
                </c:pt>
                <c:pt idx="6">
                  <c:v>19.6</c:v>
                </c:pt>
                <c:pt idx="12">
                  <c:v>20.4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6833280"/>
        <c:axId val="506837040"/>
      </c:scatterChart>
      <c:valAx>
        <c:axId val="506833280"/>
        <c:scaling>
          <c:orientation val="minMax"/>
          <c:max val="190000.0"/>
          <c:min val="0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 smtClean="0"/>
                  <a:t>Amount of In-Domain Training Data</a:t>
                </a:r>
                <a:endParaRPr lang="en-US" sz="2000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837040"/>
        <c:crosses val="autoZero"/>
        <c:crossBetween val="midCat"/>
        <c:majorUnit val="50000.0"/>
      </c:valAx>
      <c:valAx>
        <c:axId val="506837040"/>
        <c:scaling>
          <c:orientation val="minMax"/>
          <c:max val="43.0"/>
          <c:min val="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833280"/>
        <c:crosses val="autoZero"/>
        <c:crossBetween val="midCat"/>
        <c:majorUnit val="10.0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5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span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ED40A-C379-AE45-92AA-9814A55D6F78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9F647-71DD-464E-8D66-0AFB53685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69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AEBFD-8B15-834B-8BE8-2B812B53A12F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EEF58-FA27-F944-BF3B-9DD2856FE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9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4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5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6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0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1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2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3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4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5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6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7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8.xml"/></Relationships>
</file>

<file path=ppt/notesSlides/_rels/notesSlide8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0.xml"/></Relationships>
</file>

<file path=ppt/notesSlides/_rels/notesSlide9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1.xml"/></Relationships>
</file>

<file path=ppt/notesSlides/_rels/notesSlide9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2.xml"/></Relationships>
</file>

<file path=ppt/notesSlides/_rels/notesSlide9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42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toolkits to do this, we use the open source</a:t>
            </a:r>
            <a:r>
              <a:rPr lang="en-US" baseline="0" dirty="0" smtClean="0"/>
              <a:t> project </a:t>
            </a:r>
            <a:r>
              <a:rPr lang="en-US" dirty="0" smtClean="0"/>
              <a:t>Sockeye NMT,</a:t>
            </a:r>
          </a:p>
          <a:p>
            <a:r>
              <a:rPr lang="en-US" dirty="0" smtClean="0"/>
              <a:t>with</a:t>
            </a:r>
            <a:r>
              <a:rPr lang="en-US" baseline="0" dirty="0" smtClean="0"/>
              <a:t> </a:t>
            </a:r>
            <a:r>
              <a:rPr lang="en-US" baseline="0" dirty="0" smtClean="0"/>
              <a:t>in house modifications that are being pushed back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RU--</a:t>
            </a:r>
            <a:r>
              <a:rPr lang="en-US" baseline="0" dirty="0" smtClean="0"/>
              <a:t> EN patents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45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subtitles,</a:t>
            </a:r>
            <a:r>
              <a:rPr lang="en-US" baseline="0" dirty="0" smtClean="0"/>
              <a:t> UN, </a:t>
            </a:r>
            <a:r>
              <a:rPr lang="en-US" baseline="0" dirty="0" err="1" smtClean="0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1000x</a:t>
            </a:r>
            <a:r>
              <a:rPr lang="en-US" baseline="0" dirty="0" smtClean="0"/>
              <a:t> smaller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25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1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we want to translate differs</a:t>
            </a:r>
            <a:r>
              <a:rPr lang="en-US" baseline="0" dirty="0" smtClean="0"/>
              <a:t> from the vast majority of training data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3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ct</a:t>
            </a:r>
            <a:r>
              <a:rPr lang="en-US" baseline="0" dirty="0" smtClean="0"/>
              <a:t> model in purple has seen both the in and general domain data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could throw it all together, but there is </a:t>
            </a:r>
            <a:r>
              <a:rPr lang="en-US" baseline="0" dirty="0" smtClean="0"/>
              <a:t>way </a:t>
            </a:r>
            <a:r>
              <a:rPr lang="en-US" baseline="0" dirty="0" smtClean="0"/>
              <a:t>more general domain data, and this works much better in practice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8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7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Unlike ASR or OCR </a:t>
            </a:r>
            <a:r>
              <a:rPr lang="mr-IN" dirty="0" smtClean="0"/>
              <a:t>–</a:t>
            </a:r>
            <a:r>
              <a:rPr lang="en-US" dirty="0" smtClean="0"/>
              <a:t> no one right</a:t>
            </a:r>
            <a:r>
              <a:rPr lang="en-US" baseline="0" dirty="0" smtClean="0"/>
              <a:t> answer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 with bleu:</a:t>
            </a:r>
          </a:p>
          <a:p>
            <a:r>
              <a:rPr lang="en-US" dirty="0" smtClean="0"/>
              <a:t>Ignore relevance of words:  punctuation counts the same as core content</a:t>
            </a:r>
          </a:p>
          <a:p>
            <a:r>
              <a:rPr lang="en-US" dirty="0" smtClean="0"/>
              <a:t> Operate on local level (do not consider overall grammaticality of the sentence or sentence meaning)</a:t>
            </a:r>
          </a:p>
          <a:p>
            <a:endParaRPr lang="en-US" dirty="0" smtClean="0"/>
          </a:p>
          <a:p>
            <a:r>
              <a:rPr lang="en-US" dirty="0" smtClean="0"/>
              <a:t>absolute value of Scores are meaningless (scores very test-set specific)</a:t>
            </a:r>
          </a:p>
          <a:p>
            <a:endParaRPr lang="en-US" dirty="0" smtClean="0"/>
          </a:p>
          <a:p>
            <a:r>
              <a:rPr lang="en-US" dirty="0" smtClean="0"/>
              <a:t>Important to note that humans not 100%</a:t>
            </a:r>
            <a:br>
              <a:rPr lang="en-US" dirty="0" smtClean="0"/>
            </a:br>
            <a:r>
              <a:rPr lang="en-US" dirty="0" smtClean="0"/>
              <a:t>pros:</a:t>
            </a:r>
          </a:p>
          <a:p>
            <a:pPr lvl="1"/>
            <a:r>
              <a:rPr lang="en-US" dirty="0" smtClean="0"/>
              <a:t>Correlated with human judgement</a:t>
            </a: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Easy to run</a:t>
            </a:r>
          </a:p>
          <a:p>
            <a:pPr lvl="1"/>
            <a:r>
              <a:rPr lang="en-US" dirty="0" smtClean="0"/>
              <a:t>easy to tune</a:t>
            </a:r>
          </a:p>
          <a:p>
            <a:pPr lvl="1"/>
            <a:r>
              <a:rPr lang="en-US" dirty="0" smtClean="0"/>
              <a:t>Widely used</a:t>
            </a:r>
          </a:p>
          <a:p>
            <a:endParaRPr lang="en-US" dirty="0" smtClean="0"/>
          </a:p>
          <a:p>
            <a:r>
              <a:rPr lang="en-US" dirty="0" smtClean="0"/>
              <a:t>we built thousands of </a:t>
            </a:r>
            <a:r>
              <a:rPr lang="en-US" dirty="0" smtClean="0"/>
              <a:t>MT systems </a:t>
            </a:r>
            <a:r>
              <a:rPr lang="en-US" dirty="0" smtClean="0"/>
              <a:t>this </a:t>
            </a:r>
            <a:r>
              <a:rPr lang="en-US" dirty="0" smtClean="0"/>
              <a:t>summer; </a:t>
            </a:r>
            <a:r>
              <a:rPr lang="en-US" dirty="0" smtClean="0"/>
              <a:t>millions</a:t>
            </a:r>
            <a:r>
              <a:rPr lang="en-US" baseline="0" dirty="0" smtClean="0"/>
              <a:t> of lines </a:t>
            </a:r>
            <a:r>
              <a:rPr lang="en-US" baseline="0" dirty="0" smtClean="0"/>
              <a:t>translated; </a:t>
            </a:r>
            <a:r>
              <a:rPr lang="en-US" dirty="0" smtClean="0"/>
              <a:t>impossible</a:t>
            </a:r>
            <a:r>
              <a:rPr lang="en-US" baseline="0" dirty="0" smtClean="0"/>
              <a:t> to score all by linguists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Presenting</a:t>
            </a:r>
            <a:r>
              <a:rPr lang="en-US" baseline="0" dirty="0" smtClean="0"/>
              <a:t> on behalf of the team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9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talk we always translate into English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67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Ko-en</a:t>
            </a:r>
            <a:r>
              <a:rPr lang="en-US" baseline="0" dirty="0" smtClean="0"/>
              <a:t> </a:t>
            </a:r>
            <a:r>
              <a:rPr lang="en-US" baseline="0" dirty="0" smtClean="0"/>
              <a:t>using 1 million subtitles. To translate patents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~~say after showing purple bars~~</a:t>
            </a:r>
          </a:p>
          <a:p>
            <a:pPr rtl="0" eaLnBrk="1" fontAlgn="t" latinLnBrk="0" hangingPunct="1"/>
            <a:r>
              <a:rPr lang="en-US" baseline="0" dirty="0" smtClean="0"/>
              <a:t>DE-EN is huge:</a:t>
            </a:r>
          </a:p>
          <a:p>
            <a:pPr rtl="0" eaLnBrk="1" fontAlgn="t" latinLnBrk="0" hangingPunct="1"/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30million general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Almost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million in domain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**Domain adaptation is hard because it is a low resource problem... if we had infinite data in the domain we want this would not be a problem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aseline="0" dirty="0" smtClean="0"/>
              <a:t>really highlights the problem of DA</a:t>
            </a:r>
          </a:p>
          <a:p>
            <a:endParaRPr lang="en-US" baseline="0" dirty="0" smtClean="0"/>
          </a:p>
          <a:p>
            <a:r>
              <a:rPr lang="en-US" baseline="0" dirty="0" smtClean="0"/>
              <a:t>generic system might be great, but might be ill matched to the domain we care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3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compared to patent where just in domain did well, here in domain tends to do less well </a:t>
            </a:r>
          </a:p>
          <a:p>
            <a:r>
              <a:rPr lang="en-US" baseline="0" dirty="0" smtClean="0"/>
              <a:t>-- better match between the domains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large gains across the board from running 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Farsi we do better on General Domain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TED training data might be in online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5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ZERO IS NOT ZERO DATA</a:t>
            </a:r>
            <a:br>
              <a:rPr lang="en-US" baseline="0" dirty="0" smtClean="0"/>
            </a:br>
            <a:r>
              <a:rPr lang="en-US" baseline="0" dirty="0" smtClean="0"/>
              <a:t>JUST general domain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431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55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2000 as validation</a:t>
            </a:r>
          </a:p>
          <a:p>
            <a:endParaRPr lang="en-US" dirty="0" smtClean="0"/>
          </a:p>
          <a:p>
            <a:r>
              <a:rPr lang="en-US" dirty="0" smtClean="0"/>
              <a:t>Don’t </a:t>
            </a:r>
            <a:r>
              <a:rPr lang="en-US" dirty="0" smtClean="0"/>
              <a:t>all have the</a:t>
            </a:r>
            <a:r>
              <a:rPr lang="en-US" baseline="0" dirty="0" smtClean="0"/>
              <a:t> same starting point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 if you just annotate 4k sentences in domain, it is worthwhile</a:t>
            </a:r>
          </a:p>
          <a:p>
            <a:r>
              <a:rPr lang="en-US" baseline="0" dirty="0" smtClean="0"/>
              <a:t>But there is no way you could train an NMT system on just 2000 sentences from scratch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76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92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13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TED!!!!</a:t>
            </a:r>
          </a:p>
          <a:p>
            <a:endParaRPr lang="en-US" baseline="0" dirty="0" smtClean="0"/>
          </a:p>
          <a:p>
            <a:r>
              <a:rPr lang="en-US" baseline="0" dirty="0" smtClean="0"/>
              <a:t>AR 83&gt;= </a:t>
            </a:r>
          </a:p>
          <a:p>
            <a:r>
              <a:rPr lang="en-US" baseline="0" dirty="0" err="1" smtClean="0"/>
              <a:t>Ko</a:t>
            </a:r>
            <a:r>
              <a:rPr lang="en-US" baseline="0" dirty="0" smtClean="0"/>
              <a:t> 92&gt;= </a:t>
            </a:r>
          </a:p>
          <a:p>
            <a:r>
              <a:rPr lang="en-US" baseline="0" dirty="0" err="1" smtClean="0"/>
              <a:t>Zh</a:t>
            </a:r>
            <a:r>
              <a:rPr lang="en-US" baseline="0" dirty="0" smtClean="0"/>
              <a:t> 77 &gt;=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NMT is known to fail in some unfortunate</a:t>
            </a:r>
            <a:r>
              <a:rPr lang="en-US" baseline="0" dirty="0" smtClean="0"/>
              <a:t> ways</a:t>
            </a:r>
          </a:p>
          <a:p>
            <a:r>
              <a:rPr lang="en-US" baseline="0" dirty="0" smtClean="0"/>
              <a:t>dropping important words or substituting two rare words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fluency vs adequacy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Simple KWS of NER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ENGLISH Side of 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694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paul</a:t>
            </a:r>
            <a:r>
              <a:rPr lang="en-US" baseline="0" dirty="0" smtClean="0"/>
              <a:t> annotated</a:t>
            </a:r>
          </a:p>
          <a:p>
            <a:r>
              <a:rPr lang="en-US" baseline="0" dirty="0" smtClean="0"/>
              <a:t>exact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tend to do better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General</a:t>
            </a:r>
            <a:r>
              <a:rPr lang="en-US" baseline="0" dirty="0" smtClean="0"/>
              <a:t> SMT &gt;&gt; General NMT</a:t>
            </a:r>
            <a:endParaRPr lang="en-US" dirty="0" smtClean="0"/>
          </a:p>
          <a:p>
            <a:r>
              <a:rPr lang="en-US" dirty="0" smtClean="0"/>
              <a:t>NMT bad at rare 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86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talked</a:t>
            </a:r>
            <a:r>
              <a:rPr lang="en-US" baseline="0" dirty="0" smtClean="0"/>
              <a:t> about good results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better understand the system so we can improve upon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175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motivated by vision + speech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 only training component of the model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desire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better understand the model</a:t>
            </a: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understand what components are important for CT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94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endParaRPr lang="en-US" dirty="0" smtClean="0"/>
          </a:p>
          <a:p>
            <a:r>
              <a:rPr lang="en-US" dirty="0" smtClean="0"/>
              <a:t>Freeze all but one</a:t>
            </a:r>
          </a:p>
          <a:p>
            <a:r>
              <a:rPr lang="en-US" dirty="0" smtClean="0"/>
              <a:t>surprisingly robust so we</a:t>
            </a:r>
            <a:r>
              <a:rPr lang="en-US" baseline="0" dirty="0" smtClean="0"/>
              <a:t> tried a more extreme case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domain was 26.9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56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endParaRPr lang="en-US" dirty="0" smtClean="0"/>
          </a:p>
          <a:p>
            <a:r>
              <a:rPr lang="en-US" dirty="0" smtClean="0"/>
              <a:t>Freeze all but one</a:t>
            </a:r>
          </a:p>
          <a:p>
            <a:r>
              <a:rPr lang="en-US" dirty="0" smtClean="0"/>
              <a:t>surprisingly robust so we</a:t>
            </a:r>
            <a:r>
              <a:rPr lang="en-US" baseline="0" dirty="0" smtClean="0"/>
              <a:t> tried a more extreme case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domain was 26.9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394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endParaRPr lang="en-US" dirty="0" smtClean="0"/>
          </a:p>
          <a:p>
            <a:r>
              <a:rPr lang="en-US" dirty="0" smtClean="0"/>
              <a:t>Freeze all but one</a:t>
            </a:r>
          </a:p>
          <a:p>
            <a:r>
              <a:rPr lang="en-US" dirty="0" smtClean="0"/>
              <a:t>surprisingly robust so we</a:t>
            </a:r>
            <a:r>
              <a:rPr lang="en-US" baseline="0" dirty="0" smtClean="0"/>
              <a:t> tried a more extreme case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domain was 26.9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17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40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10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499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contributions</a:t>
            </a:r>
            <a:r>
              <a:rPr lang="en-US" baseline="0" dirty="0" smtClean="0"/>
              <a:t> of scale is this generic recipe that works well across domains and 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08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the general setup of</a:t>
            </a:r>
            <a:r>
              <a:rPr lang="en-US" baseline="0" dirty="0" smtClean="0"/>
              <a:t> this chart</a:t>
            </a:r>
          </a:p>
          <a:p>
            <a:r>
              <a:rPr lang="en-US" baseline="0" dirty="0" smtClean="0"/>
              <a:t>On the left we have our training data</a:t>
            </a:r>
          </a:p>
          <a:p>
            <a:r>
              <a:rPr lang="en-US" baseline="0" dirty="0" smtClean="0"/>
              <a:t>These are parallel sentences that are </a:t>
            </a:r>
            <a:r>
              <a:rPr lang="en-US" baseline="0" dirty="0" smtClean="0"/>
              <a:t>translations </a:t>
            </a:r>
            <a:r>
              <a:rPr lang="en-US" baseline="0" dirty="0" smtClean="0"/>
              <a:t>of each other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create on a model on the right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0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easier to find large amount of general</a:t>
            </a:r>
            <a:r>
              <a:rPr lang="en-US" baseline="0" dirty="0" smtClean="0"/>
              <a:t> domain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94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downside:</a:t>
            </a:r>
            <a:r>
              <a:rPr lang="en-US" baseline="0" dirty="0" smtClean="0"/>
              <a:t> imbalanced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09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567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Open subtitles, </a:t>
            </a:r>
            <a:r>
              <a:rPr lang="en-US" sz="1200" dirty="0" err="1" smtClean="0"/>
              <a:t>ParaCrawl</a:t>
            </a:r>
            <a:r>
              <a:rPr lang="en-US" sz="1200" dirty="0" smtClean="0"/>
              <a:t>, Common Crawl, News Commentary, Wiki Headlines, UN parallel corpus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note: windscreen = British for windshield</a:t>
            </a:r>
            <a:br>
              <a:rPr lang="en-US" dirty="0" smtClean="0"/>
            </a:br>
            <a:r>
              <a:rPr lang="en-US" dirty="0" smtClean="0"/>
              <a:t>glazing: installing windows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46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r>
              <a:rPr lang="en-US" baseline="0" dirty="0" smtClean="0"/>
              <a:t> are random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81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parallel</a:t>
            </a:r>
            <a:r>
              <a:rPr lang="en-US" baseline="0" dirty="0" smtClean="0"/>
              <a:t> text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subtitles, </a:t>
            </a:r>
            <a:r>
              <a:rPr lang="en-US" baseline="0" dirty="0" err="1" smtClean="0"/>
              <a:t>UN,web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62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68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555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talk we always translate into English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546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751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highlights the problem of DA...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309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online is better than SMT</a:t>
            </a:r>
          </a:p>
          <a:p>
            <a:endParaRPr lang="en-US" baseline="0" dirty="0" smtClean="0"/>
          </a:p>
          <a:p>
            <a:r>
              <a:rPr lang="en-US" baseline="0" dirty="0" smtClean="0"/>
              <a:t>ted more </a:t>
            </a:r>
            <a:r>
              <a:rPr lang="en-US" baseline="0" dirty="0" smtClean="0"/>
              <a:t>similar </a:t>
            </a:r>
            <a:r>
              <a:rPr lang="en-US" baseline="0" dirty="0" smtClean="0"/>
              <a:t>to generic trans than patent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expect a generic model to do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843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=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using 1 million subtitles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587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564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580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233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all start with different amounts of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866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simmilar</a:t>
            </a:r>
            <a:r>
              <a:rPr lang="en-US" baseline="0" dirty="0" smtClean="0"/>
              <a:t> to </a:t>
            </a:r>
            <a:r>
              <a:rPr lang="en-US" baseline="0" dirty="0" err="1" smtClean="0"/>
              <a:t>Europarl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subitlies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14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baseline="0" dirty="0" smtClean="0"/>
              <a:t> that these all start with different amounts of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080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TED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80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TED!!!!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98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399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=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using 1 million subtitles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33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Need to redo colors </a:t>
            </a:r>
            <a:r>
              <a:rPr lang="en-US" baseline="0" dirty="0" err="1" smtClean="0"/>
              <a:t>etc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Ko</a:t>
            </a:r>
            <a:r>
              <a:rPr lang="en-US" baseline="0" dirty="0" smtClean="0"/>
              <a:t>=</a:t>
            </a:r>
            <a:r>
              <a:rPr lang="en-US" baseline="0" dirty="0" err="1" smtClean="0"/>
              <a:t>en</a:t>
            </a:r>
            <a:r>
              <a:rPr lang="en-US" baseline="0" dirty="0" smtClean="0"/>
              <a:t> using 1 million subtitles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04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r>
              <a:rPr lang="en-US" dirty="0" smtClean="0"/>
              <a:t>Freeze 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075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endParaRPr lang="en-US" dirty="0" smtClean="0"/>
          </a:p>
          <a:p>
            <a:r>
              <a:rPr lang="en-US" dirty="0" smtClean="0"/>
              <a:t>Freeze all but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273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endParaRPr lang="en-US" dirty="0" smtClean="0"/>
          </a:p>
          <a:p>
            <a:r>
              <a:rPr lang="en-US" dirty="0" smtClean="0"/>
              <a:t>Freeze all but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58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701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r>
              <a:rPr lang="en-US" dirty="0" smtClean="0"/>
              <a:t>Freeze one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976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endParaRPr lang="en-US" dirty="0" smtClean="0"/>
          </a:p>
          <a:p>
            <a:r>
              <a:rPr lang="en-US" dirty="0" smtClean="0"/>
              <a:t>Freeze all but one</a:t>
            </a:r>
          </a:p>
          <a:p>
            <a:r>
              <a:rPr lang="en-US" dirty="0" smtClean="0"/>
              <a:t>surprisingly robust so we</a:t>
            </a:r>
            <a:r>
              <a:rPr lang="en-US" baseline="0" dirty="0" smtClean="0"/>
              <a:t> tried a more extreme case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658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endParaRPr lang="en-US" dirty="0" smtClean="0"/>
          </a:p>
          <a:p>
            <a:r>
              <a:rPr lang="en-US" dirty="0" smtClean="0"/>
              <a:t>Freeze all but one</a:t>
            </a:r>
          </a:p>
          <a:p>
            <a:r>
              <a:rPr lang="en-US" dirty="0" smtClean="0"/>
              <a:t>surprisingly robust so we</a:t>
            </a:r>
            <a:r>
              <a:rPr lang="en-US" baseline="0" dirty="0" smtClean="0"/>
              <a:t> tried a more extreme case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241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endParaRPr lang="en-US" dirty="0" smtClean="0"/>
          </a:p>
          <a:p>
            <a:r>
              <a:rPr lang="en-US" dirty="0" smtClean="0"/>
              <a:t>Freeze all but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731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Russian </a:t>
            </a:r>
            <a:r>
              <a:rPr lang="mr-IN" dirty="0" smtClean="0"/>
              <a:t>–</a:t>
            </a:r>
            <a:r>
              <a:rPr lang="en-US" dirty="0" smtClean="0"/>
              <a:t> English Patents </a:t>
            </a:r>
          </a:p>
          <a:p>
            <a:r>
              <a:rPr lang="en-US" dirty="0" smtClean="0"/>
              <a:t>Freeze one</a:t>
            </a:r>
          </a:p>
          <a:p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Don't see gains, but no part of the network is the bottleneck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get most of the way with just training a single component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NMT MODEL</a:t>
            </a:r>
            <a:r>
              <a:rPr lang="en-US" baseline="0" dirty="0" smtClean="0"/>
              <a:t> IS V. robust</a:t>
            </a:r>
          </a:p>
          <a:p>
            <a:r>
              <a:rPr lang="en-US" baseline="0" dirty="0" smtClean="0"/>
              <a:t>gains with adapting one part of the model </a:t>
            </a:r>
          </a:p>
          <a:p>
            <a:r>
              <a:rPr lang="en-US" baseline="0" dirty="0" smtClean="0"/>
              <a:t>great for when you </a:t>
            </a:r>
            <a:r>
              <a:rPr lang="en-US" baseline="0" dirty="0" smtClean="0"/>
              <a:t>don't </a:t>
            </a:r>
            <a:r>
              <a:rPr lang="en-US" baseline="0" dirty="0" smtClean="0"/>
              <a:t>have parallel text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313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33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15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1414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41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797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801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296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038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241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695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0EEF58-FA27-F944-BF3B-9DD2856FE01E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402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7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879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3136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72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5A2A4-944A-9348-9AC8-D5FFB04D61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4754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874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31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5392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7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674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02520"/>
            <a:ext cx="6400800" cy="1752600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accent1"/>
                </a:solidFill>
                <a:latin typeface="Helvetica Neue Light"/>
                <a:cs typeface="Helvetica Neu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JHU/HLTCOE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3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6370" y="5776533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2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6370" y="5776533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4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JHU/HLTCOE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university.logo.small.horizontal.blue.pdf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6370" y="5776533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JHU/HLTCOE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niversity.logo.small.horizontal.blue.pdf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6370" y="5776533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university.logo.small.horizontal.blue.pdf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6370" y="5776533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66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university.logo.small.horizontal.blue.pdf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6370" y="5776533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university.logo.small.horizontal.blue.pdf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6370" y="5776533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niversity.logo.small.horizontal.blue.pdf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6370" y="5776533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3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university.logo.small.horizontal.blue.pdf"/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6370" y="5776533"/>
            <a:ext cx="3110345" cy="12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5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75075-A66D-324C-BE30-4349F1D5AF75}" type="datetimeFigureOut">
              <a:rPr lang="en-US" smtClean="0"/>
              <a:t>1/27/19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JHU/HLTCOE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5D48-0399-1642-8218-92A45B16336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4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531" y="154706"/>
            <a:ext cx="1814402" cy="121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17627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681730"/>
            <a:ext cx="9144000" cy="17627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4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/>
          <a:ea typeface="+mj-ea"/>
          <a:cs typeface="Helvetica Neue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s.jhu.edu/~kevinduh/t/scale2018/slide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chart" Target="../charts/chart4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chart" Target="../charts/chart4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chart" Target="../charts/chart4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Relationship Id="rId3" Type="http://schemas.openxmlformats.org/officeDocument/2006/relationships/chart" Target="../charts/chart4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chart" Target="../charts/chart49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Relationship Id="rId3" Type="http://schemas.openxmlformats.org/officeDocument/2006/relationships/chart" Target="../charts/chart5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Relationship Id="rId3" Type="http://schemas.openxmlformats.org/officeDocument/2006/relationships/chart" Target="../charts/chart5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chart" Target="../charts/char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chart" Target="../charts/char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4" Type="http://schemas.openxmlformats.org/officeDocument/2006/relationships/chart" Target="../charts/chart11.xml"/><Relationship Id="rId5" Type="http://schemas.openxmlformats.org/officeDocument/2006/relationships/chart" Target="../charts/chart12.xml"/><Relationship Id="rId6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4" Type="http://schemas.openxmlformats.org/officeDocument/2006/relationships/image" Target="../media/image4.png"/><Relationship Id="rId5" Type="http://schemas.openxmlformats.org/officeDocument/2006/relationships/chart" Target="../charts/chart18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4" Type="http://schemas.openxmlformats.org/officeDocument/2006/relationships/image" Target="../media/image4.png"/><Relationship Id="rId5" Type="http://schemas.openxmlformats.org/officeDocument/2006/relationships/chart" Target="../charts/chart20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4" Type="http://schemas.openxmlformats.org/officeDocument/2006/relationships/image" Target="../media/image4.png"/><Relationship Id="rId5" Type="http://schemas.openxmlformats.org/officeDocument/2006/relationships/chart" Target="../charts/chart22.xm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chart" Target="../charts/chart2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chart" Target="../charts/char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9.xml"/><Relationship Id="rId3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chart" Target="../charts/chart3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chart" Target="../charts/char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chart" Target="../charts/char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chart" Target="../charts/chart3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4.xm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079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Continued Training </a:t>
            </a:r>
            <a:br>
              <a:rPr lang="en-US" dirty="0" smtClean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780820"/>
            <a:ext cx="9144000" cy="5225098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This talk was presented at the</a:t>
            </a:r>
            <a:r>
              <a:rPr lang="en-US" dirty="0"/>
              <a:t> </a:t>
            </a:r>
            <a:r>
              <a:rPr lang="en-US" dirty="0" smtClean="0"/>
              <a:t>final presentation </a:t>
            </a:r>
            <a:r>
              <a:rPr lang="en-US" smtClean="0"/>
              <a:t>for 2018 JHU SCALE workshop</a:t>
            </a:r>
          </a:p>
          <a:p>
            <a:r>
              <a:rPr lang="en-US" smtClean="0"/>
              <a:t> </a:t>
            </a:r>
            <a:r>
              <a:rPr lang="en-US" dirty="0" smtClean="0"/>
              <a:t>on Domain adaptation in Machine Translation</a:t>
            </a:r>
          </a:p>
          <a:p>
            <a:endParaRPr lang="en-US" dirty="0"/>
          </a:p>
          <a:p>
            <a:r>
              <a:rPr lang="en-US" dirty="0" smtClean="0"/>
              <a:t>These slides were presented by Huda Khayrallah; </a:t>
            </a:r>
          </a:p>
          <a:p>
            <a:r>
              <a:rPr lang="en-US" dirty="0" smtClean="0"/>
              <a:t>the full presentation can be found here: </a:t>
            </a:r>
          </a:p>
          <a:p>
            <a:r>
              <a:rPr lang="en-US" dirty="0" smtClean="0">
                <a:hlinkClick r:id="rId3"/>
              </a:rPr>
              <a:t>cs.jhu.edu/~kevinduh/t/scale2018/slides/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911" y="418028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Wash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642312" y="391923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  <a:r>
              <a:rPr lang="en-US" sz="2400" dirty="0" smtClean="0">
                <a:solidFill>
                  <a:schemeClr val="tx1"/>
                </a:solidFill>
              </a:rPr>
              <a:t>our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294581" y="389335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hands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4154317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 flipV="1">
            <a:off x="7498480" y="1760611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 flipV="1">
            <a:off x="5841573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 flipV="1">
            <a:off x="4148580" y="2675301"/>
            <a:ext cx="506603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/>
          <p:cNvSpPr/>
          <p:nvPr/>
        </p:nvSpPr>
        <p:spPr>
          <a:xfrm flipV="1">
            <a:off x="7504165" y="2659395"/>
            <a:ext cx="506602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 flipV="1">
            <a:off x="5845405" y="2659395"/>
            <a:ext cx="506602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4532295" y="2909954"/>
            <a:ext cx="1313110" cy="1590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9" idx="0"/>
            <a:endCxn id="13" idx="1"/>
          </p:cNvCxnSpPr>
          <p:nvPr/>
        </p:nvCxnSpPr>
        <p:spPr>
          <a:xfrm>
            <a:off x="5253162" y="1802562"/>
            <a:ext cx="592243" cy="11073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2" idx="0"/>
            <a:endCxn id="12" idx="1"/>
          </p:cNvCxnSpPr>
          <p:nvPr/>
        </p:nvCxnSpPr>
        <p:spPr>
          <a:xfrm>
            <a:off x="6940418" y="1804529"/>
            <a:ext cx="563747" cy="11054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10800000" flipV="1">
            <a:off x="7498481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4148580" y="4736277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 rot="10800000" flipV="1">
            <a:off x="5265213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 rot="10800000" flipV="1">
            <a:off x="6381847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7502021" y="3814956"/>
            <a:ext cx="506603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 rot="10800000" flipV="1">
            <a:off x="4148580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5265213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6381847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0" name="Group 89"/>
          <p:cNvGrpSpPr/>
          <p:nvPr/>
        </p:nvGrpSpPr>
        <p:grpSpPr>
          <a:xfrm rot="10800000">
            <a:off x="4654424" y="3995932"/>
            <a:ext cx="2846839" cy="4902"/>
            <a:chOff x="3206624" y="3803137"/>
            <a:chExt cx="2846839" cy="4902"/>
          </a:xfrm>
          <a:solidFill>
            <a:srgbClr val="7030A0"/>
          </a:solidFill>
        </p:grpSpPr>
        <p:cxnSp>
          <p:nvCxnSpPr>
            <p:cNvPr id="75" name="Straight Arrow Connector 74"/>
            <p:cNvCxnSpPr/>
            <p:nvPr/>
          </p:nvCxnSpPr>
          <p:spPr>
            <a:xfrm rot="10800000" flipV="1">
              <a:off x="5439891" y="3804741"/>
              <a:ext cx="613572" cy="3298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 flipV="1">
              <a:off x="4323258" y="3808039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V="1">
              <a:off x="3206624" y="3803137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95" idx="0"/>
            <a:endCxn id="68" idx="2"/>
          </p:cNvCxnSpPr>
          <p:nvPr/>
        </p:nvCxnSpPr>
        <p:spPr>
          <a:xfrm flipH="1" flipV="1">
            <a:off x="4401881" y="5237395"/>
            <a:ext cx="4418" cy="367491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" idx="0"/>
          </p:cNvCxnSpPr>
          <p:nvPr/>
        </p:nvCxnSpPr>
        <p:spPr>
          <a:xfrm flipV="1">
            <a:off x="5518513" y="5205771"/>
            <a:ext cx="13018" cy="416356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0"/>
          </p:cNvCxnSpPr>
          <p:nvPr/>
        </p:nvCxnSpPr>
        <p:spPr>
          <a:xfrm flipV="1">
            <a:off x="6641663" y="5205772"/>
            <a:ext cx="10045" cy="41635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8" idx="0"/>
          </p:cNvCxnSpPr>
          <p:nvPr/>
        </p:nvCxnSpPr>
        <p:spPr>
          <a:xfrm flipV="1">
            <a:off x="7768342" y="5205771"/>
            <a:ext cx="0" cy="39911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6886934" y="4181801"/>
            <a:ext cx="613572" cy="439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5770301" y="4185645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4653667" y="4180743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flipV="1">
            <a:off x="4999861" y="1301444"/>
            <a:ext cx="506602" cy="501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4" name="Straight Arrow Connector 103"/>
          <p:cNvCxnSpPr>
            <a:stCxn id="10" idx="2"/>
            <a:endCxn id="6" idx="0"/>
          </p:cNvCxnSpPr>
          <p:nvPr/>
        </p:nvCxnSpPr>
        <p:spPr>
          <a:xfrm flipV="1">
            <a:off x="4401882" y="2266040"/>
            <a:ext cx="5736" cy="409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2"/>
            <a:endCxn id="9" idx="0"/>
          </p:cNvCxnSpPr>
          <p:nvPr/>
        </p:nvCxnSpPr>
        <p:spPr>
          <a:xfrm flipH="1" flipV="1">
            <a:off x="6094874" y="2266040"/>
            <a:ext cx="3832" cy="3933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2"/>
            <a:endCxn id="4" idx="4"/>
          </p:cNvCxnSpPr>
          <p:nvPr/>
        </p:nvCxnSpPr>
        <p:spPr>
          <a:xfrm flipV="1">
            <a:off x="7751781" y="1303735"/>
            <a:ext cx="0" cy="4568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3" idx="3"/>
            <a:endCxn id="12" idx="1"/>
          </p:cNvCxnSpPr>
          <p:nvPr/>
        </p:nvCxnSpPr>
        <p:spPr>
          <a:xfrm>
            <a:off x="6352007" y="2909954"/>
            <a:ext cx="115215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 flipV="1">
            <a:off x="6687117" y="1303411"/>
            <a:ext cx="506602" cy="501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6" name="Straight Arrow Connector 135"/>
          <p:cNvCxnSpPr>
            <a:stCxn id="72" idx="0"/>
            <a:endCxn id="10" idx="0"/>
          </p:cNvCxnSpPr>
          <p:nvPr/>
        </p:nvCxnSpPr>
        <p:spPr>
          <a:xfrm flipV="1">
            <a:off x="4401881" y="3176419"/>
            <a:ext cx="1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2" idx="0"/>
            <a:endCxn id="13" idx="0"/>
          </p:cNvCxnSpPr>
          <p:nvPr/>
        </p:nvCxnSpPr>
        <p:spPr>
          <a:xfrm flipV="1">
            <a:off x="4401881" y="3160513"/>
            <a:ext cx="1696825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401880" y="3176419"/>
            <a:ext cx="3355585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3" idx="0"/>
            <a:endCxn id="13" idx="0"/>
          </p:cNvCxnSpPr>
          <p:nvPr/>
        </p:nvCxnSpPr>
        <p:spPr>
          <a:xfrm flipV="1">
            <a:off x="5518514" y="3160513"/>
            <a:ext cx="58019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1" idx="0"/>
            <a:endCxn id="12" idx="0"/>
          </p:cNvCxnSpPr>
          <p:nvPr/>
        </p:nvCxnSpPr>
        <p:spPr>
          <a:xfrm flipV="1">
            <a:off x="7755322" y="3160513"/>
            <a:ext cx="2144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4" idx="0"/>
            <a:endCxn id="10" idx="0"/>
          </p:cNvCxnSpPr>
          <p:nvPr/>
        </p:nvCxnSpPr>
        <p:spPr>
          <a:xfrm flipH="1" flipV="1">
            <a:off x="4401882" y="3176419"/>
            <a:ext cx="223326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3" idx="0"/>
            <a:endCxn id="10" idx="0"/>
          </p:cNvCxnSpPr>
          <p:nvPr/>
        </p:nvCxnSpPr>
        <p:spPr>
          <a:xfrm flipH="1" flipV="1">
            <a:off x="4401882" y="3176419"/>
            <a:ext cx="1116632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0"/>
            <a:endCxn id="10" idx="0"/>
          </p:cNvCxnSpPr>
          <p:nvPr/>
        </p:nvCxnSpPr>
        <p:spPr>
          <a:xfrm flipH="1" flipV="1">
            <a:off x="4401882" y="3176419"/>
            <a:ext cx="3353440" cy="6385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0"/>
            <a:endCxn id="12" idx="0"/>
          </p:cNvCxnSpPr>
          <p:nvPr/>
        </p:nvCxnSpPr>
        <p:spPr>
          <a:xfrm flipV="1">
            <a:off x="6635148" y="3160513"/>
            <a:ext cx="1122318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74" idx="0"/>
            <a:endCxn id="13" idx="0"/>
          </p:cNvCxnSpPr>
          <p:nvPr/>
        </p:nvCxnSpPr>
        <p:spPr>
          <a:xfrm flipH="1" flipV="1">
            <a:off x="6098706" y="3160513"/>
            <a:ext cx="53644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71" idx="0"/>
            <a:endCxn id="13" idx="0"/>
          </p:cNvCxnSpPr>
          <p:nvPr/>
        </p:nvCxnSpPr>
        <p:spPr>
          <a:xfrm flipH="1" flipV="1">
            <a:off x="6098706" y="3160513"/>
            <a:ext cx="165661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73" idx="0"/>
            <a:endCxn id="12" idx="0"/>
          </p:cNvCxnSpPr>
          <p:nvPr/>
        </p:nvCxnSpPr>
        <p:spPr>
          <a:xfrm flipV="1">
            <a:off x="5518514" y="3160513"/>
            <a:ext cx="223895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" idx="6"/>
            <a:endCxn id="99" idx="2"/>
          </p:cNvCxnSpPr>
          <p:nvPr/>
        </p:nvCxnSpPr>
        <p:spPr>
          <a:xfrm>
            <a:off x="4854311" y="875228"/>
            <a:ext cx="398851" cy="4262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" idx="6"/>
            <a:endCxn id="132" idx="2"/>
          </p:cNvCxnSpPr>
          <p:nvPr/>
        </p:nvCxnSpPr>
        <p:spPr>
          <a:xfrm>
            <a:off x="6556712" y="849123"/>
            <a:ext cx="383706" cy="4542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8" idx="0"/>
          </p:cNvCxnSpPr>
          <p:nvPr/>
        </p:nvCxnSpPr>
        <p:spPr>
          <a:xfrm flipH="1" flipV="1">
            <a:off x="7751781" y="2261729"/>
            <a:ext cx="5685" cy="39766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2"/>
          </p:cNvCxnSpPr>
          <p:nvPr/>
        </p:nvCxnSpPr>
        <p:spPr>
          <a:xfrm flipH="1" flipV="1">
            <a:off x="4401880" y="1301444"/>
            <a:ext cx="5738" cy="4634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10800000">
            <a:off x="4388914" y="4329413"/>
            <a:ext cx="3353445" cy="388346"/>
            <a:chOff x="2950537" y="4139184"/>
            <a:chExt cx="3353445" cy="440194"/>
          </a:xfrm>
          <a:solidFill>
            <a:srgbClr val="D81E00"/>
          </a:solidFill>
        </p:grpSpPr>
        <p:cxnSp>
          <p:nvCxnSpPr>
            <p:cNvPr id="101" name="Straight Arrow Connector 100"/>
            <p:cNvCxnSpPr/>
            <p:nvPr/>
          </p:nvCxnSpPr>
          <p:spPr>
            <a:xfrm rot="10800000" flipV="1">
              <a:off x="6303982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0800000" flipV="1">
              <a:off x="5187348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 flipV="1">
              <a:off x="4067171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0800000" flipV="1">
              <a:off x="2950537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stCxn id="9" idx="2"/>
            <a:endCxn id="3" idx="4"/>
          </p:cNvCxnSpPr>
          <p:nvPr/>
        </p:nvCxnSpPr>
        <p:spPr>
          <a:xfrm flipV="1">
            <a:off x="6094874" y="1306323"/>
            <a:ext cx="4638" cy="4585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17180" y="162037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</a:rPr>
              <a:t>Softmax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07406" y="246335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Decoder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17180" y="363551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42093"/>
                </a:solidFill>
              </a:rPr>
              <a:t>Encoder</a:t>
            </a:r>
            <a:endParaRPr lang="en-US" sz="2800" dirty="0">
              <a:solidFill>
                <a:srgbClr val="942093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12556" y="449092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Source</a:t>
            </a:r>
          </a:p>
          <a:p>
            <a:pPr algn="ctr"/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06311" y="102149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Target</a:t>
            </a:r>
          </a:p>
          <a:p>
            <a:pPr algn="ctr"/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10603" y="91914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Embedding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03028" y="4373331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rgbClr val="92D050"/>
              </a:solidFill>
            </a:endParaRP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Embedding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82" name="Title 1"/>
          <p:cNvSpPr txBox="1">
            <a:spLocks/>
          </p:cNvSpPr>
          <p:nvPr/>
        </p:nvSpPr>
        <p:spPr>
          <a:xfrm rot="16200000">
            <a:off x="6189681" y="3064015"/>
            <a:ext cx="518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 smtClean="0"/>
              <a:t>[</a:t>
            </a:r>
            <a:r>
              <a:rPr lang="en-US" sz="2000" dirty="0" err="1" smtClean="0"/>
              <a:t>Bahdanau</a:t>
            </a:r>
            <a:r>
              <a:rPr lang="en-US" sz="2000" dirty="0" smtClean="0"/>
              <a:t> et al. 2015]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81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OOVs (type %)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6966595"/>
              </p:ext>
            </p:extLst>
          </p:nvPr>
        </p:nvGraphicFramePr>
        <p:xfrm>
          <a:off x="306179" y="2066456"/>
          <a:ext cx="8531641" cy="162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406"/>
                <a:gridCol w="1143000"/>
                <a:gridCol w="1178169"/>
                <a:gridCol w="984738"/>
                <a:gridCol w="967154"/>
                <a:gridCol w="1019908"/>
                <a:gridCol w="1241266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Training data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Arabic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German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Farsi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Korean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Russian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Chinese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1.61%</a:t>
                      </a:r>
                      <a:endParaRPr lang="mr-IN" sz="2000" b="1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3.49%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7.11%</a:t>
                      </a:r>
                      <a:endParaRPr lang="mr-IN" sz="2000" b="1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4.51%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1.76%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0.78%</a:t>
                      </a:r>
                      <a:endParaRPr lang="nb-NO" sz="2000" b="1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In Domain (TED)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9.03%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11.99%</a:t>
                      </a:r>
                      <a:endParaRPr lang="mr-IN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12.11%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4.99%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10.22</a:t>
                      </a:r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%</a:t>
                      </a:r>
                      <a:endParaRPr lang="nb-NO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7.33</a:t>
                      </a:r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%</a:t>
                      </a:r>
                      <a:endParaRPr lang="nb-NO" sz="2000" b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Both</a:t>
                      </a:r>
                      <a:r>
                        <a:rPr lang="en-US" sz="20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 domains</a:t>
                      </a:r>
                      <a:endPara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1.53%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3.31%</a:t>
                      </a:r>
                      <a:endParaRPr lang="mr-IN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5.25%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2.67%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1.66</a:t>
                      </a:r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%</a:t>
                      </a:r>
                      <a:endParaRPr lang="nb-NO" sz="2000" b="1" kern="1200" dirty="0" smtClean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0.75%</a:t>
                      </a:r>
                      <a:endParaRPr lang="nb-NO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43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OOVs (token %)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1477736"/>
              </p:ext>
            </p:extLst>
          </p:nvPr>
        </p:nvGraphicFramePr>
        <p:xfrm>
          <a:off x="306179" y="2066456"/>
          <a:ext cx="8531641" cy="162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406"/>
                <a:gridCol w="1143000"/>
                <a:gridCol w="1178169"/>
                <a:gridCol w="984738"/>
                <a:gridCol w="967154"/>
                <a:gridCol w="1019908"/>
                <a:gridCol w="1241266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Training data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Arabic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German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Farsi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Korean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Russian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Chinese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0.61%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1.52%</a:t>
                      </a:r>
                      <a:endParaRPr lang="mr-IN" sz="2000" b="1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0.14%</a:t>
                      </a:r>
                      <a:endParaRPr lang="mr-IN" sz="2000" b="1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In Domain (TED)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2.93%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2.30%</a:t>
                      </a:r>
                      <a:endParaRPr lang="mr-IN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2.44%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0.72%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2.95%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1.60%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Both</a:t>
                      </a:r>
                      <a:r>
                        <a:rPr lang="en-US" sz="20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 domains</a:t>
                      </a:r>
                      <a:endPara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0.59%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0.63%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1.07%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446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OOVs (type count)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91557"/>
              </p:ext>
            </p:extLst>
          </p:nvPr>
        </p:nvGraphicFramePr>
        <p:xfrm>
          <a:off x="1361261" y="2066456"/>
          <a:ext cx="6456657" cy="201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744"/>
                <a:gridCol w="1160585"/>
                <a:gridCol w="967154"/>
                <a:gridCol w="1019908"/>
                <a:gridCol w="1241266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Training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Korean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Russian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5290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 Domain (TED)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4286</a:t>
                      </a:r>
                      <a:endParaRPr lang="is-I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Both</a:t>
                      </a:r>
                      <a:r>
                        <a:rPr lang="en-US" sz="20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domains</a:t>
                      </a:r>
                      <a:endPara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594</a:t>
                      </a:r>
                      <a:endParaRPr lang="cs-CZ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</a:t>
                      </a:r>
                      <a:endParaRPr lang="uk-UA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types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14566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15964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8627</a:t>
                      </a:r>
                      <a:endParaRPr lang="is-I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89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OOVs (token count)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96079"/>
              </p:ext>
            </p:extLst>
          </p:nvPr>
        </p:nvGraphicFramePr>
        <p:xfrm>
          <a:off x="1361261" y="2066456"/>
          <a:ext cx="6456657" cy="201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744"/>
                <a:gridCol w="1160585"/>
                <a:gridCol w="967154"/>
                <a:gridCol w="1019908"/>
                <a:gridCol w="1241266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Training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Korean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Russian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10264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1171</a:t>
                      </a:r>
                      <a:endParaRPr lang="is-IS" sz="2000" b="1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 Domain (TED)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3864</a:t>
                      </a:r>
                      <a:endParaRPr lang="en-U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1724</a:t>
                      </a:r>
                      <a:endParaRPr lang="is-I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Both</a:t>
                      </a:r>
                      <a:r>
                        <a:rPr lang="en-US" sz="20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domains</a:t>
                      </a:r>
                      <a:endPara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3528</a:t>
                      </a:r>
                      <a:endParaRPr lang="is-IS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681</a:t>
                      </a:r>
                      <a:endParaRPr lang="is-IS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types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132208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186832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81911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135591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3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OOVs (type %)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2762813"/>
              </p:ext>
            </p:extLst>
          </p:nvPr>
        </p:nvGraphicFramePr>
        <p:xfrm>
          <a:off x="1019910" y="2066456"/>
          <a:ext cx="7167285" cy="162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09"/>
                <a:gridCol w="1318613"/>
                <a:gridCol w="1082444"/>
                <a:gridCol w="1141487"/>
                <a:gridCol w="1389232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Training data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German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Korean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Russian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Chinese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36.32%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26.43%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9.45%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5.74%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In Domain (Patent)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16.00%</a:t>
                      </a:r>
                      <a:endParaRPr lang="mr-IN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12.42%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26.85%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12.58%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Both</a:t>
                      </a:r>
                      <a:r>
                        <a:rPr lang="en-US" sz="20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 domains</a:t>
                      </a:r>
                      <a:endPara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14.42%</a:t>
                      </a:r>
                      <a:endParaRPr lang="mr-IN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7.48%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7.91%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3.93%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OOVs (type %)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242648"/>
              </p:ext>
            </p:extLst>
          </p:nvPr>
        </p:nvGraphicFramePr>
        <p:xfrm>
          <a:off x="1019910" y="2066456"/>
          <a:ext cx="7167285" cy="1621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509"/>
                <a:gridCol w="1318613"/>
                <a:gridCol w="1082444"/>
                <a:gridCol w="1141487"/>
                <a:gridCol w="1389232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Training data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German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Korean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Russian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Chinese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7.76%</a:t>
                      </a:r>
                      <a:endParaRPr lang="mr-IN" sz="2000" b="1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4.15%</a:t>
                      </a:r>
                      <a:endParaRPr lang="mr-IN" sz="2000" b="1" kern="12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2.42%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0.86%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In Domain (Patent)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2.92%</a:t>
                      </a:r>
                      <a:endParaRPr lang="mr-IN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0.92%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6.98%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1.52%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Both</a:t>
                      </a:r>
                      <a:r>
                        <a:rPr lang="en-US" sz="20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+mn-lt"/>
                          <a:ea typeface="Calibri" charset="0"/>
                          <a:cs typeface="Calibri" charset="0"/>
                        </a:rPr>
                        <a:t> domains</a:t>
                      </a:r>
                      <a:endPara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2.67%</a:t>
                      </a:r>
                      <a:endParaRPr lang="mr-IN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0.56%</a:t>
                      </a:r>
                      <a:endParaRPr lang="mr-IN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1.97%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0.50%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15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OOVs (Type Count)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-491197" y="2922230"/>
            <a:ext cx="1896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OOV Types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0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OOVs (Token Count)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-570328" y="2843098"/>
            <a:ext cx="2055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OOV Tokens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04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OOVs (Type %)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715168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-491197" y="2922230"/>
            <a:ext cx="1896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OOV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17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OOVs (Token %)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737188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-570328" y="2843098"/>
            <a:ext cx="2055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OOV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8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7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OOVs (Type Count)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-491197" y="2922230"/>
            <a:ext cx="1896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OOV Types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5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OOVs (Token Count)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-570328" y="2843098"/>
            <a:ext cx="2055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OOV Tokens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62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OOVs (Type %)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6120547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-491197" y="2922230"/>
            <a:ext cx="18967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OOV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3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OOVs (Token %)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912482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/>
          <p:cNvSpPr txBox="1"/>
          <p:nvPr/>
        </p:nvSpPr>
        <p:spPr>
          <a:xfrm rot="16200000">
            <a:off x="-570328" y="2843098"/>
            <a:ext cx="2055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% OOV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57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Domain NMT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023360" y="1554480"/>
            <a:ext cx="1828800" cy="228983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General </a:t>
            </a:r>
            <a:r>
              <a:rPr lang="en-US" sz="3000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NMT </a:t>
            </a:r>
            <a:r>
              <a:rPr lang="en-US" sz="3000" dirty="0" smtClean="0">
                <a:solidFill>
                  <a:schemeClr val="tx1"/>
                </a:solidFill>
              </a:rPr>
              <a:t>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-29707" y="4459014"/>
            <a:ext cx="31157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50m General Domain</a:t>
            </a:r>
            <a:endParaRPr lang="en-US"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 algn="ctr"/>
            <a:r>
              <a:rPr lang="en-US" sz="2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sentence </a:t>
            </a:r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pairs</a:t>
            </a:r>
            <a:endParaRPr lang="en-US"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Folded Corner 28"/>
          <p:cNvSpPr/>
          <p:nvPr/>
        </p:nvSpPr>
        <p:spPr>
          <a:xfrm rot="10800000" flipH="1">
            <a:off x="1498367" y="240874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9"/>
          <p:cNvSpPr/>
          <p:nvPr/>
        </p:nvSpPr>
        <p:spPr>
          <a:xfrm rot="10800000" flipH="1">
            <a:off x="1014586" y="240488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2770334" y="2244729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1499616" y="309875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 rot="10800000" flipH="1">
            <a:off x="1014984" y="309981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/>
          <p:cNvSpPr/>
          <p:nvPr/>
        </p:nvSpPr>
        <p:spPr>
          <a:xfrm rot="10800000" flipH="1">
            <a:off x="1499616" y="37956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 rot="10800000" flipH="1">
            <a:off x="1014984" y="3794760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 rot="10800000" flipH="1">
            <a:off x="1499616" y="171487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 rot="10800000" flipH="1">
            <a:off x="1014984" y="171101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7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Domain NMT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023360" y="1554480"/>
            <a:ext cx="1828800" cy="228983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General </a:t>
            </a:r>
            <a:r>
              <a:rPr lang="en-US" sz="3000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NMT </a:t>
            </a:r>
            <a:r>
              <a:rPr lang="en-US" sz="3000" dirty="0" smtClean="0">
                <a:solidFill>
                  <a:schemeClr val="tx1"/>
                </a:solidFill>
              </a:rPr>
              <a:t>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172487"/>
            <a:ext cx="9133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err="1" smtClean="0"/>
              <a:t>дверной</a:t>
            </a:r>
            <a:r>
              <a:rPr lang="en-US" sz="2400" dirty="0" smtClean="0"/>
              <a:t> </a:t>
            </a:r>
            <a:r>
              <a:rPr lang="en-US" sz="2400" dirty="0" err="1"/>
              <a:t>замок</a:t>
            </a:r>
            <a:r>
              <a:rPr lang="en-US" sz="2400" dirty="0"/>
              <a:t> </a:t>
            </a:r>
            <a:r>
              <a:rPr lang="en-US" sz="2400" dirty="0" err="1"/>
              <a:t>повышенной</a:t>
            </a:r>
            <a:r>
              <a:rPr lang="en-US" sz="2400" dirty="0"/>
              <a:t> </a:t>
            </a:r>
            <a:r>
              <a:rPr lang="en-US" sz="2400" dirty="0" err="1"/>
              <a:t>степени</a:t>
            </a:r>
            <a:r>
              <a:rPr lang="en-US" sz="2400" dirty="0"/>
              <a:t> </a:t>
            </a:r>
            <a:r>
              <a:rPr lang="en-US" sz="2400" dirty="0" err="1"/>
              <a:t>защищенности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взлома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Human: </a:t>
            </a:r>
            <a:r>
              <a:rPr lang="en-US" sz="2400" dirty="0"/>
              <a:t> door lock with increased degree of security against </a:t>
            </a:r>
            <a:r>
              <a:rPr lang="en-US" sz="2400" dirty="0" smtClean="0"/>
              <a:t>burglary</a:t>
            </a:r>
          </a:p>
          <a:p>
            <a:r>
              <a:rPr lang="en-US" sz="2400" dirty="0" smtClean="0"/>
              <a:t>System: </a:t>
            </a:r>
            <a:r>
              <a:rPr lang="en-US" sz="2400" dirty="0"/>
              <a:t> door security door security </a:t>
            </a:r>
            <a:r>
              <a:rPr lang="en-US" sz="2400" dirty="0" smtClean="0"/>
              <a:t>door</a:t>
            </a:r>
            <a:endParaRPr lang="en-US" sz="2400" dirty="0"/>
          </a:p>
        </p:txBody>
      </p:sp>
      <p:sp>
        <p:nvSpPr>
          <p:cNvPr id="26" name="Explosion 1 25"/>
          <p:cNvSpPr/>
          <p:nvPr/>
        </p:nvSpPr>
        <p:spPr>
          <a:xfrm>
            <a:off x="6184900" y="1195244"/>
            <a:ext cx="2949062" cy="331994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Errors due to domain mismatch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770334" y="2244729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ded Corner 9"/>
          <p:cNvSpPr/>
          <p:nvPr/>
        </p:nvSpPr>
        <p:spPr>
          <a:xfrm rot="10800000" flipH="1">
            <a:off x="1498367" y="240874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 rot="10800000" flipH="1">
            <a:off x="1014586" y="240488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 flipH="1">
            <a:off x="1499616" y="309875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1014984" y="309981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1499616" y="37956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lded Corner 14"/>
          <p:cNvSpPr/>
          <p:nvPr/>
        </p:nvSpPr>
        <p:spPr>
          <a:xfrm rot="10800000" flipH="1">
            <a:off x="1014984" y="3794760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lded Corner 15"/>
          <p:cNvSpPr/>
          <p:nvPr/>
        </p:nvSpPr>
        <p:spPr>
          <a:xfrm rot="10800000" flipH="1">
            <a:off x="1499616" y="171487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 rot="10800000" flipH="1">
            <a:off x="1014984" y="171101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In-Domain NMT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023360" y="1554480"/>
            <a:ext cx="1825445" cy="228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In-Domain</a:t>
            </a:r>
            <a:endParaRPr lang="en-US" sz="3000" dirty="0">
              <a:solidFill>
                <a:schemeClr val="tx1"/>
              </a:solidFill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NMT </a:t>
            </a:r>
            <a:r>
              <a:rPr lang="en-US" sz="3000" dirty="0" smtClean="0">
                <a:solidFill>
                  <a:schemeClr val="tx1"/>
                </a:solidFill>
              </a:rPr>
              <a:t>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5" name="Folded Corner 64"/>
          <p:cNvSpPr/>
          <p:nvPr/>
        </p:nvSpPr>
        <p:spPr>
          <a:xfrm rot="10800000" flipH="1">
            <a:off x="1498367" y="240874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 rot="10800000" flipH="1">
            <a:off x="1014586" y="240488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9752" y="2953524"/>
            <a:ext cx="2597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30k In-Domain</a:t>
            </a:r>
          </a:p>
          <a:p>
            <a:pPr algn="ctr"/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 sentence pairs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770334" y="2244729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7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In-Domain NMT</a:t>
            </a:r>
          </a:p>
        </p:txBody>
      </p:sp>
      <p:sp>
        <p:nvSpPr>
          <p:cNvPr id="9" name="Can 8"/>
          <p:cNvSpPr/>
          <p:nvPr/>
        </p:nvSpPr>
        <p:spPr>
          <a:xfrm>
            <a:off x="4023360" y="1554480"/>
            <a:ext cx="1825445" cy="22860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In-Domain</a:t>
            </a:r>
            <a:endParaRPr lang="en-US" sz="3000" dirty="0">
              <a:solidFill>
                <a:schemeClr val="tx1"/>
              </a:solidFill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NMT </a:t>
            </a:r>
            <a:r>
              <a:rPr lang="en-US" sz="3000" dirty="0" smtClean="0">
                <a:solidFill>
                  <a:schemeClr val="tx1"/>
                </a:solidFill>
              </a:rPr>
              <a:t>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5" name="Folded Corner 64"/>
          <p:cNvSpPr/>
          <p:nvPr/>
        </p:nvSpPr>
        <p:spPr>
          <a:xfrm rot="10800000" flipH="1">
            <a:off x="1498367" y="240874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 rot="10800000" flipH="1">
            <a:off x="1014586" y="240488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5897218" y="846138"/>
            <a:ext cx="3242685" cy="3444184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Errors due to lack of data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770334" y="2244729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4172487"/>
            <a:ext cx="9133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err="1" smtClean="0"/>
              <a:t>дверной</a:t>
            </a:r>
            <a:r>
              <a:rPr lang="en-US" sz="2400" dirty="0" smtClean="0"/>
              <a:t> </a:t>
            </a:r>
            <a:r>
              <a:rPr lang="en-US" sz="2400" dirty="0" err="1"/>
              <a:t>замок</a:t>
            </a:r>
            <a:r>
              <a:rPr lang="en-US" sz="2400" dirty="0"/>
              <a:t> </a:t>
            </a:r>
            <a:r>
              <a:rPr lang="en-US" sz="2400" dirty="0" err="1"/>
              <a:t>повышенной</a:t>
            </a:r>
            <a:r>
              <a:rPr lang="en-US" sz="2400" dirty="0"/>
              <a:t> </a:t>
            </a:r>
            <a:r>
              <a:rPr lang="en-US" sz="2400" dirty="0" err="1"/>
              <a:t>степени</a:t>
            </a:r>
            <a:r>
              <a:rPr lang="en-US" sz="2400" dirty="0"/>
              <a:t> </a:t>
            </a:r>
            <a:r>
              <a:rPr lang="en-US" sz="2400" dirty="0" err="1"/>
              <a:t>защищенности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взлома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Human: </a:t>
            </a:r>
            <a:r>
              <a:rPr lang="en-US" sz="2400" dirty="0"/>
              <a:t> </a:t>
            </a:r>
            <a:r>
              <a:rPr lang="en-US" sz="2400" dirty="0" smtClean="0"/>
              <a:t>door lock with increased degree of security against burglary</a:t>
            </a:r>
          </a:p>
          <a:p>
            <a:r>
              <a:rPr lang="en-US" sz="2400" dirty="0" smtClean="0"/>
              <a:t>System:  door</a:t>
            </a:r>
            <a:r>
              <a:rPr lang="en-US" sz="2400" dirty="0"/>
              <a:t> lock for a high degree of protection against coke</a:t>
            </a:r>
          </a:p>
        </p:txBody>
      </p:sp>
    </p:spTree>
    <p:extLst>
      <p:ext uri="{BB962C8B-B14F-4D97-AF65-F5344CB8AC3E}">
        <p14:creationId xmlns:p14="http://schemas.microsoft.com/office/powerpoint/2010/main" val="5672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Adaptation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13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Continued Training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198378" y="1832353"/>
            <a:ext cx="1554480" cy="210312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General Domain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NMT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1855902" y="2309332"/>
            <a:ext cx="2289980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lded Corner 28"/>
          <p:cNvSpPr/>
          <p:nvPr/>
        </p:nvSpPr>
        <p:spPr>
          <a:xfrm rot="10800000" flipH="1">
            <a:off x="6684804" y="344785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9"/>
          <p:cNvSpPr/>
          <p:nvPr/>
        </p:nvSpPr>
        <p:spPr>
          <a:xfrm rot="10800000" flipH="1">
            <a:off x="6201023" y="34439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896243" y="2309332"/>
            <a:ext cx="1308667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7346162" y="1832353"/>
            <a:ext cx="1554480" cy="210312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Continued Training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NMT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Can 43"/>
          <p:cNvSpPr/>
          <p:nvPr/>
        </p:nvSpPr>
        <p:spPr>
          <a:xfrm>
            <a:off x="153004" y="1832354"/>
            <a:ext cx="1554480" cy="210312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Random Initialized NMT 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268169" y="3947738"/>
            <a:ext cx="25972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30k In-domain</a:t>
            </a:r>
          </a:p>
          <a:p>
            <a:pPr algn="ctr"/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</a:rPr>
              <a:t> sentence pairs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4480" y="5021201"/>
            <a:ext cx="3867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50M General Domain sentence pairs</a:t>
            </a:r>
            <a:endParaRPr lang="en-US"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Folded Corner 25"/>
          <p:cNvSpPr/>
          <p:nvPr/>
        </p:nvSpPr>
        <p:spPr>
          <a:xfrm rot="10800000" flipH="1">
            <a:off x="2939989" y="312872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lded Corner 27"/>
          <p:cNvSpPr/>
          <p:nvPr/>
        </p:nvSpPr>
        <p:spPr>
          <a:xfrm rot="10800000" flipH="1">
            <a:off x="2456208" y="312486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olded Corner 30"/>
          <p:cNvSpPr/>
          <p:nvPr/>
        </p:nvSpPr>
        <p:spPr>
          <a:xfrm rot="10800000" flipH="1">
            <a:off x="2941238" y="381873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lded Corner 34"/>
          <p:cNvSpPr/>
          <p:nvPr/>
        </p:nvSpPr>
        <p:spPr>
          <a:xfrm rot="10800000" flipH="1">
            <a:off x="2456606" y="381979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olded Corner 35"/>
          <p:cNvSpPr/>
          <p:nvPr/>
        </p:nvSpPr>
        <p:spPr>
          <a:xfrm rot="10800000" flipH="1">
            <a:off x="2941238" y="451566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olded Corner 36"/>
          <p:cNvSpPr/>
          <p:nvPr/>
        </p:nvSpPr>
        <p:spPr>
          <a:xfrm rot="10800000" flipH="1">
            <a:off x="2456606" y="4514739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0" grpId="0" animBg="1"/>
      <p:bldP spid="41" grpId="0" animBg="1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Continued Training</a:t>
            </a:r>
            <a:endParaRPr lang="en-US" dirty="0"/>
          </a:p>
        </p:txBody>
      </p:sp>
      <p:sp>
        <p:nvSpPr>
          <p:cNvPr id="29" name="Folded Corner 28"/>
          <p:cNvSpPr/>
          <p:nvPr/>
        </p:nvSpPr>
        <p:spPr>
          <a:xfrm rot="10800000" flipH="1">
            <a:off x="6684804" y="344785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9"/>
          <p:cNvSpPr/>
          <p:nvPr/>
        </p:nvSpPr>
        <p:spPr>
          <a:xfrm rot="10800000" flipH="1">
            <a:off x="6201023" y="34439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4629687"/>
            <a:ext cx="9133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err="1" smtClean="0"/>
              <a:t>дверной</a:t>
            </a:r>
            <a:r>
              <a:rPr lang="en-US" sz="2400" dirty="0" smtClean="0"/>
              <a:t> </a:t>
            </a:r>
            <a:r>
              <a:rPr lang="en-US" sz="2400" dirty="0" err="1"/>
              <a:t>замок</a:t>
            </a:r>
            <a:r>
              <a:rPr lang="en-US" sz="2400" dirty="0"/>
              <a:t> </a:t>
            </a:r>
            <a:r>
              <a:rPr lang="en-US" sz="2400" dirty="0" err="1"/>
              <a:t>повышенной</a:t>
            </a:r>
            <a:r>
              <a:rPr lang="en-US" sz="2400" dirty="0"/>
              <a:t> </a:t>
            </a:r>
            <a:r>
              <a:rPr lang="en-US" sz="2400" dirty="0" err="1"/>
              <a:t>степени</a:t>
            </a:r>
            <a:r>
              <a:rPr lang="en-US" sz="2400" dirty="0"/>
              <a:t> </a:t>
            </a:r>
            <a:r>
              <a:rPr lang="en-US" sz="2400" dirty="0" err="1"/>
              <a:t>защищенности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взлома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Human: </a:t>
            </a:r>
            <a:r>
              <a:rPr lang="en-US" sz="2400" dirty="0"/>
              <a:t> </a:t>
            </a:r>
            <a:r>
              <a:rPr lang="en-US" sz="2400" dirty="0" smtClean="0"/>
              <a:t>door lock with increased degree of security against burglary</a:t>
            </a:r>
          </a:p>
          <a:p>
            <a:r>
              <a:rPr lang="en-US" sz="2400" dirty="0" smtClean="0"/>
              <a:t>System:  </a:t>
            </a:r>
            <a:r>
              <a:rPr lang="en-US" sz="2400" dirty="0"/>
              <a:t> door lock with increased penetration protection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1855902" y="2309332"/>
            <a:ext cx="2289980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896243" y="2309332"/>
            <a:ext cx="1308667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n 30"/>
          <p:cNvSpPr/>
          <p:nvPr/>
        </p:nvSpPr>
        <p:spPr>
          <a:xfrm>
            <a:off x="4198378" y="1832353"/>
            <a:ext cx="1554480" cy="210312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General Domain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NMT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7" name="Can 36"/>
          <p:cNvSpPr/>
          <p:nvPr/>
        </p:nvSpPr>
        <p:spPr>
          <a:xfrm>
            <a:off x="7346162" y="1832353"/>
            <a:ext cx="1554480" cy="210312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tx1"/>
                </a:solidFill>
              </a:rPr>
              <a:t>Continued Training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NMT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8" name="Can 37"/>
          <p:cNvSpPr/>
          <p:nvPr/>
        </p:nvSpPr>
        <p:spPr>
          <a:xfrm>
            <a:off x="153004" y="1832354"/>
            <a:ext cx="1554480" cy="2103120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Random Initialized NMT 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Cloud 2"/>
          <p:cNvSpPr/>
          <p:nvPr/>
        </p:nvSpPr>
        <p:spPr>
          <a:xfrm>
            <a:off x="6201021" y="673100"/>
            <a:ext cx="2666045" cy="1465704"/>
          </a:xfrm>
          <a:prstGeom prst="cloud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Improved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performance! </a:t>
            </a:r>
          </a:p>
          <a:p>
            <a:pPr algn="ctr"/>
            <a:endParaRPr lang="en-US" dirty="0"/>
          </a:p>
        </p:txBody>
      </p:sp>
      <p:sp>
        <p:nvSpPr>
          <p:cNvPr id="24" name="Folded Corner 23"/>
          <p:cNvSpPr/>
          <p:nvPr/>
        </p:nvSpPr>
        <p:spPr>
          <a:xfrm rot="10800000" flipH="1">
            <a:off x="2939989" y="312872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olded Corner 24"/>
          <p:cNvSpPr/>
          <p:nvPr/>
        </p:nvSpPr>
        <p:spPr>
          <a:xfrm rot="10800000" flipH="1">
            <a:off x="2456208" y="312486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lded Corner 26"/>
          <p:cNvSpPr/>
          <p:nvPr/>
        </p:nvSpPr>
        <p:spPr>
          <a:xfrm rot="10800000" flipH="1">
            <a:off x="2941238" y="381873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olded Corner 27"/>
          <p:cNvSpPr/>
          <p:nvPr/>
        </p:nvSpPr>
        <p:spPr>
          <a:xfrm rot="10800000" flipH="1">
            <a:off x="2456606" y="381979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olded Corner 38"/>
          <p:cNvSpPr/>
          <p:nvPr/>
        </p:nvSpPr>
        <p:spPr>
          <a:xfrm rot="10800000" flipH="1">
            <a:off x="2941238" y="451566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/>
          <p:cNvSpPr/>
          <p:nvPr/>
        </p:nvSpPr>
        <p:spPr>
          <a:xfrm rot="10800000" flipH="1">
            <a:off x="2456606" y="4514739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2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1365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Continued Training </a:t>
            </a:r>
            <a:br>
              <a:rPr lang="en-US" dirty="0" smtClean="0"/>
            </a:b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405808"/>
            <a:ext cx="9144000" cy="2358177"/>
          </a:xfrm>
        </p:spPr>
        <p:txBody>
          <a:bodyPr>
            <a:noAutofit/>
          </a:bodyPr>
          <a:lstStyle/>
          <a:p>
            <a:r>
              <a:rPr lang="en-US" sz="2500" dirty="0"/>
              <a:t>Huda </a:t>
            </a:r>
            <a:r>
              <a:rPr lang="en-US" sz="2500" dirty="0" smtClean="0"/>
              <a:t>Khayrallah</a:t>
            </a:r>
            <a:endParaRPr lang="en-US" sz="2500" dirty="0" smtClean="0"/>
          </a:p>
          <a:p>
            <a:endParaRPr lang="en-US" sz="2500" dirty="0" smtClean="0"/>
          </a:p>
          <a:p>
            <a:r>
              <a:rPr lang="en-US" sz="2500" dirty="0" smtClean="0"/>
              <a:t>SCALE Readout</a:t>
            </a:r>
          </a:p>
          <a:p>
            <a:r>
              <a:rPr lang="en-US" sz="2500" dirty="0" smtClean="0"/>
              <a:t>August 9, 2018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857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BLEU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/>
          </a:bodyPr>
          <a:lstStyle/>
          <a:p>
            <a:r>
              <a:rPr lang="en-US" dirty="0" smtClean="0"/>
              <a:t>Weighted </a:t>
            </a:r>
            <a:r>
              <a:rPr lang="en-US" i="1" dirty="0" smtClean="0"/>
              <a:t>n</a:t>
            </a:r>
            <a:r>
              <a:rPr lang="en-US" dirty="0" smtClean="0"/>
              <a:t>-gram precision 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Between </a:t>
            </a:r>
            <a:r>
              <a:rPr lang="en-US" dirty="0"/>
              <a:t>0 and 1</a:t>
            </a:r>
          </a:p>
          <a:p>
            <a:pPr lvl="1"/>
            <a:r>
              <a:rPr lang="en-US" dirty="0"/>
              <a:t> (often scaled to be  0-100)	</a:t>
            </a:r>
            <a:endParaRPr lang="en-US" dirty="0" smtClean="0"/>
          </a:p>
          <a:p>
            <a:r>
              <a:rPr lang="en-US" dirty="0"/>
              <a:t>Higher is </a:t>
            </a:r>
            <a:r>
              <a:rPr lang="en-US" dirty="0" smtClean="0"/>
              <a:t>better</a:t>
            </a:r>
          </a:p>
          <a:p>
            <a:r>
              <a:rPr lang="en-US" dirty="0" smtClean="0"/>
              <a:t>Imperfect</a:t>
            </a:r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ut</a:t>
            </a:r>
            <a:r>
              <a:rPr lang="mr-IN" dirty="0" smtClean="0"/>
              <a:t>…</a:t>
            </a:r>
            <a:r>
              <a:rPr lang="en-US" dirty="0"/>
              <a:t> c</a:t>
            </a:r>
            <a:r>
              <a:rPr lang="en-US" dirty="0" smtClean="0"/>
              <a:t>heap &amp; correlates with humans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609600" y="1828800"/>
                <a:ext cx="8229600" cy="44497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32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8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000" kern="1200">
                    <a:solidFill>
                      <a:schemeClr val="tx1"/>
                    </a:solidFill>
                    <a:latin typeface="Arial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charset="0"/>
                        </a:rPr>
                        <m:t>𝑚𝑖𝑛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mr-IN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𝑜𝑢𝑡𝑝𝑢𝑡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𝑙𝑒𝑛𝑔𝑡h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𝑟𝑒𝑓𝑒𝑟𝑒𝑛𝑐𝑒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𝑙𝑒𝑛𝑔𝑡h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mr-IN" i="1">
                              <a:solidFill>
                                <a:schemeClr val="tx2"/>
                              </a:solidFill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mr-IN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ctrlPr>
                                    <a:rPr lang="is-I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chemeClr val="tx2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𝑝𝑟𝑒𝑐𝑖𝑠𝑖𝑜𝑛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2"/>
                                          </a:solidFill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mr-IN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8800"/>
                <a:ext cx="8229600" cy="44497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4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Russian Patent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2669842"/>
              </p:ext>
            </p:extLst>
          </p:nvPr>
        </p:nvGraphicFramePr>
        <p:xfrm>
          <a:off x="702118" y="165058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29680" y="1447800"/>
            <a:ext cx="1356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solidFill>
                  <a:schemeClr val="accent4"/>
                </a:solidFill>
              </a:rPr>
              <a:t>+ 9.3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81180" y="423066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18515" y="31350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2362200"/>
            <a:ext cx="673764" cy="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 animBg="0"/>
        </p:bldSub>
      </p:bldGraphic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220114"/>
              </p:ext>
            </p:extLst>
          </p:nvPr>
        </p:nvGraphicFramePr>
        <p:xfrm>
          <a:off x="685800" y="1570036"/>
          <a:ext cx="8229600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38083" y="1628001"/>
            <a:ext cx="8578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+0.4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5234" y="2967890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19394" y="2733447"/>
            <a:ext cx="10615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+10.1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73547" y="2436019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+3.5</a:t>
            </a:r>
            <a:endParaRPr lang="en-US" sz="3000" dirty="0" smtClean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81180" y="30165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 animBg="0"/>
        </p:bldSub>
      </p:bldGraphic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589716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73963" y="1595437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+0.4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132" y="2916906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6851" y="2675280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+7.2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2531" y="2377766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+3.5</a:t>
            </a:r>
            <a:endParaRPr lang="en-US" sz="3000" dirty="0" smtClean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1180" y="30165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2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8758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86328" y="1943017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+5.8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85048" y="1628001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+5.3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41722" y="2409091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+5.7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3710" y="2973221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+4.2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72285" y="3187171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+2.8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0143" y="2455985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+6.6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81180" y="30165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88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 animBg="0"/>
        </p:bldSub>
      </p:bldGraphic>
      <p:bldP spid="6" grpId="0"/>
      <p:bldP spid="7" grpId="0"/>
      <p:bldP spid="8" grpId="0"/>
      <p:bldP spid="9" grpId="0"/>
      <p:bldP spid="14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461273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0818" y="1893280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+1.1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8592" y="1582004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+1.4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7753" y="3117128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-0.7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2058" y="2903332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4"/>
                </a:solidFill>
              </a:rPr>
              <a:t>-</a:t>
            </a:r>
            <a:r>
              <a:rPr lang="en-US" sz="3000" dirty="0" smtClean="0">
                <a:solidFill>
                  <a:schemeClr val="accent4"/>
                </a:solidFill>
              </a:rPr>
              <a:t>1.6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1077" y="2400592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+6.6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9595" y="2349347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+0.0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81180" y="30165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6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data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7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28095"/>
              </p:ext>
            </p:extLst>
          </p:nvPr>
        </p:nvGraphicFramePr>
        <p:xfrm>
          <a:off x="914400" y="1119981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-81180" y="30165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3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Chart bld="series" animBg="0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</a:t>
            </a:r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087129"/>
              </p:ext>
            </p:extLst>
          </p:nvPr>
        </p:nvGraphicFramePr>
        <p:xfrm>
          <a:off x="914400" y="1119981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-81180" y="30165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3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88000"/>
              </p:ext>
            </p:extLst>
          </p:nvPr>
        </p:nvGraphicFramePr>
        <p:xfrm>
          <a:off x="914400" y="1119981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81180" y="30165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66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838320"/>
              </p:ext>
            </p:extLst>
          </p:nvPr>
        </p:nvGraphicFramePr>
        <p:xfrm>
          <a:off x="914400" y="1119981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81180" y="30165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40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995962"/>
              </p:ext>
            </p:extLst>
          </p:nvPr>
        </p:nvGraphicFramePr>
        <p:xfrm>
          <a:off x="0" y="1600200"/>
          <a:ext cx="91440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 smtClean="0">
                          <a:effectLst/>
                        </a:rPr>
                        <a:t>Source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 smtClean="0">
                          <a:effectLst/>
                        </a:rPr>
                        <a:t>Output 1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 smtClean="0">
                          <a:effectLst/>
                        </a:rPr>
                        <a:t>Output 2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u="none" strike="noStrike" dirty="0">
                          <a:effectLst/>
                        </a:rPr>
                        <a:t>Ranking</a:t>
                      </a:r>
                      <a:endParaRPr lang="en-US" sz="3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mr-IN" sz="2000" u="none" strike="noStrike" dirty="0" err="1">
                          <a:effectLst/>
                        </a:rPr>
                        <a:t>等</a:t>
                      </a:r>
                      <a:r>
                        <a:rPr lang="mr-IN" sz="2000" u="none" strike="noStrike" dirty="0">
                          <a:effectLst/>
                        </a:rPr>
                        <a:t> </a:t>
                      </a:r>
                      <a:r>
                        <a:rPr lang="mr-IN" sz="2000" u="none" strike="noStrike" dirty="0" err="1">
                          <a:effectLst/>
                        </a:rPr>
                        <a:t>了</a:t>
                      </a:r>
                      <a:r>
                        <a:rPr lang="mr-IN" sz="2000" u="none" strike="noStrike" dirty="0">
                          <a:effectLst/>
                        </a:rPr>
                        <a:t> </a:t>
                      </a:r>
                      <a:r>
                        <a:rPr lang="mr-IN" sz="2000" u="none" strike="noStrike" dirty="0" err="1" smtClean="0">
                          <a:effectLst/>
                        </a:rPr>
                        <a:t>十个月</a:t>
                      </a:r>
                      <a:r>
                        <a:rPr lang="mr-IN" sz="2000" u="none" strike="noStrike" dirty="0" smtClean="0">
                          <a:effectLst/>
                        </a:rPr>
                        <a:t>， </a:t>
                      </a:r>
                      <a:r>
                        <a:rPr lang="mr-IN" sz="2000" u="none" strike="noStrike" dirty="0" err="1">
                          <a:effectLst/>
                        </a:rPr>
                        <a:t>我</a:t>
                      </a:r>
                      <a:r>
                        <a:rPr lang="mr-IN" sz="2000" u="none" strike="noStrike" dirty="0">
                          <a:effectLst/>
                        </a:rPr>
                        <a:t> </a:t>
                      </a:r>
                      <a:r>
                        <a:rPr lang="mr-IN" sz="2000" u="none" strike="noStrike" dirty="0" err="1">
                          <a:effectLst/>
                        </a:rPr>
                        <a:t>终于</a:t>
                      </a:r>
                      <a:r>
                        <a:rPr lang="mr-IN" sz="2000" u="none" strike="noStrike" dirty="0">
                          <a:effectLst/>
                        </a:rPr>
                        <a:t> </a:t>
                      </a:r>
                      <a:r>
                        <a:rPr lang="mr-IN" sz="2000" u="none" strike="noStrike" dirty="0" err="1">
                          <a:effectLst/>
                        </a:rPr>
                        <a:t>见到</a:t>
                      </a:r>
                      <a:r>
                        <a:rPr lang="mr-IN" sz="2000" u="none" strike="noStrike" dirty="0">
                          <a:effectLst/>
                        </a:rPr>
                        <a:t> </a:t>
                      </a:r>
                      <a:r>
                        <a:rPr lang="mr-IN" sz="2000" u="none" strike="noStrike" dirty="0" err="1">
                          <a:effectLst/>
                        </a:rPr>
                        <a:t>了</a:t>
                      </a:r>
                      <a:r>
                        <a:rPr lang="mr-IN" sz="2000" u="none" strike="noStrike" dirty="0">
                          <a:effectLst/>
                        </a:rPr>
                        <a:t> </a:t>
                      </a:r>
                      <a:r>
                        <a:rPr lang="mr-IN" sz="2000" u="none" strike="noStrike" dirty="0" err="1" smtClean="0">
                          <a:effectLst/>
                        </a:rPr>
                        <a:t>他</a:t>
                      </a:r>
                      <a:r>
                        <a:rPr lang="mr-IN" sz="2000" u="none" strike="noStrike" dirty="0" smtClean="0">
                          <a:effectLst/>
                        </a:rPr>
                        <a:t> - </a:t>
                      </a:r>
                      <a:r>
                        <a:rPr lang="mr-IN" sz="2000" u="none" strike="noStrike" dirty="0" err="1" smtClean="0">
                          <a:effectLst/>
                        </a:rPr>
                        <a:t>将近</a:t>
                      </a:r>
                      <a:r>
                        <a:rPr lang="mr-IN" sz="2000" u="none" strike="noStrike" dirty="0" smtClean="0">
                          <a:effectLst/>
                        </a:rPr>
                        <a:t> </a:t>
                      </a:r>
                      <a:r>
                        <a:rPr lang="mr-IN" sz="2000" u="none" strike="noStrike" dirty="0" err="1">
                          <a:effectLst/>
                        </a:rPr>
                        <a:t>一年</a:t>
                      </a:r>
                      <a:r>
                        <a:rPr lang="mr-IN" sz="2000" u="none" strike="noStrike" dirty="0">
                          <a:effectLst/>
                        </a:rPr>
                        <a:t> </a:t>
                      </a:r>
                      <a:r>
                        <a:rPr lang="mr-IN" sz="2000" u="none" strike="noStrike" dirty="0" err="1" smtClean="0">
                          <a:effectLst/>
                        </a:rPr>
                        <a:t>啊</a:t>
                      </a:r>
                      <a:r>
                        <a:rPr lang="mr-IN" sz="2000" u="none" strike="noStrike" dirty="0" smtClean="0">
                          <a:effectLst/>
                        </a:rPr>
                        <a:t>。 </a:t>
                      </a:r>
                      <a:endParaRPr lang="mr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waiting for </a:t>
                      </a:r>
                      <a:r>
                        <a:rPr lang="en-US" sz="2000" u="none" strike="noStrike" dirty="0" smtClean="0">
                          <a:effectLst/>
                        </a:rPr>
                        <a:t>10, </a:t>
                      </a:r>
                      <a:r>
                        <a:rPr lang="en-US" sz="2000" u="none" strike="noStrike" dirty="0" err="1">
                          <a:effectLst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</a:rPr>
                        <a:t> finally met </a:t>
                      </a:r>
                      <a:r>
                        <a:rPr lang="en-US" sz="2000" u="none" strike="noStrike" dirty="0" smtClean="0">
                          <a:effectLst/>
                        </a:rPr>
                        <a:t>him-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nearly </a:t>
                      </a:r>
                      <a:r>
                        <a:rPr lang="en-US" sz="2000" u="none" strike="noStrike" dirty="0">
                          <a:effectLst/>
                        </a:rPr>
                        <a:t>a year 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after 10 </a:t>
                      </a:r>
                      <a:r>
                        <a:rPr lang="en-US" sz="2000" u="none" strike="noStrike" dirty="0" smtClean="0">
                          <a:effectLst/>
                        </a:rPr>
                        <a:t>months, </a:t>
                      </a:r>
                      <a:r>
                        <a:rPr lang="en-US" sz="2000" u="none" strike="noStrike" dirty="0" err="1">
                          <a:effectLst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</a:rPr>
                        <a:t> finally saw </a:t>
                      </a:r>
                      <a:r>
                        <a:rPr lang="en-US" sz="2000" u="none" strike="noStrike" dirty="0" smtClean="0">
                          <a:effectLst/>
                        </a:rPr>
                        <a:t>him- </a:t>
                      </a:r>
                      <a:r>
                        <a:rPr lang="en-US" sz="2000" u="none" strike="noStrike" dirty="0">
                          <a:effectLst/>
                        </a:rPr>
                        <a:t>nearly a </a:t>
                      </a:r>
                      <a:r>
                        <a:rPr lang="en-US" sz="2000" u="none" strike="noStrike" dirty="0" smtClean="0">
                          <a:effectLst/>
                        </a:rPr>
                        <a:t>year.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Output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2 </a:t>
                      </a:r>
                      <a:r>
                        <a:rPr lang="en-US" sz="2000" u="none" strike="noStrike" dirty="0">
                          <a:effectLst/>
                        </a:rPr>
                        <a:t>is better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这 就是 免费 的 代价 。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that's </a:t>
                      </a:r>
                      <a:r>
                        <a:rPr lang="en-US" sz="2000" u="none" strike="noStrike" dirty="0">
                          <a:effectLst/>
                        </a:rPr>
                        <a:t>the price of </a:t>
                      </a:r>
                      <a:r>
                        <a:rPr lang="en-US" sz="2000" u="none" strike="noStrike" dirty="0" smtClean="0">
                          <a:effectLst/>
                        </a:rPr>
                        <a:t>free.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that's </a:t>
                      </a:r>
                      <a:r>
                        <a:rPr lang="en-US" sz="2000" u="none" strike="noStrike" dirty="0">
                          <a:effectLst/>
                        </a:rPr>
                        <a:t>the cost of </a:t>
                      </a:r>
                      <a:r>
                        <a:rPr lang="en-US" sz="2000" u="none" strike="noStrike" dirty="0" smtClean="0">
                          <a:effectLst/>
                        </a:rPr>
                        <a:t>free.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smtClean="0">
                          <a:effectLst/>
                        </a:rPr>
                        <a:t>Output</a:t>
                      </a:r>
                      <a:r>
                        <a:rPr lang="en-US" sz="20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1 </a:t>
                      </a:r>
                      <a:r>
                        <a:rPr lang="en-US" sz="2000" u="none" strike="noStrike" dirty="0">
                          <a:effectLst/>
                        </a:rPr>
                        <a:t>is better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2000" u="none" strike="noStrike" dirty="0">
                          <a:effectLst/>
                        </a:rPr>
                        <a:t>我 是 说 ， 我 已经 够 紧张 的 了 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mean, 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i'm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nervous </a:t>
                      </a:r>
                      <a:r>
                        <a:rPr lang="en-US" sz="2000" u="none" strike="noStrike" dirty="0" smtClean="0">
                          <a:effectLst/>
                        </a:rPr>
                        <a:t>enough.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 err="1">
                          <a:effectLst/>
                        </a:rPr>
                        <a:t>i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smtClean="0">
                          <a:effectLst/>
                        </a:rPr>
                        <a:t>mean, </a:t>
                      </a:r>
                      <a:r>
                        <a:rPr lang="en-US" sz="2000" u="none" strike="noStrike" dirty="0" err="1" smtClean="0">
                          <a:effectLst/>
                        </a:rPr>
                        <a:t>i'm</a:t>
                      </a:r>
                      <a:r>
                        <a:rPr lang="en-US" sz="2000" u="none" strike="noStrike" dirty="0" smtClean="0">
                          <a:effectLst/>
                        </a:rPr>
                        <a:t> </a:t>
                      </a:r>
                      <a:r>
                        <a:rPr lang="en-US" sz="2000" u="none" strike="noStrike" dirty="0">
                          <a:effectLst/>
                        </a:rPr>
                        <a:t>nervous </a:t>
                      </a:r>
                      <a:r>
                        <a:rPr lang="en-US" sz="2000" u="none" strike="noStrike" dirty="0" smtClean="0">
                          <a:effectLst/>
                        </a:rPr>
                        <a:t>enough.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Both translations are about the same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69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4"/>
          <p:cNvGraphicFramePr>
            <a:graphicFrameLocks/>
          </p:cNvGraphicFramePr>
          <p:nvPr>
            <p:extLst/>
          </p:nvPr>
        </p:nvGraphicFramePr>
        <p:xfrm>
          <a:off x="457200" y="1591056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Continued Training </a:t>
            </a:r>
            <a:r>
              <a:rPr lang="en-US" dirty="0"/>
              <a:t>vs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General</a:t>
            </a:r>
            <a:r>
              <a:rPr lang="en-US" dirty="0"/>
              <a:t>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/>
          </p:nvPr>
        </p:nvGraphicFramePr>
        <p:xfrm>
          <a:off x="457200" y="1362456"/>
          <a:ext cx="2743200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ontent Placeholder 4"/>
          <p:cNvGraphicFramePr>
            <a:graphicFrameLocks/>
          </p:cNvGraphicFramePr>
          <p:nvPr>
            <p:extLst/>
          </p:nvPr>
        </p:nvGraphicFramePr>
        <p:xfrm>
          <a:off x="5943600" y="1362456"/>
          <a:ext cx="27432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>
            <p:extLst/>
          </p:nvPr>
        </p:nvGraphicFramePr>
        <p:xfrm>
          <a:off x="3200400" y="1362456"/>
          <a:ext cx="27432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5452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8FFFD6-8219-7D45-B3D0-F4C4EB0C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C35B8E-3DB8-6040-A21C-F8B7141B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4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A7E70-F9A2-AA45-9047-9432D109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Farsi TED </a:t>
            </a:r>
            <a:r>
              <a:rPr lang="en-US" dirty="0"/>
              <a:t>talk NER </a:t>
            </a:r>
            <a:r>
              <a:rPr lang="en-US" dirty="0" err="1"/>
              <a:t>MicroAvg</a:t>
            </a:r>
            <a:r>
              <a:rPr lang="en-US" dirty="0"/>
              <a:t> F1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FDFE67C-A590-3949-AB61-6F5F35524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93554"/>
              </p:ext>
            </p:extLst>
          </p:nvPr>
        </p:nvGraphicFramePr>
        <p:xfrm>
          <a:off x="914400" y="1115568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81180" y="289716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 smtClean="0"/>
              <a:t>F1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5896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EA7E70-F9A2-AA45-9047-9432D109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TED </a:t>
            </a:r>
            <a:r>
              <a:rPr lang="en-US" dirty="0"/>
              <a:t>talk NER </a:t>
            </a:r>
            <a:r>
              <a:rPr lang="en-US" dirty="0" err="1"/>
              <a:t>MicroAvg</a:t>
            </a:r>
            <a:r>
              <a:rPr lang="en-US" dirty="0"/>
              <a:t> F1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FDFE67C-A590-3949-AB61-6F5F35524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03889"/>
              </p:ext>
            </p:extLst>
          </p:nvPr>
        </p:nvGraphicFramePr>
        <p:xfrm>
          <a:off x="914400" y="1115568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81180" y="289716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 smtClean="0"/>
              <a:t>F1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299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Continued Training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Accepted at EMNLP workshop on </a:t>
            </a:r>
          </a:p>
          <a:p>
            <a:r>
              <a:rPr lang="en-US" dirty="0" smtClean="0"/>
              <a:t>Analyzing </a:t>
            </a:r>
            <a:r>
              <a:rPr lang="en-US" dirty="0"/>
              <a:t>and </a:t>
            </a:r>
            <a:r>
              <a:rPr lang="en-US" dirty="0" smtClean="0"/>
              <a:t>Interpreting </a:t>
            </a:r>
            <a:r>
              <a:rPr lang="en-US" dirty="0"/>
              <a:t>N</a:t>
            </a:r>
            <a:r>
              <a:rPr lang="en-US" dirty="0" smtClean="0"/>
              <a:t>eural </a:t>
            </a:r>
            <a:r>
              <a:rPr lang="en-US" dirty="0"/>
              <a:t>N</a:t>
            </a:r>
            <a:r>
              <a:rPr lang="en-US" dirty="0" smtClean="0"/>
              <a:t>etworks </a:t>
            </a:r>
            <a:r>
              <a:rPr lang="en-US" dirty="0"/>
              <a:t>for </a:t>
            </a:r>
            <a:r>
              <a:rPr lang="en-US" dirty="0" smtClean="0"/>
              <a:t>NLP</a:t>
            </a:r>
          </a:p>
          <a:p>
            <a:endParaRPr lang="en-US" dirty="0"/>
          </a:p>
          <a:p>
            <a:r>
              <a:rPr lang="en-US" dirty="0"/>
              <a:t>Brian Thompson, Huda Khayrallah, </a:t>
            </a:r>
            <a:r>
              <a:rPr lang="en-US" dirty="0" err="1"/>
              <a:t>Antonios</a:t>
            </a:r>
            <a:r>
              <a:rPr lang="en-US" dirty="0"/>
              <a:t> </a:t>
            </a:r>
            <a:r>
              <a:rPr lang="en-US" dirty="0" err="1"/>
              <a:t>Anastasopoulos</a:t>
            </a:r>
            <a:r>
              <a:rPr lang="en-US" dirty="0"/>
              <a:t>, Arya McCarthy, Kevin Duh, Rebecca Marvin, Paul McNamee, Jeremy </a:t>
            </a:r>
            <a:r>
              <a:rPr lang="en-US" dirty="0" err="1"/>
              <a:t>Gwinnup</a:t>
            </a:r>
            <a:r>
              <a:rPr lang="en-US" dirty="0"/>
              <a:t>, Tim Anderson and Philipp Koehn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911" y="418028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Wash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642312" y="391923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  <a:r>
              <a:rPr lang="en-US" sz="2400" dirty="0" smtClean="0">
                <a:solidFill>
                  <a:schemeClr val="tx1"/>
                </a:solidFill>
              </a:rPr>
              <a:t>our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294581" y="389335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hands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4154317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 flipV="1">
            <a:off x="7498480" y="1760611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 flipV="1">
            <a:off x="5841573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 flipV="1">
            <a:off x="4148580" y="2675301"/>
            <a:ext cx="506603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/>
          <p:cNvSpPr/>
          <p:nvPr/>
        </p:nvSpPr>
        <p:spPr>
          <a:xfrm flipV="1">
            <a:off x="7504165" y="2659395"/>
            <a:ext cx="506602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 flipV="1">
            <a:off x="5845405" y="2659395"/>
            <a:ext cx="506602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4532295" y="2909954"/>
            <a:ext cx="1313110" cy="1590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9" idx="0"/>
            <a:endCxn id="13" idx="1"/>
          </p:cNvCxnSpPr>
          <p:nvPr/>
        </p:nvCxnSpPr>
        <p:spPr>
          <a:xfrm>
            <a:off x="5253162" y="1802562"/>
            <a:ext cx="592243" cy="11073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2" idx="0"/>
            <a:endCxn id="12" idx="1"/>
          </p:cNvCxnSpPr>
          <p:nvPr/>
        </p:nvCxnSpPr>
        <p:spPr>
          <a:xfrm>
            <a:off x="6940418" y="1804529"/>
            <a:ext cx="563747" cy="11054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10800000" flipV="1">
            <a:off x="7498481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4148580" y="4736277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 rot="10800000" flipV="1">
            <a:off x="5265213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 rot="10800000" flipV="1">
            <a:off x="6381847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7502021" y="3814956"/>
            <a:ext cx="506603" cy="5011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 rot="10800000" flipV="1">
            <a:off x="4148580" y="3830862"/>
            <a:ext cx="506602" cy="5011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5265213" y="3830862"/>
            <a:ext cx="506602" cy="5011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6381847" y="3830862"/>
            <a:ext cx="506602" cy="5011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0" name="Group 89"/>
          <p:cNvGrpSpPr/>
          <p:nvPr/>
        </p:nvGrpSpPr>
        <p:grpSpPr>
          <a:xfrm rot="10800000">
            <a:off x="4654424" y="3995932"/>
            <a:ext cx="2846839" cy="4902"/>
            <a:chOff x="3206624" y="3803137"/>
            <a:chExt cx="2846839" cy="4902"/>
          </a:xfrm>
          <a:solidFill>
            <a:srgbClr val="7030A0"/>
          </a:solidFill>
        </p:grpSpPr>
        <p:cxnSp>
          <p:nvCxnSpPr>
            <p:cNvPr id="75" name="Straight Arrow Connector 74"/>
            <p:cNvCxnSpPr/>
            <p:nvPr/>
          </p:nvCxnSpPr>
          <p:spPr>
            <a:xfrm rot="10800000" flipV="1">
              <a:off x="5439891" y="3804741"/>
              <a:ext cx="613572" cy="3298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 flipV="1">
              <a:off x="4323258" y="3808039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V="1">
              <a:off x="3206624" y="3803137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95" idx="0"/>
            <a:endCxn id="68" idx="2"/>
          </p:cNvCxnSpPr>
          <p:nvPr/>
        </p:nvCxnSpPr>
        <p:spPr>
          <a:xfrm flipH="1" flipV="1">
            <a:off x="4401881" y="5237395"/>
            <a:ext cx="4418" cy="367491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" idx="0"/>
          </p:cNvCxnSpPr>
          <p:nvPr/>
        </p:nvCxnSpPr>
        <p:spPr>
          <a:xfrm flipV="1">
            <a:off x="5518513" y="5205771"/>
            <a:ext cx="13018" cy="416356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0"/>
          </p:cNvCxnSpPr>
          <p:nvPr/>
        </p:nvCxnSpPr>
        <p:spPr>
          <a:xfrm flipV="1">
            <a:off x="6641663" y="5205772"/>
            <a:ext cx="10045" cy="41635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8" idx="0"/>
          </p:cNvCxnSpPr>
          <p:nvPr/>
        </p:nvCxnSpPr>
        <p:spPr>
          <a:xfrm flipV="1">
            <a:off x="7768342" y="5205771"/>
            <a:ext cx="0" cy="39911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6886934" y="4181801"/>
            <a:ext cx="613572" cy="439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5770301" y="4185645"/>
            <a:ext cx="61003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4653667" y="4180743"/>
            <a:ext cx="610032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flipV="1">
            <a:off x="4999861" y="1301444"/>
            <a:ext cx="506602" cy="501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4" name="Straight Arrow Connector 103"/>
          <p:cNvCxnSpPr>
            <a:stCxn id="10" idx="2"/>
            <a:endCxn id="6" idx="0"/>
          </p:cNvCxnSpPr>
          <p:nvPr/>
        </p:nvCxnSpPr>
        <p:spPr>
          <a:xfrm flipV="1">
            <a:off x="4401882" y="2266040"/>
            <a:ext cx="5736" cy="409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2"/>
            <a:endCxn id="9" idx="0"/>
          </p:cNvCxnSpPr>
          <p:nvPr/>
        </p:nvCxnSpPr>
        <p:spPr>
          <a:xfrm flipH="1" flipV="1">
            <a:off x="6094874" y="2266040"/>
            <a:ext cx="3832" cy="3933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2"/>
            <a:endCxn id="4" idx="4"/>
          </p:cNvCxnSpPr>
          <p:nvPr/>
        </p:nvCxnSpPr>
        <p:spPr>
          <a:xfrm flipV="1">
            <a:off x="7751781" y="1303735"/>
            <a:ext cx="0" cy="4568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3" idx="3"/>
            <a:endCxn id="12" idx="1"/>
          </p:cNvCxnSpPr>
          <p:nvPr/>
        </p:nvCxnSpPr>
        <p:spPr>
          <a:xfrm>
            <a:off x="6352007" y="2909954"/>
            <a:ext cx="115215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 flipV="1">
            <a:off x="6687117" y="1303411"/>
            <a:ext cx="506602" cy="501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6" name="Straight Arrow Connector 135"/>
          <p:cNvCxnSpPr>
            <a:stCxn id="72" idx="0"/>
            <a:endCxn id="10" idx="0"/>
          </p:cNvCxnSpPr>
          <p:nvPr/>
        </p:nvCxnSpPr>
        <p:spPr>
          <a:xfrm flipV="1">
            <a:off x="4401881" y="3176419"/>
            <a:ext cx="1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2" idx="0"/>
            <a:endCxn id="13" idx="0"/>
          </p:cNvCxnSpPr>
          <p:nvPr/>
        </p:nvCxnSpPr>
        <p:spPr>
          <a:xfrm flipV="1">
            <a:off x="4401881" y="3160513"/>
            <a:ext cx="1696825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72" idx="0"/>
            <a:endCxn id="12" idx="0"/>
          </p:cNvCxnSpPr>
          <p:nvPr/>
        </p:nvCxnSpPr>
        <p:spPr>
          <a:xfrm flipV="1">
            <a:off x="4401881" y="3160513"/>
            <a:ext cx="3355585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3" idx="0"/>
            <a:endCxn id="13" idx="0"/>
          </p:cNvCxnSpPr>
          <p:nvPr/>
        </p:nvCxnSpPr>
        <p:spPr>
          <a:xfrm flipV="1">
            <a:off x="5518514" y="3160513"/>
            <a:ext cx="58019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1" idx="0"/>
            <a:endCxn id="12" idx="0"/>
          </p:cNvCxnSpPr>
          <p:nvPr/>
        </p:nvCxnSpPr>
        <p:spPr>
          <a:xfrm flipV="1">
            <a:off x="7755322" y="3160513"/>
            <a:ext cx="2144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4" idx="0"/>
            <a:endCxn id="10" idx="0"/>
          </p:cNvCxnSpPr>
          <p:nvPr/>
        </p:nvCxnSpPr>
        <p:spPr>
          <a:xfrm flipH="1" flipV="1">
            <a:off x="4401882" y="3176419"/>
            <a:ext cx="223326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3" idx="0"/>
            <a:endCxn id="10" idx="0"/>
          </p:cNvCxnSpPr>
          <p:nvPr/>
        </p:nvCxnSpPr>
        <p:spPr>
          <a:xfrm flipH="1" flipV="1">
            <a:off x="4401882" y="3176419"/>
            <a:ext cx="1116632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0"/>
            <a:endCxn id="10" idx="0"/>
          </p:cNvCxnSpPr>
          <p:nvPr/>
        </p:nvCxnSpPr>
        <p:spPr>
          <a:xfrm flipH="1" flipV="1">
            <a:off x="4401882" y="3176419"/>
            <a:ext cx="3353440" cy="6385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0"/>
            <a:endCxn id="12" idx="0"/>
          </p:cNvCxnSpPr>
          <p:nvPr/>
        </p:nvCxnSpPr>
        <p:spPr>
          <a:xfrm flipV="1">
            <a:off x="6635148" y="3160513"/>
            <a:ext cx="1122318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74" idx="0"/>
            <a:endCxn id="13" idx="0"/>
          </p:cNvCxnSpPr>
          <p:nvPr/>
        </p:nvCxnSpPr>
        <p:spPr>
          <a:xfrm flipH="1" flipV="1">
            <a:off x="6098706" y="3160513"/>
            <a:ext cx="53644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71" idx="0"/>
            <a:endCxn id="13" idx="0"/>
          </p:cNvCxnSpPr>
          <p:nvPr/>
        </p:nvCxnSpPr>
        <p:spPr>
          <a:xfrm flipH="1" flipV="1">
            <a:off x="6098706" y="3160513"/>
            <a:ext cx="165661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73" idx="0"/>
            <a:endCxn id="12" idx="0"/>
          </p:cNvCxnSpPr>
          <p:nvPr/>
        </p:nvCxnSpPr>
        <p:spPr>
          <a:xfrm flipV="1">
            <a:off x="5518514" y="3160513"/>
            <a:ext cx="223895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" idx="6"/>
            <a:endCxn id="99" idx="2"/>
          </p:cNvCxnSpPr>
          <p:nvPr/>
        </p:nvCxnSpPr>
        <p:spPr>
          <a:xfrm>
            <a:off x="4854311" y="875228"/>
            <a:ext cx="398851" cy="4262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" idx="6"/>
            <a:endCxn id="132" idx="2"/>
          </p:cNvCxnSpPr>
          <p:nvPr/>
        </p:nvCxnSpPr>
        <p:spPr>
          <a:xfrm>
            <a:off x="6556712" y="849123"/>
            <a:ext cx="383706" cy="4542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8" idx="0"/>
          </p:cNvCxnSpPr>
          <p:nvPr/>
        </p:nvCxnSpPr>
        <p:spPr>
          <a:xfrm flipH="1" flipV="1">
            <a:off x="7751781" y="2261729"/>
            <a:ext cx="5685" cy="39766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2"/>
          </p:cNvCxnSpPr>
          <p:nvPr/>
        </p:nvCxnSpPr>
        <p:spPr>
          <a:xfrm flipH="1" flipV="1">
            <a:off x="4401880" y="1301444"/>
            <a:ext cx="5738" cy="4634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10800000">
            <a:off x="4388914" y="4329413"/>
            <a:ext cx="3353445" cy="388346"/>
            <a:chOff x="2950537" y="4139184"/>
            <a:chExt cx="3353445" cy="440194"/>
          </a:xfrm>
          <a:solidFill>
            <a:srgbClr val="D81E00"/>
          </a:solidFill>
        </p:grpSpPr>
        <p:cxnSp>
          <p:nvCxnSpPr>
            <p:cNvPr id="101" name="Straight Arrow Connector 100"/>
            <p:cNvCxnSpPr/>
            <p:nvPr/>
          </p:nvCxnSpPr>
          <p:spPr>
            <a:xfrm rot="10800000" flipV="1">
              <a:off x="6303982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0800000" flipV="1">
              <a:off x="5187348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 flipV="1">
              <a:off x="4067171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0800000" flipV="1">
              <a:off x="2950537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stCxn id="9" idx="2"/>
            <a:endCxn id="3" idx="4"/>
          </p:cNvCxnSpPr>
          <p:nvPr/>
        </p:nvCxnSpPr>
        <p:spPr>
          <a:xfrm flipV="1">
            <a:off x="6094874" y="1306323"/>
            <a:ext cx="4638" cy="4585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17180" y="162037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</a:rPr>
              <a:t>Softmax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07406" y="246335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Decoder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17180" y="363551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7030A0"/>
                </a:solidFill>
              </a:rPr>
              <a:t>Encoder</a:t>
            </a:r>
            <a:endParaRPr lang="en-US" sz="2800" dirty="0">
              <a:solidFill>
                <a:srgbClr val="7030A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12556" y="449092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Source</a:t>
            </a:r>
          </a:p>
          <a:p>
            <a:pPr algn="ctr"/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06311" y="102149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Target</a:t>
            </a:r>
          </a:p>
          <a:p>
            <a:pPr algn="ctr"/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10603" y="91914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Embedding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03028" y="4373331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rgbClr val="92D050"/>
              </a:solidFill>
            </a:endParaRP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Embedding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5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 rot="10800000" flipV="1">
            <a:off x="7498481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4148580" y="4736277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 rot="10800000" flipV="1">
            <a:off x="5265213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 rot="10800000" flipV="1">
            <a:off x="6381847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78" name="Straight Arrow Connector 77"/>
          <p:cNvCxnSpPr>
            <a:stCxn id="95" idx="0"/>
            <a:endCxn id="68" idx="2"/>
          </p:cNvCxnSpPr>
          <p:nvPr/>
        </p:nvCxnSpPr>
        <p:spPr>
          <a:xfrm flipH="1" flipV="1">
            <a:off x="4401881" y="5237395"/>
            <a:ext cx="4418" cy="367491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" idx="0"/>
          </p:cNvCxnSpPr>
          <p:nvPr/>
        </p:nvCxnSpPr>
        <p:spPr>
          <a:xfrm flipV="1">
            <a:off x="5518513" y="5205771"/>
            <a:ext cx="13018" cy="416356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0"/>
          </p:cNvCxnSpPr>
          <p:nvPr/>
        </p:nvCxnSpPr>
        <p:spPr>
          <a:xfrm flipV="1">
            <a:off x="6641663" y="5205772"/>
            <a:ext cx="10045" cy="41635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8" idx="0"/>
          </p:cNvCxnSpPr>
          <p:nvPr/>
        </p:nvCxnSpPr>
        <p:spPr>
          <a:xfrm flipV="1">
            <a:off x="7768342" y="5205771"/>
            <a:ext cx="0" cy="39911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12556" y="449092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Source</a:t>
            </a:r>
          </a:p>
          <a:p>
            <a:pPr algn="ctr"/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03028" y="4373331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rgbClr val="92D050"/>
              </a:solidFill>
            </a:endParaRP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Embedding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84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Selective </a:t>
            </a: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of Components</a:t>
            </a:r>
            <a:endParaRPr lang="en-US" dirty="0"/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77007"/>
              </p:ext>
            </p:extLst>
          </p:nvPr>
        </p:nvGraphicFramePr>
        <p:xfrm>
          <a:off x="524933" y="1915663"/>
          <a:ext cx="8619068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25712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1" y="2351313"/>
            <a:ext cx="5587999" cy="31754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5526741"/>
            <a:ext cx="5587999" cy="645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Selective </a:t>
            </a: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of Components</a:t>
            </a:r>
            <a:endParaRPr lang="en-US" dirty="0"/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501143"/>
              </p:ext>
            </p:extLst>
          </p:nvPr>
        </p:nvGraphicFramePr>
        <p:xfrm>
          <a:off x="524933" y="1915663"/>
          <a:ext cx="8619068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25712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215031747"/>
              </p:ext>
            </p:extLst>
          </p:nvPr>
        </p:nvGraphicFramePr>
        <p:xfrm>
          <a:off x="1524000" y="26259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4666129" y="6172200"/>
            <a:ext cx="927847" cy="389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Selective </a:t>
            </a: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of Components</a:t>
            </a:r>
            <a:endParaRPr lang="en-US" dirty="0"/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928961"/>
              </p:ext>
            </p:extLst>
          </p:nvPr>
        </p:nvGraphicFramePr>
        <p:xfrm>
          <a:off x="524933" y="1915663"/>
          <a:ext cx="8619068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25712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793726"/>
              </p:ext>
            </p:extLst>
          </p:nvPr>
        </p:nvGraphicFramePr>
        <p:xfrm>
          <a:off x="1524000" y="26259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3644153" y="6116358"/>
            <a:ext cx="927847" cy="389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Selective </a:t>
            </a: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of Components</a:t>
            </a:r>
            <a:endParaRPr lang="en-US" dirty="0"/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50445"/>
              </p:ext>
            </p:extLst>
          </p:nvPr>
        </p:nvGraphicFramePr>
        <p:xfrm>
          <a:off x="524933" y="1915663"/>
          <a:ext cx="8619068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25712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4793726"/>
              </p:ext>
            </p:extLst>
          </p:nvPr>
        </p:nvGraphicFramePr>
        <p:xfrm>
          <a:off x="1524000" y="262595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548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939911" y="418028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Wash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642312" y="391923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  <a:r>
              <a:rPr lang="en-US" sz="2400" dirty="0" smtClean="0">
                <a:solidFill>
                  <a:schemeClr val="tx1"/>
                </a:solidFill>
              </a:rPr>
              <a:t>our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294581" y="389335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hands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4154317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 flipV="1">
            <a:off x="7498480" y="1760611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 flipV="1">
            <a:off x="5841573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 flipV="1">
            <a:off x="4148580" y="2675301"/>
            <a:ext cx="506603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/>
          <p:cNvSpPr/>
          <p:nvPr/>
        </p:nvSpPr>
        <p:spPr>
          <a:xfrm flipV="1">
            <a:off x="7504165" y="2659395"/>
            <a:ext cx="506602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 flipV="1">
            <a:off x="5845405" y="2659395"/>
            <a:ext cx="506602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4532295" y="2909954"/>
            <a:ext cx="1313110" cy="1590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9" idx="0"/>
            <a:endCxn id="13" idx="1"/>
          </p:cNvCxnSpPr>
          <p:nvPr/>
        </p:nvCxnSpPr>
        <p:spPr>
          <a:xfrm>
            <a:off x="5253162" y="1802562"/>
            <a:ext cx="592243" cy="11073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2" idx="0"/>
            <a:endCxn id="12" idx="1"/>
          </p:cNvCxnSpPr>
          <p:nvPr/>
        </p:nvCxnSpPr>
        <p:spPr>
          <a:xfrm>
            <a:off x="6940418" y="1804529"/>
            <a:ext cx="563747" cy="11054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10800000" flipV="1">
            <a:off x="7498481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4148580" y="4736277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 rot="10800000" flipV="1">
            <a:off x="5265213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 rot="10800000" flipV="1">
            <a:off x="6381847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7502021" y="3814956"/>
            <a:ext cx="506603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 rot="10800000" flipV="1">
            <a:off x="4148580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5265213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6381847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0" name="Group 89"/>
          <p:cNvGrpSpPr/>
          <p:nvPr/>
        </p:nvGrpSpPr>
        <p:grpSpPr>
          <a:xfrm rot="10800000">
            <a:off x="4654424" y="3995932"/>
            <a:ext cx="2846839" cy="4902"/>
            <a:chOff x="3206624" y="3803137"/>
            <a:chExt cx="2846839" cy="4902"/>
          </a:xfrm>
          <a:solidFill>
            <a:srgbClr val="7030A0"/>
          </a:solidFill>
        </p:grpSpPr>
        <p:cxnSp>
          <p:nvCxnSpPr>
            <p:cNvPr id="75" name="Straight Arrow Connector 74"/>
            <p:cNvCxnSpPr/>
            <p:nvPr/>
          </p:nvCxnSpPr>
          <p:spPr>
            <a:xfrm rot="10800000" flipV="1">
              <a:off x="5439891" y="3804741"/>
              <a:ext cx="613572" cy="3298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 flipV="1">
              <a:off x="4323258" y="3808039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V="1">
              <a:off x="3206624" y="3803137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95" idx="0"/>
            <a:endCxn id="68" idx="2"/>
          </p:cNvCxnSpPr>
          <p:nvPr/>
        </p:nvCxnSpPr>
        <p:spPr>
          <a:xfrm flipH="1" flipV="1">
            <a:off x="4401881" y="5237395"/>
            <a:ext cx="4418" cy="367491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" idx="0"/>
          </p:cNvCxnSpPr>
          <p:nvPr/>
        </p:nvCxnSpPr>
        <p:spPr>
          <a:xfrm flipV="1">
            <a:off x="5518513" y="5205771"/>
            <a:ext cx="13018" cy="416356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0"/>
          </p:cNvCxnSpPr>
          <p:nvPr/>
        </p:nvCxnSpPr>
        <p:spPr>
          <a:xfrm flipV="1">
            <a:off x="6641663" y="5205772"/>
            <a:ext cx="10045" cy="41635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8" idx="0"/>
          </p:cNvCxnSpPr>
          <p:nvPr/>
        </p:nvCxnSpPr>
        <p:spPr>
          <a:xfrm flipV="1">
            <a:off x="7768342" y="5205771"/>
            <a:ext cx="0" cy="39911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6886934" y="4181801"/>
            <a:ext cx="613572" cy="439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5770301" y="4185645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4653667" y="4180743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flipV="1">
            <a:off x="4999861" y="1301444"/>
            <a:ext cx="506602" cy="501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4" name="Straight Arrow Connector 103"/>
          <p:cNvCxnSpPr>
            <a:stCxn id="10" idx="2"/>
            <a:endCxn id="6" idx="0"/>
          </p:cNvCxnSpPr>
          <p:nvPr/>
        </p:nvCxnSpPr>
        <p:spPr>
          <a:xfrm flipV="1">
            <a:off x="4401882" y="2266040"/>
            <a:ext cx="5736" cy="409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2"/>
            <a:endCxn id="9" idx="0"/>
          </p:cNvCxnSpPr>
          <p:nvPr/>
        </p:nvCxnSpPr>
        <p:spPr>
          <a:xfrm flipH="1" flipV="1">
            <a:off x="6094874" y="2266040"/>
            <a:ext cx="3832" cy="3933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2"/>
            <a:endCxn id="4" idx="4"/>
          </p:cNvCxnSpPr>
          <p:nvPr/>
        </p:nvCxnSpPr>
        <p:spPr>
          <a:xfrm flipV="1">
            <a:off x="7751781" y="1303735"/>
            <a:ext cx="0" cy="4568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3" idx="3"/>
            <a:endCxn id="12" idx="1"/>
          </p:cNvCxnSpPr>
          <p:nvPr/>
        </p:nvCxnSpPr>
        <p:spPr>
          <a:xfrm>
            <a:off x="6352007" y="2909954"/>
            <a:ext cx="115215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 flipV="1">
            <a:off x="6687117" y="1303411"/>
            <a:ext cx="506602" cy="501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6" name="Straight Arrow Connector 135"/>
          <p:cNvCxnSpPr>
            <a:stCxn id="72" idx="0"/>
            <a:endCxn id="10" idx="0"/>
          </p:cNvCxnSpPr>
          <p:nvPr/>
        </p:nvCxnSpPr>
        <p:spPr>
          <a:xfrm flipV="1">
            <a:off x="4401881" y="3176419"/>
            <a:ext cx="1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2" idx="0"/>
            <a:endCxn id="13" idx="0"/>
          </p:cNvCxnSpPr>
          <p:nvPr/>
        </p:nvCxnSpPr>
        <p:spPr>
          <a:xfrm flipV="1">
            <a:off x="4401881" y="3160513"/>
            <a:ext cx="1696825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401880" y="3176419"/>
            <a:ext cx="3355585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3" idx="0"/>
            <a:endCxn id="13" idx="0"/>
          </p:cNvCxnSpPr>
          <p:nvPr/>
        </p:nvCxnSpPr>
        <p:spPr>
          <a:xfrm flipV="1">
            <a:off x="5518514" y="3160513"/>
            <a:ext cx="58019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1" idx="0"/>
            <a:endCxn id="12" idx="0"/>
          </p:cNvCxnSpPr>
          <p:nvPr/>
        </p:nvCxnSpPr>
        <p:spPr>
          <a:xfrm flipV="1">
            <a:off x="7755322" y="3160513"/>
            <a:ext cx="2144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4" idx="0"/>
            <a:endCxn id="10" idx="0"/>
          </p:cNvCxnSpPr>
          <p:nvPr/>
        </p:nvCxnSpPr>
        <p:spPr>
          <a:xfrm flipH="1" flipV="1">
            <a:off x="4401882" y="3176419"/>
            <a:ext cx="223326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3" idx="0"/>
            <a:endCxn id="10" idx="0"/>
          </p:cNvCxnSpPr>
          <p:nvPr/>
        </p:nvCxnSpPr>
        <p:spPr>
          <a:xfrm flipH="1" flipV="1">
            <a:off x="4401882" y="3176419"/>
            <a:ext cx="1116632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0"/>
            <a:endCxn id="10" idx="0"/>
          </p:cNvCxnSpPr>
          <p:nvPr/>
        </p:nvCxnSpPr>
        <p:spPr>
          <a:xfrm flipH="1" flipV="1">
            <a:off x="4401882" y="3176419"/>
            <a:ext cx="3353440" cy="6385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0"/>
            <a:endCxn id="12" idx="0"/>
          </p:cNvCxnSpPr>
          <p:nvPr/>
        </p:nvCxnSpPr>
        <p:spPr>
          <a:xfrm flipV="1">
            <a:off x="6635148" y="3160513"/>
            <a:ext cx="1122318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74" idx="0"/>
            <a:endCxn id="13" idx="0"/>
          </p:cNvCxnSpPr>
          <p:nvPr/>
        </p:nvCxnSpPr>
        <p:spPr>
          <a:xfrm flipH="1" flipV="1">
            <a:off x="6098706" y="3160513"/>
            <a:ext cx="53644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71" idx="0"/>
            <a:endCxn id="13" idx="0"/>
          </p:cNvCxnSpPr>
          <p:nvPr/>
        </p:nvCxnSpPr>
        <p:spPr>
          <a:xfrm flipH="1" flipV="1">
            <a:off x="6098706" y="3160513"/>
            <a:ext cx="165661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73" idx="0"/>
            <a:endCxn id="12" idx="0"/>
          </p:cNvCxnSpPr>
          <p:nvPr/>
        </p:nvCxnSpPr>
        <p:spPr>
          <a:xfrm flipV="1">
            <a:off x="5518514" y="3160513"/>
            <a:ext cx="223895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" idx="6"/>
            <a:endCxn id="99" idx="2"/>
          </p:cNvCxnSpPr>
          <p:nvPr/>
        </p:nvCxnSpPr>
        <p:spPr>
          <a:xfrm>
            <a:off x="4854311" y="875228"/>
            <a:ext cx="398851" cy="4262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" idx="6"/>
            <a:endCxn id="132" idx="2"/>
          </p:cNvCxnSpPr>
          <p:nvPr/>
        </p:nvCxnSpPr>
        <p:spPr>
          <a:xfrm>
            <a:off x="6556712" y="849123"/>
            <a:ext cx="383706" cy="4542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8" idx="0"/>
          </p:cNvCxnSpPr>
          <p:nvPr/>
        </p:nvCxnSpPr>
        <p:spPr>
          <a:xfrm flipH="1" flipV="1">
            <a:off x="7751781" y="2261729"/>
            <a:ext cx="5685" cy="39766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2"/>
          </p:cNvCxnSpPr>
          <p:nvPr/>
        </p:nvCxnSpPr>
        <p:spPr>
          <a:xfrm flipH="1" flipV="1">
            <a:off x="4401880" y="1301444"/>
            <a:ext cx="5738" cy="4634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10800000">
            <a:off x="4388914" y="4329413"/>
            <a:ext cx="3353445" cy="388346"/>
            <a:chOff x="2950537" y="4139184"/>
            <a:chExt cx="3353445" cy="440194"/>
          </a:xfrm>
          <a:solidFill>
            <a:srgbClr val="D81E00"/>
          </a:solidFill>
        </p:grpSpPr>
        <p:cxnSp>
          <p:nvCxnSpPr>
            <p:cNvPr id="101" name="Straight Arrow Connector 100"/>
            <p:cNvCxnSpPr/>
            <p:nvPr/>
          </p:nvCxnSpPr>
          <p:spPr>
            <a:xfrm rot="10800000" flipV="1">
              <a:off x="6303982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0800000" flipV="1">
              <a:off x="5187348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 flipV="1">
              <a:off x="4067171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0800000" flipV="1">
              <a:off x="2950537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Arrow Connector 64"/>
          <p:cNvCxnSpPr>
            <a:stCxn id="9" idx="2"/>
            <a:endCxn id="3" idx="4"/>
          </p:cNvCxnSpPr>
          <p:nvPr/>
        </p:nvCxnSpPr>
        <p:spPr>
          <a:xfrm flipV="1">
            <a:off x="6094874" y="1306323"/>
            <a:ext cx="4638" cy="4585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17180" y="162037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</a:rPr>
              <a:t>Softmax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07406" y="246335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Decoder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17180" y="363551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42093"/>
                </a:solidFill>
              </a:rPr>
              <a:t>Encoder</a:t>
            </a:r>
            <a:endParaRPr lang="en-US" sz="2800" dirty="0">
              <a:solidFill>
                <a:srgbClr val="942093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12556" y="449092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Source</a:t>
            </a:r>
          </a:p>
          <a:p>
            <a:pPr algn="ctr"/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06311" y="102149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Target</a:t>
            </a:r>
          </a:p>
          <a:p>
            <a:pPr algn="ctr"/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10603" y="91914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Embedding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03028" y="4373331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rgbClr val="92D050"/>
              </a:solidFill>
            </a:endParaRP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Embedding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5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1812556" y="449092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Source</a:t>
            </a:r>
          </a:p>
          <a:p>
            <a:pPr algn="ctr"/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17180" y="363551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42093"/>
                </a:solidFill>
              </a:rPr>
              <a:t>Encoder</a:t>
            </a:r>
            <a:endParaRPr lang="en-US" sz="2800" dirty="0">
              <a:solidFill>
                <a:srgbClr val="942093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03028" y="4373331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rgbClr val="92D050"/>
              </a:solidFill>
            </a:endParaRP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Embedding</a:t>
            </a:r>
            <a:endParaRPr lang="en-US" sz="2800" dirty="0">
              <a:solidFill>
                <a:srgbClr val="92D05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401881" y="4329413"/>
            <a:ext cx="3340478" cy="406864"/>
            <a:chOff x="4401881" y="4329413"/>
            <a:chExt cx="3340478" cy="406864"/>
          </a:xfrm>
        </p:grpSpPr>
        <p:cxnSp>
          <p:nvCxnSpPr>
            <p:cNvPr id="101" name="Straight Arrow Connector 100"/>
            <p:cNvCxnSpPr>
              <a:stCxn id="68" idx="0"/>
              <a:endCxn id="72" idx="2"/>
            </p:cNvCxnSpPr>
            <p:nvPr/>
          </p:nvCxnSpPr>
          <p:spPr>
            <a:xfrm flipV="1">
              <a:off x="4401881" y="4347886"/>
              <a:ext cx="0" cy="388391"/>
            </a:xfrm>
            <a:prstGeom prst="straightConnector1">
              <a:avLst/>
            </a:prstGeom>
            <a:solidFill>
              <a:srgbClr val="D81E00"/>
            </a:solidFill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5505548" y="4329414"/>
              <a:ext cx="0" cy="388345"/>
            </a:xfrm>
            <a:prstGeom prst="straightConnector1">
              <a:avLst/>
            </a:prstGeom>
            <a:solidFill>
              <a:srgbClr val="D81E00"/>
            </a:solidFill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6625725" y="4329413"/>
              <a:ext cx="0" cy="388345"/>
            </a:xfrm>
            <a:prstGeom prst="straightConnector1">
              <a:avLst/>
            </a:prstGeom>
            <a:solidFill>
              <a:srgbClr val="D81E00"/>
            </a:solidFill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7742359" y="4329414"/>
              <a:ext cx="0" cy="388345"/>
            </a:xfrm>
            <a:prstGeom prst="straightConnector1">
              <a:avLst/>
            </a:prstGeom>
            <a:solidFill>
              <a:srgbClr val="D81E00"/>
            </a:solidFill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3939911" y="418028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Wash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5642312" y="391923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</a:t>
            </a:r>
            <a:r>
              <a:rPr lang="en-US" sz="2400" dirty="0" smtClean="0">
                <a:solidFill>
                  <a:schemeClr val="tx1"/>
                </a:solidFill>
              </a:rPr>
              <a:t>our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294581" y="389335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hands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4154317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 flipV="1">
            <a:off x="7498480" y="1760611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 flipV="1">
            <a:off x="5841573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 flipV="1">
            <a:off x="4148580" y="2675301"/>
            <a:ext cx="506603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/>
          <p:cNvSpPr/>
          <p:nvPr/>
        </p:nvSpPr>
        <p:spPr>
          <a:xfrm flipV="1">
            <a:off x="7504165" y="2659395"/>
            <a:ext cx="506602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 flipV="1">
            <a:off x="5845405" y="2659395"/>
            <a:ext cx="506602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4" name="Straight Arrow Connector 13"/>
          <p:cNvCxnSpPr>
            <a:endCxn id="13" idx="1"/>
          </p:cNvCxnSpPr>
          <p:nvPr/>
        </p:nvCxnSpPr>
        <p:spPr>
          <a:xfrm flipV="1">
            <a:off x="4532295" y="2909954"/>
            <a:ext cx="1313110" cy="1590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9" idx="0"/>
            <a:endCxn id="13" idx="1"/>
          </p:cNvCxnSpPr>
          <p:nvPr/>
        </p:nvCxnSpPr>
        <p:spPr>
          <a:xfrm>
            <a:off x="5253162" y="1802562"/>
            <a:ext cx="592243" cy="11073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2" idx="0"/>
            <a:endCxn id="12" idx="1"/>
          </p:cNvCxnSpPr>
          <p:nvPr/>
        </p:nvCxnSpPr>
        <p:spPr>
          <a:xfrm>
            <a:off x="6940418" y="1804529"/>
            <a:ext cx="563747" cy="110542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 rot="10800000" flipV="1">
            <a:off x="7498481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4148580" y="4736277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 rot="10800000" flipV="1">
            <a:off x="5265213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 rot="10800000" flipV="1">
            <a:off x="6381847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7502021" y="3814956"/>
            <a:ext cx="506603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 rot="10800000" flipV="1">
            <a:off x="4148580" y="3846768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5265213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6381847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0" name="Group 89"/>
          <p:cNvGrpSpPr/>
          <p:nvPr/>
        </p:nvGrpSpPr>
        <p:grpSpPr>
          <a:xfrm rot="10800000">
            <a:off x="4654424" y="4011838"/>
            <a:ext cx="2846839" cy="4902"/>
            <a:chOff x="3206624" y="3803137"/>
            <a:chExt cx="2846839" cy="4902"/>
          </a:xfrm>
          <a:solidFill>
            <a:srgbClr val="7030A0"/>
          </a:solidFill>
        </p:grpSpPr>
        <p:cxnSp>
          <p:nvCxnSpPr>
            <p:cNvPr id="75" name="Straight Arrow Connector 74"/>
            <p:cNvCxnSpPr/>
            <p:nvPr/>
          </p:nvCxnSpPr>
          <p:spPr>
            <a:xfrm rot="10800000" flipV="1">
              <a:off x="5439891" y="3804741"/>
              <a:ext cx="613572" cy="3298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 flipV="1">
              <a:off x="4323258" y="3808039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V="1">
              <a:off x="3206624" y="3803137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95" idx="0"/>
            <a:endCxn id="68" idx="2"/>
          </p:cNvCxnSpPr>
          <p:nvPr/>
        </p:nvCxnSpPr>
        <p:spPr>
          <a:xfrm flipH="1" flipV="1">
            <a:off x="4401881" y="5237395"/>
            <a:ext cx="4418" cy="367491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" idx="0"/>
          </p:cNvCxnSpPr>
          <p:nvPr/>
        </p:nvCxnSpPr>
        <p:spPr>
          <a:xfrm flipV="1">
            <a:off x="5518513" y="5205771"/>
            <a:ext cx="13018" cy="416356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0"/>
          </p:cNvCxnSpPr>
          <p:nvPr/>
        </p:nvCxnSpPr>
        <p:spPr>
          <a:xfrm flipV="1">
            <a:off x="6641663" y="5205772"/>
            <a:ext cx="10045" cy="41635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8" idx="0"/>
          </p:cNvCxnSpPr>
          <p:nvPr/>
        </p:nvCxnSpPr>
        <p:spPr>
          <a:xfrm flipV="1">
            <a:off x="7768342" y="5205771"/>
            <a:ext cx="0" cy="39911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6886934" y="4197707"/>
            <a:ext cx="613572" cy="439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5770301" y="4201551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4653667" y="4196649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 flipV="1">
            <a:off x="4999861" y="1301444"/>
            <a:ext cx="506602" cy="501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4" name="Straight Arrow Connector 103"/>
          <p:cNvCxnSpPr>
            <a:stCxn id="10" idx="2"/>
            <a:endCxn id="6" idx="0"/>
          </p:cNvCxnSpPr>
          <p:nvPr/>
        </p:nvCxnSpPr>
        <p:spPr>
          <a:xfrm flipV="1">
            <a:off x="4401882" y="2266040"/>
            <a:ext cx="5736" cy="409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3" idx="2"/>
            <a:endCxn id="9" idx="0"/>
          </p:cNvCxnSpPr>
          <p:nvPr/>
        </p:nvCxnSpPr>
        <p:spPr>
          <a:xfrm flipH="1" flipV="1">
            <a:off x="6094874" y="2266040"/>
            <a:ext cx="3832" cy="3933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" idx="2"/>
            <a:endCxn id="4" idx="4"/>
          </p:cNvCxnSpPr>
          <p:nvPr/>
        </p:nvCxnSpPr>
        <p:spPr>
          <a:xfrm flipV="1">
            <a:off x="7751781" y="1303735"/>
            <a:ext cx="0" cy="45687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3" idx="3"/>
            <a:endCxn id="12" idx="1"/>
          </p:cNvCxnSpPr>
          <p:nvPr/>
        </p:nvCxnSpPr>
        <p:spPr>
          <a:xfrm>
            <a:off x="6352007" y="2909954"/>
            <a:ext cx="1152158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 flipV="1">
            <a:off x="6687117" y="1303411"/>
            <a:ext cx="506602" cy="501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36" name="Straight Arrow Connector 135"/>
          <p:cNvCxnSpPr>
            <a:stCxn id="72" idx="0"/>
            <a:endCxn id="10" idx="0"/>
          </p:cNvCxnSpPr>
          <p:nvPr/>
        </p:nvCxnSpPr>
        <p:spPr>
          <a:xfrm flipV="1">
            <a:off x="4401881" y="3176419"/>
            <a:ext cx="1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72" idx="0"/>
            <a:endCxn id="13" idx="0"/>
          </p:cNvCxnSpPr>
          <p:nvPr/>
        </p:nvCxnSpPr>
        <p:spPr>
          <a:xfrm flipV="1">
            <a:off x="4401881" y="3160513"/>
            <a:ext cx="1696825" cy="68625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401880" y="3176419"/>
            <a:ext cx="3355585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73" idx="0"/>
            <a:endCxn id="13" idx="0"/>
          </p:cNvCxnSpPr>
          <p:nvPr/>
        </p:nvCxnSpPr>
        <p:spPr>
          <a:xfrm flipV="1">
            <a:off x="5518514" y="3160513"/>
            <a:ext cx="58019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1" idx="0"/>
            <a:endCxn id="12" idx="0"/>
          </p:cNvCxnSpPr>
          <p:nvPr/>
        </p:nvCxnSpPr>
        <p:spPr>
          <a:xfrm flipV="1">
            <a:off x="7755322" y="3160513"/>
            <a:ext cx="2144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4" idx="0"/>
            <a:endCxn id="10" idx="0"/>
          </p:cNvCxnSpPr>
          <p:nvPr/>
        </p:nvCxnSpPr>
        <p:spPr>
          <a:xfrm flipH="1" flipV="1">
            <a:off x="4401882" y="3176419"/>
            <a:ext cx="223326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3" idx="0"/>
            <a:endCxn id="10" idx="0"/>
          </p:cNvCxnSpPr>
          <p:nvPr/>
        </p:nvCxnSpPr>
        <p:spPr>
          <a:xfrm flipH="1" flipV="1">
            <a:off x="4401882" y="3176419"/>
            <a:ext cx="1116632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0"/>
            <a:endCxn id="10" idx="0"/>
          </p:cNvCxnSpPr>
          <p:nvPr/>
        </p:nvCxnSpPr>
        <p:spPr>
          <a:xfrm flipH="1" flipV="1">
            <a:off x="4401882" y="3176419"/>
            <a:ext cx="3353440" cy="6385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0"/>
            <a:endCxn id="12" idx="0"/>
          </p:cNvCxnSpPr>
          <p:nvPr/>
        </p:nvCxnSpPr>
        <p:spPr>
          <a:xfrm flipV="1">
            <a:off x="6635148" y="3160513"/>
            <a:ext cx="1122318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74" idx="0"/>
            <a:endCxn id="13" idx="0"/>
          </p:cNvCxnSpPr>
          <p:nvPr/>
        </p:nvCxnSpPr>
        <p:spPr>
          <a:xfrm flipH="1" flipV="1">
            <a:off x="6098706" y="3160513"/>
            <a:ext cx="53644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71" idx="0"/>
            <a:endCxn id="13" idx="0"/>
          </p:cNvCxnSpPr>
          <p:nvPr/>
        </p:nvCxnSpPr>
        <p:spPr>
          <a:xfrm flipH="1" flipV="1">
            <a:off x="6098706" y="3160513"/>
            <a:ext cx="165661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73" idx="0"/>
            <a:endCxn id="12" idx="0"/>
          </p:cNvCxnSpPr>
          <p:nvPr/>
        </p:nvCxnSpPr>
        <p:spPr>
          <a:xfrm flipV="1">
            <a:off x="5518514" y="3160513"/>
            <a:ext cx="223895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" idx="6"/>
            <a:endCxn id="99" idx="2"/>
          </p:cNvCxnSpPr>
          <p:nvPr/>
        </p:nvCxnSpPr>
        <p:spPr>
          <a:xfrm>
            <a:off x="4854311" y="875228"/>
            <a:ext cx="398851" cy="4262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" idx="6"/>
            <a:endCxn id="132" idx="2"/>
          </p:cNvCxnSpPr>
          <p:nvPr/>
        </p:nvCxnSpPr>
        <p:spPr>
          <a:xfrm>
            <a:off x="6556712" y="849123"/>
            <a:ext cx="383706" cy="4542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2" idx="2"/>
            <a:endCxn id="8" idx="0"/>
          </p:cNvCxnSpPr>
          <p:nvPr/>
        </p:nvCxnSpPr>
        <p:spPr>
          <a:xfrm flipH="1" flipV="1">
            <a:off x="7751781" y="2261729"/>
            <a:ext cx="5685" cy="39766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2"/>
          </p:cNvCxnSpPr>
          <p:nvPr/>
        </p:nvCxnSpPr>
        <p:spPr>
          <a:xfrm flipH="1" flipV="1">
            <a:off x="4401880" y="1301444"/>
            <a:ext cx="5738" cy="4634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9" idx="2"/>
            <a:endCxn id="3" idx="4"/>
          </p:cNvCxnSpPr>
          <p:nvPr/>
        </p:nvCxnSpPr>
        <p:spPr>
          <a:xfrm flipV="1">
            <a:off x="6094874" y="1306323"/>
            <a:ext cx="4638" cy="45859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817180" y="162037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</a:rPr>
              <a:t>Softmax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07406" y="246335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Decoder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806311" y="102149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Target</a:t>
            </a:r>
          </a:p>
          <a:p>
            <a:pPr algn="ctr"/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810603" y="91914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Embedding</a:t>
            </a:r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89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09" grpId="0"/>
      <p:bldP spid="115" grpId="0"/>
      <p:bldP spid="2" grpId="0" animBg="1"/>
      <p:bldP spid="3" grpId="0" animBg="1"/>
      <p:bldP spid="4" grpId="0" animBg="1"/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99" grpId="0" animBg="1"/>
      <p:bldP spid="132" grpId="0" animBg="1"/>
      <p:bldP spid="44" grpId="0"/>
      <p:bldP spid="108" grpId="0"/>
      <p:bldP spid="1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Hyperparameters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Model architecture</a:t>
            </a:r>
          </a:p>
          <a:p>
            <a:r>
              <a:rPr lang="en-US" dirty="0" err="1"/>
              <a:t>num_embed</a:t>
            </a:r>
            <a:r>
              <a:rPr lang="en-US" dirty="0"/>
              <a:t>="512:512"</a:t>
            </a:r>
          </a:p>
          <a:p>
            <a:r>
              <a:rPr lang="en-US" dirty="0" err="1"/>
              <a:t>rnn_num_hidden</a:t>
            </a:r>
            <a:r>
              <a:rPr lang="en-US" dirty="0"/>
              <a:t>=512</a:t>
            </a:r>
          </a:p>
          <a:p>
            <a:r>
              <a:rPr lang="en-US" dirty="0" err="1"/>
              <a:t>rnn_attention_type</a:t>
            </a:r>
            <a:r>
              <a:rPr lang="en-US" dirty="0"/>
              <a:t>="dot"</a:t>
            </a:r>
          </a:p>
          <a:p>
            <a:r>
              <a:rPr lang="en-US" dirty="0" err="1"/>
              <a:t>num_layers</a:t>
            </a:r>
            <a:r>
              <a:rPr lang="en-US" dirty="0"/>
              <a:t>=2</a:t>
            </a:r>
          </a:p>
          <a:p>
            <a:r>
              <a:rPr lang="en-US" dirty="0" err="1"/>
              <a:t>rnn_cell_type</a:t>
            </a:r>
            <a:r>
              <a:rPr lang="en-US" dirty="0"/>
              <a:t>="</a:t>
            </a:r>
            <a:r>
              <a:rPr lang="en-US" dirty="0" err="1"/>
              <a:t>lstm</a:t>
            </a:r>
            <a:r>
              <a:rPr lang="en-US" dirty="0"/>
              <a:t>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Regularization</a:t>
            </a:r>
          </a:p>
          <a:p>
            <a:r>
              <a:rPr lang="en-US" dirty="0" err="1"/>
              <a:t>embed_dropout</a:t>
            </a:r>
            <a:r>
              <a:rPr lang="en-US" dirty="0"/>
              <a:t>=0.0</a:t>
            </a:r>
          </a:p>
          <a:p>
            <a:r>
              <a:rPr lang="en-US" dirty="0" err="1"/>
              <a:t>rnn_dropout</a:t>
            </a:r>
            <a:r>
              <a:rPr lang="en-US" dirty="0"/>
              <a:t>=0.1</a:t>
            </a:r>
          </a:p>
          <a:p>
            <a:r>
              <a:rPr lang="en-US" dirty="0" err="1" smtClean="0"/>
              <a:t>label_smoothing</a:t>
            </a:r>
            <a:r>
              <a:rPr lang="en-US" dirty="0" smtClean="0"/>
              <a:t>=0.1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54500" y="1600200"/>
            <a:ext cx="44323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Vocabulary</a:t>
            </a:r>
          </a:p>
          <a:p>
            <a:r>
              <a:rPr lang="en-US" dirty="0"/>
              <a:t>BPE on Source and Target</a:t>
            </a:r>
          </a:p>
          <a:p>
            <a:r>
              <a:rPr lang="en-US" dirty="0" err="1"/>
              <a:t>num_words</a:t>
            </a:r>
            <a:r>
              <a:rPr lang="en-US" dirty="0"/>
              <a:t>=30k:30k</a:t>
            </a:r>
          </a:p>
          <a:p>
            <a:r>
              <a:rPr lang="en-US" dirty="0" err="1"/>
              <a:t>word_min_count</a:t>
            </a:r>
            <a:r>
              <a:rPr lang="en-US" dirty="0"/>
              <a:t>="1:1"</a:t>
            </a:r>
          </a:p>
          <a:p>
            <a:r>
              <a:rPr lang="en-US" dirty="0" err="1"/>
              <a:t>max_seq_len</a:t>
            </a:r>
            <a:r>
              <a:rPr lang="en-US" dirty="0"/>
              <a:t>="100:100”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Training configuration</a:t>
            </a:r>
          </a:p>
          <a:p>
            <a:r>
              <a:rPr lang="en-US" dirty="0" err="1"/>
              <a:t>batch_size</a:t>
            </a:r>
            <a:r>
              <a:rPr lang="en-US" dirty="0"/>
              <a:t>=4096</a:t>
            </a:r>
          </a:p>
          <a:p>
            <a:r>
              <a:rPr lang="en-US" dirty="0"/>
              <a:t>optimizer=</a:t>
            </a:r>
            <a:r>
              <a:rPr lang="en-US" dirty="0" err="1"/>
              <a:t>adam</a:t>
            </a:r>
            <a:endParaRPr lang="en-US" dirty="0"/>
          </a:p>
          <a:p>
            <a:r>
              <a:rPr lang="en-US" dirty="0" err="1"/>
              <a:t>initial_learning_rate</a:t>
            </a:r>
            <a:r>
              <a:rPr lang="en-US" dirty="0"/>
              <a:t>=0.0003</a:t>
            </a:r>
          </a:p>
          <a:p>
            <a:r>
              <a:rPr lang="en-US" dirty="0" err="1"/>
              <a:t>learning_rate_reduce_factor</a:t>
            </a:r>
            <a:r>
              <a:rPr lang="en-US" dirty="0"/>
              <a:t>=0.7</a:t>
            </a:r>
          </a:p>
          <a:p>
            <a:r>
              <a:rPr lang="en-US" dirty="0"/>
              <a:t>loss="cross-entropy”</a:t>
            </a:r>
          </a:p>
          <a:p>
            <a:r>
              <a:rPr lang="en-US" dirty="0" err="1" smtClean="0"/>
              <a:t>checkpoint_frequency</a:t>
            </a:r>
            <a:r>
              <a:rPr lang="en-US" dirty="0" smtClean="0"/>
              <a:t>=4000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3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MT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 rot="10800000" flipV="1">
            <a:off x="7498481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4148580" y="4736277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 rot="10800000" flipV="1">
            <a:off x="5265213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 rot="10800000" flipV="1">
            <a:off x="6381847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7502021" y="3814956"/>
            <a:ext cx="506603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 rot="10800000" flipV="1">
            <a:off x="4148580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5265213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6381847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0" name="Group 89"/>
          <p:cNvGrpSpPr/>
          <p:nvPr/>
        </p:nvGrpSpPr>
        <p:grpSpPr>
          <a:xfrm rot="10800000">
            <a:off x="4654424" y="3995932"/>
            <a:ext cx="2846839" cy="4902"/>
            <a:chOff x="3206624" y="3803137"/>
            <a:chExt cx="2846839" cy="4902"/>
          </a:xfrm>
          <a:solidFill>
            <a:srgbClr val="7030A0"/>
          </a:solidFill>
        </p:grpSpPr>
        <p:cxnSp>
          <p:nvCxnSpPr>
            <p:cNvPr id="75" name="Straight Arrow Connector 74"/>
            <p:cNvCxnSpPr/>
            <p:nvPr/>
          </p:nvCxnSpPr>
          <p:spPr>
            <a:xfrm rot="10800000" flipV="1">
              <a:off x="5439891" y="3804741"/>
              <a:ext cx="613572" cy="3298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 flipV="1">
              <a:off x="4323258" y="3808039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V="1">
              <a:off x="3206624" y="3803137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95" idx="0"/>
            <a:endCxn id="68" idx="2"/>
          </p:cNvCxnSpPr>
          <p:nvPr/>
        </p:nvCxnSpPr>
        <p:spPr>
          <a:xfrm flipH="1" flipV="1">
            <a:off x="4401881" y="5237395"/>
            <a:ext cx="4418" cy="367491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" idx="0"/>
          </p:cNvCxnSpPr>
          <p:nvPr/>
        </p:nvCxnSpPr>
        <p:spPr>
          <a:xfrm flipV="1">
            <a:off x="5518513" y="5205771"/>
            <a:ext cx="13018" cy="416356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0"/>
          </p:cNvCxnSpPr>
          <p:nvPr/>
        </p:nvCxnSpPr>
        <p:spPr>
          <a:xfrm flipV="1">
            <a:off x="6641663" y="5205772"/>
            <a:ext cx="10045" cy="41635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8" idx="0"/>
          </p:cNvCxnSpPr>
          <p:nvPr/>
        </p:nvCxnSpPr>
        <p:spPr>
          <a:xfrm flipV="1">
            <a:off x="7768342" y="5205771"/>
            <a:ext cx="0" cy="39911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6886934" y="4181801"/>
            <a:ext cx="613572" cy="439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5770301" y="4185645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4653667" y="4180743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00" name="Group 99"/>
          <p:cNvGrpSpPr/>
          <p:nvPr/>
        </p:nvGrpSpPr>
        <p:grpSpPr>
          <a:xfrm rot="10800000">
            <a:off x="4388914" y="4329413"/>
            <a:ext cx="3353445" cy="388346"/>
            <a:chOff x="2950537" y="4139184"/>
            <a:chExt cx="3353445" cy="440194"/>
          </a:xfrm>
          <a:solidFill>
            <a:srgbClr val="D81E00"/>
          </a:solidFill>
        </p:grpSpPr>
        <p:cxnSp>
          <p:nvCxnSpPr>
            <p:cNvPr id="101" name="Straight Arrow Connector 100"/>
            <p:cNvCxnSpPr/>
            <p:nvPr/>
          </p:nvCxnSpPr>
          <p:spPr>
            <a:xfrm rot="10800000" flipV="1">
              <a:off x="6303982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0800000" flipV="1">
              <a:off x="5187348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 flipV="1">
              <a:off x="4067171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0800000" flipV="1">
              <a:off x="2950537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1817180" y="363551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42093"/>
                </a:solidFill>
              </a:rPr>
              <a:t>Encoder</a:t>
            </a:r>
            <a:endParaRPr lang="en-US" sz="2800" dirty="0">
              <a:solidFill>
                <a:srgbClr val="942093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12556" y="449092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Source</a:t>
            </a:r>
          </a:p>
          <a:p>
            <a:pPr algn="ctr"/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03028" y="4373331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rgbClr val="92D050"/>
              </a:solidFill>
            </a:endParaRP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Embedding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7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Our office needs to translate a lot of Russian </a:t>
            </a:r>
            <a:r>
              <a:rPr lang="en-US" dirty="0"/>
              <a:t>p</a:t>
            </a:r>
            <a:r>
              <a:rPr lang="en-US" dirty="0" smtClean="0"/>
              <a:t>atents.</a:t>
            </a:r>
          </a:p>
          <a:p>
            <a:endParaRPr lang="en-US" dirty="0"/>
          </a:p>
          <a:p>
            <a:r>
              <a:rPr lang="en-US" dirty="0" smtClean="0"/>
              <a:t>We have a few translators, but they can only process a small fraction of our data.</a:t>
            </a:r>
          </a:p>
          <a:p>
            <a:endParaRPr lang="en-US" dirty="0"/>
          </a:p>
          <a:p>
            <a:r>
              <a:rPr lang="en-US" dirty="0" smtClean="0"/>
              <a:t>We would like to use machine translation find the most interesting documents and let our translators focus on those.</a:t>
            </a:r>
          </a:p>
          <a:p>
            <a:endParaRPr lang="en-US" dirty="0"/>
          </a:p>
          <a:p>
            <a:r>
              <a:rPr lang="en-US" dirty="0" smtClean="0"/>
              <a:t>We know neural machine </a:t>
            </a:r>
            <a:r>
              <a:rPr lang="en-US" dirty="0"/>
              <a:t>t</a:t>
            </a:r>
            <a:r>
              <a:rPr lang="en-US" dirty="0" smtClean="0"/>
              <a:t>ranslation has state-of-the-art performance, so we decide to build a Neural system…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training 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5846941" y="2431154"/>
            <a:ext cx="2011680" cy="27432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General </a:t>
            </a:r>
            <a:r>
              <a:rPr lang="en-US" sz="3000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NMT </a:t>
            </a:r>
            <a:r>
              <a:rPr lang="en-US" sz="3000" dirty="0" smtClean="0">
                <a:solidFill>
                  <a:schemeClr val="tx1"/>
                </a:solidFill>
              </a:rPr>
              <a:t>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2" name="Folded Corner 51"/>
          <p:cNvSpPr/>
          <p:nvPr/>
        </p:nvSpPr>
        <p:spPr>
          <a:xfrm rot="10800000" flipH="1">
            <a:off x="548640" y="215683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 rot="10800000" flipH="1">
            <a:off x="1033549" y="215683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lded Corner 53"/>
          <p:cNvSpPr/>
          <p:nvPr/>
        </p:nvSpPr>
        <p:spPr>
          <a:xfrm rot="10800000" flipH="1">
            <a:off x="2490163" y="215683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lded Corner 54"/>
          <p:cNvSpPr/>
          <p:nvPr/>
        </p:nvSpPr>
        <p:spPr>
          <a:xfrm rot="10800000" flipH="1">
            <a:off x="2003364" y="215683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lded Corner 55"/>
          <p:cNvSpPr/>
          <p:nvPr/>
        </p:nvSpPr>
        <p:spPr>
          <a:xfrm rot="10800000" flipH="1">
            <a:off x="1518457" y="215683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lded Corner 56"/>
          <p:cNvSpPr/>
          <p:nvPr/>
        </p:nvSpPr>
        <p:spPr>
          <a:xfrm rot="10800000" flipH="1">
            <a:off x="561610" y="280075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lded Corner 57"/>
          <p:cNvSpPr/>
          <p:nvPr/>
        </p:nvSpPr>
        <p:spPr>
          <a:xfrm rot="10800000" flipH="1">
            <a:off x="1046519" y="280075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lded Corner 58"/>
          <p:cNvSpPr/>
          <p:nvPr/>
        </p:nvSpPr>
        <p:spPr>
          <a:xfrm rot="10800000" flipH="1">
            <a:off x="2503133" y="280075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lded Corner 59"/>
          <p:cNvSpPr/>
          <p:nvPr/>
        </p:nvSpPr>
        <p:spPr>
          <a:xfrm rot="10800000" flipH="1">
            <a:off x="2016334" y="280075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olded Corner 60"/>
          <p:cNvSpPr/>
          <p:nvPr/>
        </p:nvSpPr>
        <p:spPr>
          <a:xfrm rot="10800000" flipH="1">
            <a:off x="1531427" y="280075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lded Corner 61"/>
          <p:cNvSpPr/>
          <p:nvPr/>
        </p:nvSpPr>
        <p:spPr>
          <a:xfrm rot="10800000" flipH="1">
            <a:off x="561610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olded Corner 62"/>
          <p:cNvSpPr/>
          <p:nvPr/>
        </p:nvSpPr>
        <p:spPr>
          <a:xfrm rot="10800000" flipH="1">
            <a:off x="1046519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olded Corner 63"/>
          <p:cNvSpPr/>
          <p:nvPr/>
        </p:nvSpPr>
        <p:spPr>
          <a:xfrm rot="10800000" flipH="1">
            <a:off x="2503133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lded Corner 64"/>
          <p:cNvSpPr/>
          <p:nvPr/>
        </p:nvSpPr>
        <p:spPr>
          <a:xfrm rot="10800000" flipH="1">
            <a:off x="2016334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 rot="10800000" flipH="1">
            <a:off x="1531427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olded Corner 66"/>
          <p:cNvSpPr/>
          <p:nvPr/>
        </p:nvSpPr>
        <p:spPr>
          <a:xfrm rot="10800000" flipH="1">
            <a:off x="561610" y="40885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olded Corner 67"/>
          <p:cNvSpPr/>
          <p:nvPr/>
        </p:nvSpPr>
        <p:spPr>
          <a:xfrm rot="10800000" flipH="1">
            <a:off x="1046519" y="40885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olded Corner 68"/>
          <p:cNvSpPr/>
          <p:nvPr/>
        </p:nvSpPr>
        <p:spPr>
          <a:xfrm rot="10800000" flipH="1">
            <a:off x="2503133" y="40885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lded Corner 69"/>
          <p:cNvSpPr/>
          <p:nvPr/>
        </p:nvSpPr>
        <p:spPr>
          <a:xfrm rot="10800000" flipH="1">
            <a:off x="2016334" y="40885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olded Corner 70"/>
          <p:cNvSpPr/>
          <p:nvPr/>
        </p:nvSpPr>
        <p:spPr>
          <a:xfrm rot="10800000" flipH="1">
            <a:off x="1531427" y="40885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olded Corner 71"/>
          <p:cNvSpPr/>
          <p:nvPr/>
        </p:nvSpPr>
        <p:spPr>
          <a:xfrm rot="10800000" flipH="1">
            <a:off x="561610" y="47324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olded Corner 72"/>
          <p:cNvSpPr/>
          <p:nvPr/>
        </p:nvSpPr>
        <p:spPr>
          <a:xfrm rot="10800000" flipH="1">
            <a:off x="1046519" y="47324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olded Corner 73"/>
          <p:cNvSpPr/>
          <p:nvPr/>
        </p:nvSpPr>
        <p:spPr>
          <a:xfrm rot="10800000" flipH="1">
            <a:off x="2503133" y="47324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olded Corner 74"/>
          <p:cNvSpPr/>
          <p:nvPr/>
        </p:nvSpPr>
        <p:spPr>
          <a:xfrm rot="10800000" flipH="1">
            <a:off x="2016334" y="47324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olded Corner 75"/>
          <p:cNvSpPr/>
          <p:nvPr/>
        </p:nvSpPr>
        <p:spPr>
          <a:xfrm rot="10800000" flipH="1">
            <a:off x="1531427" y="47324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1609" y="1162924"/>
            <a:ext cx="22943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General Domain Data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3918390" y="3258926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ontent Placeholder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training 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5843016" y="2432304"/>
            <a:ext cx="2011680" cy="274320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In-Domain</a:t>
            </a:r>
            <a:endParaRPr lang="en-US" sz="3000" dirty="0">
              <a:solidFill>
                <a:schemeClr val="tx1"/>
              </a:solidFill>
            </a:endParaRP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NMT </a:t>
            </a:r>
            <a:r>
              <a:rPr lang="en-US" sz="3000" dirty="0" smtClean="0">
                <a:solidFill>
                  <a:schemeClr val="tx1"/>
                </a:solidFill>
              </a:rPr>
              <a:t>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5" name="Folded Corner 64"/>
          <p:cNvSpPr/>
          <p:nvPr/>
        </p:nvSpPr>
        <p:spPr>
          <a:xfrm rot="10800000" flipH="1">
            <a:off x="2016334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 rot="10800000" flipH="1">
            <a:off x="1531427" y="344466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98573" y="2444341"/>
            <a:ext cx="25972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solidFill>
                  <a:schemeClr val="accent2">
                    <a:lumMod val="75000"/>
                  </a:schemeClr>
                </a:solidFill>
              </a:rPr>
              <a:t>In-domain</a:t>
            </a:r>
          </a:p>
          <a:p>
            <a:pPr algn="ctr"/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 Data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918390" y="3258926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9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training 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5843016" y="2432304"/>
            <a:ext cx="2011680" cy="27432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Mixed</a:t>
            </a:r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Domain NMT 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2" name="Folded Corner 51"/>
          <p:cNvSpPr/>
          <p:nvPr/>
        </p:nvSpPr>
        <p:spPr>
          <a:xfrm rot="10800000" flipH="1">
            <a:off x="548640" y="215683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 rot="10800000" flipH="1">
            <a:off x="1033549" y="215683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lded Corner 53"/>
          <p:cNvSpPr/>
          <p:nvPr/>
        </p:nvSpPr>
        <p:spPr>
          <a:xfrm rot="10800000" flipH="1">
            <a:off x="2490163" y="215683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lded Corner 54"/>
          <p:cNvSpPr/>
          <p:nvPr/>
        </p:nvSpPr>
        <p:spPr>
          <a:xfrm rot="10800000" flipH="1">
            <a:off x="2003364" y="215683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lded Corner 55"/>
          <p:cNvSpPr/>
          <p:nvPr/>
        </p:nvSpPr>
        <p:spPr>
          <a:xfrm rot="10800000" flipH="1">
            <a:off x="1518457" y="215683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lded Corner 56"/>
          <p:cNvSpPr/>
          <p:nvPr/>
        </p:nvSpPr>
        <p:spPr>
          <a:xfrm rot="10800000" flipH="1">
            <a:off x="561610" y="280075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lded Corner 57"/>
          <p:cNvSpPr/>
          <p:nvPr/>
        </p:nvSpPr>
        <p:spPr>
          <a:xfrm rot="10800000" flipH="1">
            <a:off x="1046519" y="280075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lded Corner 58"/>
          <p:cNvSpPr/>
          <p:nvPr/>
        </p:nvSpPr>
        <p:spPr>
          <a:xfrm rot="10800000" flipH="1">
            <a:off x="2503133" y="280075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lded Corner 59"/>
          <p:cNvSpPr/>
          <p:nvPr/>
        </p:nvSpPr>
        <p:spPr>
          <a:xfrm rot="10800000" flipH="1">
            <a:off x="2016334" y="280075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olded Corner 60"/>
          <p:cNvSpPr/>
          <p:nvPr/>
        </p:nvSpPr>
        <p:spPr>
          <a:xfrm rot="10800000" flipH="1">
            <a:off x="1531427" y="280075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lded Corner 61"/>
          <p:cNvSpPr/>
          <p:nvPr/>
        </p:nvSpPr>
        <p:spPr>
          <a:xfrm rot="10800000" flipH="1">
            <a:off x="561610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olded Corner 62"/>
          <p:cNvSpPr/>
          <p:nvPr/>
        </p:nvSpPr>
        <p:spPr>
          <a:xfrm rot="10800000" flipH="1">
            <a:off x="1046519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olded Corner 63"/>
          <p:cNvSpPr/>
          <p:nvPr/>
        </p:nvSpPr>
        <p:spPr>
          <a:xfrm rot="10800000" flipH="1">
            <a:off x="2503133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lded Corner 64"/>
          <p:cNvSpPr/>
          <p:nvPr/>
        </p:nvSpPr>
        <p:spPr>
          <a:xfrm rot="10800000" flipH="1">
            <a:off x="2016334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 rot="10800000" flipH="1">
            <a:off x="1531427" y="3444667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olded Corner 66"/>
          <p:cNvSpPr/>
          <p:nvPr/>
        </p:nvSpPr>
        <p:spPr>
          <a:xfrm rot="10800000" flipH="1">
            <a:off x="561610" y="40885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olded Corner 67"/>
          <p:cNvSpPr/>
          <p:nvPr/>
        </p:nvSpPr>
        <p:spPr>
          <a:xfrm rot="10800000" flipH="1">
            <a:off x="1046519" y="40885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olded Corner 68"/>
          <p:cNvSpPr/>
          <p:nvPr/>
        </p:nvSpPr>
        <p:spPr>
          <a:xfrm rot="10800000" flipH="1">
            <a:off x="2503133" y="40885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lded Corner 69"/>
          <p:cNvSpPr/>
          <p:nvPr/>
        </p:nvSpPr>
        <p:spPr>
          <a:xfrm rot="10800000" flipH="1">
            <a:off x="2016334" y="40885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olded Corner 70"/>
          <p:cNvSpPr/>
          <p:nvPr/>
        </p:nvSpPr>
        <p:spPr>
          <a:xfrm rot="10800000" flipH="1">
            <a:off x="1531427" y="408858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olded Corner 71"/>
          <p:cNvSpPr/>
          <p:nvPr/>
        </p:nvSpPr>
        <p:spPr>
          <a:xfrm rot="10800000" flipH="1">
            <a:off x="561610" y="47324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olded Corner 72"/>
          <p:cNvSpPr/>
          <p:nvPr/>
        </p:nvSpPr>
        <p:spPr>
          <a:xfrm rot="10800000" flipH="1">
            <a:off x="1046519" y="47324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olded Corner 73"/>
          <p:cNvSpPr/>
          <p:nvPr/>
        </p:nvSpPr>
        <p:spPr>
          <a:xfrm rot="10800000" flipH="1">
            <a:off x="2503133" y="47324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olded Corner 74"/>
          <p:cNvSpPr/>
          <p:nvPr/>
        </p:nvSpPr>
        <p:spPr>
          <a:xfrm rot="10800000" flipH="1">
            <a:off x="2016334" y="47324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olded Corner 75"/>
          <p:cNvSpPr/>
          <p:nvPr/>
        </p:nvSpPr>
        <p:spPr>
          <a:xfrm rot="10800000" flipH="1">
            <a:off x="1531427" y="47324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olded Corner 82"/>
          <p:cNvSpPr/>
          <p:nvPr/>
        </p:nvSpPr>
        <p:spPr>
          <a:xfrm rot="10800000" flipH="1">
            <a:off x="1033549" y="5376410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olded Corner 83"/>
          <p:cNvSpPr/>
          <p:nvPr/>
        </p:nvSpPr>
        <p:spPr>
          <a:xfrm rot="10800000" flipH="1">
            <a:off x="548642" y="537641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262072" y="5396381"/>
            <a:ext cx="2847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In-domain Data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80611" y="1162924"/>
            <a:ext cx="2867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General</a:t>
            </a:r>
          </a:p>
          <a:p>
            <a:pPr algn="ctr"/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Domain Data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3918390" y="3258926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2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training </a:t>
            </a:r>
            <a:endParaRPr lang="en-US" dirty="0"/>
          </a:p>
        </p:txBody>
      </p:sp>
      <p:sp>
        <p:nvSpPr>
          <p:cNvPr id="83" name="Folded Corner 82"/>
          <p:cNvSpPr/>
          <p:nvPr/>
        </p:nvSpPr>
        <p:spPr>
          <a:xfrm rot="10800000" flipH="1">
            <a:off x="4630189" y="3319010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olded Corner 83"/>
          <p:cNvSpPr/>
          <p:nvPr/>
        </p:nvSpPr>
        <p:spPr>
          <a:xfrm rot="10800000" flipH="1">
            <a:off x="4145282" y="331901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109960" y="2235141"/>
            <a:ext cx="2847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In-domain </a:t>
            </a:r>
          </a:p>
          <a:p>
            <a:pPr algn="ctr"/>
            <a:r>
              <a:rPr lang="en-US" sz="3000" dirty="0" smtClean="0">
                <a:solidFill>
                  <a:schemeClr val="accent2">
                    <a:lumMod val="75000"/>
                  </a:schemeClr>
                </a:solidFill>
              </a:rPr>
              <a:t>Data</a:t>
            </a:r>
            <a:endParaRPr lang="en-US" sz="3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Can 34"/>
          <p:cNvSpPr/>
          <p:nvPr/>
        </p:nvSpPr>
        <p:spPr>
          <a:xfrm>
            <a:off x="6772656" y="2432304"/>
            <a:ext cx="2011680" cy="2743200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Continued-Training</a:t>
            </a:r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NMT 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6" name="Can 35"/>
          <p:cNvSpPr/>
          <p:nvPr/>
        </p:nvSpPr>
        <p:spPr>
          <a:xfrm>
            <a:off x="421501" y="2431154"/>
            <a:ext cx="2011680" cy="2743200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General </a:t>
            </a:r>
            <a:r>
              <a:rPr lang="en-US" sz="3000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NMT </a:t>
            </a:r>
            <a:r>
              <a:rPr lang="en-US" sz="3000" dirty="0" smtClean="0">
                <a:solidFill>
                  <a:schemeClr val="tx1"/>
                </a:solidFill>
              </a:rPr>
              <a:t>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8" name="Plus 37"/>
          <p:cNvSpPr/>
          <p:nvPr/>
        </p:nvSpPr>
        <p:spPr>
          <a:xfrm>
            <a:off x="2900093" y="3290032"/>
            <a:ext cx="778275" cy="778275"/>
          </a:xfrm>
          <a:prstGeom prst="mathPlus">
            <a:avLst>
              <a:gd name="adj1" fmla="val 19558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716710" y="3254087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08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training 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029005" y="1567385"/>
            <a:ext cx="1657243" cy="228983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General </a:t>
            </a:r>
            <a:r>
              <a:rPr lang="en-US" sz="3000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NMT </a:t>
            </a:r>
            <a:r>
              <a:rPr lang="en-US" sz="3000" dirty="0" smtClean="0">
                <a:solidFill>
                  <a:schemeClr val="tx1"/>
                </a:solidFill>
              </a:rPr>
              <a:t>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2" name="Folded Corner 51"/>
          <p:cNvSpPr/>
          <p:nvPr/>
        </p:nvSpPr>
        <p:spPr>
          <a:xfrm rot="10800000" flipH="1">
            <a:off x="457200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 rot="10800000" flipH="1">
            <a:off x="942109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lded Corner 53"/>
          <p:cNvSpPr/>
          <p:nvPr/>
        </p:nvSpPr>
        <p:spPr>
          <a:xfrm rot="10800000" flipH="1">
            <a:off x="2398723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lded Corner 54"/>
          <p:cNvSpPr/>
          <p:nvPr/>
        </p:nvSpPr>
        <p:spPr>
          <a:xfrm rot="10800000" flipH="1">
            <a:off x="1911924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lded Corner 55"/>
          <p:cNvSpPr/>
          <p:nvPr/>
        </p:nvSpPr>
        <p:spPr>
          <a:xfrm rot="10800000" flipH="1">
            <a:off x="1427017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lded Corner 56"/>
          <p:cNvSpPr/>
          <p:nvPr/>
        </p:nvSpPr>
        <p:spPr>
          <a:xfrm rot="10800000" flipH="1">
            <a:off x="470170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lded Corner 57"/>
          <p:cNvSpPr/>
          <p:nvPr/>
        </p:nvSpPr>
        <p:spPr>
          <a:xfrm rot="10800000" flipH="1">
            <a:off x="955079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lded Corner 58"/>
          <p:cNvSpPr/>
          <p:nvPr/>
        </p:nvSpPr>
        <p:spPr>
          <a:xfrm rot="10800000" flipH="1">
            <a:off x="2411693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lded Corner 59"/>
          <p:cNvSpPr/>
          <p:nvPr/>
        </p:nvSpPr>
        <p:spPr>
          <a:xfrm rot="10800000" flipH="1">
            <a:off x="1924894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olded Corner 60"/>
          <p:cNvSpPr/>
          <p:nvPr/>
        </p:nvSpPr>
        <p:spPr>
          <a:xfrm rot="10800000" flipH="1">
            <a:off x="1439987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lded Corner 61"/>
          <p:cNvSpPr/>
          <p:nvPr/>
        </p:nvSpPr>
        <p:spPr>
          <a:xfrm rot="10800000" flipH="1">
            <a:off x="470170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olded Corner 62"/>
          <p:cNvSpPr/>
          <p:nvPr/>
        </p:nvSpPr>
        <p:spPr>
          <a:xfrm rot="10800000" flipH="1">
            <a:off x="955079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olded Corner 63"/>
          <p:cNvSpPr/>
          <p:nvPr/>
        </p:nvSpPr>
        <p:spPr>
          <a:xfrm rot="10800000" flipH="1">
            <a:off x="2411693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lded Corner 64"/>
          <p:cNvSpPr/>
          <p:nvPr/>
        </p:nvSpPr>
        <p:spPr>
          <a:xfrm rot="10800000" flipH="1">
            <a:off x="1924894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 rot="10800000" flipH="1">
            <a:off x="1439987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olded Corner 66"/>
          <p:cNvSpPr/>
          <p:nvPr/>
        </p:nvSpPr>
        <p:spPr>
          <a:xfrm rot="10800000" flipH="1">
            <a:off x="470170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olded Corner 67"/>
          <p:cNvSpPr/>
          <p:nvPr/>
        </p:nvSpPr>
        <p:spPr>
          <a:xfrm rot="10800000" flipH="1">
            <a:off x="955079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olded Corner 68"/>
          <p:cNvSpPr/>
          <p:nvPr/>
        </p:nvSpPr>
        <p:spPr>
          <a:xfrm rot="10800000" flipH="1">
            <a:off x="2411693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lded Corner 69"/>
          <p:cNvSpPr/>
          <p:nvPr/>
        </p:nvSpPr>
        <p:spPr>
          <a:xfrm rot="10800000" flipH="1">
            <a:off x="1924894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olded Corner 70"/>
          <p:cNvSpPr/>
          <p:nvPr/>
        </p:nvSpPr>
        <p:spPr>
          <a:xfrm rot="10800000" flipH="1">
            <a:off x="1439987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0" y="4172487"/>
            <a:ext cx="38679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50M General Domain sentence pairs</a:t>
            </a:r>
            <a:endParaRPr lang="en-US" sz="3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008870" y="2284485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2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Continued Training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338078" y="2708654"/>
            <a:ext cx="1364630" cy="1910848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General Domain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NMT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Folded Corner 6"/>
          <p:cNvSpPr/>
          <p:nvPr/>
        </p:nvSpPr>
        <p:spPr>
          <a:xfrm rot="10800000" flipH="1">
            <a:off x="3352272" y="407086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/>
          <p:cNvSpPr/>
          <p:nvPr/>
        </p:nvSpPr>
        <p:spPr>
          <a:xfrm rot="10800000" flipH="1">
            <a:off x="2865473" y="407086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ded Corner 8"/>
          <p:cNvSpPr/>
          <p:nvPr/>
        </p:nvSpPr>
        <p:spPr>
          <a:xfrm rot="10800000" flipH="1">
            <a:off x="2380566" y="407086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ded Corner 11"/>
          <p:cNvSpPr/>
          <p:nvPr/>
        </p:nvSpPr>
        <p:spPr>
          <a:xfrm rot="10800000" flipH="1">
            <a:off x="3365242" y="471477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lded Corner 12"/>
          <p:cNvSpPr/>
          <p:nvPr/>
        </p:nvSpPr>
        <p:spPr>
          <a:xfrm rot="10800000" flipH="1">
            <a:off x="2878443" y="471477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lded Corner 13"/>
          <p:cNvSpPr/>
          <p:nvPr/>
        </p:nvSpPr>
        <p:spPr>
          <a:xfrm rot="10800000" flipH="1">
            <a:off x="2393536" y="471477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lded Corner 16"/>
          <p:cNvSpPr/>
          <p:nvPr/>
        </p:nvSpPr>
        <p:spPr>
          <a:xfrm rot="10800000" flipH="1">
            <a:off x="3365242" y="535869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lded Corner 17"/>
          <p:cNvSpPr/>
          <p:nvPr/>
        </p:nvSpPr>
        <p:spPr>
          <a:xfrm rot="10800000" flipH="1">
            <a:off x="2878443" y="535869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olded Corner 18"/>
          <p:cNvSpPr/>
          <p:nvPr/>
        </p:nvSpPr>
        <p:spPr>
          <a:xfrm rot="10800000" flipH="1">
            <a:off x="2393536" y="535869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1855901" y="3185632"/>
            <a:ext cx="2301911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891436" y="1694274"/>
            <a:ext cx="2080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 on general domain data</a:t>
            </a:r>
            <a:endParaRPr lang="en-US" sz="2800" dirty="0"/>
          </a:p>
        </p:txBody>
      </p:sp>
      <p:sp>
        <p:nvSpPr>
          <p:cNvPr id="29" name="Folded Corner 28"/>
          <p:cNvSpPr/>
          <p:nvPr/>
        </p:nvSpPr>
        <p:spPr>
          <a:xfrm rot="10800000" flipH="1">
            <a:off x="6684804" y="432415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olded Corner 29"/>
          <p:cNvSpPr/>
          <p:nvPr/>
        </p:nvSpPr>
        <p:spPr>
          <a:xfrm rot="10800000" flipH="1">
            <a:off x="6201023" y="4320296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olded Corner 31"/>
          <p:cNvSpPr/>
          <p:nvPr/>
        </p:nvSpPr>
        <p:spPr>
          <a:xfrm rot="10800000" flipH="1">
            <a:off x="1895658" y="4070861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olded Corner 32"/>
          <p:cNvSpPr/>
          <p:nvPr/>
        </p:nvSpPr>
        <p:spPr>
          <a:xfrm rot="10800000" flipH="1">
            <a:off x="1908628" y="471477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olded Corner 33"/>
          <p:cNvSpPr/>
          <p:nvPr/>
        </p:nvSpPr>
        <p:spPr>
          <a:xfrm rot="10800000" flipH="1">
            <a:off x="1908628" y="5358694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896243" y="3185632"/>
            <a:ext cx="1511722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an 40"/>
          <p:cNvSpPr/>
          <p:nvPr/>
        </p:nvSpPr>
        <p:spPr>
          <a:xfrm>
            <a:off x="7600163" y="2708654"/>
            <a:ext cx="1351887" cy="1910847"/>
          </a:xfrm>
          <a:prstGeom prst="can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Domain Adapted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NMT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Model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861732" y="1417638"/>
            <a:ext cx="18404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mtClean="0"/>
              <a:t>Continue training </a:t>
            </a:r>
            <a:r>
              <a:rPr lang="en-US" sz="2800" dirty="0" smtClean="0"/>
              <a:t>on in-domain data</a:t>
            </a:r>
            <a:endParaRPr lang="en-US" sz="2800" dirty="0"/>
          </a:p>
        </p:txBody>
      </p:sp>
      <p:sp>
        <p:nvSpPr>
          <p:cNvPr id="44" name="Can 43"/>
          <p:cNvSpPr/>
          <p:nvPr/>
        </p:nvSpPr>
        <p:spPr>
          <a:xfrm>
            <a:off x="153005" y="2708654"/>
            <a:ext cx="1435111" cy="1857484"/>
          </a:xfrm>
          <a:prstGeom prst="can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 smtClean="0"/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Random Initialized NMT Model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1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Domain NMT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023360" y="1554480"/>
            <a:ext cx="1828800" cy="228983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General </a:t>
            </a:r>
            <a:r>
              <a:rPr lang="en-US" sz="3000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NMT </a:t>
            </a:r>
            <a:r>
              <a:rPr lang="en-US" sz="3000" dirty="0" smtClean="0">
                <a:solidFill>
                  <a:schemeClr val="tx1"/>
                </a:solidFill>
              </a:rPr>
              <a:t>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2" name="Folded Corner 51"/>
          <p:cNvSpPr/>
          <p:nvPr/>
        </p:nvSpPr>
        <p:spPr>
          <a:xfrm rot="10800000" flipH="1">
            <a:off x="457200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 rot="10800000" flipH="1">
            <a:off x="942109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lded Corner 53"/>
          <p:cNvSpPr/>
          <p:nvPr/>
        </p:nvSpPr>
        <p:spPr>
          <a:xfrm rot="10800000" flipH="1">
            <a:off x="2398723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lded Corner 54"/>
          <p:cNvSpPr/>
          <p:nvPr/>
        </p:nvSpPr>
        <p:spPr>
          <a:xfrm rot="10800000" flipH="1">
            <a:off x="1911924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lded Corner 55"/>
          <p:cNvSpPr/>
          <p:nvPr/>
        </p:nvSpPr>
        <p:spPr>
          <a:xfrm rot="10800000" flipH="1">
            <a:off x="1427017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lded Corner 56"/>
          <p:cNvSpPr/>
          <p:nvPr/>
        </p:nvSpPr>
        <p:spPr>
          <a:xfrm rot="10800000" flipH="1">
            <a:off x="470170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lded Corner 57"/>
          <p:cNvSpPr/>
          <p:nvPr/>
        </p:nvSpPr>
        <p:spPr>
          <a:xfrm rot="10800000" flipH="1">
            <a:off x="955079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lded Corner 58"/>
          <p:cNvSpPr/>
          <p:nvPr/>
        </p:nvSpPr>
        <p:spPr>
          <a:xfrm rot="10800000" flipH="1">
            <a:off x="2411693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lded Corner 59"/>
          <p:cNvSpPr/>
          <p:nvPr/>
        </p:nvSpPr>
        <p:spPr>
          <a:xfrm rot="10800000" flipH="1">
            <a:off x="1924894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olded Corner 60"/>
          <p:cNvSpPr/>
          <p:nvPr/>
        </p:nvSpPr>
        <p:spPr>
          <a:xfrm rot="10800000" flipH="1">
            <a:off x="1439987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lded Corner 61"/>
          <p:cNvSpPr/>
          <p:nvPr/>
        </p:nvSpPr>
        <p:spPr>
          <a:xfrm rot="10800000" flipH="1">
            <a:off x="470170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olded Corner 62"/>
          <p:cNvSpPr/>
          <p:nvPr/>
        </p:nvSpPr>
        <p:spPr>
          <a:xfrm rot="10800000" flipH="1">
            <a:off x="955079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olded Corner 63"/>
          <p:cNvSpPr/>
          <p:nvPr/>
        </p:nvSpPr>
        <p:spPr>
          <a:xfrm rot="10800000" flipH="1">
            <a:off x="2411693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lded Corner 64"/>
          <p:cNvSpPr/>
          <p:nvPr/>
        </p:nvSpPr>
        <p:spPr>
          <a:xfrm rot="10800000" flipH="1">
            <a:off x="1924894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 rot="10800000" flipH="1">
            <a:off x="1439987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olded Corner 66"/>
          <p:cNvSpPr/>
          <p:nvPr/>
        </p:nvSpPr>
        <p:spPr>
          <a:xfrm rot="10800000" flipH="1">
            <a:off x="470170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olded Corner 67"/>
          <p:cNvSpPr/>
          <p:nvPr/>
        </p:nvSpPr>
        <p:spPr>
          <a:xfrm rot="10800000" flipH="1">
            <a:off x="955079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olded Corner 68"/>
          <p:cNvSpPr/>
          <p:nvPr/>
        </p:nvSpPr>
        <p:spPr>
          <a:xfrm rot="10800000" flipH="1">
            <a:off x="2411693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lded Corner 69"/>
          <p:cNvSpPr/>
          <p:nvPr/>
        </p:nvSpPr>
        <p:spPr>
          <a:xfrm rot="10800000" flipH="1">
            <a:off x="1924894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olded Corner 70"/>
          <p:cNvSpPr/>
          <p:nvPr/>
        </p:nvSpPr>
        <p:spPr>
          <a:xfrm rot="10800000" flipH="1">
            <a:off x="1439987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-311096" y="4047773"/>
            <a:ext cx="38679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50M General Domain sentence pairs</a:t>
            </a:r>
            <a:endParaRPr lang="en-US" sz="2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008870" y="2284485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Domain NMT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4023360" y="1554480"/>
            <a:ext cx="1828800" cy="2289836"/>
          </a:xfrm>
          <a:prstGeom prst="can">
            <a:avLst/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 smtClean="0"/>
          </a:p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General </a:t>
            </a:r>
            <a:r>
              <a:rPr lang="en-US" sz="3000" dirty="0">
                <a:solidFill>
                  <a:schemeClr val="tx1"/>
                </a:solidFill>
              </a:rPr>
              <a:t>Domain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</a:rPr>
              <a:t> NMT </a:t>
            </a:r>
            <a:r>
              <a:rPr lang="en-US" sz="3000" dirty="0" smtClean="0">
                <a:solidFill>
                  <a:schemeClr val="tx1"/>
                </a:solidFill>
              </a:rPr>
              <a:t>Model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2" name="Folded Corner 51"/>
          <p:cNvSpPr/>
          <p:nvPr/>
        </p:nvSpPr>
        <p:spPr>
          <a:xfrm rot="10800000" flipH="1">
            <a:off x="457200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olded Corner 52"/>
          <p:cNvSpPr/>
          <p:nvPr/>
        </p:nvSpPr>
        <p:spPr>
          <a:xfrm rot="10800000" flipH="1">
            <a:off x="942109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olded Corner 53"/>
          <p:cNvSpPr/>
          <p:nvPr/>
        </p:nvSpPr>
        <p:spPr>
          <a:xfrm rot="10800000" flipH="1">
            <a:off x="2398723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olded Corner 54"/>
          <p:cNvSpPr/>
          <p:nvPr/>
        </p:nvSpPr>
        <p:spPr>
          <a:xfrm rot="10800000" flipH="1">
            <a:off x="1911924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olded Corner 55"/>
          <p:cNvSpPr/>
          <p:nvPr/>
        </p:nvSpPr>
        <p:spPr>
          <a:xfrm rot="10800000" flipH="1">
            <a:off x="1427017" y="1567385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olded Corner 56"/>
          <p:cNvSpPr/>
          <p:nvPr/>
        </p:nvSpPr>
        <p:spPr>
          <a:xfrm rot="10800000" flipH="1">
            <a:off x="470170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olded Corner 57"/>
          <p:cNvSpPr/>
          <p:nvPr/>
        </p:nvSpPr>
        <p:spPr>
          <a:xfrm rot="10800000" flipH="1">
            <a:off x="955079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olded Corner 58"/>
          <p:cNvSpPr/>
          <p:nvPr/>
        </p:nvSpPr>
        <p:spPr>
          <a:xfrm rot="10800000" flipH="1">
            <a:off x="2411693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lded Corner 59"/>
          <p:cNvSpPr/>
          <p:nvPr/>
        </p:nvSpPr>
        <p:spPr>
          <a:xfrm rot="10800000" flipH="1">
            <a:off x="1924894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olded Corner 60"/>
          <p:cNvSpPr/>
          <p:nvPr/>
        </p:nvSpPr>
        <p:spPr>
          <a:xfrm rot="10800000" flipH="1">
            <a:off x="1439987" y="2211302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olded Corner 61"/>
          <p:cNvSpPr/>
          <p:nvPr/>
        </p:nvSpPr>
        <p:spPr>
          <a:xfrm rot="10800000" flipH="1">
            <a:off x="470170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olded Corner 62"/>
          <p:cNvSpPr/>
          <p:nvPr/>
        </p:nvSpPr>
        <p:spPr>
          <a:xfrm rot="10800000" flipH="1">
            <a:off x="955079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olded Corner 63"/>
          <p:cNvSpPr/>
          <p:nvPr/>
        </p:nvSpPr>
        <p:spPr>
          <a:xfrm rot="10800000" flipH="1">
            <a:off x="2411693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olded Corner 64"/>
          <p:cNvSpPr/>
          <p:nvPr/>
        </p:nvSpPr>
        <p:spPr>
          <a:xfrm rot="10800000" flipH="1">
            <a:off x="1924894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olded Corner 65"/>
          <p:cNvSpPr/>
          <p:nvPr/>
        </p:nvSpPr>
        <p:spPr>
          <a:xfrm rot="10800000" flipH="1">
            <a:off x="1439987" y="2855218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olded Corner 66"/>
          <p:cNvSpPr/>
          <p:nvPr/>
        </p:nvSpPr>
        <p:spPr>
          <a:xfrm rot="10800000" flipH="1">
            <a:off x="470170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olded Corner 67"/>
          <p:cNvSpPr/>
          <p:nvPr/>
        </p:nvSpPr>
        <p:spPr>
          <a:xfrm rot="10800000" flipH="1">
            <a:off x="955079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olded Corner 68"/>
          <p:cNvSpPr/>
          <p:nvPr/>
        </p:nvSpPr>
        <p:spPr>
          <a:xfrm rot="10800000" flipH="1">
            <a:off x="2411693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olded Corner 69"/>
          <p:cNvSpPr/>
          <p:nvPr/>
        </p:nvSpPr>
        <p:spPr>
          <a:xfrm rot="10800000" flipH="1">
            <a:off x="1924894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olded Corner 70"/>
          <p:cNvSpPr/>
          <p:nvPr/>
        </p:nvSpPr>
        <p:spPr>
          <a:xfrm rot="10800000" flipH="1">
            <a:off x="1439987" y="3499133"/>
            <a:ext cx="365760" cy="548640"/>
          </a:xfrm>
          <a:prstGeom prst="foldedCorner">
            <a:avLst>
              <a:gd name="adj" fmla="val 43533"/>
            </a:avLst>
          </a:prstGeom>
          <a:solidFill>
            <a:schemeClr val="tx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4172487"/>
            <a:ext cx="9133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400" dirty="0" err="1" smtClean="0"/>
              <a:t>дверной</a:t>
            </a:r>
            <a:r>
              <a:rPr lang="en-US" sz="2400" dirty="0" smtClean="0"/>
              <a:t> </a:t>
            </a:r>
            <a:r>
              <a:rPr lang="en-US" sz="2400" dirty="0" err="1"/>
              <a:t>замок</a:t>
            </a:r>
            <a:r>
              <a:rPr lang="en-US" sz="2400" dirty="0"/>
              <a:t> </a:t>
            </a:r>
            <a:r>
              <a:rPr lang="en-US" sz="2400" dirty="0" err="1"/>
              <a:t>повышенной</a:t>
            </a:r>
            <a:r>
              <a:rPr lang="en-US" sz="2400" dirty="0"/>
              <a:t> </a:t>
            </a:r>
            <a:r>
              <a:rPr lang="en-US" sz="2400" dirty="0" err="1"/>
              <a:t>степени</a:t>
            </a:r>
            <a:r>
              <a:rPr lang="en-US" sz="2400" dirty="0"/>
              <a:t> </a:t>
            </a:r>
            <a:r>
              <a:rPr lang="en-US" sz="2400" dirty="0" err="1"/>
              <a:t>защищенности</a:t>
            </a:r>
            <a:r>
              <a:rPr lang="en-US" sz="2400" dirty="0"/>
              <a:t> </a:t>
            </a:r>
            <a:r>
              <a:rPr lang="en-US" sz="2400" dirty="0" err="1"/>
              <a:t>от</a:t>
            </a:r>
            <a:r>
              <a:rPr lang="en-US" sz="2400" dirty="0"/>
              <a:t> </a:t>
            </a:r>
            <a:r>
              <a:rPr lang="en-US" sz="2400" dirty="0" err="1"/>
              <a:t>взлома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Human: </a:t>
            </a:r>
            <a:r>
              <a:rPr lang="en-US" sz="2400" dirty="0"/>
              <a:t> door lock with increased degree of security against </a:t>
            </a:r>
            <a:r>
              <a:rPr lang="en-US" sz="2400" dirty="0" smtClean="0"/>
              <a:t>burglary</a:t>
            </a:r>
          </a:p>
          <a:p>
            <a:r>
              <a:rPr lang="en-US" sz="2400" dirty="0" smtClean="0"/>
              <a:t>System: </a:t>
            </a:r>
            <a:r>
              <a:rPr lang="en-US" sz="2400" dirty="0"/>
              <a:t> door security door security </a:t>
            </a:r>
            <a:r>
              <a:rPr lang="en-US" sz="2400" dirty="0" smtClean="0"/>
              <a:t>door</a:t>
            </a:r>
            <a:endParaRPr lang="en-US" sz="2400" dirty="0"/>
          </a:p>
        </p:txBody>
      </p:sp>
      <p:sp>
        <p:nvSpPr>
          <p:cNvPr id="26" name="Explosion 1 25"/>
          <p:cNvSpPr/>
          <p:nvPr/>
        </p:nvSpPr>
        <p:spPr>
          <a:xfrm>
            <a:off x="6184900" y="1195244"/>
            <a:ext cx="2949062" cy="3319947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Errors due to domain mismatch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3008870" y="2284485"/>
            <a:ext cx="817658" cy="850164"/>
          </a:xfrm>
          <a:prstGeom prst="rightArrow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flipV="1">
            <a:off x="4148580" y="2675301"/>
            <a:ext cx="506603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7498481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4148580" y="4736277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 rot="10800000" flipV="1">
            <a:off x="5265213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 rot="10800000" flipV="1">
            <a:off x="6381847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7502021" y="3814956"/>
            <a:ext cx="506603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 rot="10800000" flipV="1">
            <a:off x="4148580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5265213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6381847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0" name="Group 89"/>
          <p:cNvGrpSpPr/>
          <p:nvPr/>
        </p:nvGrpSpPr>
        <p:grpSpPr>
          <a:xfrm rot="10800000">
            <a:off x="4654424" y="3995932"/>
            <a:ext cx="2846839" cy="4902"/>
            <a:chOff x="3206624" y="3803137"/>
            <a:chExt cx="2846839" cy="4902"/>
          </a:xfrm>
          <a:solidFill>
            <a:srgbClr val="7030A0"/>
          </a:solidFill>
        </p:grpSpPr>
        <p:cxnSp>
          <p:nvCxnSpPr>
            <p:cNvPr id="75" name="Straight Arrow Connector 74"/>
            <p:cNvCxnSpPr/>
            <p:nvPr/>
          </p:nvCxnSpPr>
          <p:spPr>
            <a:xfrm rot="10800000" flipV="1">
              <a:off x="5439891" y="3804741"/>
              <a:ext cx="613572" cy="3298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 flipV="1">
              <a:off x="4323258" y="3808039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V="1">
              <a:off x="3206624" y="3803137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95" idx="0"/>
            <a:endCxn id="68" idx="2"/>
          </p:cNvCxnSpPr>
          <p:nvPr/>
        </p:nvCxnSpPr>
        <p:spPr>
          <a:xfrm flipH="1" flipV="1">
            <a:off x="4401881" y="5237395"/>
            <a:ext cx="4418" cy="367491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" idx="0"/>
          </p:cNvCxnSpPr>
          <p:nvPr/>
        </p:nvCxnSpPr>
        <p:spPr>
          <a:xfrm flipV="1">
            <a:off x="5518513" y="5205771"/>
            <a:ext cx="13018" cy="416356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0"/>
          </p:cNvCxnSpPr>
          <p:nvPr/>
        </p:nvCxnSpPr>
        <p:spPr>
          <a:xfrm flipV="1">
            <a:off x="6641663" y="5205772"/>
            <a:ext cx="10045" cy="41635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8" idx="0"/>
          </p:cNvCxnSpPr>
          <p:nvPr/>
        </p:nvCxnSpPr>
        <p:spPr>
          <a:xfrm flipV="1">
            <a:off x="7768342" y="5205771"/>
            <a:ext cx="0" cy="39911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6886934" y="4181801"/>
            <a:ext cx="613572" cy="439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5770301" y="4185645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4653667" y="4180743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stCxn id="72" idx="0"/>
            <a:endCxn id="10" idx="0"/>
          </p:cNvCxnSpPr>
          <p:nvPr/>
        </p:nvCxnSpPr>
        <p:spPr>
          <a:xfrm flipV="1">
            <a:off x="4401881" y="3176419"/>
            <a:ext cx="1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4" idx="0"/>
            <a:endCxn id="10" idx="0"/>
          </p:cNvCxnSpPr>
          <p:nvPr/>
        </p:nvCxnSpPr>
        <p:spPr>
          <a:xfrm flipH="1" flipV="1">
            <a:off x="4401882" y="3176419"/>
            <a:ext cx="223326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3" idx="0"/>
            <a:endCxn id="10" idx="0"/>
          </p:cNvCxnSpPr>
          <p:nvPr/>
        </p:nvCxnSpPr>
        <p:spPr>
          <a:xfrm flipH="1" flipV="1">
            <a:off x="4401882" y="3176419"/>
            <a:ext cx="1116632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0"/>
            <a:endCxn id="10" idx="0"/>
          </p:cNvCxnSpPr>
          <p:nvPr/>
        </p:nvCxnSpPr>
        <p:spPr>
          <a:xfrm flipH="1" flipV="1">
            <a:off x="4401882" y="3176419"/>
            <a:ext cx="3353440" cy="6385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10800000">
            <a:off x="4388914" y="4329413"/>
            <a:ext cx="3353445" cy="388346"/>
            <a:chOff x="2950537" y="4139184"/>
            <a:chExt cx="3353445" cy="440194"/>
          </a:xfrm>
          <a:solidFill>
            <a:srgbClr val="D81E00"/>
          </a:solidFill>
        </p:grpSpPr>
        <p:cxnSp>
          <p:nvCxnSpPr>
            <p:cNvPr id="101" name="Straight Arrow Connector 100"/>
            <p:cNvCxnSpPr/>
            <p:nvPr/>
          </p:nvCxnSpPr>
          <p:spPr>
            <a:xfrm rot="10800000" flipV="1">
              <a:off x="6303982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0800000" flipV="1">
              <a:off x="5187348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 flipV="1">
              <a:off x="4067171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0800000" flipV="1">
              <a:off x="2950537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1807406" y="246335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Decoder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17180" y="363551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42093"/>
                </a:solidFill>
              </a:rPr>
              <a:t>Encoder</a:t>
            </a:r>
            <a:endParaRPr lang="en-US" sz="2800" dirty="0">
              <a:solidFill>
                <a:srgbClr val="942093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12556" y="449092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Source</a:t>
            </a:r>
          </a:p>
          <a:p>
            <a:pPr algn="ctr"/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03028" y="4373331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rgbClr val="92D050"/>
              </a:solidFill>
            </a:endParaRP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Embedding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8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8FFFD6-8219-7D45-B3D0-F4C4EB0C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Search (sort of)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C35B8E-3DB8-6040-A21C-F8B7141B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Extrinsic measure of MT Output quality based on ability to retrieve (i.e., match) words or phrases</a:t>
            </a:r>
          </a:p>
          <a:p>
            <a:endParaRPr lang="en-US" dirty="0"/>
          </a:p>
          <a:p>
            <a:r>
              <a:rPr lang="en-US" dirty="0"/>
              <a:t>[Insert cartoon]</a:t>
            </a:r>
          </a:p>
        </p:txBody>
      </p:sp>
    </p:spTree>
    <p:extLst>
      <p:ext uri="{BB962C8B-B14F-4D97-AF65-F5344CB8AC3E}">
        <p14:creationId xmlns:p14="http://schemas.microsoft.com/office/powerpoint/2010/main" val="159962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E5FFE2-103B-6944-BE7B-5791F182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assigned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441BAB-2AB7-A440-B007-0932EA53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Keyword			venture capitalist, zero gravity, hydrogen</a:t>
            </a:r>
          </a:p>
          <a:p>
            <a:r>
              <a:rPr lang="en-US" dirty="0"/>
              <a:t>Sentiment			fantastic, messy, bad, happy</a:t>
            </a:r>
          </a:p>
          <a:p>
            <a:r>
              <a:rPr lang="en-US" dirty="0"/>
              <a:t>Person			Heidi, Chris, Leonardo da Vinci, Aristotle</a:t>
            </a:r>
          </a:p>
          <a:p>
            <a:r>
              <a:rPr lang="en-US" dirty="0"/>
              <a:t>Organization		Toyota, UNESCO, Ikea, Swedish Army</a:t>
            </a:r>
          </a:p>
          <a:p>
            <a:r>
              <a:rPr lang="en-US" dirty="0"/>
              <a:t>Geo-Political Entity	Egypt, San Francisco, Haiti</a:t>
            </a:r>
          </a:p>
          <a:p>
            <a:r>
              <a:rPr lang="en-US" dirty="0"/>
              <a:t>Location			Arctic, Africa, hospital, ER, lobby</a:t>
            </a:r>
          </a:p>
          <a:p>
            <a:r>
              <a:rPr lang="en-US" dirty="0"/>
              <a:t>Date				Friday, 1980s, last March, today</a:t>
            </a:r>
          </a:p>
          <a:p>
            <a:r>
              <a:rPr lang="en-US" dirty="0"/>
              <a:t>Temporal Expression	4:00 am, 30-second, six weeks</a:t>
            </a:r>
          </a:p>
          <a:p>
            <a:r>
              <a:rPr lang="en-US" dirty="0"/>
              <a:t>Numeric Expression	20 percent, 27 kilometers, one-fifth, two nurses</a:t>
            </a:r>
          </a:p>
        </p:txBody>
      </p:sp>
    </p:spTree>
    <p:extLst>
      <p:ext uri="{BB962C8B-B14F-4D97-AF65-F5344CB8AC3E}">
        <p14:creationId xmlns:p14="http://schemas.microsoft.com/office/powerpoint/2010/main" val="5461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61AD0D-7A62-AD4D-802F-B572DA1A1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metric is pessimistic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190C49-2857-924D-B366-9A059669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Inexact matches count as failure</a:t>
            </a:r>
          </a:p>
          <a:p>
            <a:r>
              <a:rPr lang="en-US" dirty="0"/>
              <a:t>Tokenization issues exacerbate measures</a:t>
            </a:r>
          </a:p>
          <a:p>
            <a:pPr lvl="1"/>
            <a:r>
              <a:rPr lang="en-US" dirty="0"/>
              <a:t>70 year old vs. 70-year-old</a:t>
            </a:r>
          </a:p>
          <a:p>
            <a:r>
              <a:rPr lang="en-US" dirty="0"/>
              <a:t>Alternative (very acceptable) translations can count as failure</a:t>
            </a:r>
          </a:p>
        </p:txBody>
      </p:sp>
    </p:spTree>
    <p:extLst>
      <p:ext uri="{BB962C8B-B14F-4D97-AF65-F5344CB8AC3E}">
        <p14:creationId xmlns:p14="http://schemas.microsoft.com/office/powerpoint/2010/main" val="21445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Russian Patent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894165"/>
              </p:ext>
            </p:extLst>
          </p:nvPr>
        </p:nvGraphicFramePr>
        <p:xfrm>
          <a:off x="6858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74080" y="1508760"/>
            <a:ext cx="1356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4"/>
                </a:solidFill>
              </a:rPr>
              <a:t>+ 10.1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81180" y="423066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18515" y="31350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2362200"/>
            <a:ext cx="673764" cy="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0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 animBg="0"/>
        </p:bldSub>
      </p:bldGraphic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Russian Patent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994004"/>
              </p:ext>
            </p:extLst>
          </p:nvPr>
        </p:nvGraphicFramePr>
        <p:xfrm>
          <a:off x="6858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44905" y="1453662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+7.2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8" name="Up Arrow 7"/>
          <p:cNvSpPr/>
          <p:nvPr/>
        </p:nvSpPr>
        <p:spPr>
          <a:xfrm>
            <a:off x="318515" y="31350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2362200"/>
            <a:ext cx="673764" cy="6737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81180" y="423066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 animBg="0"/>
        </p:bldSub>
      </p:bldGraphic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051440"/>
              </p:ext>
            </p:extLst>
          </p:nvPr>
        </p:nvGraphicFramePr>
        <p:xfrm>
          <a:off x="685800" y="1570036"/>
          <a:ext cx="8229600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Up Arrow 10"/>
          <p:cNvSpPr/>
          <p:nvPr/>
        </p:nvSpPr>
        <p:spPr>
          <a:xfrm>
            <a:off x="318515" y="26778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1905000"/>
            <a:ext cx="673764" cy="673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81180" y="38039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62236" y="1628001"/>
            <a:ext cx="10864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+11.3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50404" y="2967890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+4.6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07319" y="2733447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+7.2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73547" y="2436019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+9.8</a:t>
            </a:r>
          </a:p>
        </p:txBody>
      </p:sp>
    </p:spTree>
    <p:extLst>
      <p:ext uri="{BB962C8B-B14F-4D97-AF65-F5344CB8AC3E}">
        <p14:creationId xmlns:p14="http://schemas.microsoft.com/office/powerpoint/2010/main" val="79819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 animBg="0"/>
        </p:bldSub>
      </p:bldGraphic>
      <p:bldP spid="14" grpId="0"/>
      <p:bldP spid="15" grpId="0"/>
      <p:bldP spid="16" grpId="0"/>
      <p:bldP spid="1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0068598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59170" y="1934310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+1.1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4328" y="1635129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+1.4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9347" y="2401128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+0.0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52881" y="2955126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>
                <a:solidFill>
                  <a:schemeClr val="accent4"/>
                </a:solidFill>
              </a:rPr>
              <a:t>-</a:t>
            </a:r>
            <a:r>
              <a:rPr lang="en-US" sz="3000" smtClean="0">
                <a:solidFill>
                  <a:schemeClr val="accent4"/>
                </a:solidFill>
              </a:rPr>
              <a:t>0.6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515" y="26778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1905000"/>
            <a:ext cx="673764" cy="6737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rot="16200000">
            <a:off x="-81180" y="38039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1404" y="3169586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-0.7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27698" y="2447035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+7.0</a:t>
            </a:r>
            <a:endParaRPr lang="en-US" sz="3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08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 animBg="0"/>
        </p:bldSub>
      </p:bldGraphic>
      <p:bldP spid="6" grpId="0"/>
      <p:bldP spid="7" grpId="0"/>
      <p:bldP spid="8" grpId="0"/>
      <p:bldP spid="9" grpId="0"/>
      <p:bldP spid="14" grpId="0"/>
      <p:bldP spid="1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 Results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4589716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73963" y="1595437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+0.4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18132" y="2916906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6851" y="2675280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+7.2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62531" y="2377766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+3.5</a:t>
            </a:r>
            <a:endParaRPr lang="en-US" sz="3000" dirty="0" smtClean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1180" y="30165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54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 animBg="0"/>
        </p:bldSub>
      </p:bldGraphic>
      <p:bldP spid="6" grpId="0"/>
      <p:bldP spid="7" grpId="0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461273"/>
              </p:ext>
            </p:extLst>
          </p:nvPr>
        </p:nvGraphicFramePr>
        <p:xfrm>
          <a:off x="685800" y="1570037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80818" y="1893280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+1.1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08592" y="1582004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+1.4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27753" y="3117128"/>
            <a:ext cx="7906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-0.7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02058" y="2903332"/>
            <a:ext cx="9428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+1.6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1077" y="2400592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smtClean="0">
                <a:solidFill>
                  <a:schemeClr val="accent4"/>
                </a:solidFill>
              </a:rPr>
              <a:t>+6.6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9595" y="2349347"/>
            <a:ext cx="8659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4"/>
                </a:solidFill>
              </a:rPr>
              <a:t>+0.0</a:t>
            </a:r>
            <a:endParaRPr lang="en-US" sz="3000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81180" y="301654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53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 animBg="0"/>
        </p:bldSub>
      </p:bldGraphic>
      <p:bldP spid="6" grpId="0"/>
      <p:bldP spid="7" grpId="0"/>
      <p:bldP spid="8" grpId="0"/>
      <p:bldP spid="9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4154317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 flipV="1">
            <a:off x="4148580" y="2675301"/>
            <a:ext cx="506603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7498481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4148580" y="4736277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 rot="10800000" flipV="1">
            <a:off x="5265213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 rot="10800000" flipV="1">
            <a:off x="6381847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7502021" y="3814956"/>
            <a:ext cx="506603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 rot="10800000" flipV="1">
            <a:off x="4148580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5265213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6381847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0" name="Group 89"/>
          <p:cNvGrpSpPr/>
          <p:nvPr/>
        </p:nvGrpSpPr>
        <p:grpSpPr>
          <a:xfrm rot="10800000">
            <a:off x="4654424" y="3995932"/>
            <a:ext cx="2846839" cy="4902"/>
            <a:chOff x="3206624" y="3803137"/>
            <a:chExt cx="2846839" cy="4902"/>
          </a:xfrm>
          <a:solidFill>
            <a:srgbClr val="7030A0"/>
          </a:solidFill>
        </p:grpSpPr>
        <p:cxnSp>
          <p:nvCxnSpPr>
            <p:cNvPr id="75" name="Straight Arrow Connector 74"/>
            <p:cNvCxnSpPr/>
            <p:nvPr/>
          </p:nvCxnSpPr>
          <p:spPr>
            <a:xfrm rot="10800000" flipV="1">
              <a:off x="5439891" y="3804741"/>
              <a:ext cx="613572" cy="3298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 flipV="1">
              <a:off x="4323258" y="3808039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V="1">
              <a:off x="3206624" y="3803137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95" idx="0"/>
            <a:endCxn id="68" idx="2"/>
          </p:cNvCxnSpPr>
          <p:nvPr/>
        </p:nvCxnSpPr>
        <p:spPr>
          <a:xfrm flipH="1" flipV="1">
            <a:off x="4401881" y="5237395"/>
            <a:ext cx="4418" cy="367491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" idx="0"/>
          </p:cNvCxnSpPr>
          <p:nvPr/>
        </p:nvCxnSpPr>
        <p:spPr>
          <a:xfrm flipV="1">
            <a:off x="5518513" y="5205771"/>
            <a:ext cx="13018" cy="416356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0"/>
          </p:cNvCxnSpPr>
          <p:nvPr/>
        </p:nvCxnSpPr>
        <p:spPr>
          <a:xfrm flipV="1">
            <a:off x="6641663" y="5205772"/>
            <a:ext cx="10045" cy="41635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8" idx="0"/>
          </p:cNvCxnSpPr>
          <p:nvPr/>
        </p:nvCxnSpPr>
        <p:spPr>
          <a:xfrm flipV="1">
            <a:off x="7768342" y="5205771"/>
            <a:ext cx="0" cy="39911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6886934" y="4181801"/>
            <a:ext cx="613572" cy="439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5770301" y="4185645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4653667" y="4180743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" idx="2"/>
            <a:endCxn id="6" idx="0"/>
          </p:cNvCxnSpPr>
          <p:nvPr/>
        </p:nvCxnSpPr>
        <p:spPr>
          <a:xfrm flipV="1">
            <a:off x="4401882" y="2266040"/>
            <a:ext cx="5736" cy="409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2" idx="0"/>
            <a:endCxn id="10" idx="0"/>
          </p:cNvCxnSpPr>
          <p:nvPr/>
        </p:nvCxnSpPr>
        <p:spPr>
          <a:xfrm flipV="1">
            <a:off x="4401881" y="3176419"/>
            <a:ext cx="1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4" idx="0"/>
            <a:endCxn id="10" idx="0"/>
          </p:cNvCxnSpPr>
          <p:nvPr/>
        </p:nvCxnSpPr>
        <p:spPr>
          <a:xfrm flipH="1" flipV="1">
            <a:off x="4401882" y="3176419"/>
            <a:ext cx="223326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3" idx="0"/>
            <a:endCxn id="10" idx="0"/>
          </p:cNvCxnSpPr>
          <p:nvPr/>
        </p:nvCxnSpPr>
        <p:spPr>
          <a:xfrm flipH="1" flipV="1">
            <a:off x="4401882" y="3176419"/>
            <a:ext cx="1116632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0"/>
            <a:endCxn id="10" idx="0"/>
          </p:cNvCxnSpPr>
          <p:nvPr/>
        </p:nvCxnSpPr>
        <p:spPr>
          <a:xfrm flipH="1" flipV="1">
            <a:off x="4401882" y="3176419"/>
            <a:ext cx="3353440" cy="6385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2"/>
          </p:cNvCxnSpPr>
          <p:nvPr/>
        </p:nvCxnSpPr>
        <p:spPr>
          <a:xfrm flipH="1" flipV="1">
            <a:off x="4401880" y="1301444"/>
            <a:ext cx="5738" cy="4634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10800000">
            <a:off x="4388914" y="4329413"/>
            <a:ext cx="3353445" cy="388346"/>
            <a:chOff x="2950537" y="4139184"/>
            <a:chExt cx="3353445" cy="440194"/>
          </a:xfrm>
          <a:solidFill>
            <a:srgbClr val="D81E00"/>
          </a:solidFill>
        </p:grpSpPr>
        <p:cxnSp>
          <p:nvCxnSpPr>
            <p:cNvPr id="101" name="Straight Arrow Connector 100"/>
            <p:cNvCxnSpPr/>
            <p:nvPr/>
          </p:nvCxnSpPr>
          <p:spPr>
            <a:xfrm rot="10800000" flipV="1">
              <a:off x="6303982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0800000" flipV="1">
              <a:off x="5187348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 flipV="1">
              <a:off x="4067171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0800000" flipV="1">
              <a:off x="2950537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817180" y="162037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</a:rPr>
              <a:t>Softmax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07406" y="246335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Decoder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17180" y="363551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42093"/>
                </a:solidFill>
              </a:rPr>
              <a:t>Encoder</a:t>
            </a:r>
            <a:endParaRPr lang="en-US" sz="2800" dirty="0">
              <a:solidFill>
                <a:srgbClr val="942093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12556" y="449092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Source</a:t>
            </a:r>
          </a:p>
          <a:p>
            <a:pPr algn="ctr"/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03028" y="4373331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rgbClr val="92D050"/>
              </a:solidFill>
            </a:endParaRP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Embedding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939911" y="418028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Wash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55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TED results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753035" y="1960948"/>
          <a:ext cx="7637930" cy="320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71"/>
                <a:gridCol w="2366682"/>
                <a:gridCol w="681318"/>
                <a:gridCol w="645459"/>
                <a:gridCol w="681317"/>
                <a:gridCol w="735106"/>
                <a:gridCol w="681318"/>
                <a:gridCol w="645459"/>
              </a:tblGrid>
              <a:tr h="432556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Training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Ar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Ko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Ru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Zh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rowSpan="2"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SMT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24.0</a:t>
                      </a:r>
                    </a:p>
                  </a:txBody>
                  <a:tcPr marL="63500" marR="63500" marT="44450" marB="4445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sz="20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31.0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13.9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6.7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sz="2000" b="1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25.0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sz="20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15.2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v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Mixed Domain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27.8</a:t>
                      </a:r>
                    </a:p>
                  </a:txBody>
                  <a:tcPr marL="63500" marR="63500" marT="44450" marB="4445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sz="2000" b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31.9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18.2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10.7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25.7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16.1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rowSpan="4"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NMT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29.6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34.6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22.2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11.6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23.4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15.9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v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 Domain (TED)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27.4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32.3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21.3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14.4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22.9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16.2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v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Mixed Domain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---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---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---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24.5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17.8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v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Continued Training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35.4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uk-UA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39.9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27.9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17.2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28.6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Microsoft Translator</a:t>
                      </a:r>
                      <a:r>
                        <a:rPr lang="en-US" sz="2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34.3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38.5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20.9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17.9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28.6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721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results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1443218" y="1960948"/>
          <a:ext cx="6275295" cy="3206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271"/>
                <a:gridCol w="2366682"/>
                <a:gridCol w="680712"/>
                <a:gridCol w="699853"/>
                <a:gridCol w="687158"/>
                <a:gridCol w="639619"/>
              </a:tblGrid>
              <a:tr h="432556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Training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De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Ko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Ru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Zh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rowSpan="2"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SMT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26.6</a:t>
                      </a:r>
                    </a:p>
                  </a:txBody>
                  <a:tcPr marL="63500" marR="63500" marT="44450" marB="4445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2.4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sz="20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21.4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1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13.7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v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Mixed Domain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50.6</a:t>
                      </a:r>
                    </a:p>
                  </a:txBody>
                  <a:tcPr marL="63500" marR="63500" marT="44450" marB="4445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b-NO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21.7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29.0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hr-HR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29.8</a:t>
                      </a:r>
                    </a:p>
                  </a:txBody>
                  <a:tcPr marL="63500" marR="63500" marT="44450" marB="444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rowSpan="4"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NMT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36.0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2.7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23.4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12.6</a:t>
                      </a:r>
                      <a:endParaRPr lang="en-US" sz="2000" b="1" dirty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v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 Domain (TED)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61.9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29.9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26.9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40.2</a:t>
                      </a:r>
                      <a:endParaRPr lang="en-US" sz="2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v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Mixed Domain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58.4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---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27.7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33.7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 vMerge="1">
                  <a:txBody>
                    <a:bodyPr/>
                    <a:lstStyle/>
                    <a:p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Continued Training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62.3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31.7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37.0</a:t>
                      </a:r>
                      <a:endParaRPr lang="en-US" sz="20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hr-HR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43.7</a:t>
                      </a:r>
                      <a:endPara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Microsoft Translator</a:t>
                      </a:r>
                      <a:r>
                        <a:rPr lang="en-US" sz="2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endParaRPr lang="en-US" sz="2000" b="1" dirty="0" smtClean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51.0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27.1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29.8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33.9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7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367595"/>
              </p:ext>
            </p:extLst>
          </p:nvPr>
        </p:nvGraphicFramePr>
        <p:xfrm>
          <a:off x="914400" y="1115568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-81180" y="423066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1" name="Up Arrow 10"/>
          <p:cNvSpPr/>
          <p:nvPr/>
        </p:nvSpPr>
        <p:spPr>
          <a:xfrm>
            <a:off x="318515" y="31350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2362200"/>
            <a:ext cx="673764" cy="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1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/>
          </p:nvPr>
        </p:nvGraphicFramePr>
        <p:xfrm>
          <a:off x="914400" y="1119981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 rot="16200000">
            <a:off x="-81180" y="423066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318515" y="31350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2362200"/>
            <a:ext cx="673764" cy="67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2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 animBg="0"/>
        </p:bldSub>
      </p:bldGraphic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1180" y="423066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318515" y="31350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2362200"/>
            <a:ext cx="673764" cy="673764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914400" y="1115568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4064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81180" y="4230663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6" name="Up Arrow 5"/>
          <p:cNvSpPr/>
          <p:nvPr/>
        </p:nvSpPr>
        <p:spPr>
          <a:xfrm>
            <a:off x="318515" y="3135048"/>
            <a:ext cx="213205" cy="778521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" y="2362200"/>
            <a:ext cx="673764" cy="673764"/>
          </a:xfrm>
          <a:prstGeom prst="rect">
            <a:avLst/>
          </a:prstGeom>
        </p:spPr>
      </p:pic>
      <p:graphicFrame>
        <p:nvGraphicFramePr>
          <p:cNvPr id="11" name="Chart 10"/>
          <p:cNvGraphicFramePr>
            <a:graphicFrameLocks/>
          </p:cNvGraphicFramePr>
          <p:nvPr>
            <p:extLst/>
          </p:nvPr>
        </p:nvGraphicFramePr>
        <p:xfrm>
          <a:off x="914400" y="1115568"/>
          <a:ext cx="8229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0854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</a:t>
            </a:r>
            <a:r>
              <a:rPr lang="en-US" dirty="0" err="1" smtClean="0"/>
              <a:t>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42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9"/>
          <a:stretch/>
        </p:blipFill>
        <p:spPr>
          <a:xfrm>
            <a:off x="-9541875" y="-5866544"/>
            <a:ext cx="9583063" cy="49194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32"/>
          <a:stretch/>
        </p:blipFill>
        <p:spPr>
          <a:xfrm>
            <a:off x="41188" y="1443038"/>
            <a:ext cx="9572712" cy="401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2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Continued Training </a:t>
            </a:r>
            <a:r>
              <a:rPr lang="en-US" dirty="0"/>
              <a:t>vs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General</a:t>
            </a:r>
            <a:r>
              <a:rPr lang="en-US" dirty="0"/>
              <a:t>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845529"/>
              </p:ext>
            </p:extLst>
          </p:nvPr>
        </p:nvGraphicFramePr>
        <p:xfrm>
          <a:off x="457200" y="158762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465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755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Continued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Training </a:t>
            </a:r>
            <a:r>
              <a:rPr lang="en-US" dirty="0" smtClean="0"/>
              <a:t>vs </a:t>
            </a:r>
            <a:r>
              <a:rPr lang="en-US" dirty="0" smtClean="0">
                <a:solidFill>
                  <a:srgbClr val="FFBC28"/>
                </a:solidFill>
              </a:rPr>
              <a:t>Human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783749"/>
              </p:ext>
            </p:extLst>
          </p:nvPr>
        </p:nvGraphicFramePr>
        <p:xfrm>
          <a:off x="457200" y="158762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4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4154317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 flipV="1">
            <a:off x="4148580" y="2675301"/>
            <a:ext cx="506603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7498481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4148580" y="4736277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 rot="10800000" flipV="1">
            <a:off x="5265213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 rot="10800000" flipV="1">
            <a:off x="6381847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7502021" y="3814956"/>
            <a:ext cx="506603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 rot="10800000" flipV="1">
            <a:off x="4148580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5265213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6381847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0" name="Group 89"/>
          <p:cNvGrpSpPr/>
          <p:nvPr/>
        </p:nvGrpSpPr>
        <p:grpSpPr>
          <a:xfrm rot="10800000">
            <a:off x="4654424" y="3995932"/>
            <a:ext cx="2846839" cy="4902"/>
            <a:chOff x="3206624" y="3803137"/>
            <a:chExt cx="2846839" cy="4902"/>
          </a:xfrm>
          <a:solidFill>
            <a:srgbClr val="7030A0"/>
          </a:solidFill>
        </p:grpSpPr>
        <p:cxnSp>
          <p:nvCxnSpPr>
            <p:cNvPr id="75" name="Straight Arrow Connector 74"/>
            <p:cNvCxnSpPr/>
            <p:nvPr/>
          </p:nvCxnSpPr>
          <p:spPr>
            <a:xfrm rot="10800000" flipV="1">
              <a:off x="5439891" y="3804741"/>
              <a:ext cx="613572" cy="3298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 flipV="1">
              <a:off x="4323258" y="3808039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V="1">
              <a:off x="3206624" y="3803137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95" idx="0"/>
            <a:endCxn id="68" idx="2"/>
          </p:cNvCxnSpPr>
          <p:nvPr/>
        </p:nvCxnSpPr>
        <p:spPr>
          <a:xfrm flipH="1" flipV="1">
            <a:off x="4401881" y="5237395"/>
            <a:ext cx="4418" cy="367491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" idx="0"/>
          </p:cNvCxnSpPr>
          <p:nvPr/>
        </p:nvCxnSpPr>
        <p:spPr>
          <a:xfrm flipV="1">
            <a:off x="5518513" y="5205771"/>
            <a:ext cx="13018" cy="416356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0"/>
          </p:cNvCxnSpPr>
          <p:nvPr/>
        </p:nvCxnSpPr>
        <p:spPr>
          <a:xfrm flipV="1">
            <a:off x="6641663" y="5205772"/>
            <a:ext cx="10045" cy="41635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8" idx="0"/>
          </p:cNvCxnSpPr>
          <p:nvPr/>
        </p:nvCxnSpPr>
        <p:spPr>
          <a:xfrm flipV="1">
            <a:off x="7768342" y="5205771"/>
            <a:ext cx="0" cy="39911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6886934" y="4181801"/>
            <a:ext cx="613572" cy="439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5770301" y="4185645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4653667" y="4180743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" idx="2"/>
            <a:endCxn id="6" idx="0"/>
          </p:cNvCxnSpPr>
          <p:nvPr/>
        </p:nvCxnSpPr>
        <p:spPr>
          <a:xfrm flipV="1">
            <a:off x="4401882" y="2266040"/>
            <a:ext cx="5736" cy="409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2" idx="0"/>
            <a:endCxn id="10" idx="0"/>
          </p:cNvCxnSpPr>
          <p:nvPr/>
        </p:nvCxnSpPr>
        <p:spPr>
          <a:xfrm flipV="1">
            <a:off x="4401881" y="3176419"/>
            <a:ext cx="1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4" idx="0"/>
            <a:endCxn id="10" idx="0"/>
          </p:cNvCxnSpPr>
          <p:nvPr/>
        </p:nvCxnSpPr>
        <p:spPr>
          <a:xfrm flipH="1" flipV="1">
            <a:off x="4401882" y="3176419"/>
            <a:ext cx="223326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3" idx="0"/>
            <a:endCxn id="10" idx="0"/>
          </p:cNvCxnSpPr>
          <p:nvPr/>
        </p:nvCxnSpPr>
        <p:spPr>
          <a:xfrm flipH="1" flipV="1">
            <a:off x="4401882" y="3176419"/>
            <a:ext cx="1116632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0"/>
            <a:endCxn id="10" idx="0"/>
          </p:cNvCxnSpPr>
          <p:nvPr/>
        </p:nvCxnSpPr>
        <p:spPr>
          <a:xfrm flipH="1" flipV="1">
            <a:off x="4401882" y="3176419"/>
            <a:ext cx="3353440" cy="6385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2"/>
          </p:cNvCxnSpPr>
          <p:nvPr/>
        </p:nvCxnSpPr>
        <p:spPr>
          <a:xfrm flipH="1" flipV="1">
            <a:off x="4401880" y="1301444"/>
            <a:ext cx="5738" cy="4634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10800000">
            <a:off x="4388914" y="4329413"/>
            <a:ext cx="3353445" cy="388346"/>
            <a:chOff x="2950537" y="4139184"/>
            <a:chExt cx="3353445" cy="440194"/>
          </a:xfrm>
          <a:solidFill>
            <a:srgbClr val="D81E00"/>
          </a:solidFill>
        </p:grpSpPr>
        <p:cxnSp>
          <p:nvCxnSpPr>
            <p:cNvPr id="101" name="Straight Arrow Connector 100"/>
            <p:cNvCxnSpPr/>
            <p:nvPr/>
          </p:nvCxnSpPr>
          <p:spPr>
            <a:xfrm rot="10800000" flipV="1">
              <a:off x="6303982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0800000" flipV="1">
              <a:off x="5187348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 flipV="1">
              <a:off x="4067171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0800000" flipV="1">
              <a:off x="2950537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817180" y="162037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</a:rPr>
              <a:t>Softmax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07406" y="246335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Decoder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17180" y="363551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42093"/>
                </a:solidFill>
              </a:rPr>
              <a:t>Encoder</a:t>
            </a:r>
            <a:endParaRPr lang="en-US" sz="2800" dirty="0">
              <a:solidFill>
                <a:srgbClr val="942093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12556" y="449092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Source</a:t>
            </a:r>
          </a:p>
          <a:p>
            <a:pPr algn="ctr"/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03028" y="4373331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rgbClr val="92D050"/>
              </a:solidFill>
            </a:endParaRP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Embedding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939911" y="418028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Wash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flipV="1">
            <a:off x="4999861" y="1301444"/>
            <a:ext cx="506602" cy="501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7" name="Straight Arrow Connector 46"/>
          <p:cNvCxnSpPr>
            <a:stCxn id="46" idx="6"/>
          </p:cNvCxnSpPr>
          <p:nvPr/>
        </p:nvCxnSpPr>
        <p:spPr>
          <a:xfrm>
            <a:off x="4854311" y="875228"/>
            <a:ext cx="398851" cy="4262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10603" y="91914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Embedding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06311" y="102149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Target</a:t>
            </a:r>
          </a:p>
          <a:p>
            <a:pPr algn="ctr"/>
            <a:endParaRPr lang="en-US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Continued Training </a:t>
            </a:r>
            <a:r>
              <a:rPr lang="en-US" dirty="0"/>
              <a:t>vs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General</a:t>
            </a:r>
            <a:r>
              <a:rPr lang="en-US" dirty="0"/>
              <a:t>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8762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79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755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Continued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Training </a:t>
            </a:r>
            <a:r>
              <a:rPr lang="en-US" dirty="0" smtClean="0"/>
              <a:t>vs </a:t>
            </a:r>
            <a:r>
              <a:rPr lang="en-US" dirty="0" smtClean="0">
                <a:solidFill>
                  <a:srgbClr val="FFBC28"/>
                </a:solidFill>
              </a:rPr>
              <a:t>Human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587621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5462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CF83AF-63F2-6C4E-BF71-58C6B2E1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65996B-2490-204E-8D57-C2A83B7D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Trends similar across three languages</a:t>
            </a:r>
          </a:p>
          <a:p>
            <a:pPr lvl="1"/>
            <a:r>
              <a:rPr lang="en-US" dirty="0" smtClean="0"/>
              <a:t>System </a:t>
            </a:r>
            <a:r>
              <a:rPr lang="en-US" dirty="0"/>
              <a:t>differences </a:t>
            </a:r>
            <a:r>
              <a:rPr lang="en-US" dirty="0" smtClean="0"/>
              <a:t>consistent </a:t>
            </a:r>
            <a:r>
              <a:rPr lang="en-US" dirty="0"/>
              <a:t>with </a:t>
            </a:r>
            <a:r>
              <a:rPr lang="en-US" dirty="0" smtClean="0"/>
              <a:t>BLEU</a:t>
            </a:r>
          </a:p>
          <a:p>
            <a:pPr lvl="1"/>
            <a:r>
              <a:rPr lang="en-US" dirty="0"/>
              <a:t>Human reference </a:t>
            </a:r>
            <a:r>
              <a:rPr lang="en-US" dirty="0" smtClean="0"/>
              <a:t>(unsurprisingly) better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dirty="0" smtClean="0"/>
              <a:t>Parameter Freezing                        </a:t>
            </a:r>
            <a:endParaRPr lang="en-US" dirty="0"/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982912"/>
              </p:ext>
            </p:extLst>
          </p:nvPr>
        </p:nvGraphicFramePr>
        <p:xfrm>
          <a:off x="1224643" y="1915663"/>
          <a:ext cx="7919357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1355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62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3" grpId="0" uiExpand="1">
        <p:bldSub>
          <a:bldChart bld="seriesEl" animBg="0"/>
        </p:bldSub>
      </p:bldGraphic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dirty="0" smtClean="0"/>
              <a:t>Parameter Freezing                        </a:t>
            </a:r>
            <a:endParaRPr lang="en-US" dirty="0"/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28184"/>
              </p:ext>
            </p:extLst>
          </p:nvPr>
        </p:nvGraphicFramePr>
        <p:xfrm>
          <a:off x="1224643" y="1915663"/>
          <a:ext cx="7919357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11355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8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3" grpId="0">
        <p:bldSub>
          <a:bldChart bld="seriesEl" animBg="0"/>
        </p:bldSub>
      </p:bldGraphic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dirty="0" smtClean="0"/>
              <a:t>Parameter Freezing                        </a:t>
            </a:r>
            <a:endParaRPr lang="en-US" dirty="0"/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508414"/>
              </p:ext>
            </p:extLst>
          </p:nvPr>
        </p:nvGraphicFramePr>
        <p:xfrm>
          <a:off x="1224643" y="1915663"/>
          <a:ext cx="7919357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11355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6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graphicEl>
                                              <a:chart seriesIdx="1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3" grpId="0">
        <p:bldSub>
          <a:bldChart bld="seriesEl" animBg="0"/>
        </p:bldSub>
      </p:bldGraphic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dirty="0" smtClean="0"/>
              <a:t>Selective Training</a:t>
            </a:r>
            <a:endParaRPr lang="en-US" dirty="0"/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/>
          </p:nvPr>
        </p:nvGraphicFramePr>
        <p:xfrm>
          <a:off x="1224643" y="1915663"/>
          <a:ext cx="7919357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11355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22600" y="2351314"/>
            <a:ext cx="6400800" cy="4151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Selective </a:t>
            </a: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of Components</a:t>
            </a:r>
            <a:endParaRPr lang="en-US" dirty="0"/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/>
          </p:nvPr>
        </p:nvGraphicFramePr>
        <p:xfrm>
          <a:off x="524933" y="1915663"/>
          <a:ext cx="8619068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-225712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47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Selective Training</a:t>
            </a:r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/>
          </p:nvPr>
        </p:nvGraphicFramePr>
        <p:xfrm>
          <a:off x="1224643" y="1915663"/>
          <a:ext cx="7919357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11355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3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flipV="1">
            <a:off x="4154317" y="1764922"/>
            <a:ext cx="506602" cy="50111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/>
          <p:cNvSpPr/>
          <p:nvPr/>
        </p:nvSpPr>
        <p:spPr>
          <a:xfrm flipV="1">
            <a:off x="4148580" y="2675301"/>
            <a:ext cx="506603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7" name="Rectangle 66"/>
          <p:cNvSpPr/>
          <p:nvPr/>
        </p:nvSpPr>
        <p:spPr>
          <a:xfrm rot="10800000" flipV="1">
            <a:off x="7498481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8" name="Rectangle 67"/>
          <p:cNvSpPr/>
          <p:nvPr/>
        </p:nvSpPr>
        <p:spPr>
          <a:xfrm rot="10800000" flipV="1">
            <a:off x="4148580" y="4736277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/>
          <p:cNvSpPr/>
          <p:nvPr/>
        </p:nvSpPr>
        <p:spPr>
          <a:xfrm rot="10800000" flipV="1">
            <a:off x="5265213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0" name="Rectangle 69"/>
          <p:cNvSpPr/>
          <p:nvPr/>
        </p:nvSpPr>
        <p:spPr>
          <a:xfrm rot="10800000" flipV="1">
            <a:off x="6381847" y="4720556"/>
            <a:ext cx="506602" cy="50111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" name="Rectangle 70"/>
          <p:cNvSpPr/>
          <p:nvPr/>
        </p:nvSpPr>
        <p:spPr>
          <a:xfrm rot="10800000" flipV="1">
            <a:off x="7502021" y="3814956"/>
            <a:ext cx="506603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/>
          <p:cNvSpPr/>
          <p:nvPr/>
        </p:nvSpPr>
        <p:spPr>
          <a:xfrm rot="10800000" flipV="1">
            <a:off x="4148580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 72"/>
          <p:cNvSpPr/>
          <p:nvPr/>
        </p:nvSpPr>
        <p:spPr>
          <a:xfrm rot="10800000" flipV="1">
            <a:off x="5265213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4" name="Rectangle 73"/>
          <p:cNvSpPr/>
          <p:nvPr/>
        </p:nvSpPr>
        <p:spPr>
          <a:xfrm rot="10800000" flipV="1">
            <a:off x="6381847" y="3830862"/>
            <a:ext cx="506602" cy="501118"/>
          </a:xfrm>
          <a:prstGeom prst="rect">
            <a:avLst/>
          </a:prstGeom>
          <a:solidFill>
            <a:srgbClr val="942093"/>
          </a:solidFill>
          <a:ln>
            <a:solidFill>
              <a:srgbClr val="94209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90" name="Group 89"/>
          <p:cNvGrpSpPr/>
          <p:nvPr/>
        </p:nvGrpSpPr>
        <p:grpSpPr>
          <a:xfrm rot="10800000">
            <a:off x="4654424" y="3995932"/>
            <a:ext cx="2846839" cy="4902"/>
            <a:chOff x="3206624" y="3803137"/>
            <a:chExt cx="2846839" cy="4902"/>
          </a:xfrm>
          <a:solidFill>
            <a:srgbClr val="7030A0"/>
          </a:solidFill>
        </p:grpSpPr>
        <p:cxnSp>
          <p:nvCxnSpPr>
            <p:cNvPr id="75" name="Straight Arrow Connector 74"/>
            <p:cNvCxnSpPr/>
            <p:nvPr/>
          </p:nvCxnSpPr>
          <p:spPr>
            <a:xfrm rot="10800000" flipV="1">
              <a:off x="5439891" y="3804741"/>
              <a:ext cx="613572" cy="3298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10800000" flipV="1">
              <a:off x="4323258" y="3808039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10800000" flipV="1">
              <a:off x="3206624" y="3803137"/>
              <a:ext cx="610032" cy="0"/>
            </a:xfrm>
            <a:prstGeom prst="straightConnector1">
              <a:avLst/>
            </a:prstGeom>
            <a:grpFill/>
            <a:ln w="38100">
              <a:solidFill>
                <a:srgbClr val="942093"/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stCxn id="95" idx="0"/>
            <a:endCxn id="68" idx="2"/>
          </p:cNvCxnSpPr>
          <p:nvPr/>
        </p:nvCxnSpPr>
        <p:spPr>
          <a:xfrm flipH="1" flipV="1">
            <a:off x="4401881" y="5237395"/>
            <a:ext cx="4418" cy="367491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96" idx="0"/>
          </p:cNvCxnSpPr>
          <p:nvPr/>
        </p:nvCxnSpPr>
        <p:spPr>
          <a:xfrm flipV="1">
            <a:off x="5518513" y="5205771"/>
            <a:ext cx="13018" cy="416356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7" idx="0"/>
          </p:cNvCxnSpPr>
          <p:nvPr/>
        </p:nvCxnSpPr>
        <p:spPr>
          <a:xfrm flipV="1">
            <a:off x="6641663" y="5205772"/>
            <a:ext cx="10045" cy="41635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8" idx="0"/>
          </p:cNvCxnSpPr>
          <p:nvPr/>
        </p:nvCxnSpPr>
        <p:spPr>
          <a:xfrm flipV="1">
            <a:off x="7768342" y="5205771"/>
            <a:ext cx="0" cy="399115"/>
          </a:xfrm>
          <a:prstGeom prst="straightConnector1">
            <a:avLst/>
          </a:prstGeom>
          <a:solidFill>
            <a:srgbClr val="D81E00"/>
          </a:solidFill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 flipV="1">
            <a:off x="6886934" y="4181801"/>
            <a:ext cx="613572" cy="439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 flipV="1">
            <a:off x="5770301" y="4185645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 flipV="1">
            <a:off x="4653667" y="4180743"/>
            <a:ext cx="610032" cy="0"/>
          </a:xfrm>
          <a:prstGeom prst="straightConnector1">
            <a:avLst/>
          </a:prstGeom>
          <a:ln w="38100">
            <a:solidFill>
              <a:srgbClr val="942093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3949099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Wasch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6" name="Oval 95"/>
          <p:cNvSpPr/>
          <p:nvPr/>
        </p:nvSpPr>
        <p:spPr>
          <a:xfrm>
            <a:off x="506131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dir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7" name="Oval 96"/>
          <p:cNvSpPr/>
          <p:nvPr/>
        </p:nvSpPr>
        <p:spPr>
          <a:xfrm>
            <a:off x="6184463" y="5622127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die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8" name="Oval 97"/>
          <p:cNvSpPr/>
          <p:nvPr/>
        </p:nvSpPr>
        <p:spPr>
          <a:xfrm>
            <a:off x="7311142" y="5604886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Hände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cxnSp>
        <p:nvCxnSpPr>
          <p:cNvPr id="104" name="Straight Arrow Connector 103"/>
          <p:cNvCxnSpPr>
            <a:stCxn id="10" idx="2"/>
            <a:endCxn id="6" idx="0"/>
          </p:cNvCxnSpPr>
          <p:nvPr/>
        </p:nvCxnSpPr>
        <p:spPr>
          <a:xfrm flipV="1">
            <a:off x="4401882" y="2266040"/>
            <a:ext cx="5736" cy="40926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72" idx="0"/>
            <a:endCxn id="10" idx="0"/>
          </p:cNvCxnSpPr>
          <p:nvPr/>
        </p:nvCxnSpPr>
        <p:spPr>
          <a:xfrm flipV="1">
            <a:off x="4401881" y="3176419"/>
            <a:ext cx="1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74" idx="0"/>
            <a:endCxn id="10" idx="0"/>
          </p:cNvCxnSpPr>
          <p:nvPr/>
        </p:nvCxnSpPr>
        <p:spPr>
          <a:xfrm flipH="1" flipV="1">
            <a:off x="4401882" y="3176419"/>
            <a:ext cx="223326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73" idx="0"/>
            <a:endCxn id="10" idx="0"/>
          </p:cNvCxnSpPr>
          <p:nvPr/>
        </p:nvCxnSpPr>
        <p:spPr>
          <a:xfrm flipH="1" flipV="1">
            <a:off x="4401882" y="3176419"/>
            <a:ext cx="1116632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71" idx="0"/>
            <a:endCxn id="10" idx="0"/>
          </p:cNvCxnSpPr>
          <p:nvPr/>
        </p:nvCxnSpPr>
        <p:spPr>
          <a:xfrm flipH="1" flipV="1">
            <a:off x="4401882" y="3176419"/>
            <a:ext cx="3353440" cy="6385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" idx="2"/>
          </p:cNvCxnSpPr>
          <p:nvPr/>
        </p:nvCxnSpPr>
        <p:spPr>
          <a:xfrm flipH="1" flipV="1">
            <a:off x="4401880" y="1301444"/>
            <a:ext cx="5738" cy="46347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 rot="10800000">
            <a:off x="4388914" y="4329413"/>
            <a:ext cx="3353445" cy="388346"/>
            <a:chOff x="2950537" y="4139184"/>
            <a:chExt cx="3353445" cy="440194"/>
          </a:xfrm>
          <a:solidFill>
            <a:srgbClr val="D81E00"/>
          </a:solidFill>
        </p:grpSpPr>
        <p:cxnSp>
          <p:nvCxnSpPr>
            <p:cNvPr id="101" name="Straight Arrow Connector 100"/>
            <p:cNvCxnSpPr/>
            <p:nvPr/>
          </p:nvCxnSpPr>
          <p:spPr>
            <a:xfrm rot="10800000" flipV="1">
              <a:off x="6303982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rot="10800000" flipV="1">
              <a:off x="5187348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10800000" flipV="1">
              <a:off x="4067171" y="4139185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rot="10800000" flipV="1">
              <a:off x="2950537" y="4139184"/>
              <a:ext cx="0" cy="440193"/>
            </a:xfrm>
            <a:prstGeom prst="straightConnector1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817180" y="162037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err="1" smtClean="0">
                <a:solidFill>
                  <a:schemeClr val="accent2"/>
                </a:solidFill>
              </a:rPr>
              <a:t>Softmax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807406" y="246335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6"/>
                </a:solidFill>
              </a:rPr>
              <a:t>Decoder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817180" y="363551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42093"/>
                </a:solidFill>
              </a:rPr>
              <a:t>Encoder</a:t>
            </a:r>
            <a:endParaRPr lang="en-US" sz="2800" dirty="0">
              <a:solidFill>
                <a:srgbClr val="942093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812556" y="4490928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Source</a:t>
            </a:r>
          </a:p>
          <a:p>
            <a:pPr algn="ctr"/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803028" y="4373331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rgbClr val="92D050"/>
              </a:solidFill>
            </a:endParaRPr>
          </a:p>
          <a:p>
            <a:pPr algn="ctr"/>
            <a:r>
              <a:rPr lang="en-US" sz="2800" dirty="0" smtClean="0">
                <a:solidFill>
                  <a:srgbClr val="92D050"/>
                </a:solidFill>
              </a:rPr>
              <a:t>Embedding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3939911" y="418028"/>
            <a:ext cx="914400" cy="914400"/>
          </a:xfrm>
          <a:prstGeom prst="ellipse">
            <a:avLst/>
          </a:prstGeom>
          <a:noFill/>
          <a:ln w="254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Wash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flipV="1">
            <a:off x="4999861" y="1301444"/>
            <a:ext cx="506602" cy="501118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47" name="Straight Arrow Connector 46"/>
          <p:cNvCxnSpPr>
            <a:stCxn id="46" idx="6"/>
          </p:cNvCxnSpPr>
          <p:nvPr/>
        </p:nvCxnSpPr>
        <p:spPr>
          <a:xfrm>
            <a:off x="4854311" y="875228"/>
            <a:ext cx="398851" cy="42621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10603" y="919146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endParaRPr lang="en-US" sz="2800" dirty="0" smtClean="0">
              <a:solidFill>
                <a:schemeClr val="accent5"/>
              </a:solidFill>
            </a:endParaRPr>
          </a:p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Embedding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806311" y="1021495"/>
            <a:ext cx="2743200" cy="9144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800" dirty="0" smtClean="0">
                <a:solidFill>
                  <a:schemeClr val="accent5"/>
                </a:solidFill>
              </a:rPr>
              <a:t>Target</a:t>
            </a:r>
          </a:p>
          <a:p>
            <a:pPr algn="ctr"/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 flipV="1">
            <a:off x="5845405" y="2659395"/>
            <a:ext cx="506602" cy="5011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253162" y="1802562"/>
            <a:ext cx="592243" cy="11073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01881" y="3160513"/>
            <a:ext cx="1696825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518514" y="3160513"/>
            <a:ext cx="58019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098706" y="3160513"/>
            <a:ext cx="536442" cy="6703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098706" y="3160513"/>
            <a:ext cx="1656616" cy="654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6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dirty="0"/>
              <a:t>Selective Training</a:t>
            </a:r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/>
          </p:nvPr>
        </p:nvGraphicFramePr>
        <p:xfrm>
          <a:off x="1224643" y="1915663"/>
          <a:ext cx="7919357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11355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4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r>
              <a:rPr lang="en-US" dirty="0"/>
              <a:t>Selective Training</a:t>
            </a:r>
          </a:p>
        </p:txBody>
      </p:sp>
      <p:graphicFrame>
        <p:nvGraphicFramePr>
          <p:cNvPr id="73" name="Chart 72"/>
          <p:cNvGraphicFramePr>
            <a:graphicFrameLocks/>
          </p:cNvGraphicFramePr>
          <p:nvPr>
            <p:extLst/>
          </p:nvPr>
        </p:nvGraphicFramePr>
        <p:xfrm>
          <a:off x="1224643" y="1915663"/>
          <a:ext cx="7919357" cy="42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4" name="Picture 7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922" y="0"/>
            <a:ext cx="2337078" cy="2351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1355" y="3491885"/>
            <a:ext cx="10125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1"/>
                </a:solidFill>
              </a:rPr>
              <a:t>BLEU</a:t>
            </a:r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5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Sizes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62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738096" y="1826050"/>
          <a:ext cx="8172822" cy="318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546"/>
                <a:gridCol w="1167546"/>
                <a:gridCol w="1167546"/>
                <a:gridCol w="1167546"/>
                <a:gridCol w="1034920"/>
                <a:gridCol w="1115169"/>
                <a:gridCol w="1352549"/>
              </a:tblGrid>
              <a:tr h="726888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Ar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-En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De-En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Fa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-En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Ko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-En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Ru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-En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bg1"/>
                          </a:solidFill>
                        </a:rPr>
                        <a:t>Zh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-En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726888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Large </a:t>
                      </a:r>
                      <a:r>
                        <a:rPr lang="en-US" sz="2000" b="1" dirty="0" err="1" smtClean="0"/>
                        <a:t>GeneralDomain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49M </a:t>
                      </a:r>
                    </a:p>
                    <a:p>
                      <a:r>
                        <a:rPr lang="en-US" sz="2000" dirty="0" smtClean="0"/>
                        <a:t>Subtitle,</a:t>
                      </a:r>
                      <a:r>
                        <a:rPr lang="en-US" sz="2000" baseline="0" dirty="0" smtClean="0"/>
                        <a:t> UN, LDC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28M</a:t>
                      </a:r>
                    </a:p>
                    <a:p>
                      <a:r>
                        <a:rPr lang="en-US" sz="2000" dirty="0" smtClean="0"/>
                        <a:t>Subtitle, WMT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6M</a:t>
                      </a:r>
                    </a:p>
                    <a:p>
                      <a:r>
                        <a:rPr lang="en-US" sz="2000" dirty="0" smtClean="0"/>
                        <a:t>Subtitle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1M</a:t>
                      </a:r>
                    </a:p>
                    <a:p>
                      <a:r>
                        <a:rPr lang="en-US" sz="2000" dirty="0" smtClean="0"/>
                        <a:t>Subtitle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51M</a:t>
                      </a:r>
                    </a:p>
                    <a:p>
                      <a:r>
                        <a:rPr lang="en-US" sz="2000" dirty="0" smtClean="0"/>
                        <a:t>Subtitle, WMT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36M</a:t>
                      </a:r>
                    </a:p>
                    <a:p>
                      <a:r>
                        <a:rPr lang="en-US" sz="2000" dirty="0" err="1" smtClean="0"/>
                        <a:t>Subtitle,WMT</a:t>
                      </a:r>
                      <a:endParaRPr lang="en-US" sz="2000" dirty="0"/>
                    </a:p>
                  </a:txBody>
                  <a:tcPr/>
                </a:tc>
              </a:tr>
              <a:tr h="72688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TED Talks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175k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152k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114k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164k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180k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170k</a:t>
                      </a:r>
                      <a:endParaRPr lang="en-US" sz="2000" dirty="0"/>
                    </a:p>
                  </a:txBody>
                  <a:tcPr/>
                </a:tc>
              </a:tr>
              <a:tr h="726888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Patent</a:t>
                      </a:r>
                    </a:p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(WIPO)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821k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81k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39k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154k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05681" y="1290181"/>
            <a:ext cx="3488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# sentence/segment pairs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-577571" y="4253507"/>
            <a:ext cx="206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in-domain sets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59EE-8F2D-0748-B3CD-2FD30FFD8A88}" type="slidenum">
              <a:rPr lang="en-US" smtClean="0"/>
              <a:t>93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61073" y="5195944"/>
            <a:ext cx="510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Goal: Improve test results on TED/Patent using both </a:t>
            </a:r>
          </a:p>
          <a:p>
            <a:r>
              <a:rPr lang="en-US" dirty="0" smtClean="0"/>
              <a:t>Large General Domain and some In-Domain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6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698245"/>
              </p:ext>
            </p:extLst>
          </p:nvPr>
        </p:nvGraphicFramePr>
        <p:xfrm>
          <a:off x="0" y="1697179"/>
          <a:ext cx="9144001" cy="253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477"/>
                <a:gridCol w="1600200"/>
                <a:gridCol w="1090246"/>
                <a:gridCol w="1055077"/>
                <a:gridCol w="1019908"/>
                <a:gridCol w="1107830"/>
                <a:gridCol w="1301263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Training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Arabic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Farsi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Korean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Russian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49M 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</a:t>
                      </a:r>
                      <a:r>
                        <a:rPr lang="en-US" sz="2000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UN, LDC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28M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 WMT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51M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 WMT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36M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 WMT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TED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175k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152k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114k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164k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180k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170k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Patent</a:t>
                      </a:r>
                    </a:p>
                    <a:p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---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821k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---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81k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39k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154k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6481"/>
              </p:ext>
            </p:extLst>
          </p:nvPr>
        </p:nvGraphicFramePr>
        <p:xfrm>
          <a:off x="10462846" y="36927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2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Data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3184640"/>
              </p:ext>
            </p:extLst>
          </p:nvPr>
        </p:nvGraphicFramePr>
        <p:xfrm>
          <a:off x="0" y="1697179"/>
          <a:ext cx="9144001" cy="183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477"/>
                <a:gridCol w="1600200"/>
                <a:gridCol w="1090246"/>
                <a:gridCol w="1055077"/>
                <a:gridCol w="1019908"/>
                <a:gridCol w="1107830"/>
                <a:gridCol w="1301263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Training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Arabic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Farsi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Korean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Russian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49M 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</a:t>
                      </a:r>
                      <a:r>
                        <a:rPr lang="en-US" sz="2000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 UN, LDC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28M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 WMT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51M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 WMT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36M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 WMT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 Domain (TED)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175k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152k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114k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164k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180k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170k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462846" y="369277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1" y="3710354"/>
            <a:ext cx="822960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So, um... 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she 's </a:t>
            </a:r>
            <a:r>
              <a:rPr 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kidding...</a:t>
            </a:r>
          </a:p>
          <a:p>
            <a:pPr fontAlgn="base"/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Resumption of the </a:t>
            </a:r>
            <a:r>
              <a:rPr 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session</a:t>
            </a:r>
          </a:p>
          <a:p>
            <a:pPr fontAlgn="base"/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European Union 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supports humanitarian action.</a:t>
            </a:r>
          </a:p>
          <a:p>
            <a:endParaRPr lang="en-US" sz="25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Allison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</a:rPr>
              <a:t>Hunt: My three minutes hasn't started yet, has it?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9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Data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173444"/>
              </p:ext>
            </p:extLst>
          </p:nvPr>
        </p:nvGraphicFramePr>
        <p:xfrm>
          <a:off x="0" y="1697179"/>
          <a:ext cx="9144000" cy="152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477"/>
                <a:gridCol w="2074985"/>
                <a:gridCol w="1424353"/>
                <a:gridCol w="1846383"/>
                <a:gridCol w="1828802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Training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Korean 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Russian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28M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 WMT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51M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 WMT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36M</a:t>
                      </a:r>
                    </a:p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Subtitle, WMT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Patent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821k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81k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39k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154k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1" y="3710354"/>
            <a:ext cx="8229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So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um... she 's kidding...</a:t>
            </a:r>
          </a:p>
          <a:p>
            <a:pPr fontAlgn="base"/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Resumption of the </a:t>
            </a:r>
            <a:r>
              <a:rPr 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session</a:t>
            </a:r>
          </a:p>
          <a:p>
            <a:pPr fontAlgn="base"/>
            <a:r>
              <a:rPr 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The European Union </a:t>
            </a:r>
            <a:r>
              <a:rPr lang="en-US" sz="25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supports humanitarian </a:t>
            </a:r>
            <a:r>
              <a:rPr lang="en-US" sz="25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action.</a:t>
            </a:r>
          </a:p>
          <a:p>
            <a:endParaRPr lang="en-US" sz="25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en-US" sz="2500" b="1" dirty="0">
                <a:solidFill>
                  <a:schemeClr val="accent2">
                    <a:lumMod val="75000"/>
                  </a:schemeClr>
                </a:solidFill>
              </a:rPr>
              <a:t>tablets exhibit improved bioavailability of the active ingredient.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64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OOV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OOVs (type count)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122304"/>
              </p:ext>
            </p:extLst>
          </p:nvPr>
        </p:nvGraphicFramePr>
        <p:xfrm>
          <a:off x="306179" y="2066456"/>
          <a:ext cx="8531641" cy="201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744"/>
                <a:gridCol w="1178169"/>
                <a:gridCol w="1160585"/>
                <a:gridCol w="896815"/>
                <a:gridCol w="967154"/>
                <a:gridCol w="1019908"/>
                <a:gridCol w="1241266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Training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Arabic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Farsi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Korean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Russian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 Domain (TED)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</a:t>
                      </a:r>
                      <a:endParaRPr lang="is-I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758</a:t>
                      </a:r>
                      <a:endParaRPr lang="ru-RU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Both</a:t>
                      </a:r>
                      <a:r>
                        <a:rPr lang="en-US" sz="20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domains</a:t>
                      </a:r>
                      <a:endPara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</a:t>
                      </a:r>
                      <a:endParaRPr lang="is-IS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types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8248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5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TED OOVs (token count)</a:t>
            </a:r>
            <a:endParaRPr lang="en-US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5146502"/>
              </p:ext>
            </p:extLst>
          </p:nvPr>
        </p:nvGraphicFramePr>
        <p:xfrm>
          <a:off x="306179" y="2066456"/>
          <a:ext cx="8531641" cy="2017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744"/>
                <a:gridCol w="1178169"/>
                <a:gridCol w="1160585"/>
                <a:gridCol w="896815"/>
                <a:gridCol w="967154"/>
                <a:gridCol w="1019908"/>
                <a:gridCol w="1241266"/>
              </a:tblGrid>
              <a:tr h="432556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Training data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Arabic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German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Farsi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Korean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Russian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Chinese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General Domain</a:t>
                      </a:r>
                      <a:endParaRPr lang="en-US" sz="2000" b="1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 Domain (TED)</a:t>
                      </a:r>
                      <a:endParaRPr lang="en-US" sz="2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</a:t>
                      </a:r>
                      <a:endParaRPr lang="is-I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933</a:t>
                      </a:r>
                      <a:endParaRPr lang="is-IS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2000" b="1" kern="12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536</a:t>
                      </a:r>
                      <a:endParaRPr lang="cs-CZ" sz="2000" b="1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Both</a:t>
                      </a:r>
                      <a:r>
                        <a:rPr lang="en-US" sz="2000" b="1" baseline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domains</a:t>
                      </a:r>
                      <a:endParaRPr lang="en-US" sz="2000" b="1" dirty="0" smtClean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</a:t>
                      </a:r>
                      <a:endParaRPr lang="is-IS" sz="2000" b="1" kern="12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129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tokens</a:t>
                      </a:r>
                      <a:endParaRPr lang="en-US" sz="20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28636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35209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39223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45715</a:t>
                      </a:r>
                      <a:endParaRPr lang="is-I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31575</a:t>
                      </a:r>
                      <a:endParaRPr lang="is-I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3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LTCO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HLTCOE.potx</Template>
  <TotalTime>71094</TotalTime>
  <Words>2836</Words>
  <Application>Microsoft Macintosh PowerPoint</Application>
  <PresentationFormat>On-screen Show (4:3)</PresentationFormat>
  <Paragraphs>1266</Paragraphs>
  <Slides>113</Slides>
  <Notes>93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1" baseType="lpstr">
      <vt:lpstr>Calibri</vt:lpstr>
      <vt:lpstr>Cambria Math</vt:lpstr>
      <vt:lpstr>Helvetica Light</vt:lpstr>
      <vt:lpstr>Helvetica Neue Light</vt:lpstr>
      <vt:lpstr>Mangal</vt:lpstr>
      <vt:lpstr>宋体</vt:lpstr>
      <vt:lpstr>Arial</vt:lpstr>
      <vt:lpstr>HLTCOE</vt:lpstr>
      <vt:lpstr>Continued Training  Algorithms</vt:lpstr>
      <vt:lpstr>Continued Training 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MT Training</vt:lpstr>
      <vt:lpstr>General Domain NMT</vt:lpstr>
      <vt:lpstr>General Domain NMT</vt:lpstr>
      <vt:lpstr>In-Domain NMT</vt:lpstr>
      <vt:lpstr>In-Domain NMT</vt:lpstr>
      <vt:lpstr>Domain Adaptation</vt:lpstr>
      <vt:lpstr>Continued Training</vt:lpstr>
      <vt:lpstr>Continued Training</vt:lpstr>
      <vt:lpstr>Results</vt:lpstr>
      <vt:lpstr>BLEU</vt:lpstr>
      <vt:lpstr>Russian Patent</vt:lpstr>
      <vt:lpstr>Patent Results</vt:lpstr>
      <vt:lpstr>Patent Results</vt:lpstr>
      <vt:lpstr>TED Results</vt:lpstr>
      <vt:lpstr>TED Results</vt:lpstr>
      <vt:lpstr>How much data do we need?</vt:lpstr>
      <vt:lpstr>Patent</vt:lpstr>
      <vt:lpstr>Patent</vt:lpstr>
      <vt:lpstr>Patent</vt:lpstr>
      <vt:lpstr>TED</vt:lpstr>
      <vt:lpstr>Human Evaluation</vt:lpstr>
      <vt:lpstr>PowerPoint Presentation</vt:lpstr>
      <vt:lpstr>Continued Training vs General </vt:lpstr>
      <vt:lpstr>Keyword Search</vt:lpstr>
      <vt:lpstr>Farsi TED talk NER MicroAvg F1</vt:lpstr>
      <vt:lpstr>TED talk NER MicroAvg F1</vt:lpstr>
      <vt:lpstr>Research Directions</vt:lpstr>
      <vt:lpstr>Analysis of Continued Training </vt:lpstr>
      <vt:lpstr>PowerPoint Presentation</vt:lpstr>
      <vt:lpstr>Selective Training of Components</vt:lpstr>
      <vt:lpstr>Selective Training of Components</vt:lpstr>
      <vt:lpstr>Selective Training of Components</vt:lpstr>
      <vt:lpstr>Selective Training of Components</vt:lpstr>
      <vt:lpstr>PowerPoint Presentation</vt:lpstr>
      <vt:lpstr>Extra Slides</vt:lpstr>
      <vt:lpstr>PowerPoint Presentation</vt:lpstr>
      <vt:lpstr>PowerPoint Presentation</vt:lpstr>
      <vt:lpstr>Hyperparameters</vt:lpstr>
      <vt:lpstr>Alternate MT explanation</vt:lpstr>
      <vt:lpstr>Case Study</vt:lpstr>
      <vt:lpstr>MT training </vt:lpstr>
      <vt:lpstr>MT training </vt:lpstr>
      <vt:lpstr>MT training </vt:lpstr>
      <vt:lpstr>MT training </vt:lpstr>
      <vt:lpstr>MT training </vt:lpstr>
      <vt:lpstr>Continued Training</vt:lpstr>
      <vt:lpstr>General Domain NMT</vt:lpstr>
      <vt:lpstr>General Domain NMT</vt:lpstr>
      <vt:lpstr>Keyword Search</vt:lpstr>
      <vt:lpstr>Keyword Search (sort of)</vt:lpstr>
      <vt:lpstr>Human assigned categories</vt:lpstr>
      <vt:lpstr>This metric is pessimistic</vt:lpstr>
      <vt:lpstr>Results</vt:lpstr>
      <vt:lpstr>Russian Patent</vt:lpstr>
      <vt:lpstr>Russian Patent</vt:lpstr>
      <vt:lpstr>Patent Results</vt:lpstr>
      <vt:lpstr>TED Results</vt:lpstr>
      <vt:lpstr>Patent Results</vt:lpstr>
      <vt:lpstr>TED Results</vt:lpstr>
      <vt:lpstr>TED results</vt:lpstr>
      <vt:lpstr>Patent results</vt:lpstr>
      <vt:lpstr>Patent</vt:lpstr>
      <vt:lpstr>TED</vt:lpstr>
      <vt:lpstr>TED</vt:lpstr>
      <vt:lpstr>TED</vt:lpstr>
      <vt:lpstr>Human Eval</vt:lpstr>
      <vt:lpstr>PowerPoint Presentation</vt:lpstr>
      <vt:lpstr>Continued Training vs General </vt:lpstr>
      <vt:lpstr>Continued Training vs Human </vt:lpstr>
      <vt:lpstr>Continued Training vs General </vt:lpstr>
      <vt:lpstr>Continued Training vs Human </vt:lpstr>
      <vt:lpstr>Human Evaluation</vt:lpstr>
      <vt:lpstr>Research Extensions</vt:lpstr>
      <vt:lpstr>Parameter Freezing                        </vt:lpstr>
      <vt:lpstr>Parameter Freezing                        </vt:lpstr>
      <vt:lpstr>Parameter Freezing                        </vt:lpstr>
      <vt:lpstr>Selective Training</vt:lpstr>
      <vt:lpstr>Selective Training of Components</vt:lpstr>
      <vt:lpstr>Selective Training</vt:lpstr>
      <vt:lpstr>Selective Training</vt:lpstr>
      <vt:lpstr>Selective Training</vt:lpstr>
      <vt:lpstr>Data Sizes</vt:lpstr>
      <vt:lpstr>Datasets</vt:lpstr>
      <vt:lpstr>Data</vt:lpstr>
      <vt:lpstr>TED Data</vt:lpstr>
      <vt:lpstr>Patent Data</vt:lpstr>
      <vt:lpstr>OOV rates</vt:lpstr>
      <vt:lpstr>TED OOVs (type count)</vt:lpstr>
      <vt:lpstr>TED OOVs (token count)</vt:lpstr>
      <vt:lpstr>TED OOVs (type %)</vt:lpstr>
      <vt:lpstr>TED OOVs (token %)</vt:lpstr>
      <vt:lpstr>Patent OOVs (type count)</vt:lpstr>
      <vt:lpstr>Patent OOVs (token count)</vt:lpstr>
      <vt:lpstr>Patent OOVs (type %)</vt:lpstr>
      <vt:lpstr>Patent OOVs (type %)</vt:lpstr>
      <vt:lpstr>TED OOVs (Type Count)</vt:lpstr>
      <vt:lpstr>TED OOVs (Token Count)</vt:lpstr>
      <vt:lpstr>TED OOVs (Type %)</vt:lpstr>
      <vt:lpstr>TED OOVs (Token %)</vt:lpstr>
      <vt:lpstr>Patent OOVs (Type Count)</vt:lpstr>
      <vt:lpstr>Patent OOVs (Token Count)</vt:lpstr>
      <vt:lpstr>Patent OOVs (Type %)</vt:lpstr>
      <vt:lpstr>Patent OOVs (Token %)</vt:lpstr>
    </vt:vector>
  </TitlesOfParts>
  <Company>Human Language Technology Center of Excellence, Johns Hopkins University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Van Durme</dc:creator>
  <cp:lastModifiedBy>Microsoft Office User</cp:lastModifiedBy>
  <cp:revision>1033</cp:revision>
  <cp:lastPrinted>2018-08-07T23:05:20Z</cp:lastPrinted>
  <dcterms:created xsi:type="dcterms:W3CDTF">2013-07-08T12:28:47Z</dcterms:created>
  <dcterms:modified xsi:type="dcterms:W3CDTF">2019-01-27T16:57:18Z</dcterms:modified>
</cp:coreProperties>
</file>