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5999738" cy="25447625"/>
  <p:notesSz cx="9144000" cy="6858000"/>
  <p:defaultTextStyle>
    <a:defPPr>
      <a:defRPr lang="en-US"/>
    </a:defPPr>
    <a:lvl1pPr marL="0" algn="l" defTabSz="1755268" rtl="0" eaLnBrk="1" latinLnBrk="0" hangingPunct="1">
      <a:defRPr sz="6879" kern="1200">
        <a:solidFill>
          <a:schemeClr val="tx1"/>
        </a:solidFill>
        <a:latin typeface="+mn-lt"/>
        <a:ea typeface="+mn-ea"/>
        <a:cs typeface="+mn-cs"/>
      </a:defRPr>
    </a:lvl1pPr>
    <a:lvl2pPr marL="1755268" algn="l" defTabSz="1755268" rtl="0" eaLnBrk="1" latinLnBrk="0" hangingPunct="1">
      <a:defRPr sz="6879" kern="1200">
        <a:solidFill>
          <a:schemeClr val="tx1"/>
        </a:solidFill>
        <a:latin typeface="+mn-lt"/>
        <a:ea typeface="+mn-ea"/>
        <a:cs typeface="+mn-cs"/>
      </a:defRPr>
    </a:lvl2pPr>
    <a:lvl3pPr marL="3510536" algn="l" defTabSz="1755268" rtl="0" eaLnBrk="1" latinLnBrk="0" hangingPunct="1">
      <a:defRPr sz="6879" kern="1200">
        <a:solidFill>
          <a:schemeClr val="tx1"/>
        </a:solidFill>
        <a:latin typeface="+mn-lt"/>
        <a:ea typeface="+mn-ea"/>
        <a:cs typeface="+mn-cs"/>
      </a:defRPr>
    </a:lvl3pPr>
    <a:lvl4pPr marL="5265803" algn="l" defTabSz="1755268" rtl="0" eaLnBrk="1" latinLnBrk="0" hangingPunct="1">
      <a:defRPr sz="6879" kern="1200">
        <a:solidFill>
          <a:schemeClr val="tx1"/>
        </a:solidFill>
        <a:latin typeface="+mn-lt"/>
        <a:ea typeface="+mn-ea"/>
        <a:cs typeface="+mn-cs"/>
      </a:defRPr>
    </a:lvl4pPr>
    <a:lvl5pPr marL="7021071" algn="l" defTabSz="1755268" rtl="0" eaLnBrk="1" latinLnBrk="0" hangingPunct="1">
      <a:defRPr sz="6879" kern="1200">
        <a:solidFill>
          <a:schemeClr val="tx1"/>
        </a:solidFill>
        <a:latin typeface="+mn-lt"/>
        <a:ea typeface="+mn-ea"/>
        <a:cs typeface="+mn-cs"/>
      </a:defRPr>
    </a:lvl5pPr>
    <a:lvl6pPr marL="8776339" algn="l" defTabSz="1755268" rtl="0" eaLnBrk="1" latinLnBrk="0" hangingPunct="1">
      <a:defRPr sz="6879" kern="1200">
        <a:solidFill>
          <a:schemeClr val="tx1"/>
        </a:solidFill>
        <a:latin typeface="+mn-lt"/>
        <a:ea typeface="+mn-ea"/>
        <a:cs typeface="+mn-cs"/>
      </a:defRPr>
    </a:lvl6pPr>
    <a:lvl7pPr marL="10531607" algn="l" defTabSz="1755268" rtl="0" eaLnBrk="1" latinLnBrk="0" hangingPunct="1">
      <a:defRPr sz="6879" kern="1200">
        <a:solidFill>
          <a:schemeClr val="tx1"/>
        </a:solidFill>
        <a:latin typeface="+mn-lt"/>
        <a:ea typeface="+mn-ea"/>
        <a:cs typeface="+mn-cs"/>
      </a:defRPr>
    </a:lvl7pPr>
    <a:lvl8pPr marL="12286876" algn="l" defTabSz="1755268" rtl="0" eaLnBrk="1" latinLnBrk="0" hangingPunct="1">
      <a:defRPr sz="6879" kern="1200">
        <a:solidFill>
          <a:schemeClr val="tx1"/>
        </a:solidFill>
        <a:latin typeface="+mn-lt"/>
        <a:ea typeface="+mn-ea"/>
        <a:cs typeface="+mn-cs"/>
      </a:defRPr>
    </a:lvl8pPr>
    <a:lvl9pPr marL="14042143" algn="l" defTabSz="1755268" rtl="0" eaLnBrk="1" latinLnBrk="0" hangingPunct="1">
      <a:defRPr sz="68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9403" userDrawn="1">
          <p15:clr>
            <a:srgbClr val="A4A3A4"/>
          </p15:clr>
        </p15:guide>
        <p15:guide id="3" orient="horz" pos="14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8754D7"/>
    <a:srgbClr val="262BEE"/>
    <a:srgbClr val="CD51D6"/>
    <a:srgbClr val="1C2DEE"/>
    <a:srgbClr val="385D8A"/>
    <a:srgbClr val="00BD00"/>
    <a:srgbClr val="2500FF"/>
    <a:srgbClr val="002C73"/>
    <a:srgbClr val="003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82"/>
    <p:restoredTop sz="97059" autoAdjust="0"/>
  </p:normalViewPr>
  <p:slideViewPr>
    <p:cSldViewPr snapToObjects="1">
      <p:cViewPr>
        <p:scale>
          <a:sx n="31" d="100"/>
          <a:sy n="31" d="100"/>
        </p:scale>
        <p:origin x="1840" y="352"/>
      </p:cViewPr>
      <p:guideLst>
        <p:guide pos="19403"/>
        <p:guide orient="horz" pos="149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hudakhayrallah/overleaf_repos/KL-divergenceRegularizedContinuedTraining/13986400jhddyjyvyqdf/char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hudakhayrallah/overleaf_repos/KL-divergenceRegularizedContinuedTraining/13986400jhddyjyvyqdf/char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hudakhayrallah/overleaf_repos/KL-divergenceRegularizedContinuedTraining/13986400jhddyjyvyqdf/char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hudakhayrallah/overleaf_repos/KL-divergenceRegularizedContinuedTraining/13986400jhddyjyvyqdf/char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OOV!$AE$35</c:f>
              <c:strCache>
                <c:ptCount val="1"/>
                <c:pt idx="0">
                  <c:v>in-domain</c:v>
                </c:pt>
              </c:strCache>
            </c:strRef>
          </c:tx>
          <c:spPr>
            <a:pattFill prst="dkVert">
              <a:fgClr>
                <a:srgbClr val="032DED"/>
              </a:fgClr>
              <a:bgClr>
                <a:schemeClr val="bg1"/>
              </a:bgClr>
            </a:pattFill>
            <a:ln w="25400">
              <a:solidFill>
                <a:srgbClr val="032DED"/>
              </a:solidFill>
              <a:miter lim="800000"/>
            </a:ln>
            <a:effectLst/>
          </c:spPr>
          <c:invertIfNegative val="0"/>
          <c:cat>
            <c:strRef>
              <c:f>OOV!$AF$33:$AI$33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OOV!$AF$34:$AI$34</c:f>
              <c:numCache>
                <c:formatCode>0%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1"/>
          <c:order val="1"/>
          <c:tx>
            <c:strRef>
              <c:f>OOV!$AE$34</c:f>
              <c:strCache>
                <c:ptCount val="1"/>
                <c:pt idx="0">
                  <c:v>out-of-domain</c:v>
                </c:pt>
              </c:strCache>
            </c:strRef>
          </c:tx>
          <c:spPr>
            <a:pattFill prst="dkHorz">
              <a:fgClr>
                <a:srgbClr val="E32100"/>
              </a:fgClr>
              <a:bgClr>
                <a:schemeClr val="bg1"/>
              </a:bgClr>
            </a:pattFill>
            <a:ln w="25400">
              <a:solidFill>
                <a:srgbClr val="E32100"/>
              </a:solidFill>
              <a:miter lim="800000"/>
            </a:ln>
            <a:effectLst/>
          </c:spPr>
          <c:invertIfNegative val="0"/>
          <c:cat>
            <c:strRef>
              <c:f>OOV!$AF$33:$AI$33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OOV!$AF$35:$AI$35</c:f>
              <c:numCache>
                <c:formatCode>0%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OOV!$AE$36</c:f>
              <c:strCache>
                <c:ptCount val="1"/>
                <c:pt idx="0">
                  <c:v>combined</c:v>
                </c:pt>
              </c:strCache>
            </c:strRef>
          </c:tx>
          <c:spPr>
            <a:solidFill>
              <a:srgbClr val="AB51D6"/>
            </a:solidFill>
            <a:ln w="25400">
              <a:solidFill>
                <a:srgbClr val="AB51D6"/>
              </a:solidFill>
            </a:ln>
            <a:effectLst/>
          </c:spPr>
          <c:invertIfNegative val="0"/>
          <c:cat>
            <c:strRef>
              <c:f>OOV!$AF$33:$AI$33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OOV!$AF$36:$AI$36</c:f>
              <c:numCache>
                <c:formatCode>0%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-16"/>
        <c:axId val="-820874416"/>
        <c:axId val="-771229296"/>
      </c:barChart>
      <c:catAx>
        <c:axId val="-820874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771229296"/>
        <c:crosses val="autoZero"/>
        <c:auto val="0"/>
        <c:lblAlgn val="ctr"/>
        <c:lblOffset val="100"/>
        <c:noMultiLvlLbl val="0"/>
      </c:catAx>
      <c:valAx>
        <c:axId val="-771229296"/>
        <c:scaling>
          <c:orientation val="minMax"/>
          <c:max val="0.12"/>
          <c:min val="0.0"/>
        </c:scaling>
        <c:delete val="1"/>
        <c:axPos val="l"/>
        <c:numFmt formatCode="0%" sourceLinked="0"/>
        <c:majorTickMark val="cross"/>
        <c:minorTickMark val="in"/>
        <c:tickLblPos val="nextTo"/>
        <c:crossAx val="-820874416"/>
        <c:crosses val="autoZero"/>
        <c:crossBetween val="between"/>
        <c:majorUnit val="0.05"/>
      </c:valAx>
      <c:spPr>
        <a:noFill/>
        <a:ln>
          <a:noFill/>
          <a:beve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3000">
          <a:solidFill>
            <a:schemeClr val="tx1"/>
          </a:solidFill>
          <a:latin typeface="Garamond" charset="0"/>
          <a:ea typeface="Garamond" charset="0"/>
          <a:cs typeface="Garamond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defRPr>
            </a:pPr>
            <a:r>
              <a:rPr lang="en-US" sz="2800" b="1">
                <a:latin typeface="Helvetica" charset="0"/>
                <a:ea typeface="Helvetica" charset="0"/>
                <a:cs typeface="Helvetica" charset="0"/>
              </a:rPr>
              <a:t>OOV Types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OOV!$G$3</c:f>
              <c:strCache>
                <c:ptCount val="1"/>
                <c:pt idx="0">
                  <c:v>in-domain</c:v>
                </c:pt>
              </c:strCache>
            </c:strRef>
          </c:tx>
          <c:spPr>
            <a:pattFill prst="ltUpDiag">
              <a:fgClr>
                <a:srgbClr val="032DED"/>
              </a:fgClr>
              <a:bgClr>
                <a:schemeClr val="bg1"/>
              </a:bgClr>
            </a:pattFill>
            <a:ln w="25400">
              <a:solidFill>
                <a:srgbClr val="032DED"/>
              </a:solidFill>
            </a:ln>
            <a:effectLst/>
          </c:spPr>
          <c:invertIfNegative val="0"/>
          <c:cat>
            <c:strRef>
              <c:f>OOV!$H$2:$K$2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OOV!$H$3:$K$3</c:f>
              <c:numCache>
                <c:formatCode>0%</c:formatCode>
                <c:ptCount val="4"/>
                <c:pt idx="0">
                  <c:v>0.0304461942257218</c:v>
                </c:pt>
                <c:pt idx="1">
                  <c:v>0.0181508791832104</c:v>
                </c:pt>
                <c:pt idx="2">
                  <c:v>0.110024057738573</c:v>
                </c:pt>
                <c:pt idx="3">
                  <c:v>0.0525982256020279</c:v>
                </c:pt>
              </c:numCache>
            </c:numRef>
          </c:val>
        </c:ser>
        <c:ser>
          <c:idx val="1"/>
          <c:order val="1"/>
          <c:tx>
            <c:strRef>
              <c:f>OOV!$G$4</c:f>
              <c:strCache>
                <c:ptCount val="1"/>
                <c:pt idx="0">
                  <c:v>out-of-domain</c:v>
                </c:pt>
              </c:strCache>
            </c:strRef>
          </c:tx>
          <c:spPr>
            <a:pattFill prst="wdDnDiag">
              <a:fgClr>
                <a:srgbClr val="E32100"/>
              </a:fgClr>
              <a:bgClr>
                <a:schemeClr val="bg1"/>
              </a:bgClr>
            </a:pattFill>
            <a:ln w="25400">
              <a:solidFill>
                <a:srgbClr val="E32100"/>
              </a:solidFill>
            </a:ln>
            <a:effectLst/>
          </c:spPr>
          <c:invertIfNegative val="0"/>
          <c:cat>
            <c:strRef>
              <c:f>OOV!$H$2:$K$2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OOV!$H$4:$K$4</c:f>
              <c:numCache>
                <c:formatCode>0%</c:formatCode>
                <c:ptCount val="4"/>
                <c:pt idx="0">
                  <c:v>0.101312335958005</c:v>
                </c:pt>
                <c:pt idx="1">
                  <c:v>0.0572887124220079</c:v>
                </c:pt>
                <c:pt idx="2">
                  <c:v>0.0365677626303127</c:v>
                </c:pt>
                <c:pt idx="3">
                  <c:v>0.0126742712294043</c:v>
                </c:pt>
              </c:numCache>
            </c:numRef>
          </c:val>
        </c:ser>
        <c:ser>
          <c:idx val="2"/>
          <c:order val="2"/>
          <c:tx>
            <c:strRef>
              <c:f>OOV!$G$5</c:f>
              <c:strCache>
                <c:ptCount val="1"/>
                <c:pt idx="0">
                  <c:v>combined</c:v>
                </c:pt>
              </c:strCache>
            </c:strRef>
          </c:tx>
          <c:spPr>
            <a:solidFill>
              <a:srgbClr val="8230E3"/>
            </a:solidFill>
            <a:ln w="25400">
              <a:solidFill>
                <a:srgbClr val="8230E3"/>
              </a:solidFill>
            </a:ln>
            <a:effectLst/>
          </c:spPr>
          <c:invertIfNegative val="0"/>
          <c:cat>
            <c:strRef>
              <c:f>OOV!$H$2:$K$2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OOV!$H$5:$K$5</c:f>
              <c:numCache>
                <c:formatCode>0%</c:formatCode>
                <c:ptCount val="4"/>
                <c:pt idx="0">
                  <c:v>0.0236220472440945</c:v>
                </c:pt>
                <c:pt idx="1">
                  <c:v>0.0102098695405559</c:v>
                </c:pt>
                <c:pt idx="2">
                  <c:v>0.0335204490777867</c:v>
                </c:pt>
                <c:pt idx="3">
                  <c:v>0.0103506548373469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14"/>
        <c:axId val="-817253808"/>
        <c:axId val="-945515216"/>
      </c:barChart>
      <c:catAx>
        <c:axId val="-8172538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45515216"/>
        <c:crosses val="autoZero"/>
        <c:auto val="1"/>
        <c:lblAlgn val="ctr"/>
        <c:lblOffset val="100"/>
        <c:noMultiLvlLbl val="0"/>
      </c:catAx>
      <c:valAx>
        <c:axId val="-945515216"/>
        <c:scaling>
          <c:orientation val="minMax"/>
          <c:max val="0.12"/>
          <c:min val="0.0"/>
        </c:scaling>
        <c:delete val="0"/>
        <c:axPos val="l"/>
        <c:numFmt formatCode="0%" sourceLinked="0"/>
        <c:majorTickMark val="cross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817253808"/>
        <c:crosses val="autoZero"/>
        <c:crossBetween val="between"/>
        <c:majorUnit val="0.0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r>
              <a:rPr lang="en-US" sz="2800" b="1">
                <a:latin typeface="Helvetica" charset="0"/>
                <a:ea typeface="Helvetica" charset="0"/>
                <a:cs typeface="Helvetica" charset="0"/>
              </a:rPr>
              <a:t>OOV Tokens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OOV!$G$11</c:f>
              <c:strCache>
                <c:ptCount val="1"/>
                <c:pt idx="0">
                  <c:v>in-domain</c:v>
                </c:pt>
              </c:strCache>
            </c:strRef>
          </c:tx>
          <c:spPr>
            <a:pattFill prst="ltUpDiag">
              <a:fgClr>
                <a:srgbClr val="032DED"/>
              </a:fgClr>
              <a:bgClr>
                <a:schemeClr val="bg1"/>
              </a:bgClr>
            </a:pattFill>
            <a:ln w="25400">
              <a:solidFill>
                <a:srgbClr val="032DED"/>
              </a:solidFill>
            </a:ln>
            <a:effectLst/>
          </c:spPr>
          <c:invertIfNegative val="0"/>
          <c:cat>
            <c:strRef>
              <c:f>OOV!$H$10:$K$10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OOV!$H$11:$K$11</c:f>
              <c:numCache>
                <c:formatCode>0%</c:formatCode>
                <c:ptCount val="4"/>
                <c:pt idx="0">
                  <c:v>0.0123515140057346</c:v>
                </c:pt>
                <c:pt idx="1">
                  <c:v>0.0105654586235391</c:v>
                </c:pt>
                <c:pt idx="2">
                  <c:v>0.0220182452978939</c:v>
                </c:pt>
                <c:pt idx="3">
                  <c:v>0.00830235776107659</c:v>
                </c:pt>
              </c:numCache>
            </c:numRef>
          </c:val>
        </c:ser>
        <c:ser>
          <c:idx val="1"/>
          <c:order val="1"/>
          <c:tx>
            <c:strRef>
              <c:f>OOV!$G$12</c:f>
              <c:strCache>
                <c:ptCount val="1"/>
                <c:pt idx="0">
                  <c:v>out-of-domain</c:v>
                </c:pt>
              </c:strCache>
            </c:strRef>
          </c:tx>
          <c:spPr>
            <a:pattFill prst="wdDnDiag">
              <a:fgClr>
                <a:srgbClr val="E32100"/>
              </a:fgClr>
              <a:bgClr>
                <a:schemeClr val="bg1"/>
              </a:bgClr>
            </a:pattFill>
            <a:ln w="25400">
              <a:solidFill>
                <a:srgbClr val="E32100"/>
              </a:solidFill>
            </a:ln>
            <a:effectLst/>
          </c:spPr>
          <c:invertIfNegative val="0"/>
          <c:cat>
            <c:strRef>
              <c:f>OOV!$H$10:$K$10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OOV!$H$12:$K$12</c:f>
              <c:numCache>
                <c:formatCode>0%</c:formatCode>
                <c:ptCount val="4"/>
                <c:pt idx="0">
                  <c:v>0.0649399754230078</c:v>
                </c:pt>
                <c:pt idx="1">
                  <c:v>0.0527387557549286</c:v>
                </c:pt>
                <c:pt idx="2">
                  <c:v>0.00712354994931861</c:v>
                </c:pt>
                <c:pt idx="3">
                  <c:v>0.00184496839135035</c:v>
                </c:pt>
              </c:numCache>
            </c:numRef>
          </c:val>
        </c:ser>
        <c:ser>
          <c:idx val="2"/>
          <c:order val="2"/>
          <c:tx>
            <c:strRef>
              <c:f>OOV!$G$13</c:f>
              <c:strCache>
                <c:ptCount val="1"/>
                <c:pt idx="0">
                  <c:v>combined</c:v>
                </c:pt>
              </c:strCache>
            </c:strRef>
          </c:tx>
          <c:spPr>
            <a:solidFill>
              <a:srgbClr val="8230E3"/>
            </a:solidFill>
            <a:ln w="25400">
              <a:solidFill>
                <a:srgbClr val="8230E3"/>
              </a:solidFill>
            </a:ln>
            <a:effectLst/>
          </c:spPr>
          <c:invertIfNegative val="0"/>
          <c:cat>
            <c:strRef>
              <c:f>OOV!$H$10:$K$10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OOV!$H$13:$K$13</c:f>
              <c:numCache>
                <c:formatCode>0%</c:formatCode>
                <c:ptCount val="4"/>
                <c:pt idx="0">
                  <c:v>0.0102089044333113</c:v>
                </c:pt>
                <c:pt idx="1">
                  <c:v>0.0072010388383898</c:v>
                </c:pt>
                <c:pt idx="2">
                  <c:v>0.00644779817547021</c:v>
                </c:pt>
                <c:pt idx="3">
                  <c:v>0.00146512195783705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14"/>
        <c:axId val="-945795296"/>
        <c:axId val="-1016166032"/>
      </c:barChart>
      <c:catAx>
        <c:axId val="-945795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016166032"/>
        <c:crosses val="autoZero"/>
        <c:auto val="0"/>
        <c:lblAlgn val="ctr"/>
        <c:lblOffset val="100"/>
        <c:noMultiLvlLbl val="0"/>
      </c:catAx>
      <c:valAx>
        <c:axId val="-1016166032"/>
        <c:scaling>
          <c:orientation val="minMax"/>
          <c:max val="0.12"/>
          <c:min val="0.0"/>
        </c:scaling>
        <c:delete val="0"/>
        <c:axPos val="l"/>
        <c:numFmt formatCode="0%" sourceLinked="0"/>
        <c:majorTickMark val="cross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defRPr>
            </a:pPr>
            <a:endParaRPr lang="en-US"/>
          </a:p>
        </c:txPr>
        <c:crossAx val="-945795296"/>
        <c:crosses val="autoZero"/>
        <c:crossBetween val="between"/>
        <c:majorUnit val="0.0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OOV!$AE$34</c:f>
              <c:strCache>
                <c:ptCount val="1"/>
                <c:pt idx="0">
                  <c:v>out-of-domain</c:v>
                </c:pt>
              </c:strCache>
            </c:strRef>
          </c:tx>
          <c:spPr>
            <a:pattFill prst="dkHorz">
              <a:fgClr>
                <a:srgbClr val="E32100"/>
              </a:fgClr>
              <a:bgClr>
                <a:schemeClr val="bg1"/>
              </a:bgClr>
            </a:pattFill>
            <a:ln w="25400">
              <a:solidFill>
                <a:srgbClr val="E32100"/>
              </a:solidFill>
              <a:miter lim="800000"/>
            </a:ln>
            <a:effectLst/>
          </c:spPr>
          <c:invertIfNegative val="0"/>
          <c:cat>
            <c:strRef>
              <c:f>OOV!$AF$33:$AI$33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OOV!$AF$35:$AI$35</c:f>
              <c:numCache>
                <c:formatCode>0%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0"/>
          <c:order val="1"/>
          <c:tx>
            <c:strRef>
              <c:f>OOV!$AE$35</c:f>
              <c:strCache>
                <c:ptCount val="1"/>
                <c:pt idx="0">
                  <c:v>in-domain</c:v>
                </c:pt>
              </c:strCache>
            </c:strRef>
          </c:tx>
          <c:spPr>
            <a:pattFill prst="dkVert">
              <a:fgClr>
                <a:srgbClr val="032DED"/>
              </a:fgClr>
              <a:bgClr>
                <a:schemeClr val="bg1"/>
              </a:bgClr>
            </a:pattFill>
            <a:ln w="25400">
              <a:solidFill>
                <a:srgbClr val="032DED"/>
              </a:solidFill>
              <a:miter lim="800000"/>
            </a:ln>
            <a:effectLst/>
          </c:spPr>
          <c:invertIfNegative val="0"/>
          <c:cat>
            <c:strRef>
              <c:f>OOV!$AF$33:$AI$33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OOV!$AF$34:$AI$34</c:f>
              <c:numCache>
                <c:formatCode>0%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ser>
          <c:idx val="2"/>
          <c:order val="2"/>
          <c:tx>
            <c:strRef>
              <c:f>OOV!$AE$36</c:f>
              <c:strCache>
                <c:ptCount val="1"/>
                <c:pt idx="0">
                  <c:v>combined</c:v>
                </c:pt>
              </c:strCache>
            </c:strRef>
          </c:tx>
          <c:spPr>
            <a:solidFill>
              <a:srgbClr val="AB51D6"/>
            </a:solidFill>
            <a:ln w="25400">
              <a:solidFill>
                <a:srgbClr val="AB51D6"/>
              </a:solidFill>
            </a:ln>
            <a:effectLst/>
          </c:spPr>
          <c:invertIfNegative val="0"/>
          <c:cat>
            <c:strRef>
              <c:f>OOV!$AF$33:$AI$33</c:f>
              <c:strCache>
                <c:ptCount val="4"/>
                <c:pt idx="0">
                  <c:v>EMEA-de</c:v>
                </c:pt>
                <c:pt idx="1">
                  <c:v>EMEA-en</c:v>
                </c:pt>
                <c:pt idx="2">
                  <c:v>TED-de</c:v>
                </c:pt>
                <c:pt idx="3">
                  <c:v>TED-en</c:v>
                </c:pt>
              </c:strCache>
            </c:strRef>
          </c:cat>
          <c:val>
            <c:numRef>
              <c:f>OOV!$AF$36:$AI$36</c:f>
              <c:numCache>
                <c:formatCode>0%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-16"/>
        <c:axId val="-943869792"/>
        <c:axId val="-944282272"/>
      </c:barChart>
      <c:catAx>
        <c:axId val="-943869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944282272"/>
        <c:crosses val="autoZero"/>
        <c:auto val="0"/>
        <c:lblAlgn val="ctr"/>
        <c:lblOffset val="100"/>
        <c:noMultiLvlLbl val="0"/>
      </c:catAx>
      <c:valAx>
        <c:axId val="-944282272"/>
        <c:scaling>
          <c:orientation val="minMax"/>
          <c:max val="0.12"/>
          <c:min val="0.0"/>
        </c:scaling>
        <c:delete val="1"/>
        <c:axPos val="l"/>
        <c:numFmt formatCode="0%" sourceLinked="0"/>
        <c:majorTickMark val="cross"/>
        <c:minorTickMark val="in"/>
        <c:tickLblPos val="nextTo"/>
        <c:crossAx val="-943869792"/>
        <c:crosses val="autoZero"/>
        <c:crossBetween val="between"/>
        <c:majorUnit val="0.05"/>
      </c:valAx>
      <c:spPr>
        <a:noFill/>
        <a:ln>
          <a:noFill/>
          <a:bevel/>
        </a:ln>
        <a:effectLst/>
      </c:spPr>
    </c:plotArea>
    <c:legend>
      <c:legendPos val="r"/>
      <c:layout>
        <c:manualLayout>
          <c:xMode val="edge"/>
          <c:yMode val="edge"/>
          <c:x val="0.0"/>
          <c:y val="0.177717200563464"/>
          <c:w val="1.0"/>
          <c:h val="0.6941154848315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0" i="0" u="none" strike="noStrike" kern="1200" baseline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3000">
          <a:solidFill>
            <a:schemeClr val="tx1"/>
          </a:solidFill>
          <a:latin typeface="Garamond" charset="0"/>
          <a:ea typeface="Garamond" charset="0"/>
          <a:cs typeface="Garamond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5F77E-4ADF-9E49-BE6B-847E6A710450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4313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78E94-DD06-6C4D-BFF4-13D4A9679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6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5268" rtl="0" eaLnBrk="1" latinLnBrk="0" hangingPunct="1">
      <a:defRPr sz="4640" kern="1200">
        <a:solidFill>
          <a:schemeClr val="tx1"/>
        </a:solidFill>
        <a:latin typeface="+mn-lt"/>
        <a:ea typeface="+mn-ea"/>
        <a:cs typeface="+mn-cs"/>
      </a:defRPr>
    </a:lvl1pPr>
    <a:lvl2pPr marL="1755268" algn="l" defTabSz="1755268" rtl="0" eaLnBrk="1" latinLnBrk="0" hangingPunct="1">
      <a:defRPr sz="4640" kern="1200">
        <a:solidFill>
          <a:schemeClr val="tx1"/>
        </a:solidFill>
        <a:latin typeface="+mn-lt"/>
        <a:ea typeface="+mn-ea"/>
        <a:cs typeface="+mn-cs"/>
      </a:defRPr>
    </a:lvl2pPr>
    <a:lvl3pPr marL="3510536" algn="l" defTabSz="1755268" rtl="0" eaLnBrk="1" latinLnBrk="0" hangingPunct="1">
      <a:defRPr sz="4640" kern="1200">
        <a:solidFill>
          <a:schemeClr val="tx1"/>
        </a:solidFill>
        <a:latin typeface="+mn-lt"/>
        <a:ea typeface="+mn-ea"/>
        <a:cs typeface="+mn-cs"/>
      </a:defRPr>
    </a:lvl3pPr>
    <a:lvl4pPr marL="5265803" algn="l" defTabSz="1755268" rtl="0" eaLnBrk="1" latinLnBrk="0" hangingPunct="1">
      <a:defRPr sz="4640" kern="1200">
        <a:solidFill>
          <a:schemeClr val="tx1"/>
        </a:solidFill>
        <a:latin typeface="+mn-lt"/>
        <a:ea typeface="+mn-ea"/>
        <a:cs typeface="+mn-cs"/>
      </a:defRPr>
    </a:lvl4pPr>
    <a:lvl5pPr marL="7021071" algn="l" defTabSz="1755268" rtl="0" eaLnBrk="1" latinLnBrk="0" hangingPunct="1">
      <a:defRPr sz="4640" kern="1200">
        <a:solidFill>
          <a:schemeClr val="tx1"/>
        </a:solidFill>
        <a:latin typeface="+mn-lt"/>
        <a:ea typeface="+mn-ea"/>
        <a:cs typeface="+mn-cs"/>
      </a:defRPr>
    </a:lvl5pPr>
    <a:lvl6pPr marL="8776339" algn="l" defTabSz="1755268" rtl="0" eaLnBrk="1" latinLnBrk="0" hangingPunct="1">
      <a:defRPr sz="4640" kern="1200">
        <a:solidFill>
          <a:schemeClr val="tx1"/>
        </a:solidFill>
        <a:latin typeface="+mn-lt"/>
        <a:ea typeface="+mn-ea"/>
        <a:cs typeface="+mn-cs"/>
      </a:defRPr>
    </a:lvl6pPr>
    <a:lvl7pPr marL="10531607" algn="l" defTabSz="1755268" rtl="0" eaLnBrk="1" latinLnBrk="0" hangingPunct="1">
      <a:defRPr sz="4640" kern="1200">
        <a:solidFill>
          <a:schemeClr val="tx1"/>
        </a:solidFill>
        <a:latin typeface="+mn-lt"/>
        <a:ea typeface="+mn-ea"/>
        <a:cs typeface="+mn-cs"/>
      </a:defRPr>
    </a:lvl7pPr>
    <a:lvl8pPr marL="12286876" algn="l" defTabSz="1755268" rtl="0" eaLnBrk="1" latinLnBrk="0" hangingPunct="1">
      <a:defRPr sz="4640" kern="1200">
        <a:solidFill>
          <a:schemeClr val="tx1"/>
        </a:solidFill>
        <a:latin typeface="+mn-lt"/>
        <a:ea typeface="+mn-ea"/>
        <a:cs typeface="+mn-cs"/>
      </a:defRPr>
    </a:lvl8pPr>
    <a:lvl9pPr marL="14042143" algn="l" defTabSz="1755268" rtl="0" eaLnBrk="1" latinLnBrk="0" hangingPunct="1">
      <a:defRPr sz="46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54313" y="514350"/>
            <a:ext cx="3635375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78E94-DD06-6C4D-BFF4-13D4A9679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4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7905260"/>
            <a:ext cx="30599777" cy="54547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961" y="14420321"/>
            <a:ext cx="25199817" cy="65032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5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04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5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08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7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312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8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41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5280343" y="4889246"/>
            <a:ext cx="38880966" cy="1042233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7443" y="4889246"/>
            <a:ext cx="116042907" cy="1042233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30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730" y="16352458"/>
            <a:ext cx="30599777" cy="5054181"/>
          </a:xfrm>
        </p:spPr>
        <p:txBody>
          <a:bodyPr anchor="t"/>
          <a:lstStyle>
            <a:lvl1pPr algn="l">
              <a:defRPr sz="1360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3730" y="10785792"/>
            <a:ext cx="30599777" cy="5566667"/>
          </a:xfrm>
        </p:spPr>
        <p:txBody>
          <a:bodyPr anchor="b"/>
          <a:lstStyle>
            <a:lvl1pPr marL="0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1pPr>
            <a:lvl2pPr marL="1555207" indent="0">
              <a:buNone/>
              <a:defRPr sz="6094">
                <a:solidFill>
                  <a:schemeClr val="tx1">
                    <a:tint val="75000"/>
                  </a:schemeClr>
                </a:solidFill>
              </a:defRPr>
            </a:lvl2pPr>
            <a:lvl3pPr marL="3110416" indent="0">
              <a:buNone/>
              <a:defRPr sz="5457">
                <a:solidFill>
                  <a:schemeClr val="tx1">
                    <a:tint val="75000"/>
                  </a:schemeClr>
                </a:solidFill>
              </a:defRPr>
            </a:lvl3pPr>
            <a:lvl4pPr marL="4665624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4pPr>
            <a:lvl5pPr marL="6220832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5pPr>
            <a:lvl6pPr marL="7776038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6pPr>
            <a:lvl7pPr marL="9331247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7pPr>
            <a:lvl8pPr marL="10886455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8pPr>
            <a:lvl9pPr marL="12441662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7439" y="28498987"/>
            <a:ext cx="77461936" cy="80613601"/>
          </a:xfrm>
        </p:spPr>
        <p:txBody>
          <a:bodyPr/>
          <a:lstStyle>
            <a:lvl1pPr>
              <a:defRPr sz="9496"/>
            </a:lvl1pPr>
            <a:lvl2pPr>
              <a:defRPr sz="8149"/>
            </a:lvl2pPr>
            <a:lvl3pPr>
              <a:defRPr sz="6803"/>
            </a:lvl3pPr>
            <a:lvl4pPr>
              <a:defRPr sz="6094"/>
            </a:lvl4pPr>
            <a:lvl5pPr>
              <a:defRPr sz="6094"/>
            </a:lvl5pPr>
            <a:lvl6pPr>
              <a:defRPr sz="6094"/>
            </a:lvl6pPr>
            <a:lvl7pPr>
              <a:defRPr sz="6094"/>
            </a:lvl7pPr>
            <a:lvl8pPr>
              <a:defRPr sz="6094"/>
            </a:lvl8pPr>
            <a:lvl9pPr>
              <a:defRPr sz="60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99371" y="28498987"/>
            <a:ext cx="77461936" cy="80613601"/>
          </a:xfrm>
        </p:spPr>
        <p:txBody>
          <a:bodyPr/>
          <a:lstStyle>
            <a:lvl1pPr>
              <a:defRPr sz="9496"/>
            </a:lvl1pPr>
            <a:lvl2pPr>
              <a:defRPr sz="8149"/>
            </a:lvl2pPr>
            <a:lvl3pPr>
              <a:defRPr sz="6803"/>
            </a:lvl3pPr>
            <a:lvl4pPr>
              <a:defRPr sz="6094"/>
            </a:lvl4pPr>
            <a:lvl5pPr>
              <a:defRPr sz="6094"/>
            </a:lvl5pPr>
            <a:lvl6pPr>
              <a:defRPr sz="6094"/>
            </a:lvl6pPr>
            <a:lvl7pPr>
              <a:defRPr sz="6094"/>
            </a:lvl7pPr>
            <a:lvl8pPr>
              <a:defRPr sz="6094"/>
            </a:lvl8pPr>
            <a:lvl9pPr>
              <a:defRPr sz="609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56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87" y="1019085"/>
            <a:ext cx="32399764" cy="42412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90" y="5696263"/>
            <a:ext cx="15906136" cy="2373933"/>
          </a:xfrm>
        </p:spPr>
        <p:txBody>
          <a:bodyPr anchor="b"/>
          <a:lstStyle>
            <a:lvl1pPr marL="0" indent="0">
              <a:buNone/>
              <a:defRPr sz="8149" b="1"/>
            </a:lvl1pPr>
            <a:lvl2pPr marL="1555207" indent="0">
              <a:buNone/>
              <a:defRPr sz="6803" b="1"/>
            </a:lvl2pPr>
            <a:lvl3pPr marL="3110416" indent="0">
              <a:buNone/>
              <a:defRPr sz="6094" b="1"/>
            </a:lvl3pPr>
            <a:lvl4pPr marL="4665624" indent="0">
              <a:buNone/>
              <a:defRPr sz="5457" b="1"/>
            </a:lvl4pPr>
            <a:lvl5pPr marL="6220832" indent="0">
              <a:buNone/>
              <a:defRPr sz="5457" b="1"/>
            </a:lvl5pPr>
            <a:lvl6pPr marL="7776038" indent="0">
              <a:buNone/>
              <a:defRPr sz="5457" b="1"/>
            </a:lvl6pPr>
            <a:lvl7pPr marL="9331247" indent="0">
              <a:buNone/>
              <a:defRPr sz="5457" b="1"/>
            </a:lvl7pPr>
            <a:lvl8pPr marL="10886455" indent="0">
              <a:buNone/>
              <a:defRPr sz="5457" b="1"/>
            </a:lvl8pPr>
            <a:lvl9pPr marL="12441662" indent="0">
              <a:buNone/>
              <a:defRPr sz="54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99990" y="8070199"/>
            <a:ext cx="15906136" cy="14661840"/>
          </a:xfrm>
        </p:spPr>
        <p:txBody>
          <a:bodyPr/>
          <a:lstStyle>
            <a:lvl1pPr>
              <a:defRPr sz="8149"/>
            </a:lvl1pPr>
            <a:lvl2pPr>
              <a:defRPr sz="6803"/>
            </a:lvl2pPr>
            <a:lvl3pPr>
              <a:defRPr sz="6094"/>
            </a:lvl3pPr>
            <a:lvl4pPr>
              <a:defRPr sz="5457"/>
            </a:lvl4pPr>
            <a:lvl5pPr>
              <a:defRPr sz="5457"/>
            </a:lvl5pPr>
            <a:lvl6pPr>
              <a:defRPr sz="5457"/>
            </a:lvl6pPr>
            <a:lvl7pPr>
              <a:defRPr sz="5457"/>
            </a:lvl7pPr>
            <a:lvl8pPr>
              <a:defRPr sz="5457"/>
            </a:lvl8pPr>
            <a:lvl9pPr>
              <a:defRPr sz="54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87369" y="5696263"/>
            <a:ext cx="15912384" cy="2373933"/>
          </a:xfrm>
        </p:spPr>
        <p:txBody>
          <a:bodyPr anchor="b"/>
          <a:lstStyle>
            <a:lvl1pPr marL="0" indent="0">
              <a:buNone/>
              <a:defRPr sz="8149" b="1"/>
            </a:lvl1pPr>
            <a:lvl2pPr marL="1555207" indent="0">
              <a:buNone/>
              <a:defRPr sz="6803" b="1"/>
            </a:lvl2pPr>
            <a:lvl3pPr marL="3110416" indent="0">
              <a:buNone/>
              <a:defRPr sz="6094" b="1"/>
            </a:lvl3pPr>
            <a:lvl4pPr marL="4665624" indent="0">
              <a:buNone/>
              <a:defRPr sz="5457" b="1"/>
            </a:lvl4pPr>
            <a:lvl5pPr marL="6220832" indent="0">
              <a:buNone/>
              <a:defRPr sz="5457" b="1"/>
            </a:lvl5pPr>
            <a:lvl6pPr marL="7776038" indent="0">
              <a:buNone/>
              <a:defRPr sz="5457" b="1"/>
            </a:lvl6pPr>
            <a:lvl7pPr marL="9331247" indent="0">
              <a:buNone/>
              <a:defRPr sz="5457" b="1"/>
            </a:lvl7pPr>
            <a:lvl8pPr marL="10886455" indent="0">
              <a:buNone/>
              <a:defRPr sz="5457" b="1"/>
            </a:lvl8pPr>
            <a:lvl9pPr marL="12441662" indent="0">
              <a:buNone/>
              <a:defRPr sz="545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7369" y="8070199"/>
            <a:ext cx="15912384" cy="14661840"/>
          </a:xfrm>
        </p:spPr>
        <p:txBody>
          <a:bodyPr/>
          <a:lstStyle>
            <a:lvl1pPr>
              <a:defRPr sz="8149"/>
            </a:lvl1pPr>
            <a:lvl2pPr>
              <a:defRPr sz="6803"/>
            </a:lvl2pPr>
            <a:lvl3pPr>
              <a:defRPr sz="6094"/>
            </a:lvl3pPr>
            <a:lvl4pPr>
              <a:defRPr sz="5457"/>
            </a:lvl4pPr>
            <a:lvl5pPr>
              <a:defRPr sz="5457"/>
            </a:lvl5pPr>
            <a:lvl6pPr>
              <a:defRPr sz="5457"/>
            </a:lvl6pPr>
            <a:lvl7pPr>
              <a:defRPr sz="5457"/>
            </a:lvl7pPr>
            <a:lvl8pPr>
              <a:defRPr sz="5457"/>
            </a:lvl8pPr>
            <a:lvl9pPr>
              <a:defRPr sz="545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7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9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8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9993" y="1013192"/>
            <a:ext cx="11843666" cy="4311959"/>
          </a:xfrm>
        </p:spPr>
        <p:txBody>
          <a:bodyPr anchor="b"/>
          <a:lstStyle>
            <a:lvl1pPr algn="l">
              <a:defRPr sz="680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4897" y="1013198"/>
            <a:ext cx="20124854" cy="21718843"/>
          </a:xfrm>
        </p:spPr>
        <p:txBody>
          <a:bodyPr/>
          <a:lstStyle>
            <a:lvl1pPr>
              <a:defRPr sz="10913"/>
            </a:lvl1pPr>
            <a:lvl2pPr>
              <a:defRPr sz="9496"/>
            </a:lvl2pPr>
            <a:lvl3pPr>
              <a:defRPr sz="8149"/>
            </a:lvl3pPr>
            <a:lvl4pPr>
              <a:defRPr sz="6803"/>
            </a:lvl4pPr>
            <a:lvl5pPr>
              <a:defRPr sz="6803"/>
            </a:lvl5pPr>
            <a:lvl6pPr>
              <a:defRPr sz="6803"/>
            </a:lvl6pPr>
            <a:lvl7pPr>
              <a:defRPr sz="6803"/>
            </a:lvl7pPr>
            <a:lvl8pPr>
              <a:defRPr sz="6803"/>
            </a:lvl8pPr>
            <a:lvl9pPr>
              <a:defRPr sz="680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9993" y="5325156"/>
            <a:ext cx="11843666" cy="17406885"/>
          </a:xfrm>
        </p:spPr>
        <p:txBody>
          <a:bodyPr/>
          <a:lstStyle>
            <a:lvl1pPr marL="0" indent="0">
              <a:buNone/>
              <a:defRPr sz="4748"/>
            </a:lvl1pPr>
            <a:lvl2pPr marL="1555207" indent="0">
              <a:buNone/>
              <a:defRPr sz="4111"/>
            </a:lvl2pPr>
            <a:lvl3pPr marL="3110416" indent="0">
              <a:buNone/>
              <a:defRPr sz="3402"/>
            </a:lvl3pPr>
            <a:lvl4pPr marL="4665624" indent="0">
              <a:buNone/>
              <a:defRPr sz="3048"/>
            </a:lvl4pPr>
            <a:lvl5pPr marL="6220832" indent="0">
              <a:buNone/>
              <a:defRPr sz="3048"/>
            </a:lvl5pPr>
            <a:lvl6pPr marL="7776038" indent="0">
              <a:buNone/>
              <a:defRPr sz="3048"/>
            </a:lvl6pPr>
            <a:lvl7pPr marL="9331247" indent="0">
              <a:buNone/>
              <a:defRPr sz="3048"/>
            </a:lvl7pPr>
            <a:lvl8pPr marL="10886455" indent="0">
              <a:buNone/>
              <a:defRPr sz="3048"/>
            </a:lvl8pPr>
            <a:lvl9pPr marL="12441662" indent="0">
              <a:buNone/>
              <a:defRPr sz="30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1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6200" y="17813340"/>
            <a:ext cx="21599843" cy="2102966"/>
          </a:xfrm>
        </p:spPr>
        <p:txBody>
          <a:bodyPr anchor="b"/>
          <a:lstStyle>
            <a:lvl1pPr algn="l">
              <a:defRPr sz="680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56200" y="2273792"/>
            <a:ext cx="21599843" cy="15268575"/>
          </a:xfrm>
        </p:spPr>
        <p:txBody>
          <a:bodyPr/>
          <a:lstStyle>
            <a:lvl1pPr marL="0" indent="0">
              <a:buNone/>
              <a:defRPr sz="10913"/>
            </a:lvl1pPr>
            <a:lvl2pPr marL="1555207" indent="0">
              <a:buNone/>
              <a:defRPr sz="9496"/>
            </a:lvl2pPr>
            <a:lvl3pPr marL="3110416" indent="0">
              <a:buNone/>
              <a:defRPr sz="8149"/>
            </a:lvl3pPr>
            <a:lvl4pPr marL="4665624" indent="0">
              <a:buNone/>
              <a:defRPr sz="6803"/>
            </a:lvl4pPr>
            <a:lvl5pPr marL="6220832" indent="0">
              <a:buNone/>
              <a:defRPr sz="6803"/>
            </a:lvl5pPr>
            <a:lvl6pPr marL="7776038" indent="0">
              <a:buNone/>
              <a:defRPr sz="6803"/>
            </a:lvl6pPr>
            <a:lvl7pPr marL="9331247" indent="0">
              <a:buNone/>
              <a:defRPr sz="6803"/>
            </a:lvl7pPr>
            <a:lvl8pPr marL="10886455" indent="0">
              <a:buNone/>
              <a:defRPr sz="6803"/>
            </a:lvl8pPr>
            <a:lvl9pPr marL="12441662" indent="0">
              <a:buNone/>
              <a:defRPr sz="680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6200" y="19916302"/>
            <a:ext cx="21599843" cy="2986561"/>
          </a:xfrm>
        </p:spPr>
        <p:txBody>
          <a:bodyPr/>
          <a:lstStyle>
            <a:lvl1pPr marL="0" indent="0">
              <a:buNone/>
              <a:defRPr sz="4748"/>
            </a:lvl1pPr>
            <a:lvl2pPr marL="1555207" indent="0">
              <a:buNone/>
              <a:defRPr sz="4111"/>
            </a:lvl2pPr>
            <a:lvl3pPr marL="3110416" indent="0">
              <a:buNone/>
              <a:defRPr sz="3402"/>
            </a:lvl3pPr>
            <a:lvl4pPr marL="4665624" indent="0">
              <a:buNone/>
              <a:defRPr sz="3048"/>
            </a:lvl4pPr>
            <a:lvl5pPr marL="6220832" indent="0">
              <a:buNone/>
              <a:defRPr sz="3048"/>
            </a:lvl5pPr>
            <a:lvl6pPr marL="7776038" indent="0">
              <a:buNone/>
              <a:defRPr sz="3048"/>
            </a:lvl6pPr>
            <a:lvl7pPr marL="9331247" indent="0">
              <a:buNone/>
              <a:defRPr sz="3048"/>
            </a:lvl7pPr>
            <a:lvl8pPr marL="10886455" indent="0">
              <a:buNone/>
              <a:defRPr sz="3048"/>
            </a:lvl8pPr>
            <a:lvl9pPr marL="12441662" indent="0">
              <a:buNone/>
              <a:defRPr sz="3048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1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9987" y="1019085"/>
            <a:ext cx="32399764" cy="4241271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9987" y="5937784"/>
            <a:ext cx="32399764" cy="16794257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99987" y="23586181"/>
            <a:ext cx="8399939" cy="135485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4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A1343-6501-8C47-A541-B7447D650952}" type="datetimeFigureOut">
              <a:rPr lang="en-US" smtClean="0"/>
              <a:t>7/21/18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99911" y="23586181"/>
            <a:ext cx="11399917" cy="135485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4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99812" y="23586181"/>
            <a:ext cx="8399939" cy="135485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41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2744-6CE4-5D4E-AA97-B009E4E1C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5207" rtl="0" eaLnBrk="1" latinLnBrk="0" hangingPunct="1">
        <a:spcBef>
          <a:spcPct val="0"/>
        </a:spcBef>
        <a:buNone/>
        <a:defRPr sz="14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6406" indent="-1166406" algn="l" defTabSz="1555207" rtl="0" eaLnBrk="1" latinLnBrk="0" hangingPunct="1">
        <a:spcBef>
          <a:spcPct val="20000"/>
        </a:spcBef>
        <a:buFont typeface="Arial"/>
        <a:buChar char="•"/>
        <a:defRPr sz="10913" kern="1200">
          <a:solidFill>
            <a:schemeClr val="tx1"/>
          </a:solidFill>
          <a:latin typeface="+mn-lt"/>
          <a:ea typeface="+mn-ea"/>
          <a:cs typeface="+mn-cs"/>
        </a:defRPr>
      </a:lvl1pPr>
      <a:lvl2pPr marL="2527213" indent="-972005" algn="l" defTabSz="1555207" rtl="0" eaLnBrk="1" latinLnBrk="0" hangingPunct="1">
        <a:spcBef>
          <a:spcPct val="20000"/>
        </a:spcBef>
        <a:buFont typeface="Arial"/>
        <a:buChar char="–"/>
        <a:defRPr sz="9496" kern="1200">
          <a:solidFill>
            <a:schemeClr val="tx1"/>
          </a:solidFill>
          <a:latin typeface="+mn-lt"/>
          <a:ea typeface="+mn-ea"/>
          <a:cs typeface="+mn-cs"/>
        </a:defRPr>
      </a:lvl2pPr>
      <a:lvl3pPr marL="3888020" indent="-777605" algn="l" defTabSz="1555207" rtl="0" eaLnBrk="1" latinLnBrk="0" hangingPunct="1">
        <a:spcBef>
          <a:spcPct val="20000"/>
        </a:spcBef>
        <a:buFont typeface="Arial"/>
        <a:buChar char="•"/>
        <a:defRPr sz="8149" kern="1200">
          <a:solidFill>
            <a:schemeClr val="tx1"/>
          </a:solidFill>
          <a:latin typeface="+mn-lt"/>
          <a:ea typeface="+mn-ea"/>
          <a:cs typeface="+mn-cs"/>
        </a:defRPr>
      </a:lvl3pPr>
      <a:lvl4pPr marL="5443227" indent="-777605" algn="l" defTabSz="1555207" rtl="0" eaLnBrk="1" latinLnBrk="0" hangingPunct="1">
        <a:spcBef>
          <a:spcPct val="20000"/>
        </a:spcBef>
        <a:buFont typeface="Arial"/>
        <a:buChar char="–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98435" indent="-777605" algn="l" defTabSz="1555207" rtl="0" eaLnBrk="1" latinLnBrk="0" hangingPunct="1">
        <a:spcBef>
          <a:spcPct val="20000"/>
        </a:spcBef>
        <a:buFont typeface="Arial"/>
        <a:buChar char="»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553643" indent="-777605" algn="l" defTabSz="1555207" rtl="0" eaLnBrk="1" latinLnBrk="0" hangingPunct="1">
        <a:spcBef>
          <a:spcPct val="20000"/>
        </a:spcBef>
        <a:buFont typeface="Arial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108851" indent="-777605" algn="l" defTabSz="1555207" rtl="0" eaLnBrk="1" latinLnBrk="0" hangingPunct="1">
        <a:spcBef>
          <a:spcPct val="20000"/>
        </a:spcBef>
        <a:buFont typeface="Arial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1664059" indent="-777605" algn="l" defTabSz="1555207" rtl="0" eaLnBrk="1" latinLnBrk="0" hangingPunct="1">
        <a:spcBef>
          <a:spcPct val="20000"/>
        </a:spcBef>
        <a:buFont typeface="Arial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219266" indent="-777605" algn="l" defTabSz="1555207" rtl="0" eaLnBrk="1" latinLnBrk="0" hangingPunct="1">
        <a:spcBef>
          <a:spcPct val="20000"/>
        </a:spcBef>
        <a:buFont typeface="Arial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5207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1pPr>
      <a:lvl2pPr marL="1555207" algn="l" defTabSz="1555207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2pPr>
      <a:lvl3pPr marL="3110416" algn="l" defTabSz="1555207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3pPr>
      <a:lvl4pPr marL="4665624" algn="l" defTabSz="1555207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4pPr>
      <a:lvl5pPr marL="6220832" algn="l" defTabSz="1555207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5pPr>
      <a:lvl6pPr marL="7776038" algn="l" defTabSz="1555207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6pPr>
      <a:lvl7pPr marL="9331247" algn="l" defTabSz="1555207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7pPr>
      <a:lvl8pPr marL="10886455" algn="l" defTabSz="1555207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8pPr>
      <a:lvl9pPr marL="12441662" algn="l" defTabSz="1555207" rtl="0" eaLnBrk="1" latinLnBrk="0" hangingPunct="1">
        <a:defRPr sz="6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chart" Target="../charts/chart1.xml"/><Relationship Id="rId7" Type="http://schemas.openxmlformats.org/officeDocument/2006/relationships/image" Target="../media/image4.emf"/><Relationship Id="rId8" Type="http://schemas.openxmlformats.org/officeDocument/2006/relationships/image" Target="../media/image5.emf"/><Relationship Id="rId9" Type="http://schemas.openxmlformats.org/officeDocument/2006/relationships/chart" Target="../charts/chart2.xml"/><Relationship Id="rId10" Type="http://schemas.openxmlformats.org/officeDocument/2006/relationships/chart" Target="../charts/chart3.xml"/><Relationship Id="rId11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0800000" flipH="1" flipV="1">
            <a:off x="2412436" y="765623"/>
            <a:ext cx="31138759" cy="4342496"/>
          </a:xfrm>
          <a:prstGeom prst="rect">
            <a:avLst/>
          </a:prstGeom>
          <a:noFill/>
          <a:effectLst/>
        </p:spPr>
        <p:txBody>
          <a:bodyPr wrap="square" lIns="176720" tIns="70688" rIns="176720" bIns="70688" rtlCol="0">
            <a:spAutoFit/>
          </a:bodyPr>
          <a:lstStyle/>
          <a:p>
            <a:pPr algn="ctr"/>
            <a:r>
              <a:rPr lang="en-US" sz="5412" b="1" dirty="0" smtClean="0">
                <a:latin typeface="Helvetica"/>
                <a:cs typeface="Helvetica"/>
              </a:rPr>
              <a:t>Regularized Training Objective for Continued Training</a:t>
            </a:r>
          </a:p>
          <a:p>
            <a:pPr algn="ctr"/>
            <a:r>
              <a:rPr lang="en-US" sz="5412" b="1" dirty="0" smtClean="0">
                <a:latin typeface="Helvetica"/>
                <a:cs typeface="Helvetica"/>
              </a:rPr>
              <a:t>for </a:t>
            </a:r>
            <a:r>
              <a:rPr lang="en-US" sz="5412" b="1" dirty="0">
                <a:latin typeface="Helvetica"/>
                <a:cs typeface="Helvetica"/>
              </a:rPr>
              <a:t>Domain Adaption in Neural Machine Translation</a:t>
            </a:r>
          </a:p>
          <a:p>
            <a:pPr algn="ctr"/>
            <a:r>
              <a:rPr lang="en-US" sz="4252" dirty="0">
                <a:latin typeface="Helvetica"/>
                <a:cs typeface="Helvetica"/>
              </a:rPr>
              <a:t>Huda Khayrallah, Brian Thompson, Kevin Duh, Philipp Koehn</a:t>
            </a:r>
          </a:p>
          <a:p>
            <a:pPr algn="ctr"/>
            <a:r>
              <a:rPr lang="en-US" sz="3543" dirty="0">
                <a:latin typeface="Helvetica"/>
                <a:cs typeface="Helvetica"/>
              </a:rPr>
              <a:t>Johns Hopkins University </a:t>
            </a:r>
            <a:br>
              <a:rPr lang="en-US" sz="3543" dirty="0">
                <a:latin typeface="Helvetica"/>
                <a:cs typeface="Helvetica"/>
              </a:rPr>
            </a:br>
            <a:r>
              <a:rPr lang="en-US" sz="3711" dirty="0">
                <a:latin typeface="Helvetica"/>
                <a:cs typeface="Helvetica"/>
              </a:rPr>
              <a:t>{</a:t>
            </a:r>
            <a:r>
              <a:rPr lang="en-US" sz="3711" dirty="0" err="1">
                <a:latin typeface="Helvetica"/>
                <a:cs typeface="Helvetica"/>
              </a:rPr>
              <a:t>huda</a:t>
            </a:r>
            <a:r>
              <a:rPr lang="en-US" sz="3711" dirty="0">
                <a:latin typeface="Helvetica"/>
                <a:cs typeface="Helvetica"/>
              </a:rPr>
              <a:t>, </a:t>
            </a:r>
            <a:r>
              <a:rPr lang="en-US" sz="3711" dirty="0" err="1">
                <a:latin typeface="Helvetica"/>
                <a:cs typeface="Helvetica"/>
              </a:rPr>
              <a:t>brian.thompson</a:t>
            </a:r>
            <a:r>
              <a:rPr lang="en-US" sz="3711" dirty="0">
                <a:latin typeface="Helvetica"/>
                <a:cs typeface="Helvetica"/>
              </a:rPr>
              <a:t>}@</a:t>
            </a:r>
            <a:r>
              <a:rPr lang="en-US" sz="3711" dirty="0" err="1">
                <a:latin typeface="Helvetica"/>
                <a:cs typeface="Helvetica"/>
              </a:rPr>
              <a:t>jhu.edu</a:t>
            </a:r>
            <a:r>
              <a:rPr lang="en-US" sz="3711" dirty="0">
                <a:latin typeface="Helvetica"/>
                <a:cs typeface="Helvetica"/>
              </a:rPr>
              <a:t>, {</a:t>
            </a:r>
            <a:r>
              <a:rPr lang="en-US" sz="3711" dirty="0" err="1">
                <a:latin typeface="Helvetica"/>
                <a:cs typeface="Helvetica"/>
              </a:rPr>
              <a:t>kevinduh</a:t>
            </a:r>
            <a:r>
              <a:rPr lang="en-US" sz="3711" dirty="0">
                <a:latin typeface="Helvetica"/>
                <a:cs typeface="Helvetica"/>
              </a:rPr>
              <a:t>, phi}@</a:t>
            </a:r>
            <a:r>
              <a:rPr lang="en-US" sz="3711" dirty="0" err="1">
                <a:latin typeface="Helvetica"/>
                <a:cs typeface="Helvetica"/>
              </a:rPr>
              <a:t>cs.jhu.edu</a:t>
            </a:r>
            <a:endParaRPr lang="en-US" sz="3543" dirty="0">
              <a:latin typeface="Helvetica"/>
              <a:cs typeface="Helvetica"/>
            </a:endParaRPr>
          </a:p>
          <a:p>
            <a:pPr algn="ctr"/>
            <a:endParaRPr lang="en-US" sz="4961" dirty="0">
              <a:latin typeface="Helvetica"/>
              <a:cs typeface="Helvetica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1565335" y="5004263"/>
            <a:ext cx="13350933" cy="9545652"/>
          </a:xfrm>
          <a:prstGeom prst="roundRect">
            <a:avLst>
              <a:gd name="adj" fmla="val 4792"/>
            </a:avLst>
          </a:prstGeom>
          <a:noFill/>
          <a:ln w="1270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252" b="1" dirty="0" smtClean="0">
                <a:solidFill>
                  <a:schemeClr val="tx1"/>
                </a:solidFill>
                <a:latin typeface="Helvetica"/>
                <a:cs typeface="Helvetica"/>
              </a:rPr>
              <a:t>Results</a:t>
            </a:r>
          </a:p>
          <a:p>
            <a:pPr algn="ctr"/>
            <a:endParaRPr lang="en-US" sz="773" dirty="0" smtClean="0">
              <a:solidFill>
                <a:prstClr val="black"/>
              </a:solidFill>
              <a:latin typeface="Garamond"/>
              <a:cs typeface="Garamond"/>
            </a:endParaRPr>
          </a:p>
          <a:p>
            <a:pPr marL="796516" indent="-441827">
              <a:buFont typeface="Arial" charset="0"/>
              <a:buChar char="•"/>
            </a:pPr>
            <a:r>
              <a:rPr lang="en-US" sz="3000" dirty="0" smtClean="0">
                <a:solidFill>
                  <a:prstClr val="black"/>
                </a:solidFill>
                <a:latin typeface="Garamond"/>
                <a:cs typeface="Garamond"/>
              </a:rPr>
              <a:t>Performance </a:t>
            </a:r>
            <a:r>
              <a:rPr lang="en-US" sz="3000" dirty="0">
                <a:solidFill>
                  <a:prstClr val="black"/>
                </a:solidFill>
                <a:latin typeface="Garamond"/>
                <a:cs typeface="Garamond"/>
              </a:rPr>
              <a:t>of each model on the two domains</a:t>
            </a:r>
          </a:p>
          <a:p>
            <a:pPr marL="1507120" lvl="1" indent="-440600">
              <a:buFont typeface="Arial" charset="0"/>
              <a:buChar char="•"/>
            </a:pPr>
            <a:endParaRPr lang="en-US" sz="3000" dirty="0">
              <a:solidFill>
                <a:prstClr val="black"/>
              </a:solidFill>
              <a:latin typeface="Garamond"/>
              <a:cs typeface="Garamond"/>
            </a:endParaRPr>
          </a:p>
          <a:p>
            <a:r>
              <a:rPr lang="en-US" sz="2835" dirty="0">
                <a:solidFill>
                  <a:prstClr val="black"/>
                </a:solidFill>
                <a:latin typeface="Garamond"/>
                <a:cs typeface="Garamond"/>
              </a:rPr>
              <a:t> </a:t>
            </a: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773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796516" indent="-441827">
              <a:buFont typeface="Arial" charset="0"/>
              <a:buChar char="•"/>
            </a:pPr>
            <a:endParaRPr lang="en-US" sz="3000" dirty="0" smtClean="0">
              <a:solidFill>
                <a:prstClr val="black"/>
              </a:solidFill>
              <a:latin typeface="Garamond"/>
              <a:cs typeface="Garamond"/>
            </a:endParaRPr>
          </a:p>
          <a:p>
            <a:pPr marL="796516" indent="-441827">
              <a:buFont typeface="Arial" charset="0"/>
              <a:buChar char="•"/>
            </a:pPr>
            <a:r>
              <a:rPr lang="en-US" sz="3000" dirty="0" smtClean="0">
                <a:solidFill>
                  <a:prstClr val="black"/>
                </a:solidFill>
                <a:latin typeface="Garamond"/>
                <a:cs typeface="Garamond"/>
              </a:rPr>
              <a:t>Performance </a:t>
            </a:r>
            <a:r>
              <a:rPr lang="en-US" sz="3000" dirty="0">
                <a:solidFill>
                  <a:prstClr val="black"/>
                </a:solidFill>
                <a:latin typeface="Garamond"/>
                <a:cs typeface="Garamond"/>
              </a:rPr>
              <a:t>of each model on </a:t>
            </a:r>
            <a:r>
              <a:rPr lang="en-US" sz="3000" dirty="0" smtClean="0">
                <a:solidFill>
                  <a:prstClr val="black"/>
                </a:solidFill>
                <a:latin typeface="Garamond"/>
                <a:cs typeface="Garamond"/>
              </a:rPr>
              <a:t>two </a:t>
            </a:r>
            <a:r>
              <a:rPr lang="en-US" sz="3000" dirty="0">
                <a:solidFill>
                  <a:prstClr val="black"/>
                </a:solidFill>
                <a:latin typeface="Garamond"/>
                <a:cs typeface="Garamond"/>
              </a:rPr>
              <a:t>domains with 2k in-domain </a:t>
            </a:r>
            <a:r>
              <a:rPr lang="en-US" sz="3000" dirty="0" err="1">
                <a:solidFill>
                  <a:prstClr val="black"/>
                </a:solidFill>
                <a:latin typeface="Garamond"/>
                <a:cs typeface="Garamond"/>
              </a:rPr>
              <a:t>sents</a:t>
            </a:r>
            <a:endParaRPr lang="en-US" sz="3000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709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endParaRPr lang="en-US" sz="2835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353461" indent="-353461">
              <a:buFont typeface="Arial" charset="0"/>
              <a:buChar char="•"/>
            </a:pPr>
            <a:endParaRPr lang="en-US" sz="2706" dirty="0">
              <a:solidFill>
                <a:prstClr val="black"/>
              </a:solidFill>
              <a:latin typeface="Garamond"/>
              <a:cs typeface="Garamond"/>
            </a:endParaRPr>
          </a:p>
          <a:p>
            <a:pPr algn="ctr"/>
            <a:endParaRPr lang="en-US" sz="2706" dirty="0">
              <a:solidFill>
                <a:prstClr val="black"/>
              </a:solidFill>
              <a:latin typeface="Garamond"/>
              <a:cs typeface="Garamond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3733463" y="15232676"/>
            <a:ext cx="21182806" cy="9302138"/>
          </a:xfrm>
          <a:prstGeom prst="roundRect">
            <a:avLst>
              <a:gd name="adj" fmla="val 7799"/>
            </a:avLst>
          </a:prstGeom>
          <a:noFill/>
          <a:ln w="1270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76720" tIns="70688" rIns="176720" bIns="70688" rtlCol="0" anchor="t" anchorCtr="0"/>
          <a:lstStyle/>
          <a:p>
            <a:pPr algn="ctr"/>
            <a:r>
              <a:rPr lang="en-US" sz="4252" b="1" dirty="0">
                <a:solidFill>
                  <a:schemeClr val="tx1"/>
                </a:solidFill>
                <a:latin typeface="Helvetica"/>
                <a:cs typeface="Helvetica"/>
              </a:rPr>
              <a:t>Analysis</a:t>
            </a:r>
          </a:p>
          <a:p>
            <a:pPr marL="526503" indent="-526503">
              <a:buFont typeface="+mj-lt"/>
              <a:buAutoNum type="arabicParenR"/>
            </a:pPr>
            <a:endParaRPr lang="en-US" sz="2835" dirty="0">
              <a:solidFill>
                <a:schemeClr val="tx1"/>
              </a:solidFill>
              <a:latin typeface="Garamond"/>
              <a:cs typeface="Garamond"/>
            </a:endParaRPr>
          </a:p>
          <a:p>
            <a:pPr indent="534378"/>
            <a:endParaRPr lang="en-US" sz="2783" dirty="0">
              <a:solidFill>
                <a:schemeClr val="tx1"/>
              </a:solidFill>
              <a:latin typeface="Garamond"/>
              <a:cs typeface="Garamond"/>
            </a:endParaRPr>
          </a:p>
          <a:p>
            <a:pPr indent="534378"/>
            <a:endParaRPr lang="en-US" sz="2835" dirty="0">
              <a:solidFill>
                <a:schemeClr val="tx1"/>
              </a:solidFill>
              <a:latin typeface="Garamond"/>
              <a:cs typeface="Garamond"/>
            </a:endParaRPr>
          </a:p>
          <a:p>
            <a:endParaRPr lang="en-US" sz="3543" b="1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algn="ctr"/>
            <a:endParaRPr lang="en-US" sz="3543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095042" y="5007055"/>
            <a:ext cx="11923759" cy="6303000"/>
          </a:xfrm>
          <a:prstGeom prst="roundRect">
            <a:avLst>
              <a:gd name="adj" fmla="val 12394"/>
            </a:avLst>
          </a:prstGeom>
          <a:noFill/>
          <a:ln w="1270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76720" tIns="70688" rIns="176720" bIns="70688" rtlCol="0" anchor="t" anchorCtr="0"/>
          <a:lstStyle/>
          <a:p>
            <a:pPr algn="ctr"/>
            <a:r>
              <a:rPr lang="en-US" sz="4252" b="1" dirty="0">
                <a:solidFill>
                  <a:schemeClr val="tx1"/>
                </a:solidFill>
                <a:latin typeface="Helvetica"/>
                <a:cs typeface="Helvetica"/>
              </a:rPr>
              <a:t>Abstract</a:t>
            </a:r>
          </a:p>
          <a:p>
            <a:pPr algn="just"/>
            <a:endParaRPr lang="en-US" sz="600" dirty="0">
              <a:solidFill>
                <a:schemeClr val="tx1"/>
              </a:solidFill>
              <a:latin typeface="Garamond"/>
              <a:cs typeface="Garamond"/>
            </a:endParaRPr>
          </a:p>
          <a:p>
            <a:pPr algn="just"/>
            <a:r>
              <a:rPr lang="en-US" sz="3000" dirty="0">
                <a:solidFill>
                  <a:schemeClr val="tx1"/>
                </a:solidFill>
                <a:latin typeface="Garamond"/>
                <a:cs typeface="Garamond"/>
              </a:rPr>
              <a:t>In supervised domain adaptation–where a large out-of-domain corpus and a smaller in-domain corpus are available for training–standard practice is to initialize with a model trained on out-of-domain data, and then </a:t>
            </a:r>
            <a:r>
              <a:rPr lang="en-US" sz="3000" b="1" i="1" dirty="0">
                <a:solidFill>
                  <a:schemeClr val="tx1"/>
                </a:solidFill>
                <a:latin typeface="Garamond"/>
                <a:cs typeface="Garamond"/>
              </a:rPr>
              <a:t>continue training </a:t>
            </a:r>
            <a:r>
              <a:rPr lang="en-US" sz="3000" dirty="0">
                <a:solidFill>
                  <a:schemeClr val="tx1"/>
                </a:solidFill>
                <a:latin typeface="Garamond"/>
                <a:cs typeface="Garamond"/>
              </a:rPr>
              <a:t>on in-domain data. We add an auxiliary term to the training objective during continued training that minimizes cross entropy between the model’s output distribution and that of the out-of-domain model to prevent the model from differing too much from the original out-of-domain model. We perform experiments on EMEA (descriptions of medicines) and TED (rehearsed presentations), initialized from a general domain (WMT) model. Our method shows improvements over standard continued training by up to 1.5 BLEU.</a:t>
            </a:r>
          </a:p>
        </p:txBody>
      </p:sp>
      <p:sp>
        <p:nvSpPr>
          <p:cNvPr id="159" name="Rounded Rectangle 158"/>
          <p:cNvSpPr/>
          <p:nvPr/>
        </p:nvSpPr>
        <p:spPr>
          <a:xfrm>
            <a:off x="1068402" y="12075840"/>
            <a:ext cx="11950399" cy="12458973"/>
          </a:xfrm>
          <a:prstGeom prst="roundRect">
            <a:avLst>
              <a:gd name="adj" fmla="val 7685"/>
            </a:avLst>
          </a:prstGeom>
          <a:noFill/>
          <a:ln w="1270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76720" tIns="70688" rIns="176720" bIns="70688" rtlCol="0" anchor="t" anchorCtr="0"/>
          <a:lstStyle/>
          <a:p>
            <a:pPr algn="ctr"/>
            <a:r>
              <a:rPr lang="en-US" sz="4252" b="1" dirty="0">
                <a:solidFill>
                  <a:schemeClr val="tx1"/>
                </a:solidFill>
                <a:latin typeface="Helvetica"/>
                <a:cs typeface="Helvetica"/>
              </a:rPr>
              <a:t>Method</a:t>
            </a:r>
          </a:p>
          <a:p>
            <a:pPr lvl="0" algn="just"/>
            <a:endParaRPr lang="en-US" sz="1546" dirty="0">
              <a:solidFill>
                <a:prstClr val="black"/>
              </a:solidFill>
              <a:latin typeface="Garamond"/>
              <a:cs typeface="Garamond"/>
            </a:endParaRPr>
          </a:p>
          <a:p>
            <a:pPr marL="430781" indent="-430781">
              <a:buAutoNum type="arabicParenR"/>
            </a:pPr>
            <a:r>
              <a:rPr lang="en-US" sz="300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Train a model until convergence on </a:t>
            </a:r>
            <a:r>
              <a:rPr lang="en-US" sz="3000" b="1" dirty="0">
                <a:solidFill>
                  <a:srgbClr val="1C2DEE"/>
                </a:solidFill>
                <a:latin typeface="Garamond" charset="0"/>
                <a:ea typeface="Garamond" charset="0"/>
                <a:cs typeface="Garamond" charset="0"/>
              </a:rPr>
              <a:t>out-of-domain</a:t>
            </a:r>
            <a:r>
              <a:rPr lang="en-US" sz="300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bitext</a:t>
            </a:r>
            <a:r>
              <a:rPr lang="en-US" sz="300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using </a:t>
            </a:r>
            <a:r>
              <a:rPr lang="en-US" sz="3000" dirty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LNLL</a:t>
            </a:r>
            <a:r>
              <a:rPr lang="en-US" sz="300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as the training objective (standard NMT loss; minimizes cross entropy between </a:t>
            </a:r>
            <a:r>
              <a:rPr lang="en-US" sz="3000" b="1" dirty="0">
                <a:solidFill>
                  <a:srgbClr val="FFC000"/>
                </a:solidFill>
                <a:latin typeface="Garamond" charset="0"/>
                <a:ea typeface="Garamond" charset="0"/>
                <a:cs typeface="Garamond" charset="0"/>
              </a:rPr>
              <a:t>gold label </a:t>
            </a:r>
            <a:r>
              <a:rPr lang="en-US" sz="300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and model output distribution</a:t>
            </a:r>
          </a:p>
          <a:p>
            <a:pPr marL="430781" indent="-430781">
              <a:buAutoNum type="arabicParenR"/>
            </a:pPr>
            <a:endParaRPr lang="en-US" sz="2706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430781" indent="-430781">
              <a:buAutoNum type="arabicParenR"/>
            </a:pPr>
            <a:endParaRPr lang="en-US" sz="2706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430781" indent="-430781">
              <a:buAutoNum type="arabicParenR"/>
            </a:pPr>
            <a:endParaRPr lang="en-US" sz="2319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430781" indent="-430781">
              <a:buAutoNum type="arabicParenR"/>
            </a:pPr>
            <a:r>
              <a:rPr lang="en-US" sz="300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Initialize a new model with the final parameters of Step 1</a:t>
            </a:r>
          </a:p>
          <a:p>
            <a:pPr marL="430781" indent="-430781">
              <a:buAutoNum type="arabicParenR"/>
            </a:pPr>
            <a:endParaRPr lang="en-US" sz="1160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430781" indent="-430781">
              <a:buAutoNum type="arabicParenR"/>
            </a:pPr>
            <a:r>
              <a:rPr lang="en-US" sz="3000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Train this model (from Step 2) until convergence on </a:t>
            </a:r>
            <a:r>
              <a:rPr lang="en-US" sz="3000" b="1" dirty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in-domain </a:t>
            </a:r>
            <a:r>
              <a:rPr lang="en-US" sz="3000" dirty="0" err="1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bitext</a:t>
            </a:r>
            <a:endParaRPr lang="en-US" sz="3000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430781" indent="-430781">
              <a:buAutoNum type="arabicParenR"/>
            </a:pPr>
            <a:endParaRPr lang="en-US" sz="1160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797743" lvl="1" indent="-441827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Garamond"/>
                <a:cs typeface="Garamond"/>
              </a:rPr>
              <a:t>Standard continued training uses         </a:t>
            </a:r>
          </a:p>
          <a:p>
            <a:pPr marL="355916" lvl="1"/>
            <a:endParaRPr lang="en-US" sz="1160" dirty="0">
              <a:solidFill>
                <a:schemeClr val="tx1"/>
              </a:solidFill>
              <a:latin typeface="Garamond"/>
              <a:cs typeface="Garamond"/>
            </a:endParaRPr>
          </a:p>
          <a:p>
            <a:pPr marL="797743" lvl="1" indent="-441827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Garamond"/>
                <a:cs typeface="Garamond"/>
              </a:rPr>
              <a:t>We add regularization term,         </a:t>
            </a:r>
            <a:r>
              <a:rPr lang="en-US" sz="3000" dirty="0" smtClean="0">
                <a:solidFill>
                  <a:schemeClr val="tx1"/>
                </a:solidFill>
                <a:latin typeface="Garamond"/>
                <a:cs typeface="Garamond"/>
              </a:rPr>
              <a:t>  , </a:t>
            </a:r>
            <a:r>
              <a:rPr lang="en-US" sz="3000" dirty="0">
                <a:solidFill>
                  <a:schemeClr val="tx1"/>
                </a:solidFill>
                <a:latin typeface="Garamond"/>
                <a:cs typeface="Garamond"/>
              </a:rPr>
              <a:t>to the loss to also minimize cross entropy between the model’s output distribution and that of the  </a:t>
            </a:r>
            <a:r>
              <a:rPr lang="en-US" sz="3000" b="1" dirty="0" smtClean="0">
                <a:solidFill>
                  <a:srgbClr val="1C2DEE"/>
                </a:solidFill>
                <a:latin typeface="Garamond"/>
                <a:cs typeface="Garamond"/>
              </a:rPr>
              <a:t>out-of-domain </a:t>
            </a:r>
            <a:r>
              <a:rPr lang="en-US" sz="3000" dirty="0">
                <a:solidFill>
                  <a:schemeClr val="tx1"/>
                </a:solidFill>
                <a:latin typeface="Garamond"/>
                <a:cs typeface="Garamond"/>
              </a:rPr>
              <a:t>model</a:t>
            </a:r>
          </a:p>
          <a:p>
            <a:pPr marL="797743" lvl="1" indent="-441827">
              <a:buFont typeface="Arial" charset="0"/>
              <a:buChar char="•"/>
            </a:pPr>
            <a:endParaRPr lang="en-US" sz="1160" b="1" dirty="0">
              <a:solidFill>
                <a:srgbClr val="1C2DEE"/>
              </a:solidFill>
              <a:latin typeface="Garamond"/>
              <a:cs typeface="Garamond"/>
            </a:endParaRPr>
          </a:p>
          <a:p>
            <a:pPr marL="797743" lvl="1" indent="-441827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Garamond"/>
                <a:cs typeface="Garamond"/>
              </a:rPr>
              <a:t>This aims to prevents the model from differing too much from the original out-of-domain model</a:t>
            </a:r>
          </a:p>
          <a:p>
            <a:pPr marL="797743" lvl="1" indent="-441827">
              <a:buFont typeface="Arial" charset="0"/>
              <a:buChar char="•"/>
            </a:pPr>
            <a:endParaRPr lang="en-US" sz="2835" dirty="0">
              <a:solidFill>
                <a:schemeClr val="tx1"/>
              </a:solidFill>
              <a:latin typeface="Garamond"/>
              <a:cs typeface="Garamond"/>
            </a:endParaRPr>
          </a:p>
          <a:p>
            <a:pPr marL="797743" lvl="1" indent="-441827">
              <a:buFont typeface="Arial" charset="0"/>
              <a:buChar char="•"/>
            </a:pPr>
            <a:endParaRPr lang="en-US" sz="2835" dirty="0">
              <a:solidFill>
                <a:schemeClr val="tx1"/>
              </a:solidFill>
              <a:latin typeface="Garamond"/>
              <a:cs typeface="Garamond"/>
            </a:endParaRPr>
          </a:p>
          <a:p>
            <a:pPr marL="797743" lvl="1" indent="-441827">
              <a:buFont typeface="Arial" charset="0"/>
              <a:buChar char="•"/>
            </a:pPr>
            <a:endParaRPr lang="en-US" sz="2835" dirty="0">
              <a:solidFill>
                <a:schemeClr val="tx1"/>
              </a:solidFill>
              <a:latin typeface="Garamond"/>
              <a:cs typeface="Garamond"/>
            </a:endParaRPr>
          </a:p>
          <a:p>
            <a:pPr marL="797743" lvl="1" indent="-441827">
              <a:buFont typeface="Arial" charset="0"/>
              <a:buChar char="•"/>
            </a:pPr>
            <a:endParaRPr lang="en-US" sz="2835" dirty="0">
              <a:solidFill>
                <a:schemeClr val="tx1"/>
              </a:solidFill>
              <a:latin typeface="Garamond"/>
              <a:cs typeface="Garamond"/>
            </a:endParaRPr>
          </a:p>
          <a:p>
            <a:pPr marL="797743" lvl="1" indent="-441827">
              <a:buFont typeface="Arial" charset="0"/>
              <a:buChar char="•"/>
            </a:pPr>
            <a:endParaRPr lang="en-US" sz="2835" dirty="0">
              <a:solidFill>
                <a:schemeClr val="tx1"/>
              </a:solidFill>
              <a:latin typeface="Garamond"/>
              <a:cs typeface="Garamond"/>
            </a:endParaRPr>
          </a:p>
          <a:p>
            <a:pPr marL="797743" lvl="1" indent="-441827">
              <a:buFont typeface="Arial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Garamond"/>
                <a:cs typeface="Garamond"/>
              </a:rPr>
              <a:t>Our training objective for regularized continued training is the interpolation of            </a:t>
            </a:r>
            <a:r>
              <a:rPr lang="en-US" sz="2706" dirty="0">
                <a:solidFill>
                  <a:schemeClr val="tx1"/>
                </a:solidFill>
                <a:latin typeface="Garamond"/>
                <a:cs typeface="Garamond"/>
              </a:rPr>
              <a:t>and          </a:t>
            </a:r>
            <a:r>
              <a:rPr lang="en-US" sz="2706" dirty="0" smtClean="0">
                <a:solidFill>
                  <a:schemeClr val="tx1"/>
                </a:solidFill>
                <a:latin typeface="Garamond"/>
                <a:cs typeface="Garamond"/>
              </a:rPr>
              <a:t>  :</a:t>
            </a:r>
            <a:endParaRPr lang="en-US" sz="2706" dirty="0">
              <a:solidFill>
                <a:schemeClr val="tx1"/>
              </a:solidFill>
              <a:latin typeface="Garamond"/>
              <a:cs typeface="Garamond"/>
            </a:endParaRPr>
          </a:p>
          <a:p>
            <a:pPr marL="797743" lvl="1" indent="-441827">
              <a:buFont typeface="Arial" charset="0"/>
              <a:buChar char="•"/>
            </a:pPr>
            <a:endParaRPr lang="en-US" sz="2835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pic>
        <p:nvPicPr>
          <p:cNvPr id="2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681" y="14968149"/>
            <a:ext cx="9097525" cy="84825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36364"/>
          <a:stretch/>
        </p:blipFill>
        <p:spPr>
          <a:xfrm>
            <a:off x="3287546" y="20912647"/>
            <a:ext cx="7320923" cy="84825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835" y="23659879"/>
            <a:ext cx="6294939" cy="424127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6188868" y="20932490"/>
            <a:ext cx="4280621" cy="568397"/>
          </a:xfrm>
          <a:prstGeom prst="roundRect">
            <a:avLst/>
          </a:prstGeom>
          <a:solidFill>
            <a:srgbClr val="262BEE">
              <a:alpha val="18824"/>
            </a:srgbClr>
          </a:solidFill>
          <a:ln w="38100">
            <a:solidFill>
              <a:srgbClr val="1C2D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0"/>
          </a:p>
        </p:txBody>
      </p:sp>
      <p:sp>
        <p:nvSpPr>
          <p:cNvPr id="37" name="Rounded Rectangle 36"/>
          <p:cNvSpPr/>
          <p:nvPr/>
        </p:nvSpPr>
        <p:spPr>
          <a:xfrm>
            <a:off x="13733463" y="5021192"/>
            <a:ext cx="7117210" cy="9531515"/>
          </a:xfrm>
          <a:prstGeom prst="roundRect">
            <a:avLst>
              <a:gd name="adj" fmla="val 7685"/>
            </a:avLst>
          </a:prstGeom>
          <a:noFill/>
          <a:ln w="127000" cmpd="sng">
            <a:solidFill>
              <a:srgbClr val="002C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76720" tIns="70688" rIns="176720" bIns="70688" rtlCol="0" anchor="t" anchorCtr="0"/>
          <a:lstStyle/>
          <a:p>
            <a:pPr algn="ctr"/>
            <a:r>
              <a:rPr lang="en-US" sz="4252" b="1" dirty="0">
                <a:solidFill>
                  <a:schemeClr val="tx1"/>
                </a:solidFill>
                <a:latin typeface="Helvetica"/>
                <a:cs typeface="Helvetica"/>
              </a:rPr>
              <a:t>Experiment</a:t>
            </a:r>
            <a:endParaRPr lang="en-US" sz="2706" b="1" dirty="0">
              <a:solidFill>
                <a:srgbClr val="1C2DEE"/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tx1"/>
              </a:buClr>
            </a:pPr>
            <a:endParaRPr lang="en-US" sz="773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tx1"/>
              </a:buClr>
            </a:pPr>
            <a:r>
              <a:rPr lang="en-US" sz="3092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Data</a:t>
            </a:r>
          </a:p>
          <a:p>
            <a:pPr marL="441827" indent="-441827">
              <a:buClr>
                <a:schemeClr val="tx1"/>
              </a:buClr>
              <a:buFont typeface="Arial" charset="0"/>
              <a:buChar char="•"/>
            </a:pPr>
            <a:r>
              <a:rPr lang="en-US" sz="2706" b="1" dirty="0">
                <a:solidFill>
                  <a:srgbClr val="1C2DEE"/>
                </a:solidFill>
                <a:latin typeface="Garamond" charset="0"/>
                <a:ea typeface="Garamond" charset="0"/>
                <a:cs typeface="Garamond" charset="0"/>
              </a:rPr>
              <a:t>Out-of-domain </a:t>
            </a: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data:</a:t>
            </a:r>
          </a:p>
          <a:p>
            <a:pPr marL="1210114" lvl="1" indent="-503191">
              <a:buClr>
                <a:schemeClr val="tx1"/>
              </a:buClr>
              <a:buFont typeface="Arial" charset="0"/>
              <a:buChar char="•"/>
            </a:pPr>
            <a:r>
              <a:rPr lang="en-US" sz="2706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WMT17 (</a:t>
            </a:r>
            <a:r>
              <a:rPr lang="en-US" sz="2706" dirty="0" err="1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Europarl</a:t>
            </a: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, News Commentary, Common Crawl, EU Press Releases)</a:t>
            </a:r>
          </a:p>
          <a:p>
            <a:pPr marL="1210114" lvl="1" indent="-503191">
              <a:buClr>
                <a:schemeClr val="tx1"/>
              </a:buClr>
              <a:buFont typeface="Arial" charset="0"/>
              <a:buChar char="•"/>
            </a:pP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~6 million </a:t>
            </a:r>
            <a:r>
              <a:rPr lang="en-US" sz="2706" dirty="0" err="1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sents</a:t>
            </a:r>
            <a:endParaRPr lang="en-US" sz="2706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1210114" lvl="1" indent="-503191">
              <a:buClr>
                <a:schemeClr val="tx1"/>
              </a:buClr>
              <a:buFont typeface="Arial" charset="0"/>
              <a:buChar char="•"/>
            </a:pPr>
            <a:endParaRPr lang="en-US" sz="773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441827" indent="-441827">
              <a:buClr>
                <a:schemeClr val="tx1"/>
              </a:buClr>
              <a:buFont typeface="Arial" charset="0"/>
              <a:buChar char="•"/>
            </a:pPr>
            <a:r>
              <a:rPr lang="en-US" sz="2706" b="1" dirty="0">
                <a:solidFill>
                  <a:srgbClr val="C00000"/>
                </a:solidFill>
                <a:latin typeface="Garamond" charset="0"/>
                <a:ea typeface="Garamond" charset="0"/>
                <a:cs typeface="Garamond" charset="0"/>
              </a:rPr>
              <a:t>In-domain</a:t>
            </a: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data:</a:t>
            </a:r>
          </a:p>
          <a:p>
            <a:pPr marL="1210114" lvl="1" indent="-503191">
              <a:buClr>
                <a:schemeClr val="tx1"/>
              </a:buClr>
              <a:buFont typeface="Arial" charset="0"/>
              <a:buChar char="•"/>
            </a:pP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Ted Talks (~150,000 </a:t>
            </a:r>
            <a:r>
              <a:rPr lang="en-US" sz="2706" dirty="0" err="1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sents</a:t>
            </a: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)</a:t>
            </a:r>
          </a:p>
          <a:p>
            <a:pPr marL="1210114" lvl="1" indent="-503191">
              <a:buClr>
                <a:schemeClr val="tx1"/>
              </a:buClr>
              <a:buFont typeface="Arial" charset="0"/>
              <a:buChar char="•"/>
            </a:pP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EMEA </a:t>
            </a:r>
            <a:r>
              <a:rPr lang="mr-IN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–</a:t>
            </a: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medical </a:t>
            </a:r>
            <a:r>
              <a:rPr lang="en-US" sz="2706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descriptions.          (~</a:t>
            </a: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1 million </a:t>
            </a:r>
            <a:r>
              <a:rPr lang="en-US" sz="2706" dirty="0" err="1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sents</a:t>
            </a:r>
            <a:r>
              <a:rPr lang="en-US" sz="2706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)</a:t>
            </a:r>
          </a:p>
          <a:p>
            <a:pPr marL="1210114" lvl="1" indent="-503191">
              <a:buClr>
                <a:schemeClr val="tx1"/>
              </a:buClr>
              <a:buFont typeface="Arial" charset="0"/>
              <a:buChar char="•"/>
            </a:pPr>
            <a:r>
              <a:rPr lang="en-US" sz="2706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Also </a:t>
            </a:r>
            <a:r>
              <a:rPr lang="en-US" sz="2706" dirty="0" err="1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subselect</a:t>
            </a:r>
            <a:r>
              <a:rPr lang="en-US" sz="2706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</a:t>
            </a: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small in-domain corpora of </a:t>
            </a:r>
            <a:r>
              <a:rPr lang="en-US" sz="2706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2000 </a:t>
            </a: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sentences </a:t>
            </a:r>
            <a:r>
              <a:rPr lang="en-US" sz="2706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per domain</a:t>
            </a:r>
            <a:endParaRPr lang="en-US" sz="2706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441827" indent="-441827">
              <a:buClr>
                <a:schemeClr val="tx1"/>
              </a:buClr>
              <a:buFont typeface="Arial" charset="0"/>
              <a:buChar char="•"/>
            </a:pPr>
            <a:endParaRPr lang="en-US" sz="2706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>
              <a:buClr>
                <a:schemeClr val="tx1"/>
              </a:buClr>
            </a:pPr>
            <a:r>
              <a:rPr lang="en-US" sz="3092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NMT settings</a:t>
            </a:r>
          </a:p>
          <a:p>
            <a:pPr marL="441827" indent="-441827">
              <a:buClr>
                <a:schemeClr val="tx1"/>
              </a:buClr>
              <a:buFont typeface="Arial" charset="0"/>
              <a:buChar char="•"/>
            </a:pPr>
            <a:r>
              <a:rPr lang="en-US" sz="2706" dirty="0" err="1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OpenNMT-py</a:t>
            </a:r>
            <a:endParaRPr lang="en-US" sz="2706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441827" indent="-441827">
              <a:buClr>
                <a:schemeClr val="tx1"/>
              </a:buClr>
              <a:buFont typeface="Arial" charset="0"/>
              <a:buChar char="•"/>
            </a:pP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RNN encoder-decoder with attention </a:t>
            </a:r>
          </a:p>
          <a:p>
            <a:pPr marL="441827" indent="-441827">
              <a:buClr>
                <a:schemeClr val="tx1"/>
              </a:buClr>
              <a:buFont typeface="Arial" charset="0"/>
              <a:buChar char="•"/>
            </a:pP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BPE trained on out-of-domain text</a:t>
            </a:r>
          </a:p>
          <a:p>
            <a:pPr marL="441827" indent="-441827">
              <a:buClr>
                <a:schemeClr val="tx1"/>
              </a:buClr>
              <a:buFont typeface="Arial" charset="0"/>
              <a:buChar char="•"/>
            </a:pP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Re-set learning parameters when </a:t>
            </a:r>
            <a:r>
              <a:rPr lang="en-US" sz="2706" dirty="0" smtClean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           switching </a:t>
            </a:r>
            <a:r>
              <a:rPr lang="en-US" sz="2706" dirty="0">
                <a:solidFill>
                  <a:schemeClr val="tx1"/>
                </a:solidFill>
                <a:latin typeface="Garamond" charset="0"/>
                <a:ea typeface="Garamond" charset="0"/>
                <a:cs typeface="Garamond" charset="0"/>
              </a:rPr>
              <a:t>to in-domain</a:t>
            </a:r>
          </a:p>
          <a:p>
            <a:pPr marL="2057492" lvl="1" indent="-441827">
              <a:buClr>
                <a:schemeClr val="tx1"/>
              </a:buClr>
              <a:buFont typeface="Arial" charset="0"/>
              <a:buChar char="•"/>
            </a:pPr>
            <a:endParaRPr lang="en-US" sz="3024" dirty="0">
              <a:solidFill>
                <a:schemeClr val="tx1"/>
              </a:solidFill>
              <a:latin typeface="Garamond" charset="0"/>
              <a:ea typeface="Garamond" charset="0"/>
              <a:cs typeface="Garamond" charset="0"/>
            </a:endParaRPr>
          </a:p>
          <a:p>
            <a:pPr marL="2057492" lvl="1" indent="-441827">
              <a:buClr>
                <a:schemeClr val="tx1"/>
              </a:buClr>
              <a:buFont typeface="Arial" charset="0"/>
              <a:buChar char="•"/>
            </a:pPr>
            <a:endParaRPr lang="en-US" sz="3024" dirty="0">
              <a:solidFill>
                <a:schemeClr val="tx1"/>
              </a:solidFill>
              <a:latin typeface="Helvetica"/>
              <a:cs typeface="Helvetica"/>
            </a:endParaRPr>
          </a:p>
          <a:p>
            <a:pPr lvl="0"/>
            <a:endParaRPr lang="en-US" sz="2835" dirty="0">
              <a:solidFill>
                <a:schemeClr val="tx1"/>
              </a:solidFill>
              <a:latin typeface="Garamond"/>
              <a:cs typeface="Garamond"/>
            </a:endParaRP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5408264"/>
              </p:ext>
            </p:extLst>
          </p:nvPr>
        </p:nvGraphicFramePr>
        <p:xfrm>
          <a:off x="32334456" y="20247436"/>
          <a:ext cx="2205947" cy="14972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5353" y="23856986"/>
            <a:ext cx="1119224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>
                <a:latin typeface="Garamond" charset="0"/>
                <a:ea typeface="Garamond" charset="0"/>
                <a:cs typeface="Garamond" charset="0"/>
              </a:rPr>
              <a:t>EMEA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54736" y="23856986"/>
            <a:ext cx="1105792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>
                <a:latin typeface="Garamond" charset="0"/>
                <a:ea typeface="Garamond" charset="0"/>
                <a:cs typeface="Garamond" charset="0"/>
              </a:rPr>
              <a:t>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042490" y="23856625"/>
            <a:ext cx="1119224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>
                <a:latin typeface="Garamond" charset="0"/>
                <a:ea typeface="Garamond" charset="0"/>
                <a:cs typeface="Garamond" charset="0"/>
              </a:rPr>
              <a:t>EMEA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579037" y="23827815"/>
            <a:ext cx="1105792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>
                <a:latin typeface="Garamond" charset="0"/>
                <a:ea typeface="Garamond" charset="0"/>
                <a:cs typeface="Garamond" charset="0"/>
              </a:rPr>
              <a:t>TED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5350669" y="15005771"/>
            <a:ext cx="1619930" cy="537441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4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4"/>
          <a:srcRect l="62747"/>
          <a:stretch/>
        </p:blipFill>
        <p:spPr>
          <a:xfrm>
            <a:off x="5801207" y="21781558"/>
            <a:ext cx="4285729" cy="84825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4"/>
          <a:srcRect r="93991"/>
          <a:stretch/>
        </p:blipFill>
        <p:spPr>
          <a:xfrm>
            <a:off x="6697969" y="17715381"/>
            <a:ext cx="691264" cy="8482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4"/>
          <a:srcRect r="93991"/>
          <a:stretch/>
        </p:blipFill>
        <p:spPr>
          <a:xfrm>
            <a:off x="6564405" y="22782212"/>
            <a:ext cx="691264" cy="848254"/>
          </a:xfrm>
          <a:prstGeom prst="rect">
            <a:avLst/>
          </a:prstGeom>
        </p:spPr>
      </p:pic>
      <p:pic>
        <p:nvPicPr>
          <p:cNvPr id="51" name="Content Placeholder 3"/>
          <p:cNvPicPr>
            <a:picLocks noChangeAspect="1"/>
          </p:cNvPicPr>
          <p:nvPr/>
        </p:nvPicPr>
        <p:blipFill rotWithShape="1">
          <a:blip r:embed="rId3"/>
          <a:srcRect r="90886"/>
          <a:stretch/>
        </p:blipFill>
        <p:spPr>
          <a:xfrm>
            <a:off x="7340921" y="17156163"/>
            <a:ext cx="829148" cy="848254"/>
          </a:xfrm>
          <a:prstGeom prst="rect">
            <a:avLst/>
          </a:prstGeom>
        </p:spPr>
      </p:pic>
      <p:pic>
        <p:nvPicPr>
          <p:cNvPr id="55" name="Content Placeholder 3"/>
          <p:cNvPicPr>
            <a:picLocks noChangeAspect="1"/>
          </p:cNvPicPr>
          <p:nvPr/>
        </p:nvPicPr>
        <p:blipFill rotWithShape="1">
          <a:blip r:embed="rId3"/>
          <a:srcRect r="90886"/>
          <a:stretch/>
        </p:blipFill>
        <p:spPr>
          <a:xfrm>
            <a:off x="11523266" y="13323358"/>
            <a:ext cx="829148" cy="848254"/>
          </a:xfrm>
          <a:prstGeom prst="rect">
            <a:avLst/>
          </a:prstGeom>
        </p:spPr>
      </p:pic>
      <p:pic>
        <p:nvPicPr>
          <p:cNvPr id="56" name="Content Placeholder 3"/>
          <p:cNvPicPr>
            <a:picLocks noChangeAspect="1"/>
          </p:cNvPicPr>
          <p:nvPr/>
        </p:nvPicPr>
        <p:blipFill rotWithShape="1">
          <a:blip r:embed="rId3"/>
          <a:srcRect r="90886"/>
          <a:stretch/>
        </p:blipFill>
        <p:spPr>
          <a:xfrm>
            <a:off x="4826321" y="22767380"/>
            <a:ext cx="829148" cy="84825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14657" y="16384043"/>
            <a:ext cx="9514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Is the additional training objective transferring </a:t>
            </a:r>
          </a:p>
          <a:p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general knowledge to the in-domain model? </a:t>
            </a:r>
          </a:p>
          <a:p>
            <a:pPr marL="353461" indent="-353461">
              <a:buFont typeface="Arial" charset="0"/>
              <a:buChar char="•"/>
            </a:pPr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Yes! It helps even when we use it without continued training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043832" y="16403330"/>
            <a:ext cx="87469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aramond"/>
                <a:cs typeface="Garamond"/>
              </a:rPr>
              <a:t>Why does EMEA show larger </a:t>
            </a:r>
            <a:r>
              <a:rPr lang="en-US" sz="3000" dirty="0" smtClean="0">
                <a:latin typeface="Garamond"/>
                <a:cs typeface="Garamond"/>
              </a:rPr>
              <a:t>improvements?</a:t>
            </a:r>
          </a:p>
          <a:p>
            <a:r>
              <a:rPr lang="en-US" sz="3000" dirty="0" smtClean="0">
                <a:latin typeface="Garamond"/>
                <a:cs typeface="Garamond"/>
              </a:rPr>
              <a:t> Possible explanations: </a:t>
            </a:r>
          </a:p>
          <a:p>
            <a:endParaRPr lang="en-US" sz="3000" dirty="0">
              <a:latin typeface="Garamond" charset="0"/>
              <a:ea typeface="Garamond" charset="0"/>
              <a:cs typeface="Garamond" charset="0"/>
            </a:endParaRPr>
          </a:p>
          <a:p>
            <a:pPr marL="353461" indent="-353461">
              <a:buFont typeface="Arial" charset="0"/>
              <a:buChar char="•"/>
            </a:pPr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EMEA has a lower OOV rate on the in-domain set</a:t>
            </a:r>
          </a:p>
          <a:p>
            <a:pPr marL="353461" indent="-353461">
              <a:buFont typeface="Arial" charset="0"/>
              <a:buChar char="•"/>
            </a:pPr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TED has a lower OOV rate on the out-of-domain set</a:t>
            </a:r>
          </a:p>
          <a:p>
            <a:pPr marL="353461" indent="-353461">
              <a:buFont typeface="Arial" charset="0"/>
              <a:buChar char="•"/>
            </a:pPr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TED is surprisingly similar to </a:t>
            </a:r>
            <a:r>
              <a:rPr lang="en-US" sz="3000" dirty="0" err="1">
                <a:latin typeface="Garamond" charset="0"/>
                <a:ea typeface="Garamond" charset="0"/>
                <a:cs typeface="Garamond" charset="0"/>
              </a:rPr>
              <a:t>Europarl</a:t>
            </a:r>
            <a:endParaRPr lang="en-US" sz="3000" dirty="0">
              <a:latin typeface="Garamond" charset="0"/>
              <a:ea typeface="Garamond" charset="0"/>
              <a:cs typeface="Garamond" charset="0"/>
            </a:endParaRPr>
          </a:p>
          <a:p>
            <a:pPr marL="353461" indent="-353461">
              <a:buFont typeface="Arial" charset="0"/>
              <a:buChar char="•"/>
            </a:pPr>
            <a:endParaRPr lang="en-US" sz="30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4975445" y="21424252"/>
            <a:ext cx="104438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3461" indent="-353461">
              <a:buFont typeface="Arial" charset="0"/>
              <a:buChar char="•"/>
            </a:pPr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However, this does </a:t>
            </a:r>
            <a:r>
              <a:rPr lang="en-US" sz="3000" dirty="0" smtClean="0">
                <a:latin typeface="Garamond" charset="0"/>
                <a:ea typeface="Garamond" charset="0"/>
                <a:cs typeface="Garamond" charset="0"/>
              </a:rPr>
              <a:t>not compare </a:t>
            </a:r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to the performance </a:t>
            </a:r>
          </a:p>
          <a:p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    of continued training, which is needed for</a:t>
            </a:r>
          </a:p>
          <a:p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    competitive results</a:t>
            </a:r>
          </a:p>
          <a:p>
            <a:pPr marL="353461" indent="-353461">
              <a:buFont typeface="Arial" charset="0"/>
              <a:buChar char="•"/>
            </a:pPr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This regularization term is an easy addition to boost   </a:t>
            </a:r>
          </a:p>
          <a:p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    continued training performance</a:t>
            </a:r>
          </a:p>
          <a:p>
            <a:r>
              <a:rPr lang="en-US" sz="3000" dirty="0">
                <a:latin typeface="Garamond" charset="0"/>
                <a:ea typeface="Garamond" charset="0"/>
                <a:cs typeface="Garamond" charset="0"/>
              </a:rPr>
              <a:t>  </a:t>
            </a: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07787"/>
              </p:ext>
            </p:extLst>
          </p:nvPr>
        </p:nvGraphicFramePr>
        <p:xfrm>
          <a:off x="22508623" y="6644806"/>
          <a:ext cx="11588523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65067"/>
                <a:gridCol w="1979181"/>
                <a:gridCol w="1832575"/>
                <a:gridCol w="1987623"/>
                <a:gridCol w="1924077"/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De-</a:t>
                      </a:r>
                      <a:r>
                        <a:rPr lang="en-US" sz="2800" dirty="0" err="1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En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0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En</a:t>
                      </a:r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-De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0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training</a:t>
                      </a:r>
                      <a:r>
                        <a:rPr lang="en-US" sz="28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condition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EMEA-test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TED-test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EMEA-test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TED-test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165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out-of-domain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30.8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29.8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25.1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25.9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in-domain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43.2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31.4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37.0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continued-train w/o </a:t>
                      </a:r>
                      <a:r>
                        <a:rPr lang="en-US" sz="2800" b="1" dirty="0" err="1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reg</a:t>
                      </a:r>
                      <a:endParaRPr lang="en-US" sz="2800" b="1" dirty="0" smtClean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48.5</a:t>
                      </a:r>
                      <a:endParaRPr lang="en-US" sz="2800" b="1" dirty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36.4</a:t>
                      </a:r>
                      <a:endParaRPr lang="en-US" sz="2800" b="1" dirty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41.0</a:t>
                      </a:r>
                      <a:endParaRPr lang="en-US" sz="2800" b="1" dirty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30.8</a:t>
                      </a:r>
                      <a:endParaRPr lang="en-US" sz="2800" b="1" dirty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continued-train w/ </a:t>
                      </a:r>
                      <a:r>
                        <a:rPr lang="en-US" sz="2800" b="1" dirty="0" err="1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reg</a:t>
                      </a:r>
                      <a:endParaRPr lang="en-US" sz="2800" b="1" dirty="0" smtClean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49.3 (+0.8)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36.9 (+0.5)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42.5 (+1.5)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30.8 (+0.0)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574983"/>
              </p:ext>
            </p:extLst>
          </p:nvPr>
        </p:nvGraphicFramePr>
        <p:xfrm>
          <a:off x="22419469" y="11047412"/>
          <a:ext cx="11677676" cy="2755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/>
                <a:gridCol w="1981200"/>
                <a:gridCol w="1828800"/>
                <a:gridCol w="1981200"/>
                <a:gridCol w="1924076"/>
              </a:tblGrid>
              <a:tr h="510621">
                <a:tc>
                  <a:txBody>
                    <a:bodyPr/>
                    <a:lstStyle/>
                    <a:p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De-</a:t>
                      </a:r>
                      <a:r>
                        <a:rPr lang="en-US" sz="2800" dirty="0" err="1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En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0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En</a:t>
                      </a:r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-De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0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5593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training</a:t>
                      </a:r>
                      <a:r>
                        <a:rPr lang="en-US" sz="28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condition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EMEA-test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TED-test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EMEA-test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TED-test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318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out-of-domain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30.8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29.8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25.1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25.9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318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continued-train w/o </a:t>
                      </a:r>
                      <a:r>
                        <a:rPr lang="en-US" sz="2800" b="1" dirty="0" err="1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reg</a:t>
                      </a:r>
                      <a:endParaRPr lang="en-US" sz="2800" b="1" dirty="0" smtClean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34.3</a:t>
                      </a:r>
                      <a:endParaRPr lang="en-US" sz="2800" b="1" dirty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33.4</a:t>
                      </a:r>
                      <a:endParaRPr lang="en-US" sz="2800" b="1" dirty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30</a:t>
                      </a:r>
                      <a:endParaRPr lang="en-US" sz="2800" b="1" dirty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D51D6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28.1</a:t>
                      </a:r>
                      <a:endParaRPr lang="en-US" sz="2800" b="1" dirty="0">
                        <a:solidFill>
                          <a:srgbClr val="CD51D6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9318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continued-train w/ </a:t>
                      </a:r>
                      <a:r>
                        <a:rPr lang="en-US" sz="2800" b="1" dirty="0" err="1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reg</a:t>
                      </a:r>
                      <a:endParaRPr lang="en-US" sz="2800" b="1" dirty="0" smtClean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35.2 (+0.9)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33.6 (+0.2)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30.2 (+0.2)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28.4 (+0.3)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70009"/>
              </p:ext>
            </p:extLst>
          </p:nvPr>
        </p:nvGraphicFramePr>
        <p:xfrm>
          <a:off x="14646414" y="18438812"/>
          <a:ext cx="10682756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3233"/>
                <a:gridCol w="1916029"/>
                <a:gridCol w="2057400"/>
                <a:gridCol w="1981200"/>
                <a:gridCol w="1804894"/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De-</a:t>
                      </a:r>
                      <a:r>
                        <a:rPr lang="en-US" sz="2800" dirty="0" err="1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En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0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En</a:t>
                      </a:r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-De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30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training</a:t>
                      </a:r>
                      <a:r>
                        <a:rPr lang="en-US" sz="2800" baseline="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 condition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EMEA-test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TED-test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EMEA-test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Garamond" charset="0"/>
                          <a:ea typeface="Garamond" charset="0"/>
                          <a:cs typeface="Garamond" charset="0"/>
                        </a:rPr>
                        <a:t>TED-test</a:t>
                      </a:r>
                      <a:endParaRPr lang="en-US" sz="2800" dirty="0"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out-of-domain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30.8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29.8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25.1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262BEE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25.9</a:t>
                      </a:r>
                      <a:endParaRPr lang="en-US" sz="2800" b="1" dirty="0">
                        <a:solidFill>
                          <a:srgbClr val="262BEE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in-domain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43.2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31.4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37.0</a:t>
                      </a:r>
                      <a:endParaRPr lang="en-US" sz="2800" b="1" dirty="0">
                        <a:solidFill>
                          <a:srgbClr val="C00000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C00000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25.1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in-domain w/ </a:t>
                      </a:r>
                      <a:r>
                        <a:rPr lang="en-US" sz="2800" b="1" dirty="0" err="1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reg</a:t>
                      </a:r>
                      <a:endParaRPr lang="en-US" sz="2800" b="1" dirty="0" smtClean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45.5 (+2.3)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31.2 (+0.2)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38.8 (+1.8)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rgbClr val="8754D7"/>
                          </a:solidFill>
                          <a:latin typeface="Garamond" charset="0"/>
                          <a:ea typeface="Garamond" charset="0"/>
                          <a:cs typeface="Garamond" charset="0"/>
                        </a:rPr>
                        <a:t>26.0 (+0.9)</a:t>
                      </a:r>
                      <a:endParaRPr lang="en-US" sz="2800" b="1" dirty="0">
                        <a:solidFill>
                          <a:srgbClr val="8754D7"/>
                        </a:solidFill>
                        <a:latin typeface="Garamond" charset="0"/>
                        <a:ea typeface="Garamond" charset="0"/>
                        <a:cs typeface="Garamond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9" name="Picture 5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069" y="130577"/>
            <a:ext cx="3416579" cy="4421455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03" y="706878"/>
            <a:ext cx="3298766" cy="3566234"/>
          </a:xfrm>
          <a:prstGeom prst="rect">
            <a:avLst/>
          </a:prstGeom>
        </p:spPr>
      </p:pic>
      <p:graphicFrame>
        <p:nvGraphicFramePr>
          <p:cNvPr id="69" name="Chart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7687"/>
              </p:ext>
            </p:extLst>
          </p:nvPr>
        </p:nvGraphicFramePr>
        <p:xfrm>
          <a:off x="25998682" y="19429412"/>
          <a:ext cx="4114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70" name="Chart 6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795369"/>
              </p:ext>
            </p:extLst>
          </p:nvPr>
        </p:nvGraphicFramePr>
        <p:xfrm>
          <a:off x="29982345" y="19430521"/>
          <a:ext cx="4114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3" name="Chart 6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245499"/>
              </p:ext>
            </p:extLst>
          </p:nvPr>
        </p:nvGraphicFramePr>
        <p:xfrm>
          <a:off x="31899157" y="20251043"/>
          <a:ext cx="2641246" cy="1532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1" name="TextBox 70"/>
          <p:cNvSpPr txBox="1"/>
          <p:nvPr/>
        </p:nvSpPr>
        <p:spPr>
          <a:xfrm>
            <a:off x="26658580" y="23391021"/>
            <a:ext cx="939830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 smtClean="0">
                <a:latin typeface="Garamond" charset="0"/>
                <a:ea typeface="Garamond" charset="0"/>
                <a:cs typeface="Garamond" charset="0"/>
              </a:rPr>
              <a:t>De</a:t>
            </a:r>
            <a:endParaRPr lang="en-US" sz="2319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8296157" y="23403771"/>
            <a:ext cx="939830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 smtClean="0">
                <a:latin typeface="Garamond" charset="0"/>
                <a:ea typeface="Garamond" charset="0"/>
                <a:cs typeface="Garamond" charset="0"/>
              </a:rPr>
              <a:t>De</a:t>
            </a:r>
            <a:endParaRPr lang="en-US" sz="2319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692261" y="23382574"/>
            <a:ext cx="939830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smtClean="0">
                <a:latin typeface="Garamond" charset="0"/>
                <a:ea typeface="Garamond" charset="0"/>
                <a:cs typeface="Garamond" charset="0"/>
              </a:rPr>
              <a:t>De</a:t>
            </a:r>
            <a:endParaRPr lang="en-US" sz="2319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235356" y="23396650"/>
            <a:ext cx="939830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smtClean="0">
                <a:latin typeface="Garamond" charset="0"/>
                <a:ea typeface="Garamond" charset="0"/>
                <a:cs typeface="Garamond" charset="0"/>
              </a:rPr>
              <a:t>De</a:t>
            </a:r>
            <a:endParaRPr lang="en-US" sz="2319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7443760" y="23387036"/>
            <a:ext cx="939830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 err="1" smtClean="0">
                <a:latin typeface="Garamond" charset="0"/>
                <a:ea typeface="Garamond" charset="0"/>
                <a:cs typeface="Garamond" charset="0"/>
              </a:rPr>
              <a:t>En</a:t>
            </a:r>
            <a:endParaRPr lang="en-US" sz="2319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9081337" y="23399786"/>
            <a:ext cx="939830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 err="1" smtClean="0">
                <a:latin typeface="Garamond" charset="0"/>
                <a:ea typeface="Garamond" charset="0"/>
                <a:cs typeface="Garamond" charset="0"/>
              </a:rPr>
              <a:t>En</a:t>
            </a:r>
            <a:endParaRPr lang="en-US" sz="2319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1477441" y="23378589"/>
            <a:ext cx="939830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 err="1" smtClean="0">
                <a:latin typeface="Garamond" charset="0"/>
                <a:ea typeface="Garamond" charset="0"/>
                <a:cs typeface="Garamond" charset="0"/>
              </a:rPr>
              <a:t>En</a:t>
            </a:r>
            <a:endParaRPr lang="en-US" sz="2319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3020536" y="23392665"/>
            <a:ext cx="939830" cy="44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19" dirty="0" err="1" smtClean="0">
                <a:latin typeface="Garamond" charset="0"/>
                <a:ea typeface="Garamond" charset="0"/>
                <a:cs typeface="Garamond" charset="0"/>
              </a:rPr>
              <a:t>En</a:t>
            </a:r>
            <a:endParaRPr lang="en-US" sz="2319" dirty="0"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3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587</Words>
  <Application>Microsoft Macintosh PowerPoint</Application>
  <PresentationFormat>Custom</PresentationFormat>
  <Paragraphs>200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Garamond</vt:lpstr>
      <vt:lpstr>Helvetica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Huda Khayrallah</dc:creator>
  <cp:lastModifiedBy>Microsoft Office User</cp:lastModifiedBy>
  <cp:revision>165</cp:revision>
  <cp:lastPrinted>2018-07-18T23:48:42Z</cp:lastPrinted>
  <dcterms:created xsi:type="dcterms:W3CDTF">2014-07-28T03:53:44Z</dcterms:created>
  <dcterms:modified xsi:type="dcterms:W3CDTF">2018-07-21T03:46:38Z</dcterms:modified>
</cp:coreProperties>
</file>