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472" r:id="rId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 userDrawn="1">
          <p15:clr>
            <a:srgbClr val="A4A3A4"/>
          </p15:clr>
        </p15:guide>
        <p15:guide id="2" pos="24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73"/>
    <a:srgbClr val="006400"/>
    <a:srgbClr val="FFC000"/>
    <a:srgbClr val="000099"/>
    <a:srgbClr val="65975E"/>
    <a:srgbClr val="B3A2C7"/>
    <a:srgbClr val="FFFFFF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5"/>
    <p:restoredTop sz="82303"/>
  </p:normalViewPr>
  <p:slideViewPr>
    <p:cSldViewPr snapToGrid="0" snapToObjects="1" showGuides="1">
      <p:cViewPr varScale="1">
        <p:scale>
          <a:sx n="96" d="100"/>
          <a:sy n="96" d="100"/>
        </p:scale>
        <p:origin x="744" y="176"/>
      </p:cViewPr>
      <p:guideLst>
        <p:guide orient="horz" pos="3600"/>
        <p:guide pos="24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51572248095102"/>
          <c:y val="5.714224274765034E-2"/>
          <c:w val="0.77762285164717904"/>
          <c:h val="0.54804570606097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D579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2.2999999999999998</c:v>
                </c:pt>
                <c:pt idx="1">
                  <c:v>5.3</c:v>
                </c:pt>
                <c:pt idx="2">
                  <c:v>3.4</c:v>
                </c:pt>
                <c:pt idx="3">
                  <c:v>11.8</c:v>
                </c:pt>
                <c:pt idx="4">
                  <c:v>16</c:v>
                </c:pt>
                <c:pt idx="5">
                  <c:v>17.899999999999999</c:v>
                </c:pt>
                <c:pt idx="6">
                  <c:v>22.2</c:v>
                </c:pt>
                <c:pt idx="7">
                  <c:v>16</c:v>
                </c:pt>
                <c:pt idx="8">
                  <c:v>27</c:v>
                </c:pt>
                <c:pt idx="9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DE-C743-9D80-3D839427A50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this work</c:v>
                </c:pt>
              </c:strCache>
            </c:strRef>
          </c:tx>
          <c:spPr>
            <a:solidFill>
              <a:srgbClr val="65975E"/>
            </a:solidFill>
            <a:ln>
              <a:solidFill>
                <a:srgbClr val="00640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+3.1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DE-C743-9D80-3D839427A5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+7.0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DE-C743-9D80-3D839427A50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+3.2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DE-C743-9D80-3D839427A50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+4.3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DE-C743-9D80-3D839427A50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+4.0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DE-C743-9D80-3D839427A50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+2.6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5DE-C743-9D80-3D839427A50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+2.6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5DE-C743-9D80-3D839427A50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+2.0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5DE-C743-9D80-3D839427A50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+1.2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5DE-C743-9D80-3D839427A50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+2.2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5DE-C743-9D80-3D839427A5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0064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5.4</c:v>
                </c:pt>
                <c:pt idx="1">
                  <c:v>12.3</c:v>
                </c:pt>
                <c:pt idx="2">
                  <c:v>6.6</c:v>
                </c:pt>
                <c:pt idx="3">
                  <c:v>16.100000000000001</c:v>
                </c:pt>
                <c:pt idx="4">
                  <c:v>20</c:v>
                </c:pt>
                <c:pt idx="5">
                  <c:v>20.5</c:v>
                </c:pt>
                <c:pt idx="6">
                  <c:v>24.8</c:v>
                </c:pt>
                <c:pt idx="7">
                  <c:v>18</c:v>
                </c:pt>
                <c:pt idx="8">
                  <c:v>28.2</c:v>
                </c:pt>
                <c:pt idx="9">
                  <c:v>14.9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5DE-C743-9D80-3D839427A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3"/>
        <c:overlap val="-6"/>
        <c:axId val="972796896"/>
        <c:axId val="972688256"/>
      </c:barChart>
      <c:catAx>
        <c:axId val="97279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688256"/>
        <c:crosses val="autoZero"/>
        <c:auto val="1"/>
        <c:lblAlgn val="ctr"/>
        <c:lblOffset val="100"/>
        <c:noMultiLvlLbl val="0"/>
      </c:catAx>
      <c:valAx>
        <c:axId val="972688256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1500" dirty="0"/>
                  <a:t>BLEU</a:t>
                </a:r>
              </a:p>
            </c:rich>
          </c:tx>
          <c:layout>
            <c:manualLayout>
              <c:xMode val="edge"/>
              <c:yMode val="edge"/>
              <c:x val="3.9272006739336764E-2"/>
              <c:y val="0.265642996447025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cross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796896"/>
        <c:crosses val="autoZero"/>
        <c:crossBetween val="between"/>
        <c:majorUnit val="10"/>
        <c:min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435032574721012"/>
          <c:y val="4.6833524255776068E-2"/>
          <c:w val="0.32922083145340658"/>
          <c:h val="0.2031363244690459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88E3B-BBF8-ED43-8362-1B97BF868D0C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40CF-3CF4-E04E-B337-FAFAB86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8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8130BF-30C4-464C-A6C3-85EFF3A6030B}"/>
              </a:ext>
            </a:extLst>
          </p:cNvPr>
          <p:cNvSpPr txBox="1"/>
          <p:nvPr userDrawn="1"/>
        </p:nvSpPr>
        <p:spPr>
          <a:xfrm>
            <a:off x="1575632" y="65457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302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0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5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 marL="0" marR="0" indent="0" algn="ctr" defTabSz="9143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Khayrallah et al.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9741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9466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1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Khayrallah et al.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8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1681163"/>
            <a:ext cx="51564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2505076"/>
            <a:ext cx="51564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6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4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1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6" y="2505076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0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7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8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1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9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8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4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1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4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1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549" y="6356354"/>
            <a:ext cx="4113728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8357" y="6356354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university.logo.large.horizontal.blu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74" y="6126164"/>
            <a:ext cx="3091897" cy="88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3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8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36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chart" Target="../charts/chart1.xml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Content Placeholder 5">
            <a:extLst>
              <a:ext uri="{FF2B5EF4-FFF2-40B4-BE49-F238E27FC236}">
                <a16:creationId xmlns:a16="http://schemas.microsoft.com/office/drawing/2014/main" id="{E950C44F-005E-C343-8AB0-45359A109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488618"/>
              </p:ext>
            </p:extLst>
          </p:nvPr>
        </p:nvGraphicFramePr>
        <p:xfrm>
          <a:off x="3895037" y="1210535"/>
          <a:ext cx="4142476" cy="2743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D6FAE9D-714D-AB4B-B668-5E0045B163D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" y="-167428"/>
            <a:ext cx="12188824" cy="978196"/>
          </a:xfrm>
        </p:spPr>
        <p:txBody>
          <a:bodyPr anchor="t">
            <a:noAutofit/>
          </a:bodyPr>
          <a:lstStyle/>
          <a:p>
            <a:pPr algn="ctr"/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Simulated Multiple Reference Training: Leveraging Paraphrases for Machine Translation</a:t>
            </a:r>
            <a:br>
              <a:rPr lang="en-US" sz="2400" dirty="0"/>
            </a:br>
            <a:r>
              <a:rPr lang="en-US" sz="2200" dirty="0"/>
              <a:t>Huda Khayrallah| </a:t>
            </a:r>
            <a:r>
              <a:rPr lang="en-US" sz="2200" dirty="0" err="1"/>
              <a:t>huda@jhu.edu</a:t>
            </a:r>
            <a:r>
              <a:rPr lang="en-US" sz="2200" dirty="0"/>
              <a:t> | </a:t>
            </a:r>
            <a:r>
              <a:rPr lang="en-US" sz="2200" dirty="0" err="1"/>
              <a:t>cs.jhu.edu</a:t>
            </a:r>
            <a:r>
              <a:rPr lang="en-US" sz="2200" dirty="0"/>
              <a:t>/~</a:t>
            </a:r>
            <a:r>
              <a:rPr lang="en-US" sz="2200" dirty="0" err="1"/>
              <a:t>huda</a:t>
            </a:r>
            <a:r>
              <a:rPr lang="en-US" sz="2200" dirty="0"/>
              <a:t> | Johns Hopkins University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BC1A783-ACA6-9C45-932B-5C472ABA9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730" y="25758"/>
            <a:ext cx="647700" cy="8382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0E55D37-3782-5F47-90FA-7E903B3DA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7" y="172936"/>
            <a:ext cx="627839" cy="678744"/>
          </a:xfrm>
          <a:prstGeom prst="rect">
            <a:avLst/>
          </a:prstGeom>
        </p:spPr>
      </p:pic>
      <p:sp>
        <p:nvSpPr>
          <p:cNvPr id="48" name="Content Placeholder 5">
            <a:extLst>
              <a:ext uri="{FF2B5EF4-FFF2-40B4-BE49-F238E27FC236}">
                <a16:creationId xmlns:a16="http://schemas.microsoft.com/office/drawing/2014/main" id="{0904EA28-D7C0-8743-9F80-AAE2B0EEE036}"/>
              </a:ext>
            </a:extLst>
          </p:cNvPr>
          <p:cNvSpPr txBox="1">
            <a:spLocks/>
          </p:cNvSpPr>
          <p:nvPr/>
        </p:nvSpPr>
        <p:spPr>
          <a:xfrm>
            <a:off x="115258" y="2514600"/>
            <a:ext cx="3836256" cy="90215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</a:rPr>
              <a:t>use target language </a:t>
            </a:r>
            <a:r>
              <a:rPr lang="en-US" sz="2000" b="1" i="1" dirty="0">
                <a:latin typeface="+mj-lt"/>
              </a:rPr>
              <a:t>paraphrasing</a:t>
            </a:r>
            <a:r>
              <a:rPr lang="en-US" sz="2000" dirty="0">
                <a:latin typeface="+mj-lt"/>
              </a:rPr>
              <a:t>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</a:rPr>
              <a:t>to overcome data sparsity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</a:rPr>
              <a:t>in </a:t>
            </a:r>
            <a:r>
              <a:rPr lang="en-US" sz="2000" b="1" i="1" dirty="0">
                <a:latin typeface="+mj-lt"/>
              </a:rPr>
              <a:t>low-resource</a:t>
            </a:r>
            <a:r>
              <a:rPr lang="en-US" sz="2000" dirty="0">
                <a:latin typeface="+mj-lt"/>
              </a:rPr>
              <a:t> settings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E241ADBF-FF51-4C4D-A7CE-ECC5BAA176C2}"/>
              </a:ext>
            </a:extLst>
          </p:cNvPr>
          <p:cNvSpPr txBox="1">
            <a:spLocks/>
          </p:cNvSpPr>
          <p:nvPr/>
        </p:nvSpPr>
        <p:spPr>
          <a:xfrm>
            <a:off x="133531" y="5594990"/>
            <a:ext cx="11883017" cy="110895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909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400" dirty="0">
              <a:solidFill>
                <a:prstClr val="black"/>
              </a:solidFill>
              <a:latin typeface="+mj-lt"/>
            </a:endParaRPr>
          </a:p>
          <a:p>
            <a:pPr marL="355600">
              <a:lnSpc>
                <a:spcPct val="110000"/>
              </a:lnSpc>
              <a:spcBef>
                <a:spcPts val="0"/>
              </a:spcBef>
            </a:pPr>
            <a:r>
              <a:rPr lang="en-US" sz="1550" dirty="0">
                <a:solidFill>
                  <a:prstClr val="black"/>
                </a:solidFill>
                <a:latin typeface="+mj-lt"/>
              </a:rPr>
              <a:t>Simulated Multiple Reference Training Improves Low-Resource Machine Translation by: </a:t>
            </a:r>
            <a:r>
              <a:rPr lang="en-US" sz="1550" b="1" dirty="0">
                <a:solidFill>
                  <a:prstClr val="black"/>
                </a:solidFill>
                <a:latin typeface="+mj-lt"/>
              </a:rPr>
              <a:t>Khayrallah</a:t>
            </a:r>
            <a:r>
              <a:rPr lang="en-US" sz="1550" dirty="0">
                <a:solidFill>
                  <a:prstClr val="black"/>
                </a:solidFill>
                <a:latin typeface="+mj-lt"/>
              </a:rPr>
              <a:t>, Thompson, Post, Koehn (@ EMNLP 2020)</a:t>
            </a:r>
          </a:p>
          <a:p>
            <a:pPr marL="355600">
              <a:lnSpc>
                <a:spcPct val="110000"/>
              </a:lnSpc>
              <a:spcBef>
                <a:spcPts val="0"/>
              </a:spcBef>
            </a:pPr>
            <a:r>
              <a:rPr lang="en-US" sz="1550" dirty="0">
                <a:solidFill>
                  <a:prstClr val="black"/>
                </a:solidFill>
                <a:latin typeface="+mj-lt"/>
              </a:rPr>
              <a:t>SMRT Chatbots: Improving Non-Task-Oriented Dialog with Simulated Multi-Reference Training by </a:t>
            </a:r>
            <a:r>
              <a:rPr lang="en-US" sz="1550" b="1" dirty="0">
                <a:solidFill>
                  <a:prstClr val="black"/>
                </a:solidFill>
                <a:latin typeface="+mj-lt"/>
              </a:rPr>
              <a:t>Khayrallah</a:t>
            </a:r>
            <a:r>
              <a:rPr lang="en-US" sz="1550" dirty="0">
                <a:solidFill>
                  <a:prstClr val="black"/>
                </a:solidFill>
                <a:latin typeface="+mj-lt"/>
              </a:rPr>
              <a:t> &amp; </a:t>
            </a:r>
            <a:r>
              <a:rPr lang="en-US" sz="1550" dirty="0" err="1">
                <a:solidFill>
                  <a:prstClr val="black"/>
                </a:solidFill>
                <a:latin typeface="+mj-lt"/>
              </a:rPr>
              <a:t>Sedoc</a:t>
            </a:r>
            <a:r>
              <a:rPr lang="en-US" sz="1550" dirty="0">
                <a:solidFill>
                  <a:prstClr val="black"/>
                </a:solidFill>
                <a:latin typeface="+mj-lt"/>
              </a:rPr>
              <a:t>  (@ EMNLP Findings 2020)</a:t>
            </a:r>
          </a:p>
          <a:p>
            <a:pPr marL="355600">
              <a:lnSpc>
                <a:spcPct val="110000"/>
              </a:lnSpc>
              <a:spcBef>
                <a:spcPts val="0"/>
              </a:spcBef>
            </a:pPr>
            <a:r>
              <a:rPr lang="en-US" sz="1550" dirty="0">
                <a:solidFill>
                  <a:prstClr val="black"/>
                </a:solidFill>
                <a:latin typeface="+mj-lt"/>
              </a:rPr>
              <a:t>Code, data &amp; more: </a:t>
            </a:r>
            <a:r>
              <a:rPr lang="en-US" sz="1550" dirty="0" err="1">
                <a:solidFill>
                  <a:prstClr val="black"/>
                </a:solidFill>
                <a:latin typeface="+mj-lt"/>
              </a:rPr>
              <a:t>data.statmt.org</a:t>
            </a:r>
            <a:r>
              <a:rPr lang="en-US" sz="1550" dirty="0">
                <a:solidFill>
                  <a:prstClr val="black"/>
                </a:solidFill>
                <a:latin typeface="+mj-lt"/>
              </a:rPr>
              <a:t>/SMRT</a:t>
            </a:r>
          </a:p>
          <a:p>
            <a:endParaRPr lang="en-US" dirty="0">
              <a:latin typeface="+mj-lt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AD7943-82AE-0244-B1F4-0141F5B1423B}"/>
              </a:ext>
            </a:extLst>
          </p:cNvPr>
          <p:cNvGrpSpPr>
            <a:grpSpLocks/>
          </p:cNvGrpSpPr>
          <p:nvPr/>
        </p:nvGrpSpPr>
        <p:grpSpPr>
          <a:xfrm>
            <a:off x="1514249" y="4704408"/>
            <a:ext cx="6419767" cy="702997"/>
            <a:chOff x="-6310158" y="-3224241"/>
            <a:chExt cx="9146708" cy="965995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2579A1F-EE61-9D4F-B6F7-F528D239B7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4889"/>
            <a:stretch/>
          </p:blipFill>
          <p:spPr>
            <a:xfrm>
              <a:off x="-6310158" y="-3224241"/>
              <a:ext cx="8886275" cy="831683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367EB05-59F7-B840-9257-9C744BEB71A9}"/>
                </a:ext>
              </a:extLst>
            </p:cNvPr>
            <p:cNvSpPr txBox="1"/>
            <p:nvPr/>
          </p:nvSpPr>
          <p:spPr>
            <a:xfrm>
              <a:off x="-5576664" y="-2702310"/>
              <a:ext cx="4463170" cy="44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006400"/>
                  </a:solidFill>
                  <a:latin typeface="+mj-lt"/>
                </a:rPr>
                <a:t>Paraphraser output distribution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13A9A2C7-200F-B042-A292-B4BD69BB8E24}"/>
                </a:ext>
              </a:extLst>
            </p:cNvPr>
            <p:cNvSpPr/>
            <p:nvPr/>
          </p:nvSpPr>
          <p:spPr>
            <a:xfrm>
              <a:off x="-5142303" y="-3212050"/>
              <a:ext cx="3410601" cy="519746"/>
            </a:xfrm>
            <a:prstGeom prst="roundRect">
              <a:avLst/>
            </a:prstGeom>
            <a:solidFill>
              <a:srgbClr val="006400">
                <a:alpha val="18824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 dirty="0">
                <a:latin typeface="+mj-lt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7346AAC0-613B-0540-A267-E6F95E4AF064}"/>
                </a:ext>
              </a:extLst>
            </p:cNvPr>
            <p:cNvSpPr/>
            <p:nvPr/>
          </p:nvSpPr>
          <p:spPr>
            <a:xfrm>
              <a:off x="-790386" y="-3212049"/>
              <a:ext cx="3239850" cy="50414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 dirty="0">
                <a:latin typeface="+mj-lt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48DB4C-0127-2845-BBEF-5979A1C82DEB}"/>
                </a:ext>
              </a:extLst>
            </p:cNvPr>
            <p:cNvSpPr txBox="1"/>
            <p:nvPr/>
          </p:nvSpPr>
          <p:spPr>
            <a:xfrm>
              <a:off x="-1214445" y="-2713754"/>
              <a:ext cx="4050995" cy="444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MT Model output distribution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5637A37-3693-3341-BD3A-F281637AC7C2}"/>
              </a:ext>
            </a:extLst>
          </p:cNvPr>
          <p:cNvGrpSpPr/>
          <p:nvPr/>
        </p:nvGrpSpPr>
        <p:grpSpPr>
          <a:xfrm>
            <a:off x="2777843" y="3983508"/>
            <a:ext cx="5278068" cy="675537"/>
            <a:chOff x="-4544394" y="-1553799"/>
            <a:chExt cx="7539996" cy="96504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0C76C671-0976-B543-88A3-AE42BE939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6047"/>
            <a:stretch/>
          </p:blipFill>
          <p:spPr>
            <a:xfrm>
              <a:off x="-4544394" y="-1521838"/>
              <a:ext cx="7047641" cy="812801"/>
            </a:xfrm>
            <a:prstGeom prst="rect">
              <a:avLst/>
            </a:prstGeom>
          </p:spPr>
        </p:pic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60B2DA57-089A-DA4A-B036-B4A1D22A702F}"/>
                </a:ext>
              </a:extLst>
            </p:cNvPr>
            <p:cNvSpPr/>
            <p:nvPr/>
          </p:nvSpPr>
          <p:spPr>
            <a:xfrm>
              <a:off x="-790385" y="-1535656"/>
              <a:ext cx="3173575" cy="4914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 dirty="0">
                <a:latin typeface="+mj-lt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84A54BA-47E8-8545-9AEB-5E45409A6DE3}"/>
                </a:ext>
              </a:extLst>
            </p:cNvPr>
            <p:cNvSpPr txBox="1"/>
            <p:nvPr/>
          </p:nvSpPr>
          <p:spPr>
            <a:xfrm>
              <a:off x="-1345968" y="-1050417"/>
              <a:ext cx="4341570" cy="461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MT Model output distribution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41A22623-13C2-0242-AB57-B2D2D6974570}"/>
                </a:ext>
              </a:extLst>
            </p:cNvPr>
            <p:cNvSpPr/>
            <p:nvPr/>
          </p:nvSpPr>
          <p:spPr>
            <a:xfrm>
              <a:off x="-3366386" y="-1553799"/>
              <a:ext cx="1621504" cy="491440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>
                <a:latin typeface="+mj-lt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87A7145-5D6D-FD40-832F-9376D20B19D0}"/>
                </a:ext>
              </a:extLst>
            </p:cNvPr>
            <p:cNvSpPr txBox="1"/>
            <p:nvPr/>
          </p:nvSpPr>
          <p:spPr>
            <a:xfrm>
              <a:off x="-3562274" y="-1126548"/>
              <a:ext cx="2013279" cy="461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rgbClr val="FFC000"/>
                  </a:solidFill>
                  <a:latin typeface="+mj-lt"/>
                </a:rPr>
                <a:t>Gold Target </a:t>
              </a:r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741D683-DAB5-1C42-9D95-62DC52E5A2DA}"/>
              </a:ext>
            </a:extLst>
          </p:cNvPr>
          <p:cNvSpPr/>
          <p:nvPr/>
        </p:nvSpPr>
        <p:spPr>
          <a:xfrm>
            <a:off x="112714" y="2300288"/>
            <a:ext cx="3771899" cy="1357312"/>
          </a:xfrm>
          <a:prstGeom prst="roundRect">
            <a:avLst>
              <a:gd name="adj" fmla="val 28154"/>
            </a:avLst>
          </a:prstGeom>
          <a:noFill/>
          <a:ln w="254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87" tIns="17956" rIns="44887" bIns="17956" rtlCol="0" anchor="t" anchorCtr="0"/>
          <a:lstStyle/>
          <a:p>
            <a:pPr algn="ctr"/>
            <a:endParaRPr lang="en-US" sz="762" dirty="0">
              <a:solidFill>
                <a:schemeClr val="tx1"/>
              </a:solidFill>
              <a:latin typeface="+mj-lt"/>
              <a:cs typeface="Garamond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BA3F45-603B-C948-A8FF-9895C8B9F5CA}"/>
              </a:ext>
            </a:extLst>
          </p:cNvPr>
          <p:cNvSpPr/>
          <p:nvPr/>
        </p:nvSpPr>
        <p:spPr>
          <a:xfrm>
            <a:off x="8189913" y="1066800"/>
            <a:ext cx="3837216" cy="4533899"/>
          </a:xfrm>
          <a:prstGeom prst="roundRect">
            <a:avLst>
              <a:gd name="adj" fmla="val 10007"/>
            </a:avLst>
          </a:prstGeom>
          <a:noFill/>
          <a:ln w="254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87" tIns="17956" rIns="44887" bIns="17956" rtlCol="0" anchor="t" anchorCtr="0"/>
          <a:lstStyle/>
          <a:p>
            <a:pPr algn="ctr"/>
            <a:endParaRPr lang="en-US" sz="762" dirty="0">
              <a:solidFill>
                <a:schemeClr val="tx1"/>
              </a:solidFill>
              <a:latin typeface="+mj-lt"/>
              <a:cs typeface="Garamond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3CF259D-36C5-7140-B33E-B31E020EB417}"/>
              </a:ext>
            </a:extLst>
          </p:cNvPr>
          <p:cNvSpPr/>
          <p:nvPr/>
        </p:nvSpPr>
        <p:spPr>
          <a:xfrm>
            <a:off x="4037013" y="1078396"/>
            <a:ext cx="4000500" cy="2579204"/>
          </a:xfrm>
          <a:prstGeom prst="roundRect">
            <a:avLst>
              <a:gd name="adj" fmla="val 14314"/>
            </a:avLst>
          </a:prstGeom>
          <a:noFill/>
          <a:ln w="254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87" tIns="17956" rIns="44887" bIns="17956" rtlCol="0" anchor="t" anchorCtr="0"/>
          <a:lstStyle/>
          <a:p>
            <a:pPr algn="ctr"/>
            <a:endParaRPr lang="en-US" sz="762" dirty="0">
              <a:solidFill>
                <a:schemeClr val="tx1"/>
              </a:solidFill>
              <a:latin typeface="+mj-lt"/>
              <a:cs typeface="Garamon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6E237-CE82-E443-A058-A8D654D48B8F}"/>
              </a:ext>
            </a:extLst>
          </p:cNvPr>
          <p:cNvSpPr/>
          <p:nvPr/>
        </p:nvSpPr>
        <p:spPr>
          <a:xfrm>
            <a:off x="8239318" y="119553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+mj-lt"/>
              </a:rPr>
              <a:t>Source:</a:t>
            </a:r>
          </a:p>
          <a:p>
            <a:r>
              <a:rPr lang="en-US" sz="2000" dirty="0">
                <a:latin typeface="+mj-lt"/>
              </a:rPr>
              <a:t>        La </a:t>
            </a:r>
            <a:r>
              <a:rPr lang="en-US" sz="2000" dirty="0" err="1">
                <a:latin typeface="+mj-lt"/>
              </a:rPr>
              <a:t>tortuga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ganó</a:t>
            </a:r>
            <a:r>
              <a:rPr lang="en-US" sz="2000" dirty="0">
                <a:latin typeface="+mj-lt"/>
              </a:rPr>
              <a:t> contra la </a:t>
            </a:r>
            <a:r>
              <a:rPr lang="en-US" sz="2000" dirty="0" err="1">
                <a:latin typeface="+mj-lt"/>
              </a:rPr>
              <a:t>liebre</a:t>
            </a:r>
            <a:r>
              <a:rPr lang="en-US" sz="2000" dirty="0">
                <a:latin typeface="+mj-lt"/>
              </a:rPr>
              <a:t> </a:t>
            </a:r>
          </a:p>
          <a:p>
            <a:r>
              <a:rPr lang="en-US" sz="2000" dirty="0">
                <a:latin typeface="+mj-lt"/>
              </a:rPr>
              <a:t>Translation:</a:t>
            </a:r>
          </a:p>
          <a:p>
            <a:r>
              <a:rPr lang="en-US" sz="2000" dirty="0">
                <a:latin typeface="+mj-lt"/>
              </a:rPr>
              <a:t>         The turtle beat the hare</a:t>
            </a:r>
          </a:p>
          <a:p>
            <a:r>
              <a:rPr lang="en-US" sz="2000" dirty="0">
                <a:latin typeface="+mj-lt"/>
              </a:rPr>
              <a:t>Paraphrases: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6783D08-17FB-D44F-9446-D38F9AA8CFC7}"/>
              </a:ext>
            </a:extLst>
          </p:cNvPr>
          <p:cNvSpPr/>
          <p:nvPr/>
        </p:nvSpPr>
        <p:spPr>
          <a:xfrm>
            <a:off x="112713" y="5753101"/>
            <a:ext cx="11925300" cy="990600"/>
          </a:xfrm>
          <a:prstGeom prst="roundRect">
            <a:avLst>
              <a:gd name="adj" fmla="val 41411"/>
            </a:avLst>
          </a:prstGeom>
          <a:noFill/>
          <a:ln w="254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87" tIns="17956" rIns="44887" bIns="17956" rtlCol="0" anchor="t" anchorCtr="0"/>
          <a:lstStyle/>
          <a:p>
            <a:pPr algn="ctr"/>
            <a:endParaRPr lang="en-US" sz="762" dirty="0">
              <a:solidFill>
                <a:schemeClr val="tx1"/>
              </a:solidFill>
              <a:latin typeface="+mj-lt"/>
              <a:cs typeface="Garamond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67CED2C-4019-6B41-ACBC-859AEC5781B8}"/>
              </a:ext>
            </a:extLst>
          </p:cNvPr>
          <p:cNvSpPr/>
          <p:nvPr/>
        </p:nvSpPr>
        <p:spPr>
          <a:xfrm>
            <a:off x="127007" y="3786750"/>
            <a:ext cx="7924800" cy="1813950"/>
          </a:xfrm>
          <a:prstGeom prst="roundRect">
            <a:avLst>
              <a:gd name="adj" fmla="val 21166"/>
            </a:avLst>
          </a:prstGeom>
          <a:noFill/>
          <a:ln w="254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87" tIns="17956" rIns="44887" bIns="17956" rtlCol="0" anchor="t" anchorCtr="0"/>
          <a:lstStyle/>
          <a:p>
            <a:pPr algn="ctr"/>
            <a:endParaRPr lang="en-US" sz="762" dirty="0">
              <a:solidFill>
                <a:schemeClr val="tx1"/>
              </a:solidFill>
              <a:latin typeface="+mj-lt"/>
              <a:cs typeface="Garamon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0A7A2-952D-8B49-A356-67AD9FD1AE6A}"/>
              </a:ext>
            </a:extLst>
          </p:cNvPr>
          <p:cNvSpPr txBox="1"/>
          <p:nvPr/>
        </p:nvSpPr>
        <p:spPr>
          <a:xfrm>
            <a:off x="1832500" y="3947736"/>
            <a:ext cx="9311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C000"/>
                </a:solidFill>
                <a:latin typeface="+mj-lt"/>
              </a:rPr>
              <a:t>NLL: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970651-7942-8349-BA40-C505FFDD88EA}"/>
              </a:ext>
            </a:extLst>
          </p:cNvPr>
          <p:cNvSpPr txBox="1"/>
          <p:nvPr/>
        </p:nvSpPr>
        <p:spPr>
          <a:xfrm>
            <a:off x="391663" y="4654738"/>
            <a:ext cx="12317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6400"/>
                </a:solidFill>
                <a:latin typeface="+mj-lt"/>
              </a:rPr>
              <a:t>SMRT:      </a:t>
            </a:r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4C5E716B-C571-D849-80FA-B21CF364EB48}"/>
              </a:ext>
            </a:extLst>
          </p:cNvPr>
          <p:cNvSpPr txBox="1">
            <a:spLocks/>
          </p:cNvSpPr>
          <p:nvPr/>
        </p:nvSpPr>
        <p:spPr>
          <a:xfrm>
            <a:off x="195944" y="1203072"/>
            <a:ext cx="3657600" cy="7646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+mj-lt"/>
              </a:rPr>
              <a:t>NMT is sensitive to the </a:t>
            </a:r>
            <a:r>
              <a:rPr lang="en-US" sz="2000" b="1" i="1" dirty="0">
                <a:latin typeface="+mj-lt"/>
              </a:rPr>
              <a:t>quality</a:t>
            </a:r>
            <a:r>
              <a:rPr lang="en-US" sz="2000" dirty="0">
                <a:latin typeface="+mj-lt"/>
              </a:rPr>
              <a:t> and </a:t>
            </a:r>
            <a:r>
              <a:rPr lang="en-US" sz="2000" b="1" i="1" dirty="0">
                <a:latin typeface="+mj-lt"/>
              </a:rPr>
              <a:t>quantity</a:t>
            </a:r>
            <a:r>
              <a:rPr lang="en-US" sz="2000" dirty="0">
                <a:latin typeface="+mj-lt"/>
              </a:rPr>
              <a:t> of the training data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92A7652-E52B-FD4E-ABCD-D4C8F7B3C415}"/>
              </a:ext>
            </a:extLst>
          </p:cNvPr>
          <p:cNvSpPr/>
          <p:nvPr/>
        </p:nvSpPr>
        <p:spPr>
          <a:xfrm>
            <a:off x="112714" y="1081495"/>
            <a:ext cx="3771899" cy="1090205"/>
          </a:xfrm>
          <a:prstGeom prst="roundRect">
            <a:avLst>
              <a:gd name="adj" fmla="val 35308"/>
            </a:avLst>
          </a:prstGeom>
          <a:noFill/>
          <a:ln w="254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4887" tIns="17956" rIns="44887" bIns="17956" rtlCol="0" anchor="t" anchorCtr="0"/>
          <a:lstStyle/>
          <a:p>
            <a:pPr algn="ctr"/>
            <a:endParaRPr lang="en-US" sz="762" dirty="0">
              <a:solidFill>
                <a:schemeClr val="tx1"/>
              </a:solidFill>
              <a:latin typeface="+mj-lt"/>
              <a:cs typeface="Garamon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B2C81-B76B-574D-A66D-648D38A453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5618" y="2549629"/>
            <a:ext cx="3491705" cy="29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8087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jhu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jhu" id="{EA61CB75-2C15-DF45-A8C8-5F8330CA1113}" vid="{E059E1D3-6F98-004B-95C5-8CFA93FD4D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Theme_jhu</Template>
  <TotalTime>12407</TotalTime>
  <Words>167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Theme_jhu</vt:lpstr>
      <vt:lpstr>  Simulated Multiple Reference Training: Leveraging Paraphrases for Machine Translation Huda Khayrallah| huda@jhu.edu | cs.jhu.edu/~huda | Johns Hopkins University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218</cp:revision>
  <cp:lastPrinted>2020-10-21T03:13:56Z</cp:lastPrinted>
  <dcterms:created xsi:type="dcterms:W3CDTF">2020-09-19T15:54:40Z</dcterms:created>
  <dcterms:modified xsi:type="dcterms:W3CDTF">2020-11-01T18:50:23Z</dcterms:modified>
</cp:coreProperties>
</file>