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471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7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3"/>
    <a:srgbClr val="006400"/>
    <a:srgbClr val="FFC000"/>
    <a:srgbClr val="000099"/>
    <a:srgbClr val="65975E"/>
    <a:srgbClr val="B3A2C7"/>
    <a:srgbClr val="FFFFFF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5"/>
    <p:restoredTop sz="82374"/>
  </p:normalViewPr>
  <p:slideViewPr>
    <p:cSldViewPr snapToGrid="0" snapToObjects="1" showGuides="1">
      <p:cViewPr varScale="1">
        <p:scale>
          <a:sx n="88" d="100"/>
          <a:sy n="88" d="100"/>
        </p:scale>
        <p:origin x="200" y="360"/>
      </p:cViewPr>
      <p:guideLst>
        <p:guide orient="horz" pos="576"/>
        <p:guide pos="7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38351665675783"/>
          <c:y val="4.7884570952712195E-2"/>
          <c:w val="0.83137383263502973"/>
          <c:h val="0.59467692262846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E-C743-9D80-3D839427A50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+3.1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DE-C743-9D80-3D839427A5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+7.0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DE-C743-9D80-3D839427A5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+3.2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DE-C743-9D80-3D839427A5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+4.3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DE-C743-9D80-3D839427A50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+4.0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DE-C743-9D80-3D839427A50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DE-C743-9D80-3D839427A50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DE-C743-9D80-3D839427A50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+2.0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DE-C743-9D80-3D839427A50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+1.2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DE-C743-9D80-3D839427A50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+2.2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DE-C743-9D80-3D839427A5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64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5DE-C743-9D80-3D839427A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500" dirty="0"/>
                  <a:t>BLEU</a:t>
                </a:r>
              </a:p>
            </c:rich>
          </c:tx>
          <c:layout>
            <c:manualLayout>
              <c:xMode val="edge"/>
              <c:yMode val="edge"/>
              <c:x val="2.2224024684781189E-2"/>
              <c:y val="0.30776674459042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  <c:majorUnit val="10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8766340136909"/>
          <c:y val="5.6090971606043517E-2"/>
          <c:w val="0.23252929768363428"/>
          <c:h val="0.2031363244690459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E3B-BBF8-ED43-8362-1B97BF868D0C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40CF-3CF4-E04E-B337-FAFAB86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130BF-30C4-464C-A6C3-85EFF3A6030B}"/>
              </a:ext>
            </a:extLst>
          </p:cNvPr>
          <p:cNvSpPr txBox="1"/>
          <p:nvPr userDrawn="1"/>
        </p:nvSpPr>
        <p:spPr>
          <a:xfrm>
            <a:off x="1575632" y="65457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0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0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41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6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6"/>
            <a:ext cx="51564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6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6" y="2505076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hart" Target="../charts/chart1.xml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ontent Placeholder 5">
            <a:extLst>
              <a:ext uri="{FF2B5EF4-FFF2-40B4-BE49-F238E27FC236}">
                <a16:creationId xmlns:a16="http://schemas.microsoft.com/office/drawing/2014/main" id="{E950C44F-005E-C343-8AB0-45359A109C67}"/>
              </a:ext>
            </a:extLst>
          </p:cNvPr>
          <p:cNvGraphicFramePr>
            <a:graphicFrameLocks/>
          </p:cNvGraphicFramePr>
          <p:nvPr/>
        </p:nvGraphicFramePr>
        <p:xfrm>
          <a:off x="169862" y="4469131"/>
          <a:ext cx="5905501" cy="226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6FAE9D-714D-AB4B-B668-5E0045B163D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" y="-167428"/>
            <a:ext cx="12188824" cy="97819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/>
              <a:t> </a:t>
            </a:r>
            <a:br>
              <a:rPr lang="en-US" sz="1800" dirty="0"/>
            </a:br>
            <a:r>
              <a:rPr lang="en-US" sz="2500" dirty="0"/>
              <a:t>Simulated Multiple Reference Training Improves Low-Resource Machine Translation</a:t>
            </a:r>
            <a:br>
              <a:rPr lang="en-US" sz="2500" dirty="0"/>
            </a:br>
            <a:r>
              <a:rPr lang="en-US" sz="2000" b="1" dirty="0"/>
              <a:t>Huda Khayrallah</a:t>
            </a:r>
            <a:r>
              <a:rPr lang="en-US" sz="2000" dirty="0"/>
              <a:t>, Brian Thompson, Matt Post &amp; Philipp Koehn | Johns Hopkins University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BC1A783-ACA6-9C45-932B-5C472ABA9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30" y="25758"/>
            <a:ext cx="647700" cy="838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E55D37-3782-5F47-90FA-7E903B3DA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" y="172936"/>
            <a:ext cx="627839" cy="678744"/>
          </a:xfrm>
          <a:prstGeom prst="rect">
            <a:avLst/>
          </a:prstGeom>
        </p:spPr>
      </p:pic>
      <p:sp>
        <p:nvSpPr>
          <p:cNvPr id="48" name="Content Placeholder 5">
            <a:extLst>
              <a:ext uri="{FF2B5EF4-FFF2-40B4-BE49-F238E27FC236}">
                <a16:creationId xmlns:a16="http://schemas.microsoft.com/office/drawing/2014/main" id="{0904EA28-D7C0-8743-9F80-AAE2B0EEE036}"/>
              </a:ext>
            </a:extLst>
          </p:cNvPr>
          <p:cNvSpPr txBox="1">
            <a:spLocks/>
          </p:cNvSpPr>
          <p:nvPr/>
        </p:nvSpPr>
        <p:spPr>
          <a:xfrm>
            <a:off x="244699" y="940733"/>
            <a:ext cx="4185633" cy="14161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use a target language </a:t>
            </a:r>
            <a:r>
              <a:rPr lang="en-US" sz="2000" b="1" i="1" dirty="0">
                <a:latin typeface="+mj-lt"/>
              </a:rPr>
              <a:t>paraphraser</a:t>
            </a:r>
            <a:r>
              <a:rPr lang="en-US" sz="2000" dirty="0">
                <a:latin typeface="+mj-lt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in the training objective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to overcome data sparsity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in </a:t>
            </a:r>
            <a:r>
              <a:rPr lang="en-US" sz="2000" b="1" i="1" dirty="0">
                <a:latin typeface="+mj-lt"/>
              </a:rPr>
              <a:t>low-resource</a:t>
            </a:r>
            <a:r>
              <a:rPr lang="en-US" sz="2000" dirty="0">
                <a:latin typeface="+mj-lt"/>
              </a:rPr>
              <a:t> settings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241ADBF-FF51-4C4D-A7CE-ECC5BAA176C2}"/>
              </a:ext>
            </a:extLst>
          </p:cNvPr>
          <p:cNvSpPr txBox="1">
            <a:spLocks/>
          </p:cNvSpPr>
          <p:nvPr/>
        </p:nvSpPr>
        <p:spPr>
          <a:xfrm>
            <a:off x="6600825" y="4371974"/>
            <a:ext cx="5415164" cy="272421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909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Transformer models in </a:t>
            </a:r>
            <a:r>
              <a:rPr lang="en-US" sz="1500" dirty="0" err="1">
                <a:solidFill>
                  <a:prstClr val="black"/>
                </a:solidFill>
                <a:latin typeface="Calibri Light" panose="020F0302020204030204"/>
              </a:rPr>
              <a:t>fairseq</a:t>
            </a: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(Ott et al., 2019)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Global Voices corpora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(Tiedemann, 2012) 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Translating to English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English Paraphraser trained on ParaBank2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(Hu et al., 19)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Use SMRT w/ 50% probability, NLL otherwise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4k </a:t>
            </a:r>
            <a:r>
              <a:rPr lang="en-US" sz="1500" dirty="0" err="1">
                <a:solidFill>
                  <a:prstClr val="black"/>
                </a:solidFill>
                <a:latin typeface="Calibri Light" panose="020F0302020204030204"/>
              </a:rPr>
              <a:t>SentencePiece</a:t>
            </a: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 vocab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(Kudo  &amp; Richardson 2018)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Code, Paper &amp; more: </a:t>
            </a:r>
            <a:r>
              <a:rPr lang="en-US" sz="1500" dirty="0" err="1">
                <a:solidFill>
                  <a:prstClr val="black"/>
                </a:solidFill>
                <a:latin typeface="Calibri Light" panose="020F0302020204030204"/>
              </a:rPr>
              <a:t>data.statmt.org</a:t>
            </a:r>
            <a:r>
              <a:rPr lang="en-US" sz="1500" dirty="0">
                <a:solidFill>
                  <a:prstClr val="black"/>
                </a:solidFill>
                <a:latin typeface="Calibri Light" panose="020F0302020204030204"/>
              </a:rPr>
              <a:t>/</a:t>
            </a:r>
            <a:r>
              <a:rPr lang="en-US" sz="1500">
                <a:solidFill>
                  <a:prstClr val="black"/>
                </a:solidFill>
                <a:latin typeface="Calibri Light" panose="020F0302020204030204"/>
              </a:rPr>
              <a:t>smrt</a:t>
            </a:r>
            <a:endParaRPr lang="en-US" sz="1500" dirty="0">
              <a:solidFill>
                <a:prstClr val="black"/>
              </a:solidFill>
              <a:latin typeface="Calibri Light" panose="020F0302020204030204"/>
            </a:endParaRPr>
          </a:p>
          <a:p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D7943-82AE-0244-B1F4-0141F5B1423B}"/>
              </a:ext>
            </a:extLst>
          </p:cNvPr>
          <p:cNvGrpSpPr>
            <a:grpSpLocks/>
          </p:cNvGrpSpPr>
          <p:nvPr/>
        </p:nvGrpSpPr>
        <p:grpSpPr>
          <a:xfrm>
            <a:off x="906687" y="3377187"/>
            <a:ext cx="6419767" cy="1078902"/>
            <a:chOff x="-6310158" y="-3224241"/>
            <a:chExt cx="9146708" cy="148252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2579A1F-EE61-9D4F-B6F7-F528D239B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889"/>
            <a:stretch/>
          </p:blipFill>
          <p:spPr>
            <a:xfrm>
              <a:off x="-6310158" y="-3224241"/>
              <a:ext cx="8886275" cy="831683"/>
            </a:xfrm>
            <a:prstGeom prst="rect">
              <a:avLst/>
            </a:prstGeom>
          </p:spPr>
        </p:pic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3A9A2C7-200F-B042-A292-B4BD69BB8E24}"/>
                </a:ext>
              </a:extLst>
            </p:cNvPr>
            <p:cNvSpPr/>
            <p:nvPr/>
          </p:nvSpPr>
          <p:spPr>
            <a:xfrm>
              <a:off x="-5142303" y="-3212050"/>
              <a:ext cx="3410601" cy="519746"/>
            </a:xfrm>
            <a:prstGeom prst="roundRect">
              <a:avLst/>
            </a:prstGeom>
            <a:solidFill>
              <a:srgbClr val="006400">
                <a:alpha val="18824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46AAC0-613B-0540-A267-E6F95E4AF064}"/>
                </a:ext>
              </a:extLst>
            </p:cNvPr>
            <p:cNvSpPr/>
            <p:nvPr/>
          </p:nvSpPr>
          <p:spPr>
            <a:xfrm>
              <a:off x="-790386" y="-3212049"/>
              <a:ext cx="3239850" cy="50414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48DB4C-0127-2845-BBEF-5979A1C82DEB}"/>
                </a:ext>
              </a:extLst>
            </p:cNvPr>
            <p:cNvSpPr txBox="1"/>
            <p:nvPr/>
          </p:nvSpPr>
          <p:spPr>
            <a:xfrm>
              <a:off x="-1214445" y="-2713754"/>
              <a:ext cx="4050995" cy="96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output distribution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7EB05-59F7-B840-9257-9C744BEB71A9}"/>
                </a:ext>
              </a:extLst>
            </p:cNvPr>
            <p:cNvSpPr txBox="1"/>
            <p:nvPr/>
          </p:nvSpPr>
          <p:spPr>
            <a:xfrm>
              <a:off x="-5576664" y="-2702310"/>
              <a:ext cx="4463170" cy="96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6400"/>
                  </a:solidFill>
                  <a:latin typeface="+mj-lt"/>
                </a:rPr>
                <a:t>Paraphraser output distribution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637A37-3693-3341-BD3A-F281637AC7C2}"/>
              </a:ext>
            </a:extLst>
          </p:cNvPr>
          <p:cNvGrpSpPr/>
          <p:nvPr/>
        </p:nvGrpSpPr>
        <p:grpSpPr>
          <a:xfrm>
            <a:off x="2170281" y="2656288"/>
            <a:ext cx="5278068" cy="1042383"/>
            <a:chOff x="-4544394" y="-1553799"/>
            <a:chExt cx="7539996" cy="148909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C76C671-0976-B543-88A3-AE42BE939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047"/>
            <a:stretch/>
          </p:blipFill>
          <p:spPr>
            <a:xfrm>
              <a:off x="-4544394" y="-1521838"/>
              <a:ext cx="7047641" cy="812801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0B2DA57-089A-DA4A-B036-B4A1D22A702F}"/>
                </a:ext>
              </a:extLst>
            </p:cNvPr>
            <p:cNvSpPr/>
            <p:nvPr/>
          </p:nvSpPr>
          <p:spPr>
            <a:xfrm>
              <a:off x="-790385" y="-1535656"/>
              <a:ext cx="3173575" cy="4914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4A54BA-47E8-8545-9AEB-5E45409A6DE3}"/>
                </a:ext>
              </a:extLst>
            </p:cNvPr>
            <p:cNvSpPr txBox="1"/>
            <p:nvPr/>
          </p:nvSpPr>
          <p:spPr>
            <a:xfrm>
              <a:off x="-1345968" y="-1050417"/>
              <a:ext cx="4341570" cy="98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output distribution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1A22623-13C2-0242-AB57-B2D2D6974570}"/>
                </a:ext>
              </a:extLst>
            </p:cNvPr>
            <p:cNvSpPr/>
            <p:nvPr/>
          </p:nvSpPr>
          <p:spPr>
            <a:xfrm>
              <a:off x="-3366386" y="-1553799"/>
              <a:ext cx="1621504" cy="4914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7A7145-5D6D-FD40-832F-9376D20B19D0}"/>
                </a:ext>
              </a:extLst>
            </p:cNvPr>
            <p:cNvSpPr txBox="1"/>
            <p:nvPr/>
          </p:nvSpPr>
          <p:spPr>
            <a:xfrm>
              <a:off x="-3562274" y="-1126547"/>
              <a:ext cx="2013279" cy="57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C000"/>
                  </a:solidFill>
                  <a:latin typeface="+mj-lt"/>
                </a:rPr>
                <a:t>Gold Target 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41D683-DAB5-1C42-9D95-62DC52E5A2DA}"/>
              </a:ext>
            </a:extLst>
          </p:cNvPr>
          <p:cNvSpPr/>
          <p:nvPr/>
        </p:nvSpPr>
        <p:spPr>
          <a:xfrm>
            <a:off x="257578" y="914401"/>
            <a:ext cx="4172754" cy="1371600"/>
          </a:xfrm>
          <a:prstGeom prst="roundRect">
            <a:avLst>
              <a:gd name="adj" fmla="val 31183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BA3F45-603B-C948-A8FF-9895C8B9F5CA}"/>
              </a:ext>
            </a:extLst>
          </p:cNvPr>
          <p:cNvSpPr/>
          <p:nvPr/>
        </p:nvSpPr>
        <p:spPr>
          <a:xfrm>
            <a:off x="7471949" y="914402"/>
            <a:ext cx="4415251" cy="3314701"/>
          </a:xfrm>
          <a:prstGeom prst="roundRect">
            <a:avLst>
              <a:gd name="adj" fmla="val 12394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CF259D-36C5-7140-B33E-B31E020EB417}"/>
              </a:ext>
            </a:extLst>
          </p:cNvPr>
          <p:cNvSpPr/>
          <p:nvPr/>
        </p:nvSpPr>
        <p:spPr>
          <a:xfrm>
            <a:off x="227013" y="4441371"/>
            <a:ext cx="5905499" cy="2188030"/>
          </a:xfrm>
          <a:prstGeom prst="roundRect">
            <a:avLst>
              <a:gd name="adj" fmla="val 20864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6E237-CE82-E443-A058-A8D654D48B8F}"/>
              </a:ext>
            </a:extLst>
          </p:cNvPr>
          <p:cNvSpPr/>
          <p:nvPr/>
        </p:nvSpPr>
        <p:spPr>
          <a:xfrm>
            <a:off x="7616825" y="110822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: La </a:t>
            </a:r>
            <a:r>
              <a:rPr lang="en-US" sz="2000" dirty="0" err="1">
                <a:latin typeface="+mj-lt"/>
              </a:rPr>
              <a:t>tortuga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ganó</a:t>
            </a:r>
            <a:r>
              <a:rPr lang="en-US" sz="2000" dirty="0">
                <a:latin typeface="+mj-lt"/>
              </a:rPr>
              <a:t> contra la </a:t>
            </a:r>
            <a:r>
              <a:rPr lang="en-US" sz="2000" dirty="0" err="1">
                <a:latin typeface="+mj-lt"/>
              </a:rPr>
              <a:t>liebre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ref: The turtle beat the hare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6783D08-17FB-D44F-9446-D38F9AA8CFC7}"/>
              </a:ext>
            </a:extLst>
          </p:cNvPr>
          <p:cNvSpPr/>
          <p:nvPr/>
        </p:nvSpPr>
        <p:spPr>
          <a:xfrm>
            <a:off x="6360334" y="4419601"/>
            <a:ext cx="5552624" cy="2209800"/>
          </a:xfrm>
          <a:prstGeom prst="roundRect">
            <a:avLst>
              <a:gd name="adj" fmla="val 20479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5708C8D7-B94C-2B4C-82F5-6233182876E2}"/>
              </a:ext>
            </a:extLst>
          </p:cNvPr>
          <p:cNvSpPr/>
          <p:nvPr/>
        </p:nvSpPr>
        <p:spPr>
          <a:xfrm>
            <a:off x="4578731" y="914400"/>
            <a:ext cx="2650744" cy="1398805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Questions? Hiring?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huda@jhu.edu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7CED2C-4019-6B41-ACBC-859AEC5781B8}"/>
              </a:ext>
            </a:extLst>
          </p:cNvPr>
          <p:cNvSpPr/>
          <p:nvPr/>
        </p:nvSpPr>
        <p:spPr>
          <a:xfrm>
            <a:off x="227013" y="2480311"/>
            <a:ext cx="7048500" cy="1748790"/>
          </a:xfrm>
          <a:prstGeom prst="roundRect">
            <a:avLst>
              <a:gd name="adj" fmla="val 25086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0A7A2-952D-8B49-A356-67AD9FD1AE6A}"/>
              </a:ext>
            </a:extLst>
          </p:cNvPr>
          <p:cNvSpPr txBox="1"/>
          <p:nvPr/>
        </p:nvSpPr>
        <p:spPr>
          <a:xfrm>
            <a:off x="1667850" y="2677668"/>
            <a:ext cx="93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NLL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970651-7942-8349-BA40-C505FFDD88EA}"/>
              </a:ext>
            </a:extLst>
          </p:cNvPr>
          <p:cNvSpPr txBox="1"/>
          <p:nvPr/>
        </p:nvSpPr>
        <p:spPr>
          <a:xfrm>
            <a:off x="227013" y="3384670"/>
            <a:ext cx="123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400"/>
                </a:solidFill>
                <a:latin typeface="+mj-lt"/>
              </a:rPr>
              <a:t>SMRT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7776E-547E-934E-A00C-37E3238B4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042" y="1970468"/>
            <a:ext cx="4188210" cy="19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3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jhu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jhu" id="{EA61CB75-2C15-DF45-A8C8-5F8330CA1113}" vid="{E059E1D3-6F98-004B-95C5-8CFA93FD4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Theme_jhu</Template>
  <TotalTime>12130</TotalTime>
  <Words>169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Theme_jhu</vt:lpstr>
      <vt:lpstr>  Simulated Multiple Reference Training Improves Low-Resource Machine Translation Huda Khayrallah, Brian Thompson, Matt Post &amp; Philipp Koehn | Johns Hopkins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202</cp:revision>
  <cp:lastPrinted>2020-10-21T03:13:56Z</cp:lastPrinted>
  <dcterms:created xsi:type="dcterms:W3CDTF">2020-09-19T15:54:40Z</dcterms:created>
  <dcterms:modified xsi:type="dcterms:W3CDTF">2020-11-01T18:52:05Z</dcterms:modified>
</cp:coreProperties>
</file>