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7"/>
  </p:notesMasterIdLst>
  <p:sldIdLst>
    <p:sldId id="400" r:id="rId2"/>
    <p:sldId id="446" r:id="rId3"/>
    <p:sldId id="468" r:id="rId4"/>
    <p:sldId id="454" r:id="rId5"/>
    <p:sldId id="455" r:id="rId6"/>
    <p:sldId id="456" r:id="rId7"/>
    <p:sldId id="453" r:id="rId8"/>
    <p:sldId id="424" r:id="rId9"/>
    <p:sldId id="458" r:id="rId10"/>
    <p:sldId id="462" r:id="rId11"/>
    <p:sldId id="425" r:id="rId12"/>
    <p:sldId id="470" r:id="rId13"/>
    <p:sldId id="466" r:id="rId14"/>
    <p:sldId id="459" r:id="rId15"/>
    <p:sldId id="467" r:id="rId16"/>
    <p:sldId id="461" r:id="rId17"/>
    <p:sldId id="387" r:id="rId18"/>
    <p:sldId id="464" r:id="rId19"/>
    <p:sldId id="389" r:id="rId20"/>
    <p:sldId id="398" r:id="rId21"/>
    <p:sldId id="432" r:id="rId22"/>
    <p:sldId id="431" r:id="rId23"/>
    <p:sldId id="392" r:id="rId24"/>
    <p:sldId id="430" r:id="rId25"/>
    <p:sldId id="44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00"/>
    <a:srgbClr val="FFC000"/>
    <a:srgbClr val="000099"/>
    <a:srgbClr val="65975E"/>
    <a:srgbClr val="B3A2C7"/>
    <a:srgbClr val="FFFFFF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69944"/>
  </p:normalViewPr>
  <p:slideViewPr>
    <p:cSldViewPr snapToGrid="0" snapToObjects="1" showGuides="1">
      <p:cViewPr varScale="1">
        <p:scale>
          <a:sx n="73" d="100"/>
          <a:sy n="73" d="100"/>
        </p:scale>
        <p:origin x="208" y="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3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12" d="100"/>
          <a:sy n="112" d="100"/>
        </p:scale>
        <p:origin x="2928" y="2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FFD579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2.2999999999999998</c:v>
                </c:pt>
                <c:pt idx="1">
                  <c:v>5.3</c:v>
                </c:pt>
                <c:pt idx="2">
                  <c:v>3.4</c:v>
                </c:pt>
                <c:pt idx="3">
                  <c:v>11.8</c:v>
                </c:pt>
                <c:pt idx="4">
                  <c:v>16</c:v>
                </c:pt>
                <c:pt idx="5">
                  <c:v>17.899999999999999</c:v>
                </c:pt>
                <c:pt idx="6">
                  <c:v>22.2</c:v>
                </c:pt>
                <c:pt idx="7">
                  <c:v>16</c:v>
                </c:pt>
                <c:pt idx="8">
                  <c:v>27</c:v>
                </c:pt>
                <c:pt idx="9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E4-5C4A-8FB3-311D21AEC23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this work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5.4</c:v>
                </c:pt>
                <c:pt idx="1">
                  <c:v>12.3</c:v>
                </c:pt>
                <c:pt idx="2">
                  <c:v>6.6</c:v>
                </c:pt>
                <c:pt idx="3">
                  <c:v>16.100000000000001</c:v>
                </c:pt>
                <c:pt idx="4">
                  <c:v>20</c:v>
                </c:pt>
                <c:pt idx="5">
                  <c:v>20.5</c:v>
                </c:pt>
                <c:pt idx="6">
                  <c:v>24.8</c:v>
                </c:pt>
                <c:pt idx="7">
                  <c:v>18</c:v>
                </c:pt>
                <c:pt idx="8">
                  <c:v>28.2</c:v>
                </c:pt>
                <c:pt idx="9">
                  <c:v>14.9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E4-5C4A-8FB3-311D21AEC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6"/>
        <c:axId val="972796896"/>
        <c:axId val="972688256"/>
      </c:barChart>
      <c:catAx>
        <c:axId val="97279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688256"/>
        <c:crosses val="autoZero"/>
        <c:auto val="1"/>
        <c:lblAlgn val="ctr"/>
        <c:lblOffset val="100"/>
        <c:noMultiLvlLbl val="0"/>
      </c:catAx>
      <c:valAx>
        <c:axId val="972688256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3000" dirty="0"/>
                  <a:t>BLEU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79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+mj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FFD579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2.2999999999999998</c:v>
                </c:pt>
                <c:pt idx="1">
                  <c:v>5.3</c:v>
                </c:pt>
                <c:pt idx="2">
                  <c:v>3.4</c:v>
                </c:pt>
                <c:pt idx="3">
                  <c:v>11.8</c:v>
                </c:pt>
                <c:pt idx="4">
                  <c:v>16</c:v>
                </c:pt>
                <c:pt idx="5">
                  <c:v>17.899999999999999</c:v>
                </c:pt>
                <c:pt idx="6">
                  <c:v>22.2</c:v>
                </c:pt>
                <c:pt idx="7">
                  <c:v>16</c:v>
                </c:pt>
                <c:pt idx="8">
                  <c:v>27</c:v>
                </c:pt>
                <c:pt idx="9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E4-5C4A-8FB3-311D21AEC23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this work</c:v>
                </c:pt>
              </c:strCache>
            </c:strRef>
          </c:tx>
          <c:spPr>
            <a:solidFill>
              <a:srgbClr val="65975E"/>
            </a:solidFill>
            <a:ln>
              <a:solidFill>
                <a:srgbClr val="006400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5.4</c:v>
                </c:pt>
                <c:pt idx="1">
                  <c:v>12.3</c:v>
                </c:pt>
                <c:pt idx="2">
                  <c:v>6.6</c:v>
                </c:pt>
                <c:pt idx="3">
                  <c:v>16.100000000000001</c:v>
                </c:pt>
                <c:pt idx="4">
                  <c:v>20</c:v>
                </c:pt>
                <c:pt idx="5">
                  <c:v>20.5</c:v>
                </c:pt>
                <c:pt idx="6">
                  <c:v>24.8</c:v>
                </c:pt>
                <c:pt idx="7">
                  <c:v>18</c:v>
                </c:pt>
                <c:pt idx="8">
                  <c:v>28.2</c:v>
                </c:pt>
                <c:pt idx="9">
                  <c:v>14.9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E4-5C4A-8FB3-311D21AEC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6"/>
        <c:axId val="972796896"/>
        <c:axId val="972688256"/>
      </c:barChart>
      <c:catAx>
        <c:axId val="97279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688256"/>
        <c:crosses val="autoZero"/>
        <c:auto val="1"/>
        <c:lblAlgn val="ctr"/>
        <c:lblOffset val="100"/>
        <c:noMultiLvlLbl val="0"/>
      </c:catAx>
      <c:valAx>
        <c:axId val="972688256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3000" dirty="0"/>
                  <a:t>BLEU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79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+mj-lt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FFD579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2.2999999999999998</c:v>
                </c:pt>
                <c:pt idx="1">
                  <c:v>5.3</c:v>
                </c:pt>
                <c:pt idx="2">
                  <c:v>3.4</c:v>
                </c:pt>
                <c:pt idx="3">
                  <c:v>11.8</c:v>
                </c:pt>
                <c:pt idx="4">
                  <c:v>16</c:v>
                </c:pt>
                <c:pt idx="5">
                  <c:v>17.899999999999999</c:v>
                </c:pt>
                <c:pt idx="6">
                  <c:v>22.2</c:v>
                </c:pt>
                <c:pt idx="7">
                  <c:v>16</c:v>
                </c:pt>
                <c:pt idx="8">
                  <c:v>27</c:v>
                </c:pt>
                <c:pt idx="9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E4-5C4A-8FB3-311D21AEC23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this work</c:v>
                </c:pt>
              </c:strCache>
            </c:strRef>
          </c:tx>
          <c:spPr>
            <a:solidFill>
              <a:srgbClr val="65975E"/>
            </a:solidFill>
            <a:ln>
              <a:solidFill>
                <a:srgbClr val="006400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+3.1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DA8-894A-83FA-3BD8B78CD0BB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+7.0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DA8-894A-83FA-3BD8B78CD0BB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+3.2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DA8-894A-83FA-3BD8B78CD0BB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r>
                      <a:rPr lang="en-US" dirty="0"/>
                      <a:t>+4.3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DA8-894A-83FA-3BD8B78CD0BB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dirty="0"/>
                      <a:t>+4.0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DA8-894A-83FA-3BD8B78CD0BB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r>
                      <a:rPr lang="en-US"/>
                      <a:t>+2.6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DA8-894A-83FA-3BD8B78CD0BB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/>
                      <a:t>+2.6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DA8-894A-83FA-3BD8B78CD0BB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r>
                      <a:rPr lang="en-US"/>
                      <a:t>+2.0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DA8-894A-83FA-3BD8B78CD0BB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r>
                      <a:rPr lang="en-US"/>
                      <a:t>+1.2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DA8-894A-83FA-3BD8B78CD0BB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r>
                      <a:rPr lang="en-US"/>
                      <a:t>+2.2</a:t>
                    </a:r>
                    <a:endParaRPr lang="en-US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DA8-894A-83FA-3BD8B78CD0B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500" b="0" i="0" u="none" strike="noStrike" kern="1200" baseline="0">
                    <a:solidFill>
                      <a:srgbClr val="0064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5.4</c:v>
                </c:pt>
                <c:pt idx="1">
                  <c:v>12.3</c:v>
                </c:pt>
                <c:pt idx="2">
                  <c:v>6.6</c:v>
                </c:pt>
                <c:pt idx="3">
                  <c:v>16.100000000000001</c:v>
                </c:pt>
                <c:pt idx="4">
                  <c:v>20</c:v>
                </c:pt>
                <c:pt idx="5">
                  <c:v>20.5</c:v>
                </c:pt>
                <c:pt idx="6">
                  <c:v>24.8</c:v>
                </c:pt>
                <c:pt idx="7">
                  <c:v>18</c:v>
                </c:pt>
                <c:pt idx="8">
                  <c:v>28.2</c:v>
                </c:pt>
                <c:pt idx="9">
                  <c:v>14.9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1E4-5C4A-8FB3-311D21AEC2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6"/>
        <c:axId val="972796896"/>
        <c:axId val="972688256"/>
      </c:barChart>
      <c:catAx>
        <c:axId val="972796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688256"/>
        <c:crosses val="autoZero"/>
        <c:auto val="1"/>
        <c:lblAlgn val="ctr"/>
        <c:lblOffset val="100"/>
        <c:noMultiLvlLbl val="0"/>
      </c:catAx>
      <c:valAx>
        <c:axId val="972688256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3000" dirty="0"/>
                  <a:t>BLEU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79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+mj-lt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baseline</c:v>
                </c:pt>
              </c:strCache>
            </c:strRef>
          </c:tx>
          <c:spPr>
            <a:solidFill>
              <a:srgbClr val="FFD579"/>
            </a:solidFill>
            <a:ln>
              <a:solidFill>
                <a:srgbClr val="FFC000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Sheet1!$B$2:$K$2</c:f>
              <c:numCache>
                <c:formatCode>General</c:formatCode>
                <c:ptCount val="10"/>
                <c:pt idx="0">
                  <c:v>2.2999999999999998</c:v>
                </c:pt>
                <c:pt idx="1">
                  <c:v>5.3</c:v>
                </c:pt>
                <c:pt idx="2">
                  <c:v>3.4</c:v>
                </c:pt>
                <c:pt idx="3">
                  <c:v>11.8</c:v>
                </c:pt>
                <c:pt idx="4">
                  <c:v>16</c:v>
                </c:pt>
                <c:pt idx="5">
                  <c:v>17.899999999999999</c:v>
                </c:pt>
                <c:pt idx="6">
                  <c:v>22.2</c:v>
                </c:pt>
                <c:pt idx="7">
                  <c:v>16</c:v>
                </c:pt>
                <c:pt idx="8">
                  <c:v>27</c:v>
                </c:pt>
                <c:pt idx="9">
                  <c:v>12.7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70-A644-AA0F-F0905A2B5AA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this work</c:v>
                </c:pt>
              </c:strCache>
            </c:strRef>
          </c:tx>
          <c:spPr>
            <a:solidFill>
              <a:srgbClr val="65975E"/>
            </a:solidFill>
            <a:ln>
              <a:solidFill>
                <a:srgbClr val="006400"/>
              </a:solidFill>
            </a:ln>
            <a:effectLst/>
          </c:spPr>
          <c:invertIfNegative val="0"/>
          <c:cat>
            <c:strRef>
              <c:f>Sheet1!$B$1:$K$1</c:f>
              <c:strCache>
                <c:ptCount val="10"/>
                <c:pt idx="0">
                  <c:v>hu
8k</c:v>
                </c:pt>
                <c:pt idx="1">
                  <c:v>id
8k</c:v>
                </c:pt>
                <c:pt idx="2">
                  <c:v>cs
11k</c:v>
                </c:pt>
                <c:pt idx="3">
                  <c:v>sr
14k</c:v>
                </c:pt>
                <c:pt idx="4">
                  <c:v>ca
15k</c:v>
                </c:pt>
                <c:pt idx="5">
                  <c:v>sw
24k</c:v>
                </c:pt>
                <c:pt idx="6">
                  <c:v>nl
32k</c:v>
                </c:pt>
                <c:pt idx="7">
                  <c:v>pl
40k</c:v>
                </c:pt>
                <c:pt idx="8">
                  <c:v>mk
44k</c:v>
                </c:pt>
                <c:pt idx="9">
                  <c:v>ar
47k</c:v>
                </c:pt>
              </c:strCache>
            </c:strRef>
          </c:cat>
          <c:val>
            <c:numRef>
              <c:f>Sheet1!$B$3:$K$3</c:f>
              <c:numCache>
                <c:formatCode>General</c:formatCode>
                <c:ptCount val="10"/>
                <c:pt idx="0">
                  <c:v>5.4</c:v>
                </c:pt>
                <c:pt idx="1">
                  <c:v>12.3</c:v>
                </c:pt>
                <c:pt idx="2">
                  <c:v>6.6</c:v>
                </c:pt>
                <c:pt idx="3">
                  <c:v>16.100000000000001</c:v>
                </c:pt>
                <c:pt idx="4">
                  <c:v>20</c:v>
                </c:pt>
                <c:pt idx="5">
                  <c:v>20.5</c:v>
                </c:pt>
                <c:pt idx="6">
                  <c:v>24.8</c:v>
                </c:pt>
                <c:pt idx="7">
                  <c:v>18</c:v>
                </c:pt>
                <c:pt idx="8">
                  <c:v>28.2</c:v>
                </c:pt>
                <c:pt idx="9">
                  <c:v>14.9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70-A644-AA0F-F0905A2B5A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6"/>
        <c:axId val="972796896"/>
        <c:axId val="972688256"/>
      </c:barChart>
      <c:catAx>
        <c:axId val="972796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2688256"/>
        <c:crosses val="autoZero"/>
        <c:auto val="1"/>
        <c:lblAlgn val="ctr"/>
        <c:lblOffset val="100"/>
        <c:noMultiLvlLbl val="0"/>
      </c:catAx>
      <c:valAx>
        <c:axId val="972688256"/>
        <c:scaling>
          <c:orientation val="minMax"/>
          <c:max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pPr>
                <a:r>
                  <a:rPr lang="en-US" sz="2000" dirty="0"/>
                  <a:t>BLEU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972796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+mj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88E3B-BBF8-ED43-8362-1B97BF868D0C}" type="datetimeFigureOut">
              <a:rPr lang="en-US" smtClean="0"/>
              <a:t>11/1/20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F740CF-3CF4-E04E-B337-FAFAB867C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8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0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23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338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6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7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03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35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78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49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454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2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8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23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584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64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30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96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17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6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97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05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03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that will be used for subsequent word predictions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Trained end-to-end</a:t>
            </a:r>
            <a:r>
              <a:rPr lang="en-US" baseline="0" dirty="0"/>
              <a:t> </a:t>
            </a:r>
            <a:r>
              <a:rPr lang="en-US" dirty="0"/>
              <a:t>on parallel text, loss comes from</a:t>
            </a:r>
            <a:r>
              <a:rPr lang="en-US" baseline="0" dirty="0"/>
              <a:t> one word prediction at a time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Data</a:t>
            </a:r>
            <a:r>
              <a:rPr lang="en-US" baseline="0" dirty="0"/>
              <a:t> hungry --- ideally trained on millions of parallel sentences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646B8-EDE8-7449-ADD8-CB0C8601FC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2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69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740CF-3CF4-E04E-B337-FAFAB867CFD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13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0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130BF-30C4-464C-A6C3-85EFF3A6030B}"/>
              </a:ext>
            </a:extLst>
          </p:cNvPr>
          <p:cNvSpPr txBox="1"/>
          <p:nvPr userDrawn="1"/>
        </p:nvSpPr>
        <p:spPr>
          <a:xfrm>
            <a:off x="1576041" y="654576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42E615-8FE7-E749-9261-703BCE78929E}"/>
              </a:ext>
            </a:extLst>
          </p:cNvPr>
          <p:cNvGrpSpPr/>
          <p:nvPr userDrawn="1"/>
        </p:nvGrpSpPr>
        <p:grpSpPr>
          <a:xfrm>
            <a:off x="3052292" y="4303859"/>
            <a:ext cx="5475169" cy="2150785"/>
            <a:chOff x="-152400" y="3078204"/>
            <a:chExt cx="8458200" cy="332259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0E38D4-10FB-9747-8DB2-2470AF993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2400" y="3078204"/>
              <a:ext cx="8040329" cy="332259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BB0C81F-E67A-1941-A841-72E03D841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070" y="3908853"/>
              <a:ext cx="1283730" cy="16612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02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Khayrallah et al.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1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Khayrallah et al.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1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  <a:endParaRPr lang="en-US" dirty="0"/>
          </a:p>
        </p:txBody>
      </p:sp>
      <p:sp useBgFill="1"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6409" y="6356354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00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71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9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r>
              <a:rPr lang="en-US"/>
              <a:t>Khayrallah et al.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</a:defRPr>
            </a:lvl1pPr>
          </a:lstStyle>
          <a:p>
            <a:fld id="{EF1AB9B2-044A-BA4A-94A6-5A781E5A7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3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17FB587A-41EB-AC48-BA01-E64A5AFFBE80}"/>
              </a:ext>
            </a:extLst>
          </p:cNvPr>
          <p:cNvSpPr/>
          <p:nvPr userDrawn="1"/>
        </p:nvSpPr>
        <p:spPr>
          <a:xfrm>
            <a:off x="716473" y="206534"/>
            <a:ext cx="1722516" cy="5849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38129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1AB9B2-044A-BA4A-94A6-5A781E5A7DF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WeCNLP_2020_Color_Horiz.png" descr="WeCNLP_2020_Color_Horiz.png">
            <a:extLst>
              <a:ext uri="{FF2B5EF4-FFF2-40B4-BE49-F238E27FC236}">
                <a16:creationId xmlns:a16="http://schemas.microsoft.com/office/drawing/2014/main" id="{611FB7CB-5A94-AF45-A17A-809713A7F2E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3311" y="74799"/>
            <a:ext cx="1944254" cy="6492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7300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11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AE9D-714D-AB4B-B668-5E0045B16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/>
          <a:p>
            <a:r>
              <a:rPr lang="en-US" sz="3700" dirty="0"/>
              <a:t> </a:t>
            </a:r>
            <a:br>
              <a:rPr lang="en-US" sz="3700" dirty="0"/>
            </a:br>
            <a:r>
              <a:rPr lang="en-US" sz="3700" dirty="0"/>
              <a:t>Simulated Multiple Reference Training (SMRT)</a:t>
            </a:r>
            <a:br>
              <a:rPr lang="en-US" sz="3700" dirty="0"/>
            </a:br>
            <a:r>
              <a:rPr lang="en-US" sz="3700" dirty="0"/>
              <a:t> Improves Low-Resource Machine Translation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8E129-4609-2E47-8CDD-970219DDC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2489"/>
            <a:ext cx="9144000" cy="1655762"/>
          </a:xfrm>
        </p:spPr>
        <p:txBody>
          <a:bodyPr/>
          <a:lstStyle/>
          <a:p>
            <a:r>
              <a:rPr lang="en-US" b="1" dirty="0"/>
              <a:t>Huda Khayrallah</a:t>
            </a:r>
            <a:r>
              <a:rPr lang="en-US" dirty="0"/>
              <a:t>, Brian Thompson,</a:t>
            </a:r>
          </a:p>
          <a:p>
            <a:r>
              <a:rPr lang="en-US" dirty="0"/>
              <a:t> Matt Post &amp; Philipp Koehn</a:t>
            </a:r>
          </a:p>
          <a:p>
            <a:r>
              <a:rPr lang="en-US" dirty="0" err="1"/>
              <a:t>huda@jhu.edu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824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43AF43C6-8304-D944-B395-D090BA199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047"/>
          <a:stretch/>
        </p:blipFill>
        <p:spPr>
          <a:xfrm>
            <a:off x="3451658" y="2461129"/>
            <a:ext cx="7047642" cy="81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AA509-80E7-1542-8C60-449E013AFA58}"/>
              </a:ext>
            </a:extLst>
          </p:cNvPr>
          <p:cNvSpPr txBox="1"/>
          <p:nvPr/>
        </p:nvSpPr>
        <p:spPr>
          <a:xfrm>
            <a:off x="2207080" y="4105373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Cross Entropy(                   ,                   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5D87D-2740-BE41-95CC-AF73AB9B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NLL Objective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9E1E8E-3F12-A84C-BA72-568DE30FD8F7}"/>
              </a:ext>
            </a:extLst>
          </p:cNvPr>
          <p:cNvSpPr/>
          <p:nvPr/>
        </p:nvSpPr>
        <p:spPr>
          <a:xfrm>
            <a:off x="7794269" y="4215032"/>
            <a:ext cx="1795594" cy="4914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45DCDE-B48C-0249-B1FC-53951AFBE46F}"/>
              </a:ext>
            </a:extLst>
          </p:cNvPr>
          <p:cNvSpPr/>
          <p:nvPr/>
        </p:nvSpPr>
        <p:spPr>
          <a:xfrm>
            <a:off x="7846005" y="4274175"/>
            <a:ext cx="376269" cy="37626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344882-5C97-1940-AE7E-AF158B0E4F79}"/>
              </a:ext>
            </a:extLst>
          </p:cNvPr>
          <p:cNvSpPr/>
          <p:nvPr/>
        </p:nvSpPr>
        <p:spPr>
          <a:xfrm>
            <a:off x="9166654" y="4274175"/>
            <a:ext cx="376269" cy="376269"/>
          </a:xfrm>
          <a:prstGeom prst="ellipse">
            <a:avLst/>
          </a:prstGeom>
          <a:solidFill>
            <a:schemeClr val="accent4">
              <a:lumMod val="60000"/>
              <a:lumOff val="40000"/>
              <a:alpha val="9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1E6568-AAC6-E74F-88AA-6CC56F651BA7}"/>
              </a:ext>
            </a:extLst>
          </p:cNvPr>
          <p:cNvSpPr/>
          <p:nvPr/>
        </p:nvSpPr>
        <p:spPr>
          <a:xfrm>
            <a:off x="8282716" y="4274175"/>
            <a:ext cx="376269" cy="376269"/>
          </a:xfrm>
          <a:prstGeom prst="ellipse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5228EB-D95F-CB42-A7E3-8FE18C1940AF}"/>
              </a:ext>
            </a:extLst>
          </p:cNvPr>
          <p:cNvSpPr/>
          <p:nvPr/>
        </p:nvSpPr>
        <p:spPr>
          <a:xfrm>
            <a:off x="8726090" y="4274175"/>
            <a:ext cx="376269" cy="376269"/>
          </a:xfrm>
          <a:prstGeom prst="ellipse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334429D-9D92-9445-92A6-E0D942CF1BF9}"/>
              </a:ext>
            </a:extLst>
          </p:cNvPr>
          <p:cNvSpPr/>
          <p:nvPr/>
        </p:nvSpPr>
        <p:spPr>
          <a:xfrm>
            <a:off x="7205670" y="2447310"/>
            <a:ext cx="3173575" cy="4914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A28F50-9370-9F4F-BABE-465D055C7BDF}"/>
              </a:ext>
            </a:extLst>
          </p:cNvPr>
          <p:cNvSpPr txBox="1"/>
          <p:nvPr/>
        </p:nvSpPr>
        <p:spPr>
          <a:xfrm>
            <a:off x="7222574" y="4776017"/>
            <a:ext cx="2938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MT Model </a:t>
            </a:r>
          </a:p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output</a:t>
            </a:r>
          </a:p>
          <a:p>
            <a:pPr algn="ctr"/>
            <a:endParaRPr lang="en-US" sz="30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DE6D2D-AD17-F949-B3A3-D1E95A30CDFD}"/>
              </a:ext>
            </a:extLst>
          </p:cNvPr>
          <p:cNvSpPr txBox="1"/>
          <p:nvPr/>
        </p:nvSpPr>
        <p:spPr>
          <a:xfrm>
            <a:off x="7270320" y="2984235"/>
            <a:ext cx="30202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MT Model output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B9A7304-D0F9-ED43-9BDD-A65810F6EF66}"/>
              </a:ext>
            </a:extLst>
          </p:cNvPr>
          <p:cNvSpPr/>
          <p:nvPr/>
        </p:nvSpPr>
        <p:spPr>
          <a:xfrm>
            <a:off x="4629666" y="2429167"/>
            <a:ext cx="1621504" cy="491440"/>
          </a:xfrm>
          <a:prstGeom prst="round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F0F584-A70D-D441-8670-923F7E27FC9A}"/>
              </a:ext>
            </a:extLst>
          </p:cNvPr>
          <p:cNvSpPr txBox="1"/>
          <p:nvPr/>
        </p:nvSpPr>
        <p:spPr>
          <a:xfrm>
            <a:off x="2207080" y="4105373"/>
            <a:ext cx="7886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Cross Entropy(                   ,                   )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FC41FED-D40E-6E41-83EC-9375142F7F1D}"/>
              </a:ext>
            </a:extLst>
          </p:cNvPr>
          <p:cNvSpPr/>
          <p:nvPr/>
        </p:nvSpPr>
        <p:spPr>
          <a:xfrm>
            <a:off x="5399637" y="4217979"/>
            <a:ext cx="1795594" cy="491440"/>
          </a:xfrm>
          <a:prstGeom prst="roundRect">
            <a:avLst/>
          </a:prstGeom>
          <a:solidFill>
            <a:srgbClr val="FFC000">
              <a:alpha val="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802D220-B245-9148-B2CE-5A2FB67C155F}"/>
              </a:ext>
            </a:extLst>
          </p:cNvPr>
          <p:cNvSpPr/>
          <p:nvPr/>
        </p:nvSpPr>
        <p:spPr>
          <a:xfrm>
            <a:off x="5451373" y="4277122"/>
            <a:ext cx="376269" cy="376269"/>
          </a:xfrm>
          <a:prstGeom prst="ellipse">
            <a:avLst/>
          </a:prstGeom>
          <a:solidFill>
            <a:srgbClr val="FFD579">
              <a:alpha val="80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05447E5-0347-BB4C-B62B-842742D40799}"/>
              </a:ext>
            </a:extLst>
          </p:cNvPr>
          <p:cNvSpPr/>
          <p:nvPr/>
        </p:nvSpPr>
        <p:spPr>
          <a:xfrm>
            <a:off x="6772022" y="4277122"/>
            <a:ext cx="376269" cy="376269"/>
          </a:xfrm>
          <a:prstGeom prst="ellipse">
            <a:avLst/>
          </a:prstGeom>
          <a:solidFill>
            <a:srgbClr val="FFD579">
              <a:alpha val="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779E4A4-9E20-0E4C-BB13-1A58648F5C30}"/>
              </a:ext>
            </a:extLst>
          </p:cNvPr>
          <p:cNvSpPr/>
          <p:nvPr/>
        </p:nvSpPr>
        <p:spPr>
          <a:xfrm>
            <a:off x="6331458" y="4277122"/>
            <a:ext cx="376269" cy="376269"/>
          </a:xfrm>
          <a:prstGeom prst="ellipse">
            <a:avLst/>
          </a:prstGeom>
          <a:solidFill>
            <a:srgbClr val="FFD579">
              <a:alpha val="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0E21B2-D95D-1E43-BA57-DFAE5C5CE9A3}"/>
              </a:ext>
            </a:extLst>
          </p:cNvPr>
          <p:cNvSpPr txBox="1"/>
          <p:nvPr/>
        </p:nvSpPr>
        <p:spPr>
          <a:xfrm>
            <a:off x="5290797" y="4717793"/>
            <a:ext cx="2013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C000"/>
                </a:solidFill>
                <a:latin typeface="+mj-lt"/>
              </a:rPr>
              <a:t>Gold Target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C455B9-A9B0-C548-B1EF-60758BDE068D}"/>
              </a:ext>
            </a:extLst>
          </p:cNvPr>
          <p:cNvSpPr txBox="1"/>
          <p:nvPr/>
        </p:nvSpPr>
        <p:spPr>
          <a:xfrm>
            <a:off x="4433781" y="2856420"/>
            <a:ext cx="2013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C000"/>
                </a:solidFill>
                <a:latin typeface="+mj-lt"/>
              </a:rPr>
              <a:t>Gold Target 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A965811-E605-3544-8E0B-0299F8CC11D2}"/>
              </a:ext>
            </a:extLst>
          </p:cNvPr>
          <p:cNvSpPr/>
          <p:nvPr/>
        </p:nvSpPr>
        <p:spPr>
          <a:xfrm>
            <a:off x="5888084" y="4277122"/>
            <a:ext cx="376269" cy="376269"/>
          </a:xfrm>
          <a:prstGeom prst="ellipse">
            <a:avLst/>
          </a:prstGeom>
          <a:solidFill>
            <a:srgbClr val="FFD579">
              <a:alpha val="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ooter Placeholder 3">
            <a:extLst>
              <a:ext uri="{FF2B5EF4-FFF2-40B4-BE49-F238E27FC236}">
                <a16:creationId xmlns:a16="http://schemas.microsoft.com/office/drawing/2014/main" id="{22706A34-5A56-D141-BE8A-0473E559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4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26" name="Slide Number Placeholder 4">
            <a:extLst>
              <a:ext uri="{FF2B5EF4-FFF2-40B4-BE49-F238E27FC236}">
                <a16:creationId xmlns:a16="http://schemas.microsoft.com/office/drawing/2014/main" id="{F8D2DD55-A732-7241-8A62-A0257B1E0491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9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E7DE7-2697-E340-B292-C1A91E02A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12">
            <a:extLst>
              <a:ext uri="{FF2B5EF4-FFF2-40B4-BE49-F238E27FC236}">
                <a16:creationId xmlns:a16="http://schemas.microsoft.com/office/drawing/2014/main" id="{433CE236-A1EF-2F41-A44A-D9888CB0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1691640"/>
            <a:ext cx="5486400" cy="4572000"/>
          </a:xfrm>
          <a:prstGeom prst="rect">
            <a:avLst/>
          </a:prstGeom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C3551D6-E363-6C40-BB58-FA06B6C7A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4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0CCFBE-525D-4340-8441-2BA94BA94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28C6FF-DC09-FE4D-926F-5EEF1FBF668A}"/>
              </a:ext>
            </a:extLst>
          </p:cNvPr>
          <p:cNvSpPr/>
          <p:nvPr/>
        </p:nvSpPr>
        <p:spPr>
          <a:xfrm>
            <a:off x="9537345" y="454682"/>
            <a:ext cx="3504349" cy="1282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E6C1BD-7DF4-BE4C-9E65-5BE602CB0E2F}"/>
              </a:ext>
            </a:extLst>
          </p:cNvPr>
          <p:cNvSpPr txBox="1">
            <a:spLocks/>
          </p:cNvSpPr>
          <p:nvPr/>
        </p:nvSpPr>
        <p:spPr>
          <a:xfrm>
            <a:off x="0" y="365129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/>
              <a:t>La tortuga ganó contra la liebre | The turtle beat the hare</a:t>
            </a:r>
            <a:endParaRPr lang="en-US" sz="3500" dirty="0"/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6CC59BF8-405E-C54F-9C79-3EB2C6F3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440" y="6356354"/>
            <a:ext cx="27432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9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Paraphraser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A7791A6-ABDC-734D-82B6-465239D94296}"/>
              </a:ext>
            </a:extLst>
          </p:cNvPr>
          <p:cNvGrpSpPr/>
          <p:nvPr/>
        </p:nvGrpSpPr>
        <p:grpSpPr>
          <a:xfrm>
            <a:off x="3291840" y="3376997"/>
            <a:ext cx="8757500" cy="3084774"/>
            <a:chOff x="1730418" y="3376997"/>
            <a:chExt cx="8757500" cy="3084774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8CFF765-82E1-B84A-B0A2-8E5D30FB8FCB}"/>
                </a:ext>
              </a:extLst>
            </p:cNvPr>
            <p:cNvSpPr/>
            <p:nvPr/>
          </p:nvSpPr>
          <p:spPr>
            <a:xfrm>
              <a:off x="2379560" y="3542397"/>
              <a:ext cx="430509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+mj-lt"/>
                </a:rPr>
                <a:t>A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E94612C-82E5-8B49-8B13-D18FB43F0112}"/>
                </a:ext>
              </a:extLst>
            </p:cNvPr>
            <p:cNvSpPr/>
            <p:nvPr/>
          </p:nvSpPr>
          <p:spPr>
            <a:xfrm>
              <a:off x="3714093" y="3724232"/>
              <a:ext cx="831752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+mj-lt"/>
                </a:rPr>
                <a:t>turtle</a:t>
              </a:r>
            </a:p>
          </p:txBody>
        </p: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BA8D51CE-5DF9-BD40-8F36-72A463A3DAAA}"/>
                </a:ext>
              </a:extLst>
            </p:cNvPr>
            <p:cNvSpPr/>
            <p:nvPr/>
          </p:nvSpPr>
          <p:spPr>
            <a:xfrm>
              <a:off x="5319891" y="4103845"/>
              <a:ext cx="613827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+mj-lt"/>
                </a:rPr>
                <a:t>won 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3AAAB60-F5D2-2545-9C3E-6D3A7781DB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3677" y="4548439"/>
              <a:ext cx="13560" cy="82509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A83F6342-2390-034B-8C1D-2C6311EE2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8879" y="4533197"/>
              <a:ext cx="48" cy="82509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6AFC3E1-DC4D-F64C-922E-6866133A28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0817" y="4522613"/>
              <a:ext cx="0" cy="90645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130E3209-91C2-BA46-A8F1-8EC4CE60AD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9304" y="4566923"/>
              <a:ext cx="5574" cy="723734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F505C06-1540-CB4D-896C-52E215C0A0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2349" y="4571706"/>
              <a:ext cx="1409" cy="87896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3A4FE21-0769-CA4C-8BBF-97CFC930E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9529" y="4588159"/>
              <a:ext cx="1409" cy="924527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977F003F-8923-C746-9BB5-8C5153D240E1}"/>
                </a:ext>
              </a:extLst>
            </p:cNvPr>
            <p:cNvSpPr/>
            <p:nvPr/>
          </p:nvSpPr>
          <p:spPr>
            <a:xfrm>
              <a:off x="6578358" y="3924211"/>
              <a:ext cx="1021955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+mj-lt"/>
                </a:rPr>
                <a:t>against</a:t>
              </a:r>
            </a:p>
          </p:txBody>
        </p: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E7DE9B89-B375-4B48-AA50-488556035D0B}"/>
                </a:ext>
              </a:extLst>
            </p:cNvPr>
            <p:cNvSpPr/>
            <p:nvPr/>
          </p:nvSpPr>
          <p:spPr>
            <a:xfrm>
              <a:off x="8023699" y="3565501"/>
              <a:ext cx="592264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+mj-lt"/>
                </a:rPr>
                <a:t>the </a:t>
              </a:r>
            </a:p>
          </p:txBody>
        </p: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4BF0F67E-5F2B-A543-AA44-B4B2CBECBA86}"/>
                </a:ext>
              </a:extLst>
            </p:cNvPr>
            <p:cNvSpPr/>
            <p:nvPr/>
          </p:nvSpPr>
          <p:spPr>
            <a:xfrm>
              <a:off x="9400366" y="4344262"/>
              <a:ext cx="824290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+mj-lt"/>
                </a:rPr>
                <a:t>hare 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F176318-2A70-324F-B785-D8A954F1E5F4}"/>
                </a:ext>
              </a:extLst>
            </p:cNvPr>
            <p:cNvSpPr/>
            <p:nvPr/>
          </p:nvSpPr>
          <p:spPr>
            <a:xfrm rot="10800000" flipV="1">
              <a:off x="1730418" y="4933733"/>
              <a:ext cx="8757500" cy="607860"/>
            </a:xfrm>
            <a:prstGeom prst="rect">
              <a:avLst/>
            </a:prstGeom>
            <a:solidFill>
              <a:srgbClr val="006400"/>
            </a:solidFill>
            <a:ln>
              <a:solidFill>
                <a:srgbClr val="0064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+mj-lt"/>
                </a:rPr>
                <a:t>Paraphraser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A4B49C61-6AA2-354C-84C6-B44CFB130CD0}"/>
                </a:ext>
              </a:extLst>
            </p:cNvPr>
            <p:cNvSpPr/>
            <p:nvPr/>
          </p:nvSpPr>
          <p:spPr>
            <a:xfrm rot="5400000">
              <a:off x="1642008" y="3885951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9E995BD-669D-DE45-9BF2-6E1CC4AC9F59}"/>
                </a:ext>
              </a:extLst>
            </p:cNvPr>
            <p:cNvSpPr/>
            <p:nvPr/>
          </p:nvSpPr>
          <p:spPr>
            <a:xfrm rot="5400000">
              <a:off x="2145613" y="3424961"/>
              <a:ext cx="168513" cy="168512"/>
            </a:xfrm>
            <a:prstGeom prst="ellipse">
              <a:avLst/>
            </a:prstGeom>
            <a:solidFill>
              <a:srgbClr val="006400">
                <a:alpha val="43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A7ADDC2B-9E17-0046-B117-19967D28A211}"/>
                </a:ext>
              </a:extLst>
            </p:cNvPr>
            <p:cNvSpPr/>
            <p:nvPr/>
          </p:nvSpPr>
          <p:spPr>
            <a:xfrm rot="5400000">
              <a:off x="2145613" y="3616499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CAB5CEE-A4C6-4A45-AC8F-50F24439BD30}"/>
                </a:ext>
              </a:extLst>
            </p:cNvPr>
            <p:cNvSpPr/>
            <p:nvPr/>
          </p:nvSpPr>
          <p:spPr>
            <a:xfrm rot="5400000">
              <a:off x="2145613" y="3810974"/>
              <a:ext cx="168513" cy="168512"/>
            </a:xfrm>
            <a:prstGeom prst="ellipse">
              <a:avLst/>
            </a:prstGeom>
            <a:solidFill>
              <a:srgbClr val="006400">
                <a:alpha val="4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E2DCA24-1955-0A4A-A193-0FD88BB770D1}"/>
                </a:ext>
              </a:extLst>
            </p:cNvPr>
            <p:cNvSpPr/>
            <p:nvPr/>
          </p:nvSpPr>
          <p:spPr>
            <a:xfrm rot="5400000">
              <a:off x="2145613" y="4001729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20A8EDC-8338-C14A-8A41-9F19E3B6C623}"/>
                </a:ext>
              </a:extLst>
            </p:cNvPr>
            <p:cNvSpPr/>
            <p:nvPr/>
          </p:nvSpPr>
          <p:spPr>
            <a:xfrm rot="5400000">
              <a:off x="2145613" y="4195706"/>
              <a:ext cx="168513" cy="168512"/>
            </a:xfrm>
            <a:prstGeom prst="ellipse">
              <a:avLst/>
            </a:prstGeom>
            <a:solidFill>
              <a:srgbClr val="006400">
                <a:alpha val="41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CE9E627-D663-D74A-9E5C-5048CEDEA725}"/>
                </a:ext>
              </a:extLst>
            </p:cNvPr>
            <p:cNvSpPr/>
            <p:nvPr/>
          </p:nvSpPr>
          <p:spPr>
            <a:xfrm rot="5400000">
              <a:off x="2145613" y="4384477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ounded Rectangle 93">
              <a:extLst>
                <a:ext uri="{FF2B5EF4-FFF2-40B4-BE49-F238E27FC236}">
                  <a16:creationId xmlns:a16="http://schemas.microsoft.com/office/drawing/2014/main" id="{143A3258-A58B-3A48-90D2-0A6061523135}"/>
                </a:ext>
              </a:extLst>
            </p:cNvPr>
            <p:cNvSpPr/>
            <p:nvPr/>
          </p:nvSpPr>
          <p:spPr>
            <a:xfrm rot="5400000">
              <a:off x="2977258" y="3870709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4764770-5FFA-A240-AB03-E900DFF6AE5B}"/>
                </a:ext>
              </a:extLst>
            </p:cNvPr>
            <p:cNvSpPr/>
            <p:nvPr/>
          </p:nvSpPr>
          <p:spPr>
            <a:xfrm rot="5400000">
              <a:off x="3480863" y="3409719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F6286C1-B0B5-0B49-9332-553DF97A1398}"/>
                </a:ext>
              </a:extLst>
            </p:cNvPr>
            <p:cNvSpPr/>
            <p:nvPr/>
          </p:nvSpPr>
          <p:spPr>
            <a:xfrm rot="5400000">
              <a:off x="3480863" y="3601257"/>
              <a:ext cx="168513" cy="168512"/>
            </a:xfrm>
            <a:prstGeom prst="ellipse">
              <a:avLst/>
            </a:prstGeom>
            <a:solidFill>
              <a:srgbClr val="006400">
                <a:alpha val="2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014B164-8284-8B46-B419-60731E6D681F}"/>
                </a:ext>
              </a:extLst>
            </p:cNvPr>
            <p:cNvSpPr/>
            <p:nvPr/>
          </p:nvSpPr>
          <p:spPr>
            <a:xfrm rot="5400000">
              <a:off x="3480863" y="3795732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D1A5BC9-22C8-4940-8230-FB718FE19137}"/>
                </a:ext>
              </a:extLst>
            </p:cNvPr>
            <p:cNvSpPr/>
            <p:nvPr/>
          </p:nvSpPr>
          <p:spPr>
            <a:xfrm rot="5400000">
              <a:off x="3480863" y="3986487"/>
              <a:ext cx="168513" cy="168512"/>
            </a:xfrm>
            <a:prstGeom prst="ellipse">
              <a:avLst/>
            </a:prstGeom>
            <a:solidFill>
              <a:srgbClr val="006400">
                <a:alpha val="4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046D74A-2C56-DD4A-9B18-ADEF04A27537}"/>
                </a:ext>
              </a:extLst>
            </p:cNvPr>
            <p:cNvSpPr/>
            <p:nvPr/>
          </p:nvSpPr>
          <p:spPr>
            <a:xfrm rot="5400000">
              <a:off x="3480863" y="4180464"/>
              <a:ext cx="168513" cy="168512"/>
            </a:xfrm>
            <a:prstGeom prst="ellipse">
              <a:avLst/>
            </a:prstGeom>
            <a:solidFill>
              <a:srgbClr val="006400">
                <a:alpha val="4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E06BAEF-ED35-D846-8BA1-426CC40B2F45}"/>
                </a:ext>
              </a:extLst>
            </p:cNvPr>
            <p:cNvSpPr/>
            <p:nvPr/>
          </p:nvSpPr>
          <p:spPr>
            <a:xfrm rot="5400000">
              <a:off x="3480863" y="4369235"/>
              <a:ext cx="168513" cy="168512"/>
            </a:xfrm>
            <a:prstGeom prst="ellipse">
              <a:avLst/>
            </a:prstGeom>
            <a:solidFill>
              <a:srgbClr val="006400">
                <a:alpha val="7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Rounded Rectangle 100">
              <a:extLst>
                <a:ext uri="{FF2B5EF4-FFF2-40B4-BE49-F238E27FC236}">
                  <a16:creationId xmlns:a16="http://schemas.microsoft.com/office/drawing/2014/main" id="{0D2A9A68-1CD8-6846-9AE8-25BF3422325E}"/>
                </a:ext>
              </a:extLst>
            </p:cNvPr>
            <p:cNvSpPr/>
            <p:nvPr/>
          </p:nvSpPr>
          <p:spPr>
            <a:xfrm rot="5400000">
              <a:off x="4579148" y="3860122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E2618C6-120D-454A-9299-8DA8617DC467}"/>
                </a:ext>
              </a:extLst>
            </p:cNvPr>
            <p:cNvSpPr/>
            <p:nvPr/>
          </p:nvSpPr>
          <p:spPr>
            <a:xfrm rot="5400000">
              <a:off x="5082753" y="3399132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7F171D9-F667-D941-849E-5419FE1893E9}"/>
                </a:ext>
              </a:extLst>
            </p:cNvPr>
            <p:cNvSpPr/>
            <p:nvPr/>
          </p:nvSpPr>
          <p:spPr>
            <a:xfrm rot="5400000">
              <a:off x="5082753" y="3590670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9E73D29-60BC-F542-948B-495323F7F7E7}"/>
                </a:ext>
              </a:extLst>
            </p:cNvPr>
            <p:cNvSpPr/>
            <p:nvPr/>
          </p:nvSpPr>
          <p:spPr>
            <a:xfrm rot="5400000">
              <a:off x="5082753" y="3785145"/>
              <a:ext cx="168513" cy="168512"/>
            </a:xfrm>
            <a:prstGeom prst="ellipse">
              <a:avLst/>
            </a:prstGeom>
            <a:solidFill>
              <a:srgbClr val="006400">
                <a:alpha val="6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95E4DBD-15F0-AE49-BDB8-7C5624268619}"/>
                </a:ext>
              </a:extLst>
            </p:cNvPr>
            <p:cNvSpPr/>
            <p:nvPr/>
          </p:nvSpPr>
          <p:spPr>
            <a:xfrm rot="5400000">
              <a:off x="5082753" y="3975900"/>
              <a:ext cx="168513" cy="168512"/>
            </a:xfrm>
            <a:prstGeom prst="ellipse">
              <a:avLst/>
            </a:prstGeom>
            <a:solidFill>
              <a:srgbClr val="006400">
                <a:alpha val="54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30E04407-B9E7-B947-82F1-E8DD519E83D5}"/>
                </a:ext>
              </a:extLst>
            </p:cNvPr>
            <p:cNvSpPr/>
            <p:nvPr/>
          </p:nvSpPr>
          <p:spPr>
            <a:xfrm rot="5400000">
              <a:off x="5082753" y="4169877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2E8A1F7-6F1E-F640-85BB-F9A099DCE17B}"/>
                </a:ext>
              </a:extLst>
            </p:cNvPr>
            <p:cNvSpPr/>
            <p:nvPr/>
          </p:nvSpPr>
          <p:spPr>
            <a:xfrm rot="5400000">
              <a:off x="5082753" y="4358648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ounded Rectangle 107">
              <a:extLst>
                <a:ext uri="{FF2B5EF4-FFF2-40B4-BE49-F238E27FC236}">
                  <a16:creationId xmlns:a16="http://schemas.microsoft.com/office/drawing/2014/main" id="{3A53C743-63BC-7642-B5E8-5515FC7EF242}"/>
                </a:ext>
              </a:extLst>
            </p:cNvPr>
            <p:cNvSpPr/>
            <p:nvPr/>
          </p:nvSpPr>
          <p:spPr>
            <a:xfrm rot="5400000">
              <a:off x="5827256" y="3903534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7EA9945-3588-E146-8F9A-BEC58C7A78E1}"/>
                </a:ext>
              </a:extLst>
            </p:cNvPr>
            <p:cNvSpPr/>
            <p:nvPr/>
          </p:nvSpPr>
          <p:spPr>
            <a:xfrm rot="5400000">
              <a:off x="6330861" y="3442544"/>
              <a:ext cx="168513" cy="168512"/>
            </a:xfrm>
            <a:prstGeom prst="ellipse">
              <a:avLst/>
            </a:prstGeom>
            <a:solidFill>
              <a:srgbClr val="006400">
                <a:alpha val="7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2B33DA4D-E4D2-6642-B888-BF70039B0250}"/>
                </a:ext>
              </a:extLst>
            </p:cNvPr>
            <p:cNvSpPr/>
            <p:nvPr/>
          </p:nvSpPr>
          <p:spPr>
            <a:xfrm rot="5400000">
              <a:off x="6330861" y="3634082"/>
              <a:ext cx="168513" cy="168512"/>
            </a:xfrm>
            <a:prstGeom prst="ellipse">
              <a:avLst/>
            </a:prstGeom>
            <a:solidFill>
              <a:srgbClr val="006400">
                <a:alpha val="2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510AB6B9-040A-284C-BD5B-E6CD2B9719A3}"/>
                </a:ext>
              </a:extLst>
            </p:cNvPr>
            <p:cNvSpPr/>
            <p:nvPr/>
          </p:nvSpPr>
          <p:spPr>
            <a:xfrm rot="5400000">
              <a:off x="6330861" y="3828557"/>
              <a:ext cx="168513" cy="168512"/>
            </a:xfrm>
            <a:prstGeom prst="ellipse">
              <a:avLst/>
            </a:prstGeom>
            <a:solidFill>
              <a:srgbClr val="006400">
                <a:alpha val="46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1626C3C-B7E5-6246-B159-92F6ACFD4FF5}"/>
                </a:ext>
              </a:extLst>
            </p:cNvPr>
            <p:cNvSpPr/>
            <p:nvPr/>
          </p:nvSpPr>
          <p:spPr>
            <a:xfrm rot="5400000">
              <a:off x="6330861" y="4019312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A55092F-232E-A54A-A28F-E9198658B025}"/>
                </a:ext>
              </a:extLst>
            </p:cNvPr>
            <p:cNvSpPr/>
            <p:nvPr/>
          </p:nvSpPr>
          <p:spPr>
            <a:xfrm rot="5400000">
              <a:off x="6330861" y="4213289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7C2C0B2-B1E2-414D-98B4-64D8B155A023}"/>
                </a:ext>
              </a:extLst>
            </p:cNvPr>
            <p:cNvSpPr/>
            <p:nvPr/>
          </p:nvSpPr>
          <p:spPr>
            <a:xfrm rot="5400000">
              <a:off x="6330861" y="4402060"/>
              <a:ext cx="168513" cy="168512"/>
            </a:xfrm>
            <a:prstGeom prst="ellipse">
              <a:avLst/>
            </a:prstGeom>
            <a:solidFill>
              <a:srgbClr val="006400">
                <a:alpha val="46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FC3153A7-5848-FE4C-AA6D-89F72973225A}"/>
                </a:ext>
              </a:extLst>
            </p:cNvPr>
            <p:cNvSpPr/>
            <p:nvPr/>
          </p:nvSpPr>
          <p:spPr>
            <a:xfrm rot="5400000">
              <a:off x="7282086" y="3909218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276E7150-E976-E041-BF7D-F1EC9E4CD059}"/>
                </a:ext>
              </a:extLst>
            </p:cNvPr>
            <p:cNvSpPr/>
            <p:nvPr/>
          </p:nvSpPr>
          <p:spPr>
            <a:xfrm rot="5400000">
              <a:off x="7785691" y="3448228"/>
              <a:ext cx="168513" cy="168512"/>
            </a:xfrm>
            <a:prstGeom prst="ellipse">
              <a:avLst/>
            </a:prstGeom>
            <a:solidFill>
              <a:srgbClr val="006400">
                <a:alpha val="37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34877F00-0835-A543-A87F-0935EF59E88C}"/>
                </a:ext>
              </a:extLst>
            </p:cNvPr>
            <p:cNvSpPr/>
            <p:nvPr/>
          </p:nvSpPr>
          <p:spPr>
            <a:xfrm rot="5400000">
              <a:off x="7785691" y="3639766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188590A-5BA6-5949-AF93-1B09EE938A19}"/>
                </a:ext>
              </a:extLst>
            </p:cNvPr>
            <p:cNvSpPr/>
            <p:nvPr/>
          </p:nvSpPr>
          <p:spPr>
            <a:xfrm rot="5400000">
              <a:off x="7785691" y="3834241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34D734E-D465-6344-A792-737A004CBC2E}"/>
                </a:ext>
              </a:extLst>
            </p:cNvPr>
            <p:cNvSpPr/>
            <p:nvPr/>
          </p:nvSpPr>
          <p:spPr>
            <a:xfrm rot="5400000">
              <a:off x="7785691" y="4024996"/>
              <a:ext cx="168513" cy="168512"/>
            </a:xfrm>
            <a:prstGeom prst="ellipse">
              <a:avLst/>
            </a:prstGeom>
            <a:solidFill>
              <a:srgbClr val="006400">
                <a:alpha val="6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97A1EFC-01BF-2844-A456-02ECCA5984CC}"/>
                </a:ext>
              </a:extLst>
            </p:cNvPr>
            <p:cNvSpPr/>
            <p:nvPr/>
          </p:nvSpPr>
          <p:spPr>
            <a:xfrm rot="5400000">
              <a:off x="7785691" y="4218973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68CE18C-E5BD-7147-B861-8CF734F197DE}"/>
                </a:ext>
              </a:extLst>
            </p:cNvPr>
            <p:cNvSpPr/>
            <p:nvPr/>
          </p:nvSpPr>
          <p:spPr>
            <a:xfrm rot="5400000">
              <a:off x="7785691" y="4407744"/>
              <a:ext cx="168513" cy="168512"/>
            </a:xfrm>
            <a:prstGeom prst="ellipse">
              <a:avLst/>
            </a:prstGeom>
            <a:solidFill>
              <a:srgbClr val="006400">
                <a:alpha val="4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ounded Rectangle 121">
              <a:extLst>
                <a:ext uri="{FF2B5EF4-FFF2-40B4-BE49-F238E27FC236}">
                  <a16:creationId xmlns:a16="http://schemas.microsoft.com/office/drawing/2014/main" id="{1A28E6DA-3186-E84F-831E-DB813AB1A50C}"/>
                </a:ext>
              </a:extLst>
            </p:cNvPr>
            <p:cNvSpPr/>
            <p:nvPr/>
          </p:nvSpPr>
          <p:spPr>
            <a:xfrm rot="5400000">
              <a:off x="8649266" y="3925668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513F7EF-41BE-464B-AEF9-16ADE29289C1}"/>
                </a:ext>
              </a:extLst>
            </p:cNvPr>
            <p:cNvSpPr/>
            <p:nvPr/>
          </p:nvSpPr>
          <p:spPr>
            <a:xfrm rot="5400000">
              <a:off x="9152871" y="3464678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1047E15-214C-7848-ACF2-E75580DA81A4}"/>
                </a:ext>
              </a:extLst>
            </p:cNvPr>
            <p:cNvSpPr/>
            <p:nvPr/>
          </p:nvSpPr>
          <p:spPr>
            <a:xfrm rot="5400000">
              <a:off x="9152871" y="3656216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A7E901F3-78BF-1A47-81D6-E97841C4CB62}"/>
                </a:ext>
              </a:extLst>
            </p:cNvPr>
            <p:cNvSpPr/>
            <p:nvPr/>
          </p:nvSpPr>
          <p:spPr>
            <a:xfrm rot="5400000">
              <a:off x="9152871" y="3850691"/>
              <a:ext cx="168513" cy="168512"/>
            </a:xfrm>
            <a:prstGeom prst="ellipse">
              <a:avLst/>
            </a:prstGeom>
            <a:solidFill>
              <a:srgbClr val="006400">
                <a:alpha val="7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21F86817-8D6C-4643-8776-ADF48D614498}"/>
                </a:ext>
              </a:extLst>
            </p:cNvPr>
            <p:cNvSpPr/>
            <p:nvPr/>
          </p:nvSpPr>
          <p:spPr>
            <a:xfrm rot="5400000">
              <a:off x="9152871" y="4041446"/>
              <a:ext cx="168513" cy="168512"/>
            </a:xfrm>
            <a:prstGeom prst="ellipse">
              <a:avLst/>
            </a:prstGeom>
            <a:solidFill>
              <a:srgbClr val="006400">
                <a:alpha val="4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B0DB5BA4-5B4D-EF47-A7C0-A33D7D90C1B8}"/>
                </a:ext>
              </a:extLst>
            </p:cNvPr>
            <p:cNvSpPr/>
            <p:nvPr/>
          </p:nvSpPr>
          <p:spPr>
            <a:xfrm rot="5400000">
              <a:off x="9152871" y="4235423"/>
              <a:ext cx="168513" cy="168512"/>
            </a:xfrm>
            <a:prstGeom prst="ellipse">
              <a:avLst/>
            </a:prstGeom>
            <a:solidFill>
              <a:srgbClr val="006400">
                <a:alpha val="2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9DF0481-AEFD-0E43-A660-05445BCB93F3}"/>
                </a:ext>
              </a:extLst>
            </p:cNvPr>
            <p:cNvSpPr/>
            <p:nvPr/>
          </p:nvSpPr>
          <p:spPr>
            <a:xfrm rot="5400000">
              <a:off x="9152871" y="4424194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5B24345-EA21-6643-BCAA-D9253C4D7B05}"/>
                </a:ext>
              </a:extLst>
            </p:cNvPr>
            <p:cNvCxnSpPr>
              <a:cxnSpLocks/>
              <a:stCxn id="71" idx="2"/>
            </p:cNvCxnSpPr>
            <p:nvPr/>
          </p:nvCxnSpPr>
          <p:spPr>
            <a:xfrm>
              <a:off x="4129972" y="4071707"/>
              <a:ext cx="436357" cy="87403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8ABB6B80-BF6E-6C4C-B5D1-AEAA3149321D}"/>
                </a:ext>
              </a:extLst>
            </p:cNvPr>
            <p:cNvCxnSpPr>
              <a:cxnSpLocks/>
              <a:stCxn id="72" idx="2"/>
            </p:cNvCxnSpPr>
            <p:nvPr/>
          </p:nvCxnSpPr>
          <p:spPr>
            <a:xfrm>
              <a:off x="5626805" y="4451317"/>
              <a:ext cx="306913" cy="482416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2575C9E-D5AA-6248-B9E2-2B31BAB7C202}"/>
                </a:ext>
              </a:extLst>
            </p:cNvPr>
            <p:cNvCxnSpPr>
              <a:cxnSpLocks/>
              <a:stCxn id="83" idx="2"/>
            </p:cNvCxnSpPr>
            <p:nvPr/>
          </p:nvCxnSpPr>
          <p:spPr>
            <a:xfrm>
              <a:off x="7089336" y="4271683"/>
              <a:ext cx="549717" cy="66205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0C2E0E4E-6513-5448-8795-A44810B6AB78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>
              <a:off x="8319834" y="3912973"/>
              <a:ext cx="391309" cy="102076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ABF03E99-5B0A-9C44-B042-7C1511F3947B}"/>
                </a:ext>
              </a:extLst>
            </p:cNvPr>
            <p:cNvSpPr txBox="1"/>
            <p:nvPr/>
          </p:nvSpPr>
          <p:spPr>
            <a:xfrm>
              <a:off x="4333408" y="3962553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335C18D-34BE-494B-AC6D-519B50F7BC87}"/>
                </a:ext>
              </a:extLst>
            </p:cNvPr>
            <p:cNvCxnSpPr>
              <a:cxnSpLocks/>
            </p:cNvCxnSpPr>
            <p:nvPr/>
          </p:nvCxnSpPr>
          <p:spPr>
            <a:xfrm>
              <a:off x="2594815" y="3889869"/>
              <a:ext cx="366253" cy="1043864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3698DCD7-E724-2B41-AC50-0B783DAF1C2B}"/>
                </a:ext>
              </a:extLst>
            </p:cNvPr>
            <p:cNvSpPr/>
            <p:nvPr/>
          </p:nvSpPr>
          <p:spPr>
            <a:xfrm>
              <a:off x="4444782" y="5879115"/>
              <a:ext cx="3345053" cy="582656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+mj-lt"/>
                </a:rPr>
                <a:t>The turtle beat the hare</a:t>
              </a:r>
            </a:p>
          </p:txBody>
        </p:sp>
        <p:sp>
          <p:nvSpPr>
            <p:cNvPr id="136" name="Right Arrow 135">
              <a:extLst>
                <a:ext uri="{FF2B5EF4-FFF2-40B4-BE49-F238E27FC236}">
                  <a16:creationId xmlns:a16="http://schemas.microsoft.com/office/drawing/2014/main" id="{B2F282E9-E8AE-E648-A4D0-9749803B1191}"/>
                </a:ext>
              </a:extLst>
            </p:cNvPr>
            <p:cNvSpPr/>
            <p:nvPr/>
          </p:nvSpPr>
          <p:spPr>
            <a:xfrm rot="16200000">
              <a:off x="5979298" y="5302481"/>
              <a:ext cx="287485" cy="839187"/>
            </a:xfrm>
            <a:prstGeom prst="rightArrow">
              <a:avLst>
                <a:gd name="adj1" fmla="val 46225"/>
                <a:gd name="adj2" fmla="val 6792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Slide Number Placeholder 4">
            <a:extLst>
              <a:ext uri="{FF2B5EF4-FFF2-40B4-BE49-F238E27FC236}">
                <a16:creationId xmlns:a16="http://schemas.microsoft.com/office/drawing/2014/main" id="{72BE1F9B-86D4-AF4B-A975-1AC2F7B302A3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630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7DDADC40-46AE-9143-A311-4285F807963C}"/>
              </a:ext>
            </a:extLst>
          </p:cNvPr>
          <p:cNvSpPr/>
          <p:nvPr/>
        </p:nvSpPr>
        <p:spPr>
          <a:xfrm>
            <a:off x="9537345" y="-180304"/>
            <a:ext cx="3504349" cy="1917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5D8177-3A0A-634F-A55C-A86957389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91440"/>
            <a:ext cx="3950208" cy="32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Paraphraser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7C7037-E949-3247-A3FA-279BF816FFCC}"/>
              </a:ext>
            </a:extLst>
          </p:cNvPr>
          <p:cNvGrpSpPr/>
          <p:nvPr/>
        </p:nvGrpSpPr>
        <p:grpSpPr>
          <a:xfrm>
            <a:off x="3291840" y="3376997"/>
            <a:ext cx="8757500" cy="3084774"/>
            <a:chOff x="1730418" y="3376997"/>
            <a:chExt cx="8757500" cy="3084774"/>
          </a:xfrm>
        </p:grpSpPr>
        <p:sp>
          <p:nvSpPr>
            <p:cNvPr id="258" name="Rounded Rectangle 257">
              <a:extLst>
                <a:ext uri="{FF2B5EF4-FFF2-40B4-BE49-F238E27FC236}">
                  <a16:creationId xmlns:a16="http://schemas.microsoft.com/office/drawing/2014/main" id="{D1FB3EEB-4EE6-3A49-87AD-A49854569202}"/>
                </a:ext>
              </a:extLst>
            </p:cNvPr>
            <p:cNvSpPr/>
            <p:nvPr/>
          </p:nvSpPr>
          <p:spPr>
            <a:xfrm>
              <a:off x="2379560" y="3542397"/>
              <a:ext cx="430509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+mj-lt"/>
                </a:rPr>
                <a:t>A</a:t>
              </a:r>
            </a:p>
          </p:txBody>
        </p:sp>
        <p:sp>
          <p:nvSpPr>
            <p:cNvPr id="259" name="Rounded Rectangle 258">
              <a:extLst>
                <a:ext uri="{FF2B5EF4-FFF2-40B4-BE49-F238E27FC236}">
                  <a16:creationId xmlns:a16="http://schemas.microsoft.com/office/drawing/2014/main" id="{EDED8698-79F7-A542-B886-D44FA76EADA7}"/>
                </a:ext>
              </a:extLst>
            </p:cNvPr>
            <p:cNvSpPr/>
            <p:nvPr/>
          </p:nvSpPr>
          <p:spPr>
            <a:xfrm>
              <a:off x="3714093" y="3724232"/>
              <a:ext cx="831752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+mj-lt"/>
                </a:rPr>
                <a:t>turtle</a:t>
              </a:r>
            </a:p>
          </p:txBody>
        </p:sp>
        <p:sp>
          <p:nvSpPr>
            <p:cNvPr id="260" name="Rounded Rectangle 259">
              <a:extLst>
                <a:ext uri="{FF2B5EF4-FFF2-40B4-BE49-F238E27FC236}">
                  <a16:creationId xmlns:a16="http://schemas.microsoft.com/office/drawing/2014/main" id="{DB782B3C-A140-DE4E-98FB-C201D555E4DF}"/>
                </a:ext>
              </a:extLst>
            </p:cNvPr>
            <p:cNvSpPr/>
            <p:nvPr/>
          </p:nvSpPr>
          <p:spPr>
            <a:xfrm>
              <a:off x="5319891" y="4103845"/>
              <a:ext cx="613827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+mj-lt"/>
                </a:rPr>
                <a:t>won </a:t>
              </a:r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AE717A64-33D1-9845-84B2-7E900FCE1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3677" y="4548439"/>
              <a:ext cx="13560" cy="82509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967A3721-82D8-9E46-885E-BC8BA72EE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8879" y="4533197"/>
              <a:ext cx="48" cy="82509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7DC7C07E-9219-4841-ADCC-B05BCB7E4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0817" y="4522613"/>
              <a:ext cx="0" cy="90645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2E564E14-6207-DA43-B67B-E0F4B7BDF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9304" y="4566923"/>
              <a:ext cx="5574" cy="723734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B8303375-FF87-334F-A1F4-7675190D8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2349" y="4571706"/>
              <a:ext cx="1409" cy="87896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426252F-97D8-CD4D-8196-6E1693BBB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9529" y="4588159"/>
              <a:ext cx="1409" cy="924527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ounded Rectangle 274">
              <a:extLst>
                <a:ext uri="{FF2B5EF4-FFF2-40B4-BE49-F238E27FC236}">
                  <a16:creationId xmlns:a16="http://schemas.microsoft.com/office/drawing/2014/main" id="{128913DE-DAAF-434D-9E87-EBEB0AADEB55}"/>
                </a:ext>
              </a:extLst>
            </p:cNvPr>
            <p:cNvSpPr/>
            <p:nvPr/>
          </p:nvSpPr>
          <p:spPr>
            <a:xfrm>
              <a:off x="6578358" y="3924211"/>
              <a:ext cx="1021955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+mj-lt"/>
                </a:rPr>
                <a:t>against</a:t>
              </a:r>
            </a:p>
          </p:txBody>
        </p:sp>
        <p:sp>
          <p:nvSpPr>
            <p:cNvPr id="276" name="Rounded Rectangle 275">
              <a:extLst>
                <a:ext uri="{FF2B5EF4-FFF2-40B4-BE49-F238E27FC236}">
                  <a16:creationId xmlns:a16="http://schemas.microsoft.com/office/drawing/2014/main" id="{62E921BC-27AD-2E4D-A5A3-F88F19B47DF0}"/>
                </a:ext>
              </a:extLst>
            </p:cNvPr>
            <p:cNvSpPr/>
            <p:nvPr/>
          </p:nvSpPr>
          <p:spPr>
            <a:xfrm>
              <a:off x="8023699" y="3565501"/>
              <a:ext cx="592264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+mj-lt"/>
                </a:rPr>
                <a:t>the </a:t>
              </a:r>
            </a:p>
          </p:txBody>
        </p:sp>
        <p:sp>
          <p:nvSpPr>
            <p:cNvPr id="277" name="Rounded Rectangle 276">
              <a:extLst>
                <a:ext uri="{FF2B5EF4-FFF2-40B4-BE49-F238E27FC236}">
                  <a16:creationId xmlns:a16="http://schemas.microsoft.com/office/drawing/2014/main" id="{E6FF8609-B293-FC4F-AAB1-BF42DD75E6BB}"/>
                </a:ext>
              </a:extLst>
            </p:cNvPr>
            <p:cNvSpPr/>
            <p:nvPr/>
          </p:nvSpPr>
          <p:spPr>
            <a:xfrm>
              <a:off x="9400366" y="4344262"/>
              <a:ext cx="824290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+mj-lt"/>
                </a:rPr>
                <a:t>hare 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6618C5A2-A1E3-194B-A1FD-F512F4EBE206}"/>
                </a:ext>
              </a:extLst>
            </p:cNvPr>
            <p:cNvSpPr/>
            <p:nvPr/>
          </p:nvSpPr>
          <p:spPr>
            <a:xfrm rot="10800000" flipV="1">
              <a:off x="1730418" y="4933733"/>
              <a:ext cx="8757500" cy="607860"/>
            </a:xfrm>
            <a:prstGeom prst="rect">
              <a:avLst/>
            </a:prstGeom>
            <a:solidFill>
              <a:srgbClr val="006400"/>
            </a:solidFill>
            <a:ln>
              <a:solidFill>
                <a:srgbClr val="0064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+mj-lt"/>
                </a:rPr>
                <a:t>Paraphraser</a:t>
              </a:r>
            </a:p>
          </p:txBody>
        </p:sp>
        <p:sp>
          <p:nvSpPr>
            <p:cNvPr id="371" name="Rounded Rectangle 370">
              <a:extLst>
                <a:ext uri="{FF2B5EF4-FFF2-40B4-BE49-F238E27FC236}">
                  <a16:creationId xmlns:a16="http://schemas.microsoft.com/office/drawing/2014/main" id="{585F44C1-A457-2E4E-8C00-1B30B9857D25}"/>
                </a:ext>
              </a:extLst>
            </p:cNvPr>
            <p:cNvSpPr/>
            <p:nvPr/>
          </p:nvSpPr>
          <p:spPr>
            <a:xfrm rot="5400000">
              <a:off x="1642008" y="3885951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90D21CA-0CA1-A749-AB54-4F7770252D44}"/>
                </a:ext>
              </a:extLst>
            </p:cNvPr>
            <p:cNvSpPr/>
            <p:nvPr/>
          </p:nvSpPr>
          <p:spPr>
            <a:xfrm rot="5400000">
              <a:off x="2145613" y="3424961"/>
              <a:ext cx="168513" cy="168512"/>
            </a:xfrm>
            <a:prstGeom prst="ellipse">
              <a:avLst/>
            </a:prstGeom>
            <a:solidFill>
              <a:srgbClr val="006400">
                <a:alpha val="43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9F4EA6A3-3181-C14D-900B-70C45A8D9548}"/>
                </a:ext>
              </a:extLst>
            </p:cNvPr>
            <p:cNvSpPr/>
            <p:nvPr/>
          </p:nvSpPr>
          <p:spPr>
            <a:xfrm rot="5400000">
              <a:off x="2145613" y="3616499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AA506A8-6625-5741-AEC0-36599D0E48BA}"/>
                </a:ext>
              </a:extLst>
            </p:cNvPr>
            <p:cNvSpPr/>
            <p:nvPr/>
          </p:nvSpPr>
          <p:spPr>
            <a:xfrm rot="5400000">
              <a:off x="2145613" y="3810974"/>
              <a:ext cx="168513" cy="168512"/>
            </a:xfrm>
            <a:prstGeom prst="ellipse">
              <a:avLst/>
            </a:prstGeom>
            <a:solidFill>
              <a:srgbClr val="006400">
                <a:alpha val="4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E3EF55-512F-CD40-A6C9-7D1FC467E4B8}"/>
                </a:ext>
              </a:extLst>
            </p:cNvPr>
            <p:cNvSpPr/>
            <p:nvPr/>
          </p:nvSpPr>
          <p:spPr>
            <a:xfrm rot="5400000">
              <a:off x="2145613" y="4001729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DBCFC706-A993-734B-A095-008D7449213C}"/>
                </a:ext>
              </a:extLst>
            </p:cNvPr>
            <p:cNvSpPr/>
            <p:nvPr/>
          </p:nvSpPr>
          <p:spPr>
            <a:xfrm rot="5400000">
              <a:off x="2145613" y="4195706"/>
              <a:ext cx="168513" cy="168512"/>
            </a:xfrm>
            <a:prstGeom prst="ellipse">
              <a:avLst/>
            </a:prstGeom>
            <a:solidFill>
              <a:srgbClr val="006400">
                <a:alpha val="41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B0FB6CD5-8546-854D-AACA-CACFB4701F19}"/>
                </a:ext>
              </a:extLst>
            </p:cNvPr>
            <p:cNvSpPr/>
            <p:nvPr/>
          </p:nvSpPr>
          <p:spPr>
            <a:xfrm rot="5400000">
              <a:off x="2145613" y="4384477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4" name="Rounded Rectangle 363">
              <a:extLst>
                <a:ext uri="{FF2B5EF4-FFF2-40B4-BE49-F238E27FC236}">
                  <a16:creationId xmlns:a16="http://schemas.microsoft.com/office/drawing/2014/main" id="{78F28EFD-0936-8442-A554-0F744D13CFF8}"/>
                </a:ext>
              </a:extLst>
            </p:cNvPr>
            <p:cNvSpPr/>
            <p:nvPr/>
          </p:nvSpPr>
          <p:spPr>
            <a:xfrm rot="5400000">
              <a:off x="2977258" y="3870709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7C3C2E00-8768-DD4A-9C09-AD514CF53E29}"/>
                </a:ext>
              </a:extLst>
            </p:cNvPr>
            <p:cNvSpPr/>
            <p:nvPr/>
          </p:nvSpPr>
          <p:spPr>
            <a:xfrm rot="5400000">
              <a:off x="3480863" y="3409719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15B0B931-5D58-5D4C-A4DA-2366078D03A3}"/>
                </a:ext>
              </a:extLst>
            </p:cNvPr>
            <p:cNvSpPr/>
            <p:nvPr/>
          </p:nvSpPr>
          <p:spPr>
            <a:xfrm rot="5400000">
              <a:off x="3480863" y="3601257"/>
              <a:ext cx="168513" cy="168512"/>
            </a:xfrm>
            <a:prstGeom prst="ellipse">
              <a:avLst/>
            </a:prstGeom>
            <a:solidFill>
              <a:srgbClr val="006400">
                <a:alpha val="2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8D99B82F-C105-E341-ACD3-F0CB7C5C09B5}"/>
                </a:ext>
              </a:extLst>
            </p:cNvPr>
            <p:cNvSpPr/>
            <p:nvPr/>
          </p:nvSpPr>
          <p:spPr>
            <a:xfrm rot="5400000">
              <a:off x="3480863" y="3795732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C16DA24-9462-B54F-86CC-EF893B611144}"/>
                </a:ext>
              </a:extLst>
            </p:cNvPr>
            <p:cNvSpPr/>
            <p:nvPr/>
          </p:nvSpPr>
          <p:spPr>
            <a:xfrm rot="5400000">
              <a:off x="3480863" y="3986487"/>
              <a:ext cx="168513" cy="168512"/>
            </a:xfrm>
            <a:prstGeom prst="ellipse">
              <a:avLst/>
            </a:prstGeom>
            <a:solidFill>
              <a:srgbClr val="006400">
                <a:alpha val="4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EA987CB4-45A5-7848-8BD7-9CC03D517B36}"/>
                </a:ext>
              </a:extLst>
            </p:cNvPr>
            <p:cNvSpPr/>
            <p:nvPr/>
          </p:nvSpPr>
          <p:spPr>
            <a:xfrm rot="5400000">
              <a:off x="3480863" y="4180464"/>
              <a:ext cx="168513" cy="168512"/>
            </a:xfrm>
            <a:prstGeom prst="ellipse">
              <a:avLst/>
            </a:prstGeom>
            <a:solidFill>
              <a:srgbClr val="006400">
                <a:alpha val="4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A057281D-4AA8-1346-AEF1-89EDB0953854}"/>
                </a:ext>
              </a:extLst>
            </p:cNvPr>
            <p:cNvSpPr/>
            <p:nvPr/>
          </p:nvSpPr>
          <p:spPr>
            <a:xfrm rot="5400000">
              <a:off x="3480863" y="4369235"/>
              <a:ext cx="168513" cy="168512"/>
            </a:xfrm>
            <a:prstGeom prst="ellipse">
              <a:avLst/>
            </a:prstGeom>
            <a:solidFill>
              <a:srgbClr val="006400">
                <a:alpha val="7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7" name="Rounded Rectangle 356">
              <a:extLst>
                <a:ext uri="{FF2B5EF4-FFF2-40B4-BE49-F238E27FC236}">
                  <a16:creationId xmlns:a16="http://schemas.microsoft.com/office/drawing/2014/main" id="{EC067F93-0FBA-4A43-9D02-2DD21403C8C2}"/>
                </a:ext>
              </a:extLst>
            </p:cNvPr>
            <p:cNvSpPr/>
            <p:nvPr/>
          </p:nvSpPr>
          <p:spPr>
            <a:xfrm rot="5400000">
              <a:off x="4579148" y="3860122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1A4AED6C-73B4-2B4C-825E-27BE2578F491}"/>
                </a:ext>
              </a:extLst>
            </p:cNvPr>
            <p:cNvSpPr/>
            <p:nvPr/>
          </p:nvSpPr>
          <p:spPr>
            <a:xfrm rot="5400000">
              <a:off x="5082753" y="3399132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A42AAA37-A83A-7A4A-937E-D5AA7A497B1A}"/>
                </a:ext>
              </a:extLst>
            </p:cNvPr>
            <p:cNvSpPr/>
            <p:nvPr/>
          </p:nvSpPr>
          <p:spPr>
            <a:xfrm rot="5400000">
              <a:off x="5082753" y="3590670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F93A7C39-409C-9C4D-9566-58FBC175A870}"/>
                </a:ext>
              </a:extLst>
            </p:cNvPr>
            <p:cNvSpPr/>
            <p:nvPr/>
          </p:nvSpPr>
          <p:spPr>
            <a:xfrm rot="5400000">
              <a:off x="5082753" y="3785145"/>
              <a:ext cx="168513" cy="168512"/>
            </a:xfrm>
            <a:prstGeom prst="ellipse">
              <a:avLst/>
            </a:prstGeom>
            <a:solidFill>
              <a:srgbClr val="006400">
                <a:alpha val="6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DD9E7316-20BD-D543-A112-778B2E53A35E}"/>
                </a:ext>
              </a:extLst>
            </p:cNvPr>
            <p:cNvSpPr/>
            <p:nvPr/>
          </p:nvSpPr>
          <p:spPr>
            <a:xfrm rot="5400000">
              <a:off x="5082753" y="3975900"/>
              <a:ext cx="168513" cy="168512"/>
            </a:xfrm>
            <a:prstGeom prst="ellipse">
              <a:avLst/>
            </a:prstGeom>
            <a:solidFill>
              <a:srgbClr val="006400">
                <a:alpha val="54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8F0E86F8-8467-C747-92D8-9757CE4C6E52}"/>
                </a:ext>
              </a:extLst>
            </p:cNvPr>
            <p:cNvSpPr/>
            <p:nvPr/>
          </p:nvSpPr>
          <p:spPr>
            <a:xfrm rot="5400000">
              <a:off x="5082753" y="4169877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4974627-9CB6-BF44-B61A-CCE1FC843760}"/>
                </a:ext>
              </a:extLst>
            </p:cNvPr>
            <p:cNvSpPr/>
            <p:nvPr/>
          </p:nvSpPr>
          <p:spPr>
            <a:xfrm rot="5400000">
              <a:off x="5082753" y="4358648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ounded Rectangle 349">
              <a:extLst>
                <a:ext uri="{FF2B5EF4-FFF2-40B4-BE49-F238E27FC236}">
                  <a16:creationId xmlns:a16="http://schemas.microsoft.com/office/drawing/2014/main" id="{9E540978-6A08-6248-8FFC-B01B94368F4F}"/>
                </a:ext>
              </a:extLst>
            </p:cNvPr>
            <p:cNvSpPr/>
            <p:nvPr/>
          </p:nvSpPr>
          <p:spPr>
            <a:xfrm rot="5400000">
              <a:off x="5827256" y="3903534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9A9FC99E-B12E-3C41-87F1-2C27D31E1113}"/>
                </a:ext>
              </a:extLst>
            </p:cNvPr>
            <p:cNvSpPr/>
            <p:nvPr/>
          </p:nvSpPr>
          <p:spPr>
            <a:xfrm rot="5400000">
              <a:off x="6330861" y="3442544"/>
              <a:ext cx="168513" cy="168512"/>
            </a:xfrm>
            <a:prstGeom prst="ellipse">
              <a:avLst/>
            </a:prstGeom>
            <a:solidFill>
              <a:srgbClr val="006400">
                <a:alpha val="7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6E5EBBEA-D3FC-DB46-A641-96762F285A62}"/>
                </a:ext>
              </a:extLst>
            </p:cNvPr>
            <p:cNvSpPr/>
            <p:nvPr/>
          </p:nvSpPr>
          <p:spPr>
            <a:xfrm rot="5400000">
              <a:off x="6330861" y="3634082"/>
              <a:ext cx="168513" cy="168512"/>
            </a:xfrm>
            <a:prstGeom prst="ellipse">
              <a:avLst/>
            </a:prstGeom>
            <a:solidFill>
              <a:srgbClr val="006400">
                <a:alpha val="2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4F5CE6F3-6E67-654A-8948-41E3A8C7E89B}"/>
                </a:ext>
              </a:extLst>
            </p:cNvPr>
            <p:cNvSpPr/>
            <p:nvPr/>
          </p:nvSpPr>
          <p:spPr>
            <a:xfrm rot="5400000">
              <a:off x="6330861" y="3828557"/>
              <a:ext cx="168513" cy="168512"/>
            </a:xfrm>
            <a:prstGeom prst="ellipse">
              <a:avLst/>
            </a:prstGeom>
            <a:solidFill>
              <a:srgbClr val="006400">
                <a:alpha val="46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CF303236-76A0-D14C-9383-F6D8DDBAB1FD}"/>
                </a:ext>
              </a:extLst>
            </p:cNvPr>
            <p:cNvSpPr/>
            <p:nvPr/>
          </p:nvSpPr>
          <p:spPr>
            <a:xfrm rot="5400000">
              <a:off x="6330861" y="4019312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728C8305-153F-7D45-94A9-85BFC37BC088}"/>
                </a:ext>
              </a:extLst>
            </p:cNvPr>
            <p:cNvSpPr/>
            <p:nvPr/>
          </p:nvSpPr>
          <p:spPr>
            <a:xfrm rot="5400000">
              <a:off x="6330861" y="4213289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1B2C100-D4AD-FD46-A5BB-30BC1665D564}"/>
                </a:ext>
              </a:extLst>
            </p:cNvPr>
            <p:cNvSpPr/>
            <p:nvPr/>
          </p:nvSpPr>
          <p:spPr>
            <a:xfrm rot="5400000">
              <a:off x="6330861" y="4402060"/>
              <a:ext cx="168513" cy="168512"/>
            </a:xfrm>
            <a:prstGeom prst="ellipse">
              <a:avLst/>
            </a:prstGeom>
            <a:solidFill>
              <a:srgbClr val="006400">
                <a:alpha val="46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3" name="Rounded Rectangle 342">
              <a:extLst>
                <a:ext uri="{FF2B5EF4-FFF2-40B4-BE49-F238E27FC236}">
                  <a16:creationId xmlns:a16="http://schemas.microsoft.com/office/drawing/2014/main" id="{971F420B-4A02-7342-846A-F439C44EBA80}"/>
                </a:ext>
              </a:extLst>
            </p:cNvPr>
            <p:cNvSpPr/>
            <p:nvPr/>
          </p:nvSpPr>
          <p:spPr>
            <a:xfrm rot="5400000">
              <a:off x="7282086" y="3909218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929266AA-E934-3342-9356-35D21591850E}"/>
                </a:ext>
              </a:extLst>
            </p:cNvPr>
            <p:cNvSpPr/>
            <p:nvPr/>
          </p:nvSpPr>
          <p:spPr>
            <a:xfrm rot="5400000">
              <a:off x="7785691" y="3448228"/>
              <a:ext cx="168513" cy="168512"/>
            </a:xfrm>
            <a:prstGeom prst="ellipse">
              <a:avLst/>
            </a:prstGeom>
            <a:solidFill>
              <a:srgbClr val="006400">
                <a:alpha val="37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C1E5D981-AF8D-314A-8F97-E72455C1712D}"/>
                </a:ext>
              </a:extLst>
            </p:cNvPr>
            <p:cNvSpPr/>
            <p:nvPr/>
          </p:nvSpPr>
          <p:spPr>
            <a:xfrm rot="5400000">
              <a:off x="7785691" y="3639766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C124F41D-D300-0742-92E2-B7B251716DE8}"/>
                </a:ext>
              </a:extLst>
            </p:cNvPr>
            <p:cNvSpPr/>
            <p:nvPr/>
          </p:nvSpPr>
          <p:spPr>
            <a:xfrm rot="5400000">
              <a:off x="7785691" y="3834241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6B72B147-6C1A-2541-8A96-7C871CFF103D}"/>
                </a:ext>
              </a:extLst>
            </p:cNvPr>
            <p:cNvSpPr/>
            <p:nvPr/>
          </p:nvSpPr>
          <p:spPr>
            <a:xfrm rot="5400000">
              <a:off x="7785691" y="4024996"/>
              <a:ext cx="168513" cy="168512"/>
            </a:xfrm>
            <a:prstGeom prst="ellipse">
              <a:avLst/>
            </a:prstGeom>
            <a:solidFill>
              <a:srgbClr val="006400">
                <a:alpha val="6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A936CD9D-77B6-D041-8514-C6AF93428425}"/>
                </a:ext>
              </a:extLst>
            </p:cNvPr>
            <p:cNvSpPr/>
            <p:nvPr/>
          </p:nvSpPr>
          <p:spPr>
            <a:xfrm rot="5400000">
              <a:off x="7785691" y="4218973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29E24C1C-1494-DC44-AE27-38E01F241D43}"/>
                </a:ext>
              </a:extLst>
            </p:cNvPr>
            <p:cNvSpPr/>
            <p:nvPr/>
          </p:nvSpPr>
          <p:spPr>
            <a:xfrm rot="5400000">
              <a:off x="7785691" y="4407744"/>
              <a:ext cx="168513" cy="168512"/>
            </a:xfrm>
            <a:prstGeom prst="ellipse">
              <a:avLst/>
            </a:prstGeom>
            <a:solidFill>
              <a:srgbClr val="006400">
                <a:alpha val="4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Rounded Rectangle 335">
              <a:extLst>
                <a:ext uri="{FF2B5EF4-FFF2-40B4-BE49-F238E27FC236}">
                  <a16:creationId xmlns:a16="http://schemas.microsoft.com/office/drawing/2014/main" id="{23B5CDD5-E6E6-0042-A593-91064E030520}"/>
                </a:ext>
              </a:extLst>
            </p:cNvPr>
            <p:cNvSpPr/>
            <p:nvPr/>
          </p:nvSpPr>
          <p:spPr>
            <a:xfrm rot="5400000">
              <a:off x="8649266" y="3925668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D24B4478-6731-4447-AA29-C147CA62F670}"/>
                </a:ext>
              </a:extLst>
            </p:cNvPr>
            <p:cNvSpPr/>
            <p:nvPr/>
          </p:nvSpPr>
          <p:spPr>
            <a:xfrm rot="5400000">
              <a:off x="9152871" y="3464678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682C3AD1-C806-394F-8E97-6FB01041D0CF}"/>
                </a:ext>
              </a:extLst>
            </p:cNvPr>
            <p:cNvSpPr/>
            <p:nvPr/>
          </p:nvSpPr>
          <p:spPr>
            <a:xfrm rot="5400000">
              <a:off x="9152871" y="3656216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F4D1153F-07AA-1441-BDA6-A5B25FE1AA46}"/>
                </a:ext>
              </a:extLst>
            </p:cNvPr>
            <p:cNvSpPr/>
            <p:nvPr/>
          </p:nvSpPr>
          <p:spPr>
            <a:xfrm rot="5400000">
              <a:off x="9152871" y="3850691"/>
              <a:ext cx="168513" cy="168512"/>
            </a:xfrm>
            <a:prstGeom prst="ellipse">
              <a:avLst/>
            </a:prstGeom>
            <a:solidFill>
              <a:srgbClr val="006400">
                <a:alpha val="7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FABA4DF1-5B78-8243-B3DB-8DE0F106CC51}"/>
                </a:ext>
              </a:extLst>
            </p:cNvPr>
            <p:cNvSpPr/>
            <p:nvPr/>
          </p:nvSpPr>
          <p:spPr>
            <a:xfrm rot="5400000">
              <a:off x="9152871" y="4041446"/>
              <a:ext cx="168513" cy="168512"/>
            </a:xfrm>
            <a:prstGeom prst="ellipse">
              <a:avLst/>
            </a:prstGeom>
            <a:solidFill>
              <a:srgbClr val="006400">
                <a:alpha val="4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33A2CE6B-C666-8D4F-81EC-C9BDD5082840}"/>
                </a:ext>
              </a:extLst>
            </p:cNvPr>
            <p:cNvSpPr/>
            <p:nvPr/>
          </p:nvSpPr>
          <p:spPr>
            <a:xfrm rot="5400000">
              <a:off x="9152871" y="4235423"/>
              <a:ext cx="168513" cy="168512"/>
            </a:xfrm>
            <a:prstGeom prst="ellipse">
              <a:avLst/>
            </a:prstGeom>
            <a:solidFill>
              <a:srgbClr val="006400">
                <a:alpha val="2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620F6E1E-5438-5D44-A3F0-A8C94254BC29}"/>
                </a:ext>
              </a:extLst>
            </p:cNvPr>
            <p:cNvSpPr/>
            <p:nvPr/>
          </p:nvSpPr>
          <p:spPr>
            <a:xfrm rot="5400000">
              <a:off x="9152871" y="4424194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C2C50C4E-F1AD-7547-A240-200CE0C93DA0}"/>
                </a:ext>
              </a:extLst>
            </p:cNvPr>
            <p:cNvCxnSpPr>
              <a:cxnSpLocks/>
              <a:stCxn id="259" idx="2"/>
            </p:cNvCxnSpPr>
            <p:nvPr/>
          </p:nvCxnSpPr>
          <p:spPr>
            <a:xfrm>
              <a:off x="4129972" y="4071707"/>
              <a:ext cx="436357" cy="87403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21E7B6B3-F592-E046-8B61-46045942FDFF}"/>
                </a:ext>
              </a:extLst>
            </p:cNvPr>
            <p:cNvCxnSpPr>
              <a:cxnSpLocks/>
              <a:stCxn id="260" idx="2"/>
            </p:cNvCxnSpPr>
            <p:nvPr/>
          </p:nvCxnSpPr>
          <p:spPr>
            <a:xfrm>
              <a:off x="5626805" y="4451317"/>
              <a:ext cx="306913" cy="482416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>
              <a:extLst>
                <a:ext uri="{FF2B5EF4-FFF2-40B4-BE49-F238E27FC236}">
                  <a16:creationId xmlns:a16="http://schemas.microsoft.com/office/drawing/2014/main" id="{3C7DEA7C-4B48-0649-8CB1-653943B01900}"/>
                </a:ext>
              </a:extLst>
            </p:cNvPr>
            <p:cNvCxnSpPr>
              <a:cxnSpLocks/>
              <a:stCxn id="275" idx="2"/>
            </p:cNvCxnSpPr>
            <p:nvPr/>
          </p:nvCxnSpPr>
          <p:spPr>
            <a:xfrm>
              <a:off x="7089336" y="4271683"/>
              <a:ext cx="549717" cy="66205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Arrow Connector 387">
              <a:extLst>
                <a:ext uri="{FF2B5EF4-FFF2-40B4-BE49-F238E27FC236}">
                  <a16:creationId xmlns:a16="http://schemas.microsoft.com/office/drawing/2014/main" id="{C83919DD-BCCC-6547-A5FC-EA7D1597A670}"/>
                </a:ext>
              </a:extLst>
            </p:cNvPr>
            <p:cNvCxnSpPr>
              <a:cxnSpLocks/>
              <a:stCxn id="276" idx="2"/>
            </p:cNvCxnSpPr>
            <p:nvPr/>
          </p:nvCxnSpPr>
          <p:spPr>
            <a:xfrm>
              <a:off x="8319834" y="3912973"/>
              <a:ext cx="391309" cy="102076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01C010-4CAA-4C45-989D-17E03AE4D921}"/>
                </a:ext>
              </a:extLst>
            </p:cNvPr>
            <p:cNvSpPr txBox="1"/>
            <p:nvPr/>
          </p:nvSpPr>
          <p:spPr>
            <a:xfrm>
              <a:off x="4333408" y="3962553"/>
              <a:ext cx="1847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E6DF4F3-3FDD-C84A-B92A-110C05B779E0}"/>
                </a:ext>
              </a:extLst>
            </p:cNvPr>
            <p:cNvCxnSpPr>
              <a:cxnSpLocks/>
            </p:cNvCxnSpPr>
            <p:nvPr/>
          </p:nvCxnSpPr>
          <p:spPr>
            <a:xfrm>
              <a:off x="2594815" y="3889869"/>
              <a:ext cx="366253" cy="1043864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F9C9DBC3-44D0-F04F-9C5B-396E3E6EC558}"/>
                </a:ext>
              </a:extLst>
            </p:cNvPr>
            <p:cNvSpPr/>
            <p:nvPr/>
          </p:nvSpPr>
          <p:spPr>
            <a:xfrm>
              <a:off x="4444782" y="5879115"/>
              <a:ext cx="3345053" cy="582656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+mj-lt"/>
                </a:rPr>
                <a:t>The turtle beat the hare</a:t>
              </a:r>
            </a:p>
          </p:txBody>
        </p:sp>
        <p:sp>
          <p:nvSpPr>
            <p:cNvPr id="74" name="Right Arrow 73">
              <a:extLst>
                <a:ext uri="{FF2B5EF4-FFF2-40B4-BE49-F238E27FC236}">
                  <a16:creationId xmlns:a16="http://schemas.microsoft.com/office/drawing/2014/main" id="{BB20F21C-F482-BD45-8BED-C2AA77D3B418}"/>
                </a:ext>
              </a:extLst>
            </p:cNvPr>
            <p:cNvSpPr/>
            <p:nvPr/>
          </p:nvSpPr>
          <p:spPr>
            <a:xfrm rot="16200000">
              <a:off x="5979298" y="5302481"/>
              <a:ext cx="287485" cy="839187"/>
            </a:xfrm>
            <a:prstGeom prst="rightArrow">
              <a:avLst>
                <a:gd name="adj1" fmla="val 46225"/>
                <a:gd name="adj2" fmla="val 6792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Slide Number Placeholder 4">
            <a:extLst>
              <a:ext uri="{FF2B5EF4-FFF2-40B4-BE49-F238E27FC236}">
                <a16:creationId xmlns:a16="http://schemas.microsoft.com/office/drawing/2014/main" id="{9A76930B-9870-5F43-A7F4-E488AFD7DD65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2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0131A2EC-ADB7-8545-A053-83222EAC10BE}"/>
              </a:ext>
            </a:extLst>
          </p:cNvPr>
          <p:cNvSpPr/>
          <p:nvPr/>
        </p:nvSpPr>
        <p:spPr>
          <a:xfrm>
            <a:off x="9537345" y="-180304"/>
            <a:ext cx="3504349" cy="1917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967302-7AF5-C34F-8209-BAFAD40BD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91440"/>
            <a:ext cx="3950208" cy="32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CAC2571-FA05-1D49-B2F4-FE347EF24C84}"/>
              </a:ext>
            </a:extLst>
          </p:cNvPr>
          <p:cNvGrpSpPr/>
          <p:nvPr/>
        </p:nvGrpSpPr>
        <p:grpSpPr>
          <a:xfrm>
            <a:off x="3291840" y="3345713"/>
            <a:ext cx="8757503" cy="3116058"/>
            <a:chOff x="1730418" y="3345713"/>
            <a:chExt cx="8757503" cy="3116058"/>
          </a:xfrm>
        </p:grpSpPr>
        <p:sp>
          <p:nvSpPr>
            <p:cNvPr id="258" name="Rounded Rectangle 257">
              <a:extLst>
                <a:ext uri="{FF2B5EF4-FFF2-40B4-BE49-F238E27FC236}">
                  <a16:creationId xmlns:a16="http://schemas.microsoft.com/office/drawing/2014/main" id="{D1FB3EEB-4EE6-3A49-87AD-A49854569202}"/>
                </a:ext>
              </a:extLst>
            </p:cNvPr>
            <p:cNvSpPr/>
            <p:nvPr/>
          </p:nvSpPr>
          <p:spPr>
            <a:xfrm>
              <a:off x="2379560" y="3542397"/>
              <a:ext cx="593643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rgbClr val="000099"/>
                  </a:solidFill>
                  <a:latin typeface="+mj-lt"/>
                </a:rPr>
                <a:t>The</a:t>
              </a:r>
            </a:p>
          </p:txBody>
        </p:sp>
        <p:sp>
          <p:nvSpPr>
            <p:cNvPr id="259" name="Rounded Rectangle 258">
              <a:extLst>
                <a:ext uri="{FF2B5EF4-FFF2-40B4-BE49-F238E27FC236}">
                  <a16:creationId xmlns:a16="http://schemas.microsoft.com/office/drawing/2014/main" id="{EDED8698-79F7-A542-B886-D44FA76EADA7}"/>
                </a:ext>
              </a:extLst>
            </p:cNvPr>
            <p:cNvSpPr/>
            <p:nvPr/>
          </p:nvSpPr>
          <p:spPr>
            <a:xfrm>
              <a:off x="3714096" y="4333839"/>
              <a:ext cx="841245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rgbClr val="000099"/>
                  </a:solidFill>
                  <a:latin typeface="+mj-lt"/>
                </a:rPr>
                <a:t>rabbit</a:t>
              </a:r>
            </a:p>
          </p:txBody>
        </p:sp>
        <p:sp>
          <p:nvSpPr>
            <p:cNvPr id="260" name="Rounded Rectangle 259">
              <a:extLst>
                <a:ext uri="{FF2B5EF4-FFF2-40B4-BE49-F238E27FC236}">
                  <a16:creationId xmlns:a16="http://schemas.microsoft.com/office/drawing/2014/main" id="{DB782B3C-A140-DE4E-98FB-C201D555E4DF}"/>
                </a:ext>
              </a:extLst>
            </p:cNvPr>
            <p:cNvSpPr/>
            <p:nvPr/>
          </p:nvSpPr>
          <p:spPr>
            <a:xfrm>
              <a:off x="5319891" y="3879909"/>
              <a:ext cx="584329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rgbClr val="000099"/>
                  </a:solidFill>
                  <a:latin typeface="+mj-lt"/>
                </a:rPr>
                <a:t>lost </a:t>
              </a:r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AE717A64-33D1-9845-84B2-7E900FCE1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3677" y="4548439"/>
              <a:ext cx="13560" cy="82509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967A3721-82D8-9E46-885E-BC8BA72EE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8879" y="4533197"/>
              <a:ext cx="48" cy="82509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7DC7C07E-9219-4841-ADCC-B05BCB7E4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0817" y="4522613"/>
              <a:ext cx="0" cy="90645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2E564E14-6207-DA43-B67B-E0F4B7BDF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9304" y="4566923"/>
              <a:ext cx="5574" cy="723734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B8303375-FF87-334F-A1F4-7675190D8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2349" y="4571706"/>
              <a:ext cx="1409" cy="87896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426252F-97D8-CD4D-8196-6E1693BBB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9529" y="4588159"/>
              <a:ext cx="1409" cy="924527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ounded Rectangle 274">
              <a:extLst>
                <a:ext uri="{FF2B5EF4-FFF2-40B4-BE49-F238E27FC236}">
                  <a16:creationId xmlns:a16="http://schemas.microsoft.com/office/drawing/2014/main" id="{128913DE-DAAF-434D-9E87-EBEB0AADEB55}"/>
                </a:ext>
              </a:extLst>
            </p:cNvPr>
            <p:cNvSpPr/>
            <p:nvPr/>
          </p:nvSpPr>
          <p:spPr>
            <a:xfrm>
              <a:off x="6578358" y="3345713"/>
              <a:ext cx="355387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rgbClr val="000099"/>
                  </a:solidFill>
                  <a:latin typeface="+mj-lt"/>
                </a:rPr>
                <a:t>to</a:t>
              </a:r>
            </a:p>
          </p:txBody>
        </p:sp>
        <p:sp>
          <p:nvSpPr>
            <p:cNvPr id="276" name="Rounded Rectangle 275">
              <a:extLst>
                <a:ext uri="{FF2B5EF4-FFF2-40B4-BE49-F238E27FC236}">
                  <a16:creationId xmlns:a16="http://schemas.microsoft.com/office/drawing/2014/main" id="{62E921BC-27AD-2E4D-A5A3-F88F19B47DF0}"/>
                </a:ext>
              </a:extLst>
            </p:cNvPr>
            <p:cNvSpPr/>
            <p:nvPr/>
          </p:nvSpPr>
          <p:spPr>
            <a:xfrm>
              <a:off x="8023699" y="3565501"/>
              <a:ext cx="592264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rgbClr val="000099"/>
                  </a:solidFill>
                  <a:latin typeface="+mj-lt"/>
                </a:rPr>
                <a:t>the </a:t>
              </a:r>
            </a:p>
          </p:txBody>
        </p:sp>
        <p:sp>
          <p:nvSpPr>
            <p:cNvPr id="277" name="Rounded Rectangle 276">
              <a:extLst>
                <a:ext uri="{FF2B5EF4-FFF2-40B4-BE49-F238E27FC236}">
                  <a16:creationId xmlns:a16="http://schemas.microsoft.com/office/drawing/2014/main" id="{E6FF8609-B293-FC4F-AAB1-BF42DD75E6BB}"/>
                </a:ext>
              </a:extLst>
            </p:cNvPr>
            <p:cNvSpPr/>
            <p:nvPr/>
          </p:nvSpPr>
          <p:spPr>
            <a:xfrm>
              <a:off x="9400368" y="3748513"/>
              <a:ext cx="1087553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rgbClr val="000099"/>
                  </a:solidFill>
                  <a:latin typeface="+mj-lt"/>
                </a:rPr>
                <a:t>tortoise 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6618C5A2-A1E3-194B-A1FD-F512F4EBE206}"/>
                </a:ext>
              </a:extLst>
            </p:cNvPr>
            <p:cNvSpPr/>
            <p:nvPr/>
          </p:nvSpPr>
          <p:spPr>
            <a:xfrm rot="10800000" flipV="1">
              <a:off x="1730418" y="4933733"/>
              <a:ext cx="8757500" cy="607860"/>
            </a:xfrm>
            <a:prstGeom prst="rect">
              <a:avLst/>
            </a:prstGeom>
            <a:solidFill>
              <a:srgbClr val="006400"/>
            </a:solidFill>
            <a:ln>
              <a:solidFill>
                <a:srgbClr val="0064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+mj-lt"/>
                </a:rPr>
                <a:t>Paraphraser</a:t>
              </a:r>
            </a:p>
          </p:txBody>
        </p:sp>
        <p:sp>
          <p:nvSpPr>
            <p:cNvPr id="371" name="Rounded Rectangle 370">
              <a:extLst>
                <a:ext uri="{FF2B5EF4-FFF2-40B4-BE49-F238E27FC236}">
                  <a16:creationId xmlns:a16="http://schemas.microsoft.com/office/drawing/2014/main" id="{585F44C1-A457-2E4E-8C00-1B30B9857D25}"/>
                </a:ext>
              </a:extLst>
            </p:cNvPr>
            <p:cNvSpPr/>
            <p:nvPr/>
          </p:nvSpPr>
          <p:spPr>
            <a:xfrm rot="5400000">
              <a:off x="1642008" y="3885951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90D21CA-0CA1-A749-AB54-4F7770252D44}"/>
                </a:ext>
              </a:extLst>
            </p:cNvPr>
            <p:cNvSpPr/>
            <p:nvPr/>
          </p:nvSpPr>
          <p:spPr>
            <a:xfrm rot="5400000">
              <a:off x="2145613" y="3424961"/>
              <a:ext cx="168513" cy="168512"/>
            </a:xfrm>
            <a:prstGeom prst="ellipse">
              <a:avLst/>
            </a:prstGeom>
            <a:solidFill>
              <a:srgbClr val="006400">
                <a:alpha val="76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9F4EA6A3-3181-C14D-900B-70C45A8D9548}"/>
                </a:ext>
              </a:extLst>
            </p:cNvPr>
            <p:cNvSpPr/>
            <p:nvPr/>
          </p:nvSpPr>
          <p:spPr>
            <a:xfrm rot="5400000">
              <a:off x="2145613" y="3616499"/>
              <a:ext cx="168513" cy="168512"/>
            </a:xfrm>
            <a:prstGeom prst="ellipse">
              <a:avLst/>
            </a:prstGeom>
            <a:solidFill>
              <a:srgbClr val="000099">
                <a:alpha val="75000"/>
              </a:srgbClr>
            </a:solidFill>
            <a:ln w="190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AA506A8-6625-5741-AEC0-36599D0E48BA}"/>
                </a:ext>
              </a:extLst>
            </p:cNvPr>
            <p:cNvSpPr/>
            <p:nvPr/>
          </p:nvSpPr>
          <p:spPr>
            <a:xfrm rot="5400000">
              <a:off x="2145613" y="3810974"/>
              <a:ext cx="168513" cy="168512"/>
            </a:xfrm>
            <a:prstGeom prst="ellipse">
              <a:avLst/>
            </a:prstGeom>
            <a:solidFill>
              <a:srgbClr val="006400">
                <a:alpha val="4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E3EF55-512F-CD40-A6C9-7D1FC467E4B8}"/>
                </a:ext>
              </a:extLst>
            </p:cNvPr>
            <p:cNvSpPr/>
            <p:nvPr/>
          </p:nvSpPr>
          <p:spPr>
            <a:xfrm rot="5400000">
              <a:off x="2145613" y="4001729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DBCFC706-A993-734B-A095-008D7449213C}"/>
                </a:ext>
              </a:extLst>
            </p:cNvPr>
            <p:cNvSpPr/>
            <p:nvPr/>
          </p:nvSpPr>
          <p:spPr>
            <a:xfrm rot="5400000">
              <a:off x="2145613" y="4195706"/>
              <a:ext cx="168513" cy="168512"/>
            </a:xfrm>
            <a:prstGeom prst="ellipse">
              <a:avLst/>
            </a:prstGeom>
            <a:solidFill>
              <a:srgbClr val="006400">
                <a:alpha val="41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B0FB6CD5-8546-854D-AACA-CACFB4701F19}"/>
                </a:ext>
              </a:extLst>
            </p:cNvPr>
            <p:cNvSpPr/>
            <p:nvPr/>
          </p:nvSpPr>
          <p:spPr>
            <a:xfrm rot="5400000">
              <a:off x="2145613" y="4384477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4" name="Rounded Rectangle 363">
              <a:extLst>
                <a:ext uri="{FF2B5EF4-FFF2-40B4-BE49-F238E27FC236}">
                  <a16:creationId xmlns:a16="http://schemas.microsoft.com/office/drawing/2014/main" id="{78F28EFD-0936-8442-A554-0F744D13CFF8}"/>
                </a:ext>
              </a:extLst>
            </p:cNvPr>
            <p:cNvSpPr/>
            <p:nvPr/>
          </p:nvSpPr>
          <p:spPr>
            <a:xfrm rot="5400000">
              <a:off x="2977258" y="3870709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7C3C2E00-8768-DD4A-9C09-AD514CF53E29}"/>
                </a:ext>
              </a:extLst>
            </p:cNvPr>
            <p:cNvSpPr/>
            <p:nvPr/>
          </p:nvSpPr>
          <p:spPr>
            <a:xfrm rot="5400000">
              <a:off x="3480863" y="3409719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15B0B931-5D58-5D4C-A4DA-2366078D03A3}"/>
                </a:ext>
              </a:extLst>
            </p:cNvPr>
            <p:cNvSpPr/>
            <p:nvPr/>
          </p:nvSpPr>
          <p:spPr>
            <a:xfrm rot="5400000">
              <a:off x="3480863" y="3601257"/>
              <a:ext cx="168513" cy="168512"/>
            </a:xfrm>
            <a:prstGeom prst="ellipse">
              <a:avLst/>
            </a:prstGeom>
            <a:solidFill>
              <a:srgbClr val="006400">
                <a:alpha val="2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8D99B82F-C105-E341-ACD3-F0CB7C5C09B5}"/>
                </a:ext>
              </a:extLst>
            </p:cNvPr>
            <p:cNvSpPr/>
            <p:nvPr/>
          </p:nvSpPr>
          <p:spPr>
            <a:xfrm rot="5400000">
              <a:off x="3480863" y="3795732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C16DA24-9462-B54F-86CC-EF893B611144}"/>
                </a:ext>
              </a:extLst>
            </p:cNvPr>
            <p:cNvSpPr/>
            <p:nvPr/>
          </p:nvSpPr>
          <p:spPr>
            <a:xfrm rot="5400000">
              <a:off x="3480863" y="3986487"/>
              <a:ext cx="168513" cy="168512"/>
            </a:xfrm>
            <a:prstGeom prst="ellipse">
              <a:avLst/>
            </a:prstGeom>
            <a:solidFill>
              <a:srgbClr val="006400">
                <a:alpha val="4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EA987CB4-45A5-7848-8BD7-9CC03D517B36}"/>
                </a:ext>
              </a:extLst>
            </p:cNvPr>
            <p:cNvSpPr/>
            <p:nvPr/>
          </p:nvSpPr>
          <p:spPr>
            <a:xfrm rot="5400000">
              <a:off x="3480863" y="4180464"/>
              <a:ext cx="168513" cy="168512"/>
            </a:xfrm>
            <a:prstGeom prst="ellipse">
              <a:avLst/>
            </a:prstGeom>
            <a:solidFill>
              <a:srgbClr val="006400">
                <a:alpha val="4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A057281D-4AA8-1346-AEF1-89EDB0953854}"/>
                </a:ext>
              </a:extLst>
            </p:cNvPr>
            <p:cNvSpPr/>
            <p:nvPr/>
          </p:nvSpPr>
          <p:spPr>
            <a:xfrm rot="5400000">
              <a:off x="3480863" y="4369235"/>
              <a:ext cx="168513" cy="168512"/>
            </a:xfrm>
            <a:prstGeom prst="ellipse">
              <a:avLst/>
            </a:prstGeom>
            <a:solidFill>
              <a:srgbClr val="000099">
                <a:alpha val="75000"/>
              </a:srgbClr>
            </a:solidFill>
            <a:ln w="190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7" name="Rounded Rectangle 356">
              <a:extLst>
                <a:ext uri="{FF2B5EF4-FFF2-40B4-BE49-F238E27FC236}">
                  <a16:creationId xmlns:a16="http://schemas.microsoft.com/office/drawing/2014/main" id="{EC067F93-0FBA-4A43-9D02-2DD21403C8C2}"/>
                </a:ext>
              </a:extLst>
            </p:cNvPr>
            <p:cNvSpPr/>
            <p:nvPr/>
          </p:nvSpPr>
          <p:spPr>
            <a:xfrm rot="5400000">
              <a:off x="4579148" y="3860122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1A4AED6C-73B4-2B4C-825E-27BE2578F491}"/>
                </a:ext>
              </a:extLst>
            </p:cNvPr>
            <p:cNvSpPr/>
            <p:nvPr/>
          </p:nvSpPr>
          <p:spPr>
            <a:xfrm rot="5400000">
              <a:off x="5082753" y="3399132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A42AAA37-A83A-7A4A-937E-D5AA7A497B1A}"/>
                </a:ext>
              </a:extLst>
            </p:cNvPr>
            <p:cNvSpPr/>
            <p:nvPr/>
          </p:nvSpPr>
          <p:spPr>
            <a:xfrm rot="5400000">
              <a:off x="5082753" y="3590670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F93A7C39-409C-9C4D-9566-58FBC175A870}"/>
                </a:ext>
              </a:extLst>
            </p:cNvPr>
            <p:cNvSpPr/>
            <p:nvPr/>
          </p:nvSpPr>
          <p:spPr>
            <a:xfrm rot="5400000">
              <a:off x="5082753" y="3785145"/>
              <a:ext cx="168513" cy="168512"/>
            </a:xfrm>
            <a:prstGeom prst="ellipse">
              <a:avLst/>
            </a:prstGeom>
            <a:solidFill>
              <a:srgbClr val="006400">
                <a:alpha val="6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DD9E7316-20BD-D543-A112-778B2E53A35E}"/>
                </a:ext>
              </a:extLst>
            </p:cNvPr>
            <p:cNvSpPr/>
            <p:nvPr/>
          </p:nvSpPr>
          <p:spPr>
            <a:xfrm rot="5400000">
              <a:off x="5082753" y="3975900"/>
              <a:ext cx="168513" cy="168512"/>
            </a:xfrm>
            <a:prstGeom prst="ellipse">
              <a:avLst/>
            </a:prstGeom>
            <a:solidFill>
              <a:srgbClr val="000099">
                <a:alpha val="75000"/>
              </a:srgbClr>
            </a:solidFill>
            <a:ln w="190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8F0E86F8-8467-C747-92D8-9757CE4C6E52}"/>
                </a:ext>
              </a:extLst>
            </p:cNvPr>
            <p:cNvSpPr/>
            <p:nvPr/>
          </p:nvSpPr>
          <p:spPr>
            <a:xfrm rot="5400000">
              <a:off x="5082753" y="4169877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4974627-9CB6-BF44-B61A-CCE1FC843760}"/>
                </a:ext>
              </a:extLst>
            </p:cNvPr>
            <p:cNvSpPr/>
            <p:nvPr/>
          </p:nvSpPr>
          <p:spPr>
            <a:xfrm rot="5400000">
              <a:off x="5082753" y="4358648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ounded Rectangle 349">
              <a:extLst>
                <a:ext uri="{FF2B5EF4-FFF2-40B4-BE49-F238E27FC236}">
                  <a16:creationId xmlns:a16="http://schemas.microsoft.com/office/drawing/2014/main" id="{9E540978-6A08-6248-8FFC-B01B94368F4F}"/>
                </a:ext>
              </a:extLst>
            </p:cNvPr>
            <p:cNvSpPr/>
            <p:nvPr/>
          </p:nvSpPr>
          <p:spPr>
            <a:xfrm rot="5400000">
              <a:off x="5827256" y="3903534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9A9FC99E-B12E-3C41-87F1-2C27D31E1113}"/>
                </a:ext>
              </a:extLst>
            </p:cNvPr>
            <p:cNvSpPr/>
            <p:nvPr/>
          </p:nvSpPr>
          <p:spPr>
            <a:xfrm rot="5400000">
              <a:off x="6330861" y="3442544"/>
              <a:ext cx="168513" cy="168512"/>
            </a:xfrm>
            <a:prstGeom prst="ellipse">
              <a:avLst/>
            </a:prstGeom>
            <a:solidFill>
              <a:srgbClr val="000099">
                <a:alpha val="75000"/>
              </a:srgbClr>
            </a:solidFill>
            <a:ln w="190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6E5EBBEA-D3FC-DB46-A641-96762F285A62}"/>
                </a:ext>
              </a:extLst>
            </p:cNvPr>
            <p:cNvSpPr/>
            <p:nvPr/>
          </p:nvSpPr>
          <p:spPr>
            <a:xfrm rot="5400000">
              <a:off x="6330861" y="3634082"/>
              <a:ext cx="168513" cy="168512"/>
            </a:xfrm>
            <a:prstGeom prst="ellipse">
              <a:avLst/>
            </a:prstGeom>
            <a:solidFill>
              <a:srgbClr val="006400">
                <a:alpha val="2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4F5CE6F3-6E67-654A-8948-41E3A8C7E89B}"/>
                </a:ext>
              </a:extLst>
            </p:cNvPr>
            <p:cNvSpPr/>
            <p:nvPr/>
          </p:nvSpPr>
          <p:spPr>
            <a:xfrm rot="5400000">
              <a:off x="6330861" y="3828557"/>
              <a:ext cx="168513" cy="168512"/>
            </a:xfrm>
            <a:prstGeom prst="ellipse">
              <a:avLst/>
            </a:prstGeom>
            <a:solidFill>
              <a:srgbClr val="006400">
                <a:alpha val="46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CF303236-76A0-D14C-9383-F6D8DDBAB1FD}"/>
                </a:ext>
              </a:extLst>
            </p:cNvPr>
            <p:cNvSpPr/>
            <p:nvPr/>
          </p:nvSpPr>
          <p:spPr>
            <a:xfrm rot="5400000">
              <a:off x="6330861" y="4019312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728C8305-153F-7D45-94A9-85BFC37BC088}"/>
                </a:ext>
              </a:extLst>
            </p:cNvPr>
            <p:cNvSpPr/>
            <p:nvPr/>
          </p:nvSpPr>
          <p:spPr>
            <a:xfrm rot="5400000">
              <a:off x="6330861" y="4213289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1B2C100-D4AD-FD46-A5BB-30BC1665D564}"/>
                </a:ext>
              </a:extLst>
            </p:cNvPr>
            <p:cNvSpPr/>
            <p:nvPr/>
          </p:nvSpPr>
          <p:spPr>
            <a:xfrm rot="5400000">
              <a:off x="6330861" y="4402060"/>
              <a:ext cx="168513" cy="168512"/>
            </a:xfrm>
            <a:prstGeom prst="ellipse">
              <a:avLst/>
            </a:prstGeom>
            <a:solidFill>
              <a:srgbClr val="006400">
                <a:alpha val="46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3" name="Rounded Rectangle 342">
              <a:extLst>
                <a:ext uri="{FF2B5EF4-FFF2-40B4-BE49-F238E27FC236}">
                  <a16:creationId xmlns:a16="http://schemas.microsoft.com/office/drawing/2014/main" id="{971F420B-4A02-7342-846A-F439C44EBA80}"/>
                </a:ext>
              </a:extLst>
            </p:cNvPr>
            <p:cNvSpPr/>
            <p:nvPr/>
          </p:nvSpPr>
          <p:spPr>
            <a:xfrm rot="5400000">
              <a:off x="7282086" y="3909218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929266AA-E934-3342-9356-35D21591850E}"/>
                </a:ext>
              </a:extLst>
            </p:cNvPr>
            <p:cNvSpPr/>
            <p:nvPr/>
          </p:nvSpPr>
          <p:spPr>
            <a:xfrm rot="5400000">
              <a:off x="7785691" y="3448228"/>
              <a:ext cx="168513" cy="168512"/>
            </a:xfrm>
            <a:prstGeom prst="ellipse">
              <a:avLst/>
            </a:prstGeom>
            <a:solidFill>
              <a:srgbClr val="006400">
                <a:alpha val="37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C1E5D981-AF8D-314A-8F97-E72455C1712D}"/>
                </a:ext>
              </a:extLst>
            </p:cNvPr>
            <p:cNvSpPr/>
            <p:nvPr/>
          </p:nvSpPr>
          <p:spPr>
            <a:xfrm rot="5400000">
              <a:off x="7785691" y="3639766"/>
              <a:ext cx="168513" cy="168512"/>
            </a:xfrm>
            <a:prstGeom prst="ellipse">
              <a:avLst/>
            </a:prstGeom>
            <a:solidFill>
              <a:srgbClr val="000099">
                <a:alpha val="75000"/>
              </a:srgbClr>
            </a:solidFill>
            <a:ln w="190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C124F41D-D300-0742-92E2-B7B251716DE8}"/>
                </a:ext>
              </a:extLst>
            </p:cNvPr>
            <p:cNvSpPr/>
            <p:nvPr/>
          </p:nvSpPr>
          <p:spPr>
            <a:xfrm rot="5400000">
              <a:off x="7785691" y="3834241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6B72B147-6C1A-2541-8A96-7C871CFF103D}"/>
                </a:ext>
              </a:extLst>
            </p:cNvPr>
            <p:cNvSpPr/>
            <p:nvPr/>
          </p:nvSpPr>
          <p:spPr>
            <a:xfrm rot="5400000">
              <a:off x="7785691" y="4024996"/>
              <a:ext cx="168513" cy="168512"/>
            </a:xfrm>
            <a:prstGeom prst="ellipse">
              <a:avLst/>
            </a:prstGeom>
            <a:solidFill>
              <a:srgbClr val="006400">
                <a:alpha val="6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A936CD9D-77B6-D041-8514-C6AF93428425}"/>
                </a:ext>
              </a:extLst>
            </p:cNvPr>
            <p:cNvSpPr/>
            <p:nvPr/>
          </p:nvSpPr>
          <p:spPr>
            <a:xfrm rot="5400000">
              <a:off x="7785691" y="4218973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29E24C1C-1494-DC44-AE27-38E01F241D43}"/>
                </a:ext>
              </a:extLst>
            </p:cNvPr>
            <p:cNvSpPr/>
            <p:nvPr/>
          </p:nvSpPr>
          <p:spPr>
            <a:xfrm rot="5400000">
              <a:off x="7785691" y="4407744"/>
              <a:ext cx="168513" cy="168512"/>
            </a:xfrm>
            <a:prstGeom prst="ellipse">
              <a:avLst/>
            </a:prstGeom>
            <a:solidFill>
              <a:srgbClr val="006400">
                <a:alpha val="4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Rounded Rectangle 335">
              <a:extLst>
                <a:ext uri="{FF2B5EF4-FFF2-40B4-BE49-F238E27FC236}">
                  <a16:creationId xmlns:a16="http://schemas.microsoft.com/office/drawing/2014/main" id="{23B5CDD5-E6E6-0042-A593-91064E030520}"/>
                </a:ext>
              </a:extLst>
            </p:cNvPr>
            <p:cNvSpPr/>
            <p:nvPr/>
          </p:nvSpPr>
          <p:spPr>
            <a:xfrm rot="5400000">
              <a:off x="8649266" y="3925668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D24B4478-6731-4447-AA29-C147CA62F670}"/>
                </a:ext>
              </a:extLst>
            </p:cNvPr>
            <p:cNvSpPr/>
            <p:nvPr/>
          </p:nvSpPr>
          <p:spPr>
            <a:xfrm rot="5400000">
              <a:off x="9152871" y="3464678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682C3AD1-C806-394F-8E97-6FB01041D0CF}"/>
                </a:ext>
              </a:extLst>
            </p:cNvPr>
            <p:cNvSpPr/>
            <p:nvPr/>
          </p:nvSpPr>
          <p:spPr>
            <a:xfrm rot="5400000">
              <a:off x="9152871" y="3656216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F4D1153F-07AA-1441-BDA6-A5B25FE1AA46}"/>
                </a:ext>
              </a:extLst>
            </p:cNvPr>
            <p:cNvSpPr/>
            <p:nvPr/>
          </p:nvSpPr>
          <p:spPr>
            <a:xfrm rot="5400000">
              <a:off x="9152871" y="3850691"/>
              <a:ext cx="168513" cy="168512"/>
            </a:xfrm>
            <a:prstGeom prst="ellipse">
              <a:avLst/>
            </a:prstGeom>
            <a:solidFill>
              <a:srgbClr val="000099">
                <a:alpha val="75000"/>
              </a:srgbClr>
            </a:solidFill>
            <a:ln w="190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FABA4DF1-5B78-8243-B3DB-8DE0F106CC51}"/>
                </a:ext>
              </a:extLst>
            </p:cNvPr>
            <p:cNvSpPr/>
            <p:nvPr/>
          </p:nvSpPr>
          <p:spPr>
            <a:xfrm rot="5400000">
              <a:off x="9152871" y="4041446"/>
              <a:ext cx="168513" cy="168512"/>
            </a:xfrm>
            <a:prstGeom prst="ellipse">
              <a:avLst/>
            </a:prstGeom>
            <a:solidFill>
              <a:srgbClr val="006400">
                <a:alpha val="4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33A2CE6B-C666-8D4F-81EC-C9BDD5082840}"/>
                </a:ext>
              </a:extLst>
            </p:cNvPr>
            <p:cNvSpPr/>
            <p:nvPr/>
          </p:nvSpPr>
          <p:spPr>
            <a:xfrm rot="5400000">
              <a:off x="9152871" y="4235423"/>
              <a:ext cx="168513" cy="168512"/>
            </a:xfrm>
            <a:prstGeom prst="ellipse">
              <a:avLst/>
            </a:prstGeom>
            <a:solidFill>
              <a:srgbClr val="006400">
                <a:alpha val="2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620F6E1E-5438-5D44-A3F0-A8C94254BC29}"/>
                </a:ext>
              </a:extLst>
            </p:cNvPr>
            <p:cNvSpPr/>
            <p:nvPr/>
          </p:nvSpPr>
          <p:spPr>
            <a:xfrm rot="5400000">
              <a:off x="9152871" y="4424194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01C010-4CAA-4C45-989D-17E03AE4D921}"/>
                </a:ext>
              </a:extLst>
            </p:cNvPr>
            <p:cNvSpPr txBox="1"/>
            <p:nvPr/>
          </p:nvSpPr>
          <p:spPr>
            <a:xfrm>
              <a:off x="4333408" y="39625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EE6D014E-5D50-4B41-9C0B-661313D8B046}"/>
                </a:ext>
              </a:extLst>
            </p:cNvPr>
            <p:cNvCxnSpPr>
              <a:cxnSpLocks/>
              <a:stCxn id="259" idx="2"/>
            </p:cNvCxnSpPr>
            <p:nvPr/>
          </p:nvCxnSpPr>
          <p:spPr>
            <a:xfrm>
              <a:off x="4134716" y="4681311"/>
              <a:ext cx="431610" cy="26443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901B53B6-4D24-8D42-9621-276EE5664D41}"/>
                </a:ext>
              </a:extLst>
            </p:cNvPr>
            <p:cNvCxnSpPr>
              <a:cxnSpLocks/>
              <a:stCxn id="260" idx="2"/>
            </p:cNvCxnSpPr>
            <p:nvPr/>
          </p:nvCxnSpPr>
          <p:spPr>
            <a:xfrm>
              <a:off x="5612053" y="4227381"/>
              <a:ext cx="321662" cy="70635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40EC9D7A-6C20-AE4C-9C60-5328BC80E0A1}"/>
                </a:ext>
              </a:extLst>
            </p:cNvPr>
            <p:cNvCxnSpPr>
              <a:cxnSpLocks/>
              <a:stCxn id="275" idx="2"/>
            </p:cNvCxnSpPr>
            <p:nvPr/>
          </p:nvCxnSpPr>
          <p:spPr>
            <a:xfrm>
              <a:off x="6756052" y="3693185"/>
              <a:ext cx="883001" cy="124054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7CC03558-ACB0-DE4C-B51F-36036E8B5351}"/>
                </a:ext>
              </a:extLst>
            </p:cNvPr>
            <p:cNvCxnSpPr>
              <a:cxnSpLocks/>
            </p:cNvCxnSpPr>
            <p:nvPr/>
          </p:nvCxnSpPr>
          <p:spPr>
            <a:xfrm>
              <a:off x="8319834" y="3912973"/>
              <a:ext cx="391309" cy="102076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EBAF8A2A-9EA7-D645-A800-4A640949DDF3}"/>
                </a:ext>
              </a:extLst>
            </p:cNvPr>
            <p:cNvCxnSpPr>
              <a:cxnSpLocks/>
              <a:stCxn id="258" idx="2"/>
            </p:cNvCxnSpPr>
            <p:nvPr/>
          </p:nvCxnSpPr>
          <p:spPr>
            <a:xfrm>
              <a:off x="2676379" y="3889869"/>
              <a:ext cx="284686" cy="1043864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Rounded Rectangle 400">
              <a:extLst>
                <a:ext uri="{FF2B5EF4-FFF2-40B4-BE49-F238E27FC236}">
                  <a16:creationId xmlns:a16="http://schemas.microsoft.com/office/drawing/2014/main" id="{19E7B42E-5F51-434C-9898-D92A07EDFB5C}"/>
                </a:ext>
              </a:extLst>
            </p:cNvPr>
            <p:cNvSpPr/>
            <p:nvPr/>
          </p:nvSpPr>
          <p:spPr>
            <a:xfrm>
              <a:off x="4444782" y="5879115"/>
              <a:ext cx="3345053" cy="582656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+mj-lt"/>
                </a:rPr>
                <a:t>The turtle beat the hare</a:t>
              </a:r>
            </a:p>
          </p:txBody>
        </p:sp>
        <p:sp>
          <p:nvSpPr>
            <p:cNvPr id="402" name="Right Arrow 401">
              <a:extLst>
                <a:ext uri="{FF2B5EF4-FFF2-40B4-BE49-F238E27FC236}">
                  <a16:creationId xmlns:a16="http://schemas.microsoft.com/office/drawing/2014/main" id="{560D939E-91D4-4E46-97B5-6301C888B51C}"/>
                </a:ext>
              </a:extLst>
            </p:cNvPr>
            <p:cNvSpPr/>
            <p:nvPr/>
          </p:nvSpPr>
          <p:spPr>
            <a:xfrm rot="16200000">
              <a:off x="5979298" y="5302481"/>
              <a:ext cx="287485" cy="839187"/>
            </a:xfrm>
            <a:prstGeom prst="rightArrow">
              <a:avLst>
                <a:gd name="adj1" fmla="val 46225"/>
                <a:gd name="adj2" fmla="val 6792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" name="Slide Number Placeholder 4">
            <a:extLst>
              <a:ext uri="{FF2B5EF4-FFF2-40B4-BE49-F238E27FC236}">
                <a16:creationId xmlns:a16="http://schemas.microsoft.com/office/drawing/2014/main" id="{F39D7931-AEEB-584C-942B-28020CDB75DD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139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94B2640A-0ED9-F64C-8E66-BB380C312D37}"/>
              </a:ext>
            </a:extLst>
          </p:cNvPr>
          <p:cNvSpPr/>
          <p:nvPr/>
        </p:nvSpPr>
        <p:spPr>
          <a:xfrm>
            <a:off x="9537345" y="-180304"/>
            <a:ext cx="3504349" cy="1917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4D620A4C-21D3-FE49-9F6B-7B6EF04CD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0" y="91440"/>
            <a:ext cx="3950208" cy="32918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1034E5-1691-6C4C-A74F-191FE91C245E}"/>
              </a:ext>
            </a:extLst>
          </p:cNvPr>
          <p:cNvGrpSpPr/>
          <p:nvPr/>
        </p:nvGrpSpPr>
        <p:grpSpPr>
          <a:xfrm>
            <a:off x="3291840" y="3345713"/>
            <a:ext cx="8757503" cy="3116058"/>
            <a:chOff x="1730418" y="3345713"/>
            <a:chExt cx="8757503" cy="3116058"/>
          </a:xfrm>
        </p:grpSpPr>
        <p:sp>
          <p:nvSpPr>
            <p:cNvPr id="258" name="Rounded Rectangle 257">
              <a:extLst>
                <a:ext uri="{FF2B5EF4-FFF2-40B4-BE49-F238E27FC236}">
                  <a16:creationId xmlns:a16="http://schemas.microsoft.com/office/drawing/2014/main" id="{D1FB3EEB-4EE6-3A49-87AD-A49854569202}"/>
                </a:ext>
              </a:extLst>
            </p:cNvPr>
            <p:cNvSpPr/>
            <p:nvPr/>
          </p:nvSpPr>
          <p:spPr>
            <a:xfrm>
              <a:off x="2379560" y="3542397"/>
              <a:ext cx="593643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rgbClr val="000099"/>
                  </a:solidFill>
                  <a:latin typeface="+mj-lt"/>
                </a:rPr>
                <a:t>The</a:t>
              </a:r>
            </a:p>
          </p:txBody>
        </p:sp>
        <p:sp>
          <p:nvSpPr>
            <p:cNvPr id="259" name="Rounded Rectangle 258">
              <a:extLst>
                <a:ext uri="{FF2B5EF4-FFF2-40B4-BE49-F238E27FC236}">
                  <a16:creationId xmlns:a16="http://schemas.microsoft.com/office/drawing/2014/main" id="{EDED8698-79F7-A542-B886-D44FA76EADA7}"/>
                </a:ext>
              </a:extLst>
            </p:cNvPr>
            <p:cNvSpPr/>
            <p:nvPr/>
          </p:nvSpPr>
          <p:spPr>
            <a:xfrm>
              <a:off x="3714096" y="4333839"/>
              <a:ext cx="841245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rgbClr val="000099"/>
                  </a:solidFill>
                  <a:latin typeface="+mj-lt"/>
                </a:rPr>
                <a:t>rabbit</a:t>
              </a:r>
            </a:p>
          </p:txBody>
        </p:sp>
        <p:sp>
          <p:nvSpPr>
            <p:cNvPr id="260" name="Rounded Rectangle 259">
              <a:extLst>
                <a:ext uri="{FF2B5EF4-FFF2-40B4-BE49-F238E27FC236}">
                  <a16:creationId xmlns:a16="http://schemas.microsoft.com/office/drawing/2014/main" id="{DB782B3C-A140-DE4E-98FB-C201D555E4DF}"/>
                </a:ext>
              </a:extLst>
            </p:cNvPr>
            <p:cNvSpPr/>
            <p:nvPr/>
          </p:nvSpPr>
          <p:spPr>
            <a:xfrm>
              <a:off x="5319891" y="3879909"/>
              <a:ext cx="584329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rgbClr val="000099"/>
                  </a:solidFill>
                  <a:latin typeface="+mj-lt"/>
                </a:rPr>
                <a:t>lost </a:t>
              </a:r>
            </a:p>
          </p:txBody>
        </p: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AE717A64-33D1-9845-84B2-7E900FCE12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23677" y="4548439"/>
              <a:ext cx="13560" cy="82509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967A3721-82D8-9E46-885E-BC8BA72EE2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8879" y="4533197"/>
              <a:ext cx="48" cy="82509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7DC7C07E-9219-4841-ADCC-B05BCB7E49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0817" y="4522613"/>
              <a:ext cx="0" cy="90645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2E564E14-6207-DA43-B67B-E0F4B7BDF1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09304" y="4566923"/>
              <a:ext cx="5574" cy="723734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B8303375-FF87-334F-A1F4-7675190D8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2349" y="4571706"/>
              <a:ext cx="1409" cy="87896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426252F-97D8-CD4D-8196-6E1693BBB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29529" y="4588159"/>
              <a:ext cx="1409" cy="924527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Rounded Rectangle 274">
              <a:extLst>
                <a:ext uri="{FF2B5EF4-FFF2-40B4-BE49-F238E27FC236}">
                  <a16:creationId xmlns:a16="http://schemas.microsoft.com/office/drawing/2014/main" id="{128913DE-DAAF-434D-9E87-EBEB0AADEB55}"/>
                </a:ext>
              </a:extLst>
            </p:cNvPr>
            <p:cNvSpPr/>
            <p:nvPr/>
          </p:nvSpPr>
          <p:spPr>
            <a:xfrm>
              <a:off x="6578358" y="3345713"/>
              <a:ext cx="355387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rgbClr val="000099"/>
                  </a:solidFill>
                  <a:latin typeface="+mj-lt"/>
                </a:rPr>
                <a:t>to</a:t>
              </a:r>
            </a:p>
          </p:txBody>
        </p:sp>
        <p:sp>
          <p:nvSpPr>
            <p:cNvPr id="276" name="Rounded Rectangle 275">
              <a:extLst>
                <a:ext uri="{FF2B5EF4-FFF2-40B4-BE49-F238E27FC236}">
                  <a16:creationId xmlns:a16="http://schemas.microsoft.com/office/drawing/2014/main" id="{62E921BC-27AD-2E4D-A5A3-F88F19B47DF0}"/>
                </a:ext>
              </a:extLst>
            </p:cNvPr>
            <p:cNvSpPr/>
            <p:nvPr/>
          </p:nvSpPr>
          <p:spPr>
            <a:xfrm>
              <a:off x="8023699" y="3565501"/>
              <a:ext cx="592264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rgbClr val="000099"/>
                  </a:solidFill>
                  <a:latin typeface="+mj-lt"/>
                </a:rPr>
                <a:t>the </a:t>
              </a:r>
            </a:p>
          </p:txBody>
        </p:sp>
        <p:sp>
          <p:nvSpPr>
            <p:cNvPr id="277" name="Rounded Rectangle 276">
              <a:extLst>
                <a:ext uri="{FF2B5EF4-FFF2-40B4-BE49-F238E27FC236}">
                  <a16:creationId xmlns:a16="http://schemas.microsoft.com/office/drawing/2014/main" id="{E6FF8609-B293-FC4F-AAB1-BF42DD75E6BB}"/>
                </a:ext>
              </a:extLst>
            </p:cNvPr>
            <p:cNvSpPr/>
            <p:nvPr/>
          </p:nvSpPr>
          <p:spPr>
            <a:xfrm>
              <a:off x="9400368" y="3748513"/>
              <a:ext cx="1087553" cy="347472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500" dirty="0">
                  <a:solidFill>
                    <a:srgbClr val="000099"/>
                  </a:solidFill>
                  <a:latin typeface="+mj-lt"/>
                </a:rPr>
                <a:t>tortoise </a:t>
              </a:r>
            </a:p>
          </p:txBody>
        </p:sp>
        <p:sp>
          <p:nvSpPr>
            <p:cNvPr id="278" name="Rectangle 277">
              <a:extLst>
                <a:ext uri="{FF2B5EF4-FFF2-40B4-BE49-F238E27FC236}">
                  <a16:creationId xmlns:a16="http://schemas.microsoft.com/office/drawing/2014/main" id="{6618C5A2-A1E3-194B-A1FD-F512F4EBE206}"/>
                </a:ext>
              </a:extLst>
            </p:cNvPr>
            <p:cNvSpPr/>
            <p:nvPr/>
          </p:nvSpPr>
          <p:spPr>
            <a:xfrm rot="10800000" flipV="1">
              <a:off x="1730418" y="4933733"/>
              <a:ext cx="8757500" cy="607860"/>
            </a:xfrm>
            <a:prstGeom prst="rect">
              <a:avLst/>
            </a:prstGeom>
            <a:solidFill>
              <a:srgbClr val="006400"/>
            </a:solidFill>
            <a:ln>
              <a:solidFill>
                <a:srgbClr val="0064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000" dirty="0">
                  <a:latin typeface="+mj-lt"/>
                </a:rPr>
                <a:t>Paraphraser</a:t>
              </a:r>
            </a:p>
          </p:txBody>
        </p:sp>
        <p:sp>
          <p:nvSpPr>
            <p:cNvPr id="371" name="Rounded Rectangle 370">
              <a:extLst>
                <a:ext uri="{FF2B5EF4-FFF2-40B4-BE49-F238E27FC236}">
                  <a16:creationId xmlns:a16="http://schemas.microsoft.com/office/drawing/2014/main" id="{585F44C1-A457-2E4E-8C00-1B30B9857D25}"/>
                </a:ext>
              </a:extLst>
            </p:cNvPr>
            <p:cNvSpPr/>
            <p:nvPr/>
          </p:nvSpPr>
          <p:spPr>
            <a:xfrm rot="5400000">
              <a:off x="1642008" y="3885951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E90D21CA-0CA1-A749-AB54-4F7770252D44}"/>
                </a:ext>
              </a:extLst>
            </p:cNvPr>
            <p:cNvSpPr/>
            <p:nvPr/>
          </p:nvSpPr>
          <p:spPr>
            <a:xfrm rot="5400000">
              <a:off x="2145613" y="3424961"/>
              <a:ext cx="168513" cy="168512"/>
            </a:xfrm>
            <a:prstGeom prst="ellipse">
              <a:avLst/>
            </a:prstGeom>
            <a:solidFill>
              <a:srgbClr val="006400">
                <a:alpha val="76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9F4EA6A3-3181-C14D-900B-70C45A8D9548}"/>
                </a:ext>
              </a:extLst>
            </p:cNvPr>
            <p:cNvSpPr/>
            <p:nvPr/>
          </p:nvSpPr>
          <p:spPr>
            <a:xfrm rot="5400000">
              <a:off x="2145613" y="3616499"/>
              <a:ext cx="168513" cy="168512"/>
            </a:xfrm>
            <a:prstGeom prst="ellipse">
              <a:avLst/>
            </a:prstGeom>
            <a:solidFill>
              <a:srgbClr val="000099">
                <a:alpha val="75000"/>
              </a:srgbClr>
            </a:solidFill>
            <a:ln w="190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6AA506A8-6625-5741-AEC0-36599D0E48BA}"/>
                </a:ext>
              </a:extLst>
            </p:cNvPr>
            <p:cNvSpPr/>
            <p:nvPr/>
          </p:nvSpPr>
          <p:spPr>
            <a:xfrm rot="5400000">
              <a:off x="2145613" y="3810974"/>
              <a:ext cx="168513" cy="168512"/>
            </a:xfrm>
            <a:prstGeom prst="ellipse">
              <a:avLst/>
            </a:prstGeom>
            <a:solidFill>
              <a:srgbClr val="006400">
                <a:alpha val="4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C2E3EF55-512F-CD40-A6C9-7D1FC467E4B8}"/>
                </a:ext>
              </a:extLst>
            </p:cNvPr>
            <p:cNvSpPr/>
            <p:nvPr/>
          </p:nvSpPr>
          <p:spPr>
            <a:xfrm rot="5400000">
              <a:off x="2145613" y="4001729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DBCFC706-A993-734B-A095-008D7449213C}"/>
                </a:ext>
              </a:extLst>
            </p:cNvPr>
            <p:cNvSpPr/>
            <p:nvPr/>
          </p:nvSpPr>
          <p:spPr>
            <a:xfrm rot="5400000">
              <a:off x="2145613" y="4195706"/>
              <a:ext cx="168513" cy="168512"/>
            </a:xfrm>
            <a:prstGeom prst="ellipse">
              <a:avLst/>
            </a:prstGeom>
            <a:solidFill>
              <a:srgbClr val="006400">
                <a:alpha val="41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7" name="Oval 376">
              <a:extLst>
                <a:ext uri="{FF2B5EF4-FFF2-40B4-BE49-F238E27FC236}">
                  <a16:creationId xmlns:a16="http://schemas.microsoft.com/office/drawing/2014/main" id="{B0FB6CD5-8546-854D-AACA-CACFB4701F19}"/>
                </a:ext>
              </a:extLst>
            </p:cNvPr>
            <p:cNvSpPr/>
            <p:nvPr/>
          </p:nvSpPr>
          <p:spPr>
            <a:xfrm rot="5400000">
              <a:off x="2145613" y="4384477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4" name="Rounded Rectangle 363">
              <a:extLst>
                <a:ext uri="{FF2B5EF4-FFF2-40B4-BE49-F238E27FC236}">
                  <a16:creationId xmlns:a16="http://schemas.microsoft.com/office/drawing/2014/main" id="{78F28EFD-0936-8442-A554-0F744D13CFF8}"/>
                </a:ext>
              </a:extLst>
            </p:cNvPr>
            <p:cNvSpPr/>
            <p:nvPr/>
          </p:nvSpPr>
          <p:spPr>
            <a:xfrm rot="5400000">
              <a:off x="2977258" y="3870709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7C3C2E00-8768-DD4A-9C09-AD514CF53E29}"/>
                </a:ext>
              </a:extLst>
            </p:cNvPr>
            <p:cNvSpPr/>
            <p:nvPr/>
          </p:nvSpPr>
          <p:spPr>
            <a:xfrm rot="5400000">
              <a:off x="3480863" y="3409719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15B0B931-5D58-5D4C-A4DA-2366078D03A3}"/>
                </a:ext>
              </a:extLst>
            </p:cNvPr>
            <p:cNvSpPr/>
            <p:nvPr/>
          </p:nvSpPr>
          <p:spPr>
            <a:xfrm rot="5400000">
              <a:off x="3480863" y="3601257"/>
              <a:ext cx="168513" cy="168512"/>
            </a:xfrm>
            <a:prstGeom prst="ellipse">
              <a:avLst/>
            </a:prstGeom>
            <a:solidFill>
              <a:srgbClr val="006400">
                <a:alpha val="2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8D99B82F-C105-E341-ACD3-F0CB7C5C09B5}"/>
                </a:ext>
              </a:extLst>
            </p:cNvPr>
            <p:cNvSpPr/>
            <p:nvPr/>
          </p:nvSpPr>
          <p:spPr>
            <a:xfrm rot="5400000">
              <a:off x="3480863" y="3795732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DC16DA24-9462-B54F-86CC-EF893B611144}"/>
                </a:ext>
              </a:extLst>
            </p:cNvPr>
            <p:cNvSpPr/>
            <p:nvPr/>
          </p:nvSpPr>
          <p:spPr>
            <a:xfrm rot="5400000">
              <a:off x="3480863" y="3986487"/>
              <a:ext cx="168513" cy="168512"/>
            </a:xfrm>
            <a:prstGeom prst="ellipse">
              <a:avLst/>
            </a:prstGeom>
            <a:solidFill>
              <a:srgbClr val="006400">
                <a:alpha val="4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EA987CB4-45A5-7848-8BD7-9CC03D517B36}"/>
                </a:ext>
              </a:extLst>
            </p:cNvPr>
            <p:cNvSpPr/>
            <p:nvPr/>
          </p:nvSpPr>
          <p:spPr>
            <a:xfrm rot="5400000">
              <a:off x="3480863" y="4180464"/>
              <a:ext cx="168513" cy="168512"/>
            </a:xfrm>
            <a:prstGeom prst="ellipse">
              <a:avLst/>
            </a:prstGeom>
            <a:solidFill>
              <a:srgbClr val="006400">
                <a:alpha val="4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A057281D-4AA8-1346-AEF1-89EDB0953854}"/>
                </a:ext>
              </a:extLst>
            </p:cNvPr>
            <p:cNvSpPr/>
            <p:nvPr/>
          </p:nvSpPr>
          <p:spPr>
            <a:xfrm rot="5400000">
              <a:off x="3480863" y="4369235"/>
              <a:ext cx="168513" cy="168512"/>
            </a:xfrm>
            <a:prstGeom prst="ellipse">
              <a:avLst/>
            </a:prstGeom>
            <a:solidFill>
              <a:srgbClr val="000099">
                <a:alpha val="75000"/>
              </a:srgbClr>
            </a:solidFill>
            <a:ln w="190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7" name="Rounded Rectangle 356">
              <a:extLst>
                <a:ext uri="{FF2B5EF4-FFF2-40B4-BE49-F238E27FC236}">
                  <a16:creationId xmlns:a16="http://schemas.microsoft.com/office/drawing/2014/main" id="{EC067F93-0FBA-4A43-9D02-2DD21403C8C2}"/>
                </a:ext>
              </a:extLst>
            </p:cNvPr>
            <p:cNvSpPr/>
            <p:nvPr/>
          </p:nvSpPr>
          <p:spPr>
            <a:xfrm rot="5400000">
              <a:off x="4579148" y="3860122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1A4AED6C-73B4-2B4C-825E-27BE2578F491}"/>
                </a:ext>
              </a:extLst>
            </p:cNvPr>
            <p:cNvSpPr/>
            <p:nvPr/>
          </p:nvSpPr>
          <p:spPr>
            <a:xfrm rot="5400000">
              <a:off x="5082753" y="3399132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A42AAA37-A83A-7A4A-937E-D5AA7A497B1A}"/>
                </a:ext>
              </a:extLst>
            </p:cNvPr>
            <p:cNvSpPr/>
            <p:nvPr/>
          </p:nvSpPr>
          <p:spPr>
            <a:xfrm rot="5400000">
              <a:off x="5082753" y="3590670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F93A7C39-409C-9C4D-9566-58FBC175A870}"/>
                </a:ext>
              </a:extLst>
            </p:cNvPr>
            <p:cNvSpPr/>
            <p:nvPr/>
          </p:nvSpPr>
          <p:spPr>
            <a:xfrm rot="5400000">
              <a:off x="5082753" y="3785145"/>
              <a:ext cx="168513" cy="168512"/>
            </a:xfrm>
            <a:prstGeom prst="ellipse">
              <a:avLst/>
            </a:prstGeom>
            <a:solidFill>
              <a:srgbClr val="006400">
                <a:alpha val="6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DD9E7316-20BD-D543-A112-778B2E53A35E}"/>
                </a:ext>
              </a:extLst>
            </p:cNvPr>
            <p:cNvSpPr/>
            <p:nvPr/>
          </p:nvSpPr>
          <p:spPr>
            <a:xfrm rot="5400000">
              <a:off x="5082753" y="3975900"/>
              <a:ext cx="168513" cy="168512"/>
            </a:xfrm>
            <a:prstGeom prst="ellipse">
              <a:avLst/>
            </a:prstGeom>
            <a:solidFill>
              <a:srgbClr val="000099">
                <a:alpha val="75000"/>
              </a:srgbClr>
            </a:solidFill>
            <a:ln w="190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8F0E86F8-8467-C747-92D8-9757CE4C6E52}"/>
                </a:ext>
              </a:extLst>
            </p:cNvPr>
            <p:cNvSpPr/>
            <p:nvPr/>
          </p:nvSpPr>
          <p:spPr>
            <a:xfrm rot="5400000">
              <a:off x="5082753" y="4169877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84974627-9CB6-BF44-B61A-CCE1FC843760}"/>
                </a:ext>
              </a:extLst>
            </p:cNvPr>
            <p:cNvSpPr/>
            <p:nvPr/>
          </p:nvSpPr>
          <p:spPr>
            <a:xfrm rot="5400000">
              <a:off x="5082753" y="4358648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0" name="Rounded Rectangle 349">
              <a:extLst>
                <a:ext uri="{FF2B5EF4-FFF2-40B4-BE49-F238E27FC236}">
                  <a16:creationId xmlns:a16="http://schemas.microsoft.com/office/drawing/2014/main" id="{9E540978-6A08-6248-8FFC-B01B94368F4F}"/>
                </a:ext>
              </a:extLst>
            </p:cNvPr>
            <p:cNvSpPr/>
            <p:nvPr/>
          </p:nvSpPr>
          <p:spPr>
            <a:xfrm rot="5400000">
              <a:off x="5827256" y="3903534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9A9FC99E-B12E-3C41-87F1-2C27D31E1113}"/>
                </a:ext>
              </a:extLst>
            </p:cNvPr>
            <p:cNvSpPr/>
            <p:nvPr/>
          </p:nvSpPr>
          <p:spPr>
            <a:xfrm rot="5400000">
              <a:off x="6330861" y="3442544"/>
              <a:ext cx="168513" cy="168512"/>
            </a:xfrm>
            <a:prstGeom prst="ellipse">
              <a:avLst/>
            </a:prstGeom>
            <a:solidFill>
              <a:srgbClr val="000099">
                <a:alpha val="75000"/>
              </a:srgbClr>
            </a:solidFill>
            <a:ln w="190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6E5EBBEA-D3FC-DB46-A641-96762F285A62}"/>
                </a:ext>
              </a:extLst>
            </p:cNvPr>
            <p:cNvSpPr/>
            <p:nvPr/>
          </p:nvSpPr>
          <p:spPr>
            <a:xfrm rot="5400000">
              <a:off x="6330861" y="3634082"/>
              <a:ext cx="168513" cy="168512"/>
            </a:xfrm>
            <a:prstGeom prst="ellipse">
              <a:avLst/>
            </a:prstGeom>
            <a:solidFill>
              <a:srgbClr val="006400">
                <a:alpha val="2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4F5CE6F3-6E67-654A-8948-41E3A8C7E89B}"/>
                </a:ext>
              </a:extLst>
            </p:cNvPr>
            <p:cNvSpPr/>
            <p:nvPr/>
          </p:nvSpPr>
          <p:spPr>
            <a:xfrm rot="5400000">
              <a:off x="6330861" y="3828557"/>
              <a:ext cx="168513" cy="168512"/>
            </a:xfrm>
            <a:prstGeom prst="ellipse">
              <a:avLst/>
            </a:prstGeom>
            <a:solidFill>
              <a:srgbClr val="006400">
                <a:alpha val="46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CF303236-76A0-D14C-9383-F6D8DDBAB1FD}"/>
                </a:ext>
              </a:extLst>
            </p:cNvPr>
            <p:cNvSpPr/>
            <p:nvPr/>
          </p:nvSpPr>
          <p:spPr>
            <a:xfrm rot="5400000">
              <a:off x="6330861" y="4019312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728C8305-153F-7D45-94A9-85BFC37BC088}"/>
                </a:ext>
              </a:extLst>
            </p:cNvPr>
            <p:cNvSpPr/>
            <p:nvPr/>
          </p:nvSpPr>
          <p:spPr>
            <a:xfrm rot="5400000">
              <a:off x="6330861" y="4213289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11B2C100-D4AD-FD46-A5BB-30BC1665D564}"/>
                </a:ext>
              </a:extLst>
            </p:cNvPr>
            <p:cNvSpPr/>
            <p:nvPr/>
          </p:nvSpPr>
          <p:spPr>
            <a:xfrm rot="5400000">
              <a:off x="6330861" y="4402060"/>
              <a:ext cx="168513" cy="168512"/>
            </a:xfrm>
            <a:prstGeom prst="ellipse">
              <a:avLst/>
            </a:prstGeom>
            <a:solidFill>
              <a:srgbClr val="006400">
                <a:alpha val="46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3" name="Rounded Rectangle 342">
              <a:extLst>
                <a:ext uri="{FF2B5EF4-FFF2-40B4-BE49-F238E27FC236}">
                  <a16:creationId xmlns:a16="http://schemas.microsoft.com/office/drawing/2014/main" id="{971F420B-4A02-7342-846A-F439C44EBA80}"/>
                </a:ext>
              </a:extLst>
            </p:cNvPr>
            <p:cNvSpPr/>
            <p:nvPr/>
          </p:nvSpPr>
          <p:spPr>
            <a:xfrm rot="5400000">
              <a:off x="7282086" y="3909218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44" name="Oval 343">
              <a:extLst>
                <a:ext uri="{FF2B5EF4-FFF2-40B4-BE49-F238E27FC236}">
                  <a16:creationId xmlns:a16="http://schemas.microsoft.com/office/drawing/2014/main" id="{929266AA-E934-3342-9356-35D21591850E}"/>
                </a:ext>
              </a:extLst>
            </p:cNvPr>
            <p:cNvSpPr/>
            <p:nvPr/>
          </p:nvSpPr>
          <p:spPr>
            <a:xfrm rot="5400000">
              <a:off x="7785691" y="3448228"/>
              <a:ext cx="168513" cy="168512"/>
            </a:xfrm>
            <a:prstGeom prst="ellipse">
              <a:avLst/>
            </a:prstGeom>
            <a:solidFill>
              <a:srgbClr val="006400">
                <a:alpha val="37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45" name="Oval 344">
              <a:extLst>
                <a:ext uri="{FF2B5EF4-FFF2-40B4-BE49-F238E27FC236}">
                  <a16:creationId xmlns:a16="http://schemas.microsoft.com/office/drawing/2014/main" id="{C1E5D981-AF8D-314A-8F97-E72455C1712D}"/>
                </a:ext>
              </a:extLst>
            </p:cNvPr>
            <p:cNvSpPr/>
            <p:nvPr/>
          </p:nvSpPr>
          <p:spPr>
            <a:xfrm rot="5400000">
              <a:off x="7785691" y="3639766"/>
              <a:ext cx="168513" cy="168512"/>
            </a:xfrm>
            <a:prstGeom prst="ellipse">
              <a:avLst/>
            </a:prstGeom>
            <a:solidFill>
              <a:srgbClr val="000099">
                <a:alpha val="75000"/>
              </a:srgbClr>
            </a:solidFill>
            <a:ln w="190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C124F41D-D300-0742-92E2-B7B251716DE8}"/>
                </a:ext>
              </a:extLst>
            </p:cNvPr>
            <p:cNvSpPr/>
            <p:nvPr/>
          </p:nvSpPr>
          <p:spPr>
            <a:xfrm rot="5400000">
              <a:off x="7785691" y="3834241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7" name="Oval 346">
              <a:extLst>
                <a:ext uri="{FF2B5EF4-FFF2-40B4-BE49-F238E27FC236}">
                  <a16:creationId xmlns:a16="http://schemas.microsoft.com/office/drawing/2014/main" id="{6B72B147-6C1A-2541-8A96-7C871CFF103D}"/>
                </a:ext>
              </a:extLst>
            </p:cNvPr>
            <p:cNvSpPr/>
            <p:nvPr/>
          </p:nvSpPr>
          <p:spPr>
            <a:xfrm rot="5400000">
              <a:off x="7785691" y="4024996"/>
              <a:ext cx="168513" cy="168512"/>
            </a:xfrm>
            <a:prstGeom prst="ellipse">
              <a:avLst/>
            </a:prstGeom>
            <a:solidFill>
              <a:srgbClr val="006400">
                <a:alpha val="6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A936CD9D-77B6-D041-8514-C6AF93428425}"/>
                </a:ext>
              </a:extLst>
            </p:cNvPr>
            <p:cNvSpPr/>
            <p:nvPr/>
          </p:nvSpPr>
          <p:spPr>
            <a:xfrm rot="5400000">
              <a:off x="7785691" y="4218973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29E24C1C-1494-DC44-AE27-38E01F241D43}"/>
                </a:ext>
              </a:extLst>
            </p:cNvPr>
            <p:cNvSpPr/>
            <p:nvPr/>
          </p:nvSpPr>
          <p:spPr>
            <a:xfrm rot="5400000">
              <a:off x="7785691" y="4407744"/>
              <a:ext cx="168513" cy="168512"/>
            </a:xfrm>
            <a:prstGeom prst="ellipse">
              <a:avLst/>
            </a:prstGeom>
            <a:solidFill>
              <a:srgbClr val="006400">
                <a:alpha val="4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6" name="Rounded Rectangle 335">
              <a:extLst>
                <a:ext uri="{FF2B5EF4-FFF2-40B4-BE49-F238E27FC236}">
                  <a16:creationId xmlns:a16="http://schemas.microsoft.com/office/drawing/2014/main" id="{23B5CDD5-E6E6-0042-A593-91064E030520}"/>
                </a:ext>
              </a:extLst>
            </p:cNvPr>
            <p:cNvSpPr/>
            <p:nvPr/>
          </p:nvSpPr>
          <p:spPr>
            <a:xfrm rot="5400000">
              <a:off x="8649266" y="3925668"/>
              <a:ext cx="1172907" cy="206658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D24B4478-6731-4447-AA29-C147CA62F670}"/>
                </a:ext>
              </a:extLst>
            </p:cNvPr>
            <p:cNvSpPr/>
            <p:nvPr/>
          </p:nvSpPr>
          <p:spPr>
            <a:xfrm rot="5400000">
              <a:off x="9152871" y="3464678"/>
              <a:ext cx="168513" cy="168512"/>
            </a:xfrm>
            <a:prstGeom prst="ellipse">
              <a:avLst/>
            </a:prstGeom>
            <a:solidFill>
              <a:srgbClr val="006400">
                <a:alpha val="3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682C3AD1-C806-394F-8E97-6FB01041D0CF}"/>
                </a:ext>
              </a:extLst>
            </p:cNvPr>
            <p:cNvSpPr/>
            <p:nvPr/>
          </p:nvSpPr>
          <p:spPr>
            <a:xfrm rot="5400000">
              <a:off x="9152871" y="3656216"/>
              <a:ext cx="168513" cy="168512"/>
            </a:xfrm>
            <a:prstGeom prst="ellipse">
              <a:avLst/>
            </a:prstGeom>
            <a:solidFill>
              <a:srgbClr val="006400">
                <a:alpha val="1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F4D1153F-07AA-1441-BDA6-A5B25FE1AA46}"/>
                </a:ext>
              </a:extLst>
            </p:cNvPr>
            <p:cNvSpPr/>
            <p:nvPr/>
          </p:nvSpPr>
          <p:spPr>
            <a:xfrm rot="5400000">
              <a:off x="9152871" y="3850691"/>
              <a:ext cx="168513" cy="168512"/>
            </a:xfrm>
            <a:prstGeom prst="ellipse">
              <a:avLst/>
            </a:prstGeom>
            <a:solidFill>
              <a:srgbClr val="000099">
                <a:alpha val="75000"/>
              </a:srgbClr>
            </a:solidFill>
            <a:ln w="1905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FABA4DF1-5B78-8243-B3DB-8DE0F106CC51}"/>
                </a:ext>
              </a:extLst>
            </p:cNvPr>
            <p:cNvSpPr/>
            <p:nvPr/>
          </p:nvSpPr>
          <p:spPr>
            <a:xfrm rot="5400000">
              <a:off x="9152871" y="4041446"/>
              <a:ext cx="168513" cy="168512"/>
            </a:xfrm>
            <a:prstGeom prst="ellipse">
              <a:avLst/>
            </a:prstGeom>
            <a:solidFill>
              <a:srgbClr val="006400">
                <a:alpha val="45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33A2CE6B-C666-8D4F-81EC-C9BDD5082840}"/>
                </a:ext>
              </a:extLst>
            </p:cNvPr>
            <p:cNvSpPr/>
            <p:nvPr/>
          </p:nvSpPr>
          <p:spPr>
            <a:xfrm rot="5400000">
              <a:off x="9152871" y="4235423"/>
              <a:ext cx="168513" cy="168512"/>
            </a:xfrm>
            <a:prstGeom prst="ellipse">
              <a:avLst/>
            </a:prstGeom>
            <a:solidFill>
              <a:srgbClr val="006400">
                <a:alpha val="22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2" name="Oval 341">
              <a:extLst>
                <a:ext uri="{FF2B5EF4-FFF2-40B4-BE49-F238E27FC236}">
                  <a16:creationId xmlns:a16="http://schemas.microsoft.com/office/drawing/2014/main" id="{620F6E1E-5438-5D44-A3F0-A8C94254BC29}"/>
                </a:ext>
              </a:extLst>
            </p:cNvPr>
            <p:cNvSpPr/>
            <p:nvPr/>
          </p:nvSpPr>
          <p:spPr>
            <a:xfrm rot="5400000">
              <a:off x="9152871" y="4424194"/>
              <a:ext cx="168513" cy="168512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1905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901C010-4CAA-4C45-989D-17E03AE4D921}"/>
                </a:ext>
              </a:extLst>
            </p:cNvPr>
            <p:cNvSpPr txBox="1"/>
            <p:nvPr/>
          </p:nvSpPr>
          <p:spPr>
            <a:xfrm>
              <a:off x="4333408" y="3962553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EE6D014E-5D50-4B41-9C0B-661313D8B046}"/>
                </a:ext>
              </a:extLst>
            </p:cNvPr>
            <p:cNvCxnSpPr>
              <a:cxnSpLocks/>
              <a:stCxn id="259" idx="2"/>
            </p:cNvCxnSpPr>
            <p:nvPr/>
          </p:nvCxnSpPr>
          <p:spPr>
            <a:xfrm>
              <a:off x="4134716" y="4681311"/>
              <a:ext cx="431610" cy="26443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>
              <a:extLst>
                <a:ext uri="{FF2B5EF4-FFF2-40B4-BE49-F238E27FC236}">
                  <a16:creationId xmlns:a16="http://schemas.microsoft.com/office/drawing/2014/main" id="{901B53B6-4D24-8D42-9621-276EE5664D41}"/>
                </a:ext>
              </a:extLst>
            </p:cNvPr>
            <p:cNvCxnSpPr>
              <a:cxnSpLocks/>
              <a:stCxn id="260" idx="2"/>
            </p:cNvCxnSpPr>
            <p:nvPr/>
          </p:nvCxnSpPr>
          <p:spPr>
            <a:xfrm>
              <a:off x="5612053" y="4227381"/>
              <a:ext cx="321662" cy="70635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>
              <a:extLst>
                <a:ext uri="{FF2B5EF4-FFF2-40B4-BE49-F238E27FC236}">
                  <a16:creationId xmlns:a16="http://schemas.microsoft.com/office/drawing/2014/main" id="{40EC9D7A-6C20-AE4C-9C60-5328BC80E0A1}"/>
                </a:ext>
              </a:extLst>
            </p:cNvPr>
            <p:cNvCxnSpPr>
              <a:cxnSpLocks/>
              <a:stCxn id="275" idx="2"/>
            </p:cNvCxnSpPr>
            <p:nvPr/>
          </p:nvCxnSpPr>
          <p:spPr>
            <a:xfrm>
              <a:off x="6756052" y="3693185"/>
              <a:ext cx="883001" cy="124054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Arrow Connector 396">
              <a:extLst>
                <a:ext uri="{FF2B5EF4-FFF2-40B4-BE49-F238E27FC236}">
                  <a16:creationId xmlns:a16="http://schemas.microsoft.com/office/drawing/2014/main" id="{7CC03558-ACB0-DE4C-B51F-36036E8B5351}"/>
                </a:ext>
              </a:extLst>
            </p:cNvPr>
            <p:cNvCxnSpPr>
              <a:cxnSpLocks/>
            </p:cNvCxnSpPr>
            <p:nvPr/>
          </p:nvCxnSpPr>
          <p:spPr>
            <a:xfrm>
              <a:off x="8319834" y="3912973"/>
              <a:ext cx="391309" cy="102076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Arrow Connector 397">
              <a:extLst>
                <a:ext uri="{FF2B5EF4-FFF2-40B4-BE49-F238E27FC236}">
                  <a16:creationId xmlns:a16="http://schemas.microsoft.com/office/drawing/2014/main" id="{EBAF8A2A-9EA7-D645-A800-4A640949DDF3}"/>
                </a:ext>
              </a:extLst>
            </p:cNvPr>
            <p:cNvCxnSpPr>
              <a:cxnSpLocks/>
              <a:stCxn id="258" idx="2"/>
            </p:cNvCxnSpPr>
            <p:nvPr/>
          </p:nvCxnSpPr>
          <p:spPr>
            <a:xfrm>
              <a:off x="2676379" y="3889869"/>
              <a:ext cx="284686" cy="1043864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7233F29-8DE5-D14A-AAD4-231ABE9909E0}"/>
                </a:ext>
              </a:extLst>
            </p:cNvPr>
            <p:cNvSpPr/>
            <p:nvPr/>
          </p:nvSpPr>
          <p:spPr>
            <a:xfrm>
              <a:off x="4444782" y="5879115"/>
              <a:ext cx="3345053" cy="582656"/>
            </a:xfrm>
            <a:prstGeom prst="roundRect">
              <a:avLst>
                <a:gd name="adj" fmla="val 30104"/>
              </a:avLst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500" dirty="0">
                  <a:solidFill>
                    <a:schemeClr val="tx1"/>
                  </a:solidFill>
                  <a:latin typeface="+mj-lt"/>
                </a:rPr>
                <a:t>The turtle beat the hare</a:t>
              </a:r>
            </a:p>
          </p:txBody>
        </p:sp>
        <p:sp>
          <p:nvSpPr>
            <p:cNvPr id="72" name="Right Arrow 71">
              <a:extLst>
                <a:ext uri="{FF2B5EF4-FFF2-40B4-BE49-F238E27FC236}">
                  <a16:creationId xmlns:a16="http://schemas.microsoft.com/office/drawing/2014/main" id="{85F235EF-3DD2-2E4A-A333-1E17BD66750B}"/>
                </a:ext>
              </a:extLst>
            </p:cNvPr>
            <p:cNvSpPr/>
            <p:nvPr/>
          </p:nvSpPr>
          <p:spPr>
            <a:xfrm rot="16200000">
              <a:off x="5979298" y="5302481"/>
              <a:ext cx="287485" cy="839187"/>
            </a:xfrm>
            <a:prstGeom prst="rightArrow">
              <a:avLst>
                <a:gd name="adj1" fmla="val 46225"/>
                <a:gd name="adj2" fmla="val 67922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Slide Number Placeholder 4">
            <a:extLst>
              <a:ext uri="{FF2B5EF4-FFF2-40B4-BE49-F238E27FC236}">
                <a16:creationId xmlns:a16="http://schemas.microsoft.com/office/drawing/2014/main" id="{3AFF3627-4844-9445-A5DE-FDAD3D5FDA06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57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0E8AB-407F-8A4E-890B-E3F8DDE78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Khayrallah et al.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4EA6B55-3F46-7B4B-8E99-EDCB5AC9E8BD}"/>
              </a:ext>
            </a:extLst>
          </p:cNvPr>
          <p:cNvGrpSpPr/>
          <p:nvPr/>
        </p:nvGrpSpPr>
        <p:grpSpPr>
          <a:xfrm>
            <a:off x="2876788" y="4487925"/>
            <a:ext cx="7954483" cy="2147972"/>
            <a:chOff x="2207080" y="4681110"/>
            <a:chExt cx="7954483" cy="21479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BAA509-80E7-1542-8C60-449E013AFA58}"/>
                </a:ext>
              </a:extLst>
            </p:cNvPr>
            <p:cNvSpPr txBox="1"/>
            <p:nvPr/>
          </p:nvSpPr>
          <p:spPr>
            <a:xfrm>
              <a:off x="2207080" y="4681110"/>
              <a:ext cx="7886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+mj-lt"/>
                </a:rPr>
                <a:t>Cross Entropy(                   ,                   )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79E1E8E-3F12-A84C-BA72-568DE30FD8F7}"/>
                </a:ext>
              </a:extLst>
            </p:cNvPr>
            <p:cNvSpPr/>
            <p:nvPr/>
          </p:nvSpPr>
          <p:spPr>
            <a:xfrm>
              <a:off x="7794269" y="4790769"/>
              <a:ext cx="1795594" cy="4914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5B7CC67-5DD5-E94C-A6D1-8875F23A2D13}"/>
                </a:ext>
              </a:extLst>
            </p:cNvPr>
            <p:cNvSpPr/>
            <p:nvPr/>
          </p:nvSpPr>
          <p:spPr>
            <a:xfrm>
              <a:off x="5399637" y="4793716"/>
              <a:ext cx="1795594" cy="491440"/>
            </a:xfrm>
            <a:prstGeom prst="roundRect">
              <a:avLst/>
            </a:prstGeom>
            <a:noFill/>
            <a:ln w="3810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CC13E5-A97C-7742-87FC-756AC101AB6D}"/>
                </a:ext>
              </a:extLst>
            </p:cNvPr>
            <p:cNvSpPr txBox="1"/>
            <p:nvPr/>
          </p:nvSpPr>
          <p:spPr>
            <a:xfrm>
              <a:off x="4999532" y="5344299"/>
              <a:ext cx="259580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06400"/>
                  </a:solidFill>
                  <a:latin typeface="+mj-lt"/>
                </a:rPr>
                <a:t>Paraphraser Output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A28F50-9370-9F4F-BABE-465D055C7BDF}"/>
                </a:ext>
              </a:extLst>
            </p:cNvPr>
            <p:cNvSpPr txBox="1"/>
            <p:nvPr/>
          </p:nvSpPr>
          <p:spPr>
            <a:xfrm>
              <a:off x="7222574" y="5351754"/>
              <a:ext cx="293898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MT Model </a:t>
              </a:r>
            </a:p>
            <a:p>
              <a:pPr algn="ctr"/>
              <a:r>
                <a:rPr lang="en-US" sz="3000" b="1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output</a:t>
              </a:r>
            </a:p>
            <a:p>
              <a:pPr algn="ctr"/>
              <a:endPara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B2A0C86-8AF0-2F45-8290-924A145C4225}"/>
              </a:ext>
            </a:extLst>
          </p:cNvPr>
          <p:cNvGrpSpPr/>
          <p:nvPr/>
        </p:nvGrpSpPr>
        <p:grpSpPr>
          <a:xfrm>
            <a:off x="6121081" y="4656727"/>
            <a:ext cx="4091550" cy="379216"/>
            <a:chOff x="5451373" y="4849912"/>
            <a:chExt cx="4091550" cy="37921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A45DCDE-B48C-0249-B1FC-53951AFBE46F}"/>
                </a:ext>
              </a:extLst>
            </p:cNvPr>
            <p:cNvSpPr/>
            <p:nvPr/>
          </p:nvSpPr>
          <p:spPr>
            <a:xfrm>
              <a:off x="7846005" y="4849912"/>
              <a:ext cx="376269" cy="3762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8344882-5C97-1940-AE7E-AF158B0E4F79}"/>
                </a:ext>
              </a:extLst>
            </p:cNvPr>
            <p:cNvSpPr/>
            <p:nvPr/>
          </p:nvSpPr>
          <p:spPr>
            <a:xfrm>
              <a:off x="9166654" y="4849912"/>
              <a:ext cx="376269" cy="3762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E1E6568-AAC6-E74F-88AA-6CC56F651BA7}"/>
                </a:ext>
              </a:extLst>
            </p:cNvPr>
            <p:cNvSpPr/>
            <p:nvPr/>
          </p:nvSpPr>
          <p:spPr>
            <a:xfrm>
              <a:off x="8282716" y="4849912"/>
              <a:ext cx="376269" cy="3762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C5228EB-D95F-CB42-A7E3-8FE18C1940AF}"/>
                </a:ext>
              </a:extLst>
            </p:cNvPr>
            <p:cNvSpPr/>
            <p:nvPr/>
          </p:nvSpPr>
          <p:spPr>
            <a:xfrm>
              <a:off x="8726090" y="4849912"/>
              <a:ext cx="376269" cy="3762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4794DBB-94B3-0B4C-9507-F3D73E4804FC}"/>
                </a:ext>
              </a:extLst>
            </p:cNvPr>
            <p:cNvSpPr/>
            <p:nvPr/>
          </p:nvSpPr>
          <p:spPr>
            <a:xfrm>
              <a:off x="5451373" y="4852859"/>
              <a:ext cx="376269" cy="376269"/>
            </a:xfrm>
            <a:prstGeom prst="ellipse">
              <a:avLst/>
            </a:prstGeom>
            <a:solidFill>
              <a:srgbClr val="006400">
                <a:alpha val="56863"/>
              </a:srgbClr>
            </a:solidFill>
            <a:ln w="3810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F357DE1-C65D-734B-BD61-2E9FF77E87EE}"/>
                </a:ext>
              </a:extLst>
            </p:cNvPr>
            <p:cNvSpPr/>
            <p:nvPr/>
          </p:nvSpPr>
          <p:spPr>
            <a:xfrm>
              <a:off x="6772022" y="4852859"/>
              <a:ext cx="376269" cy="376269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3810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51203AC-A345-AB40-AF59-F671CDFA90EA}"/>
                </a:ext>
              </a:extLst>
            </p:cNvPr>
            <p:cNvSpPr/>
            <p:nvPr/>
          </p:nvSpPr>
          <p:spPr>
            <a:xfrm>
              <a:off x="5888084" y="4852859"/>
              <a:ext cx="376269" cy="376269"/>
            </a:xfrm>
            <a:prstGeom prst="ellipse">
              <a:avLst/>
            </a:prstGeom>
            <a:solidFill>
              <a:srgbClr val="000099">
                <a:alpha val="47059"/>
              </a:srgbClr>
            </a:solidFill>
            <a:ln w="381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BFE6E0-CBFD-FC49-9FCC-B157053964E0}"/>
                </a:ext>
              </a:extLst>
            </p:cNvPr>
            <p:cNvSpPr/>
            <p:nvPr/>
          </p:nvSpPr>
          <p:spPr>
            <a:xfrm>
              <a:off x="6331458" y="4852859"/>
              <a:ext cx="376269" cy="376269"/>
            </a:xfrm>
            <a:prstGeom prst="ellipse">
              <a:avLst/>
            </a:prstGeom>
            <a:solidFill>
              <a:srgbClr val="006400">
                <a:alpha val="12157"/>
              </a:srgbClr>
            </a:solidFill>
            <a:ln w="3810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1BC7B22-FCC3-0F41-82AC-BF23CBE1DEA7}"/>
              </a:ext>
            </a:extLst>
          </p:cNvPr>
          <p:cNvSpPr/>
          <p:nvPr/>
        </p:nvSpPr>
        <p:spPr>
          <a:xfrm>
            <a:off x="9537345" y="-180304"/>
            <a:ext cx="3504349" cy="1917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Content Placeholder 8">
            <a:extLst>
              <a:ext uri="{FF2B5EF4-FFF2-40B4-BE49-F238E27FC236}">
                <a16:creationId xmlns:a16="http://schemas.microsoft.com/office/drawing/2014/main" id="{EF3A1FF0-280E-1446-AC2D-87E9AC79B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141668"/>
            <a:ext cx="3519712" cy="2933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55D87D-2740-BE41-95CC-AF73AB9B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SMRT Objective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9BA0885-4BB9-B44E-8C18-6BEA3F969643}"/>
              </a:ext>
            </a:extLst>
          </p:cNvPr>
          <p:cNvSpPr/>
          <p:nvPr/>
        </p:nvSpPr>
        <p:spPr>
          <a:xfrm>
            <a:off x="2853752" y="3023047"/>
            <a:ext cx="3410601" cy="519746"/>
          </a:xfrm>
          <a:prstGeom prst="roundRect">
            <a:avLst/>
          </a:prstGeom>
          <a:solidFill>
            <a:srgbClr val="006400">
              <a:alpha val="18824"/>
            </a:srgbClr>
          </a:solidFill>
          <a:ln w="3810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334429D-9D92-9445-92A6-E0D942CF1BF9}"/>
              </a:ext>
            </a:extLst>
          </p:cNvPr>
          <p:cNvSpPr/>
          <p:nvPr/>
        </p:nvSpPr>
        <p:spPr>
          <a:xfrm>
            <a:off x="7205670" y="3023047"/>
            <a:ext cx="3173575" cy="4914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DE6D2D-AD17-F949-B3A3-D1E95A30CDFD}"/>
              </a:ext>
            </a:extLst>
          </p:cNvPr>
          <p:cNvSpPr txBox="1"/>
          <p:nvPr/>
        </p:nvSpPr>
        <p:spPr>
          <a:xfrm>
            <a:off x="7270320" y="3559972"/>
            <a:ext cx="30202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MT Model 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A936B-9E3C-2143-BF89-A0CBA34421EB}"/>
              </a:ext>
            </a:extLst>
          </p:cNvPr>
          <p:cNvSpPr txBox="1"/>
          <p:nvPr/>
        </p:nvSpPr>
        <p:spPr>
          <a:xfrm>
            <a:off x="2525718" y="3562611"/>
            <a:ext cx="4067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6400"/>
                </a:solidFill>
                <a:latin typeface="+mj-lt"/>
              </a:rPr>
              <a:t>Paraphraser Output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C7A5BE9-2B25-4943-B9C9-E9447AABCC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89"/>
          <a:stretch/>
        </p:blipFill>
        <p:spPr>
          <a:xfrm>
            <a:off x="1685894" y="3010858"/>
            <a:ext cx="8820212" cy="825500"/>
          </a:xfrm>
          <a:prstGeom prst="rect">
            <a:avLst/>
          </a:prstGeom>
        </p:spPr>
      </p:pic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59F4FC6A-44EC-4249-8FCB-7A224092C467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97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213C70E-5E08-1B49-A355-9FCCD3910D1E}"/>
              </a:ext>
            </a:extLst>
          </p:cNvPr>
          <p:cNvGrpSpPr/>
          <p:nvPr/>
        </p:nvGrpSpPr>
        <p:grpSpPr>
          <a:xfrm>
            <a:off x="2876788" y="4487925"/>
            <a:ext cx="7954483" cy="2609636"/>
            <a:chOff x="2207080" y="4681110"/>
            <a:chExt cx="7954483" cy="260963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A01A2A-72D5-8045-9991-37A3A72E6840}"/>
                </a:ext>
              </a:extLst>
            </p:cNvPr>
            <p:cNvSpPr txBox="1"/>
            <p:nvPr/>
          </p:nvSpPr>
          <p:spPr>
            <a:xfrm>
              <a:off x="7222574" y="5351754"/>
              <a:ext cx="293898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MT Model </a:t>
              </a:r>
            </a:p>
            <a:p>
              <a:pPr algn="ctr"/>
              <a:r>
                <a:rPr lang="en-US" sz="3000" b="1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Output</a:t>
              </a:r>
            </a:p>
            <a:p>
              <a:pPr algn="ctr"/>
              <a:r>
                <a:rPr lang="en-US" sz="3000" b="1" dirty="0">
                  <a:solidFill>
                    <a:schemeClr val="accent4">
                      <a:lumMod val="75000"/>
                    </a:schemeClr>
                  </a:solidFill>
                  <a:latin typeface="+mj-lt"/>
                </a:rPr>
                <a:t>(student)</a:t>
              </a:r>
            </a:p>
            <a:p>
              <a:pPr algn="ctr"/>
              <a:endPara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D5F7962-327E-6347-B9E3-0EF769821117}"/>
                </a:ext>
              </a:extLst>
            </p:cNvPr>
            <p:cNvSpPr txBox="1"/>
            <p:nvPr/>
          </p:nvSpPr>
          <p:spPr>
            <a:xfrm>
              <a:off x="2207080" y="4681110"/>
              <a:ext cx="78867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latin typeface="+mj-lt"/>
                </a:rPr>
                <a:t>Cross Entropy(                   ,                   )</a:t>
              </a: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A8406CD-5F75-6A41-95AA-A57B709F990F}"/>
                </a:ext>
              </a:extLst>
            </p:cNvPr>
            <p:cNvSpPr/>
            <p:nvPr/>
          </p:nvSpPr>
          <p:spPr>
            <a:xfrm>
              <a:off x="7794269" y="4790769"/>
              <a:ext cx="1795594" cy="49144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A37BCCB-FFED-C84D-85D8-A8E3B47C955E}"/>
                </a:ext>
              </a:extLst>
            </p:cNvPr>
            <p:cNvSpPr/>
            <p:nvPr/>
          </p:nvSpPr>
          <p:spPr>
            <a:xfrm>
              <a:off x="5399637" y="4793716"/>
              <a:ext cx="1795594" cy="491440"/>
            </a:xfrm>
            <a:prstGeom prst="roundRect">
              <a:avLst/>
            </a:prstGeom>
            <a:noFill/>
            <a:ln w="3810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6E4D373-222C-9B43-95B1-D41581B0C20A}"/>
                </a:ext>
              </a:extLst>
            </p:cNvPr>
            <p:cNvSpPr txBox="1"/>
            <p:nvPr/>
          </p:nvSpPr>
          <p:spPr>
            <a:xfrm>
              <a:off x="4999532" y="5344299"/>
              <a:ext cx="259580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rgbClr val="006400"/>
                  </a:solidFill>
                  <a:latin typeface="+mj-lt"/>
                </a:rPr>
                <a:t>Paraphraser Output</a:t>
              </a:r>
            </a:p>
            <a:p>
              <a:pPr algn="ctr"/>
              <a:r>
                <a:rPr lang="en-US" sz="3000" b="1" dirty="0">
                  <a:solidFill>
                    <a:srgbClr val="006400"/>
                  </a:solidFill>
                  <a:latin typeface="+mj-lt"/>
                </a:rPr>
                <a:t>(teacher)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DEB4FF8-1FE6-A546-B570-0F90171D029D}"/>
              </a:ext>
            </a:extLst>
          </p:cNvPr>
          <p:cNvSpPr/>
          <p:nvPr/>
        </p:nvSpPr>
        <p:spPr>
          <a:xfrm>
            <a:off x="9537345" y="-180304"/>
            <a:ext cx="3504349" cy="1917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Content Placeholder 8">
            <a:extLst>
              <a:ext uri="{FF2B5EF4-FFF2-40B4-BE49-F238E27FC236}">
                <a16:creationId xmlns:a16="http://schemas.microsoft.com/office/drawing/2014/main" id="{79F5280D-81AC-AC47-BB18-A40CCA9C3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141668"/>
            <a:ext cx="3519712" cy="2933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55D87D-2740-BE41-95CC-AF73AB9B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SMRT Objective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334429D-9D92-9445-92A6-E0D942CF1BF9}"/>
              </a:ext>
            </a:extLst>
          </p:cNvPr>
          <p:cNvSpPr/>
          <p:nvPr/>
        </p:nvSpPr>
        <p:spPr>
          <a:xfrm>
            <a:off x="7205670" y="3023047"/>
            <a:ext cx="3173575" cy="4914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DE6D2D-AD17-F949-B3A3-D1E95A30CDFD}"/>
              </a:ext>
            </a:extLst>
          </p:cNvPr>
          <p:cNvSpPr txBox="1"/>
          <p:nvPr/>
        </p:nvSpPr>
        <p:spPr>
          <a:xfrm>
            <a:off x="7270320" y="3559975"/>
            <a:ext cx="3020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MT Model output</a:t>
            </a:r>
          </a:p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(student)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A936B-9E3C-2143-BF89-A0CBA34421EB}"/>
              </a:ext>
            </a:extLst>
          </p:cNvPr>
          <p:cNvSpPr txBox="1"/>
          <p:nvPr/>
        </p:nvSpPr>
        <p:spPr>
          <a:xfrm>
            <a:off x="2525718" y="3562614"/>
            <a:ext cx="40678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6400"/>
                </a:solidFill>
                <a:latin typeface="+mj-lt"/>
              </a:rPr>
              <a:t>Paraphraser Output</a:t>
            </a:r>
          </a:p>
          <a:p>
            <a:pPr algn="ctr"/>
            <a:r>
              <a:rPr lang="en-US" sz="3000" b="1" dirty="0">
                <a:solidFill>
                  <a:srgbClr val="006400"/>
                </a:solidFill>
                <a:latin typeface="+mj-lt"/>
              </a:rPr>
              <a:t>(teacher)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C7A5BE9-2B25-4943-B9C9-E9447AABCC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89"/>
          <a:stretch/>
        </p:blipFill>
        <p:spPr>
          <a:xfrm>
            <a:off x="1685894" y="3010858"/>
            <a:ext cx="8820212" cy="8255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51569EE6-D71B-7A48-83AF-406C9507FAF0}"/>
              </a:ext>
            </a:extLst>
          </p:cNvPr>
          <p:cNvGrpSpPr/>
          <p:nvPr/>
        </p:nvGrpSpPr>
        <p:grpSpPr>
          <a:xfrm>
            <a:off x="6121081" y="4656727"/>
            <a:ext cx="4091550" cy="379216"/>
            <a:chOff x="5451373" y="4849912"/>
            <a:chExt cx="4091550" cy="379216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9F6FEDC-DD53-FC43-90A5-8BE745056ED9}"/>
                </a:ext>
              </a:extLst>
            </p:cNvPr>
            <p:cNvSpPr/>
            <p:nvPr/>
          </p:nvSpPr>
          <p:spPr>
            <a:xfrm>
              <a:off x="7846005" y="4849912"/>
              <a:ext cx="376269" cy="3762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6B6C8B5-98FA-6D44-B4AF-5217F997C3D0}"/>
                </a:ext>
              </a:extLst>
            </p:cNvPr>
            <p:cNvSpPr/>
            <p:nvPr/>
          </p:nvSpPr>
          <p:spPr>
            <a:xfrm>
              <a:off x="9166654" y="4849912"/>
              <a:ext cx="376269" cy="3762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9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23AE658-5150-1B4D-A082-077A442CBEBF}"/>
                </a:ext>
              </a:extLst>
            </p:cNvPr>
            <p:cNvSpPr/>
            <p:nvPr/>
          </p:nvSpPr>
          <p:spPr>
            <a:xfrm>
              <a:off x="8282716" y="4849912"/>
              <a:ext cx="376269" cy="3762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5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8E7FBEC-2327-0142-A985-89325EF5F90F}"/>
                </a:ext>
              </a:extLst>
            </p:cNvPr>
            <p:cNvSpPr/>
            <p:nvPr/>
          </p:nvSpPr>
          <p:spPr>
            <a:xfrm>
              <a:off x="8726090" y="4849912"/>
              <a:ext cx="376269" cy="3762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2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383040E-FC69-B149-AC6D-ABCDD8DCA5DE}"/>
                </a:ext>
              </a:extLst>
            </p:cNvPr>
            <p:cNvSpPr/>
            <p:nvPr/>
          </p:nvSpPr>
          <p:spPr>
            <a:xfrm>
              <a:off x="5451373" y="4852859"/>
              <a:ext cx="376269" cy="376269"/>
            </a:xfrm>
            <a:prstGeom prst="ellipse">
              <a:avLst/>
            </a:prstGeom>
            <a:solidFill>
              <a:srgbClr val="006400">
                <a:alpha val="56863"/>
              </a:srgbClr>
            </a:solidFill>
            <a:ln w="3810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6F1DC7C-8E6D-2247-A10F-314BA6ED95DE}"/>
                </a:ext>
              </a:extLst>
            </p:cNvPr>
            <p:cNvSpPr/>
            <p:nvPr/>
          </p:nvSpPr>
          <p:spPr>
            <a:xfrm>
              <a:off x="6772022" y="4852859"/>
              <a:ext cx="376269" cy="376269"/>
            </a:xfrm>
            <a:prstGeom prst="ellipse">
              <a:avLst/>
            </a:prstGeom>
            <a:solidFill>
              <a:srgbClr val="006400">
                <a:alpha val="80000"/>
              </a:srgbClr>
            </a:solidFill>
            <a:ln w="3810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E1E3D56-452B-5841-8118-9EA3782BDA41}"/>
                </a:ext>
              </a:extLst>
            </p:cNvPr>
            <p:cNvSpPr/>
            <p:nvPr/>
          </p:nvSpPr>
          <p:spPr>
            <a:xfrm>
              <a:off x="5888084" y="4852859"/>
              <a:ext cx="376269" cy="376269"/>
            </a:xfrm>
            <a:prstGeom prst="ellipse">
              <a:avLst/>
            </a:prstGeom>
            <a:solidFill>
              <a:srgbClr val="000099">
                <a:alpha val="47059"/>
              </a:srgbClr>
            </a:solidFill>
            <a:ln w="38100">
              <a:solidFill>
                <a:srgbClr val="0000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D31AA0A-E01F-0448-A240-3D61434EB20C}"/>
                </a:ext>
              </a:extLst>
            </p:cNvPr>
            <p:cNvSpPr/>
            <p:nvPr/>
          </p:nvSpPr>
          <p:spPr>
            <a:xfrm>
              <a:off x="6331458" y="4852859"/>
              <a:ext cx="376269" cy="376269"/>
            </a:xfrm>
            <a:prstGeom prst="ellipse">
              <a:avLst/>
            </a:prstGeom>
            <a:solidFill>
              <a:srgbClr val="006400">
                <a:alpha val="12157"/>
              </a:srgbClr>
            </a:solidFill>
            <a:ln w="38100">
              <a:solidFill>
                <a:srgbClr val="006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9BA0885-4BB9-B44E-8C18-6BEA3F969643}"/>
              </a:ext>
            </a:extLst>
          </p:cNvPr>
          <p:cNvSpPr/>
          <p:nvPr/>
        </p:nvSpPr>
        <p:spPr>
          <a:xfrm>
            <a:off x="2853752" y="3023047"/>
            <a:ext cx="3410601" cy="519746"/>
          </a:xfrm>
          <a:prstGeom prst="roundRect">
            <a:avLst/>
          </a:prstGeom>
          <a:solidFill>
            <a:srgbClr val="006400">
              <a:alpha val="18824"/>
            </a:srgbClr>
          </a:solidFill>
          <a:ln w="3810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 dirty="0"/>
          </a:p>
        </p:txBody>
      </p:sp>
      <p:sp>
        <p:nvSpPr>
          <p:cNvPr id="61" name="Slide Number Placeholder 4">
            <a:extLst>
              <a:ext uri="{FF2B5EF4-FFF2-40B4-BE49-F238E27FC236}">
                <a16:creationId xmlns:a16="http://schemas.microsoft.com/office/drawing/2014/main" id="{8E8958DF-0B94-B14C-A285-DF31774726C7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6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F786A84-FC14-3849-81A1-C249A4C5E1FE}"/>
              </a:ext>
            </a:extLst>
          </p:cNvPr>
          <p:cNvSpPr/>
          <p:nvPr/>
        </p:nvSpPr>
        <p:spPr>
          <a:xfrm>
            <a:off x="9537345" y="-180304"/>
            <a:ext cx="3504349" cy="19171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Content Placeholder 8">
            <a:extLst>
              <a:ext uri="{FF2B5EF4-FFF2-40B4-BE49-F238E27FC236}">
                <a16:creationId xmlns:a16="http://schemas.microsoft.com/office/drawing/2014/main" id="{A118713C-B6FC-5244-ACA1-BBF65E6BD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480" y="141668"/>
            <a:ext cx="3519712" cy="29330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55D87D-2740-BE41-95CC-AF73AB9B8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SMRT Objective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9BA0885-4BB9-B44E-8C18-6BEA3F969643}"/>
              </a:ext>
            </a:extLst>
          </p:cNvPr>
          <p:cNvSpPr/>
          <p:nvPr/>
        </p:nvSpPr>
        <p:spPr>
          <a:xfrm>
            <a:off x="2853752" y="3023047"/>
            <a:ext cx="3410601" cy="519746"/>
          </a:xfrm>
          <a:prstGeom prst="roundRect">
            <a:avLst/>
          </a:prstGeom>
          <a:solidFill>
            <a:srgbClr val="006400">
              <a:alpha val="18824"/>
            </a:srgbClr>
          </a:solidFill>
          <a:ln w="38100">
            <a:solidFill>
              <a:srgbClr val="006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334429D-9D92-9445-92A6-E0D942CF1BF9}"/>
              </a:ext>
            </a:extLst>
          </p:cNvPr>
          <p:cNvSpPr/>
          <p:nvPr/>
        </p:nvSpPr>
        <p:spPr>
          <a:xfrm>
            <a:off x="7205670" y="3023047"/>
            <a:ext cx="3173575" cy="4914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DE6D2D-AD17-F949-B3A3-D1E95A30CDFD}"/>
              </a:ext>
            </a:extLst>
          </p:cNvPr>
          <p:cNvSpPr txBox="1"/>
          <p:nvPr/>
        </p:nvSpPr>
        <p:spPr>
          <a:xfrm>
            <a:off x="7270320" y="3559972"/>
            <a:ext cx="30202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MT Model output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A936B-9E3C-2143-BF89-A0CBA34421EB}"/>
              </a:ext>
            </a:extLst>
          </p:cNvPr>
          <p:cNvSpPr txBox="1"/>
          <p:nvPr/>
        </p:nvSpPr>
        <p:spPr>
          <a:xfrm>
            <a:off x="2525718" y="3562611"/>
            <a:ext cx="40678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006400"/>
                </a:solidFill>
                <a:latin typeface="+mj-lt"/>
              </a:rPr>
              <a:t>Paraphraser Output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C7A5BE9-2B25-4943-B9C9-E9447AABCC1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889"/>
          <a:stretch/>
        </p:blipFill>
        <p:spPr>
          <a:xfrm>
            <a:off x="1685894" y="3010858"/>
            <a:ext cx="8820212" cy="8255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FE4E4E-E985-D344-8BAB-C499BC8834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47"/>
          <a:stretch/>
        </p:blipFill>
        <p:spPr>
          <a:xfrm>
            <a:off x="3451658" y="4713260"/>
            <a:ext cx="7047642" cy="812800"/>
          </a:xfrm>
          <a:prstGeom prst="rect">
            <a:avLst/>
          </a:prstGeom>
        </p:spPr>
      </p:pic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C12F04A2-E7CD-564D-9EB8-25E77478312E}"/>
              </a:ext>
            </a:extLst>
          </p:cNvPr>
          <p:cNvSpPr/>
          <p:nvPr/>
        </p:nvSpPr>
        <p:spPr>
          <a:xfrm>
            <a:off x="7205670" y="4699441"/>
            <a:ext cx="3173575" cy="491440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0000"/>
            </a:schemeClr>
          </a:solidFill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315A86-446E-F140-AF5E-1194F2A8CDC7}"/>
              </a:ext>
            </a:extLst>
          </p:cNvPr>
          <p:cNvSpPr txBox="1"/>
          <p:nvPr/>
        </p:nvSpPr>
        <p:spPr>
          <a:xfrm>
            <a:off x="7270320" y="5236366"/>
            <a:ext cx="30202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MT Model output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F14DB95-812E-E841-940D-10AD597DB0D2}"/>
              </a:ext>
            </a:extLst>
          </p:cNvPr>
          <p:cNvSpPr/>
          <p:nvPr/>
        </p:nvSpPr>
        <p:spPr>
          <a:xfrm>
            <a:off x="4629666" y="4681298"/>
            <a:ext cx="1621504" cy="491440"/>
          </a:xfrm>
          <a:prstGeom prst="round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2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1F213A-8B6D-DA4B-89A9-B9DB79A76C1B}"/>
              </a:ext>
            </a:extLst>
          </p:cNvPr>
          <p:cNvSpPr txBox="1"/>
          <p:nvPr/>
        </p:nvSpPr>
        <p:spPr>
          <a:xfrm>
            <a:off x="4433781" y="5108551"/>
            <a:ext cx="20132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FFC000"/>
                </a:solidFill>
                <a:latin typeface="+mj-lt"/>
              </a:rPr>
              <a:t>Gold Target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703007-EA7F-7547-832A-2E9FEF70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9E20718D-BFB6-E843-9300-3E4113B64198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552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D2AF-6C33-FE47-9306-4CE7F294A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D7F8C-4EE1-BE42-90D6-45B17226D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476" y="1825625"/>
            <a:ext cx="8515350" cy="4351338"/>
          </a:xfrm>
        </p:spPr>
        <p:txBody>
          <a:bodyPr/>
          <a:lstStyle/>
          <a:p>
            <a:pPr lvl="0"/>
            <a:r>
              <a:rPr lang="en-US" dirty="0">
                <a:latin typeface="+mj-lt"/>
              </a:rPr>
              <a:t>transformer model in </a:t>
            </a:r>
            <a:r>
              <a:rPr lang="en-US" dirty="0" err="1">
                <a:latin typeface="+mj-lt"/>
              </a:rPr>
              <a:t>fairseq</a:t>
            </a:r>
            <a:r>
              <a:rPr lang="en-US" dirty="0">
                <a:latin typeface="+mj-lt"/>
              </a:rPr>
              <a:t> </a:t>
            </a:r>
            <a:r>
              <a:rPr lang="en-US" sz="2500" dirty="0">
                <a:solidFill>
                  <a:prstClr val="black"/>
                </a:solidFill>
                <a:latin typeface="Calibri Light" panose="020F0302020204030204"/>
              </a:rPr>
              <a:t>(Ott et al., 2019)</a:t>
            </a:r>
          </a:p>
          <a:p>
            <a:r>
              <a:rPr lang="en-US" dirty="0">
                <a:latin typeface="+mj-lt"/>
              </a:rPr>
              <a:t>Global Voices corpora </a:t>
            </a:r>
            <a:r>
              <a:rPr lang="en-US" sz="2500" dirty="0">
                <a:latin typeface="+mj-lt"/>
              </a:rPr>
              <a:t>(Tiedemann, 2012) </a:t>
            </a:r>
          </a:p>
          <a:p>
            <a:pPr lvl="1"/>
            <a:r>
              <a:rPr lang="en-US" dirty="0">
                <a:latin typeface="+mj-lt"/>
              </a:rPr>
              <a:t>(+ MATERIAL corpora in paper)</a:t>
            </a:r>
          </a:p>
          <a:p>
            <a:r>
              <a:rPr lang="en-US" dirty="0">
                <a:latin typeface="+mj-lt"/>
              </a:rPr>
              <a:t>Use SMRT w/ 50% probability, NLL otherwise</a:t>
            </a:r>
          </a:p>
          <a:p>
            <a:r>
              <a:rPr lang="en-US" dirty="0">
                <a:latin typeface="+mj-lt"/>
              </a:rPr>
              <a:t>English Paraphraser trained on ParaBank2 </a:t>
            </a:r>
            <a:r>
              <a:rPr lang="en-US" sz="2500" dirty="0">
                <a:latin typeface="+mj-lt"/>
              </a:rPr>
              <a:t>(Hu et al., 2019)</a:t>
            </a:r>
          </a:p>
          <a:p>
            <a:r>
              <a:rPr lang="en-US" dirty="0">
                <a:latin typeface="+mj-lt"/>
              </a:rPr>
              <a:t>4k </a:t>
            </a:r>
            <a:r>
              <a:rPr lang="en-US" dirty="0" err="1">
                <a:latin typeface="+mj-lt"/>
              </a:rPr>
              <a:t>SentencePiece</a:t>
            </a:r>
            <a:r>
              <a:rPr lang="en-US" dirty="0">
                <a:latin typeface="+mj-lt"/>
              </a:rPr>
              <a:t> vocab (</a:t>
            </a:r>
            <a:r>
              <a:rPr lang="en-US" sz="2500" dirty="0">
                <a:latin typeface="+mj-lt"/>
              </a:rPr>
              <a:t>Kudo  &amp; Richardson 2018</a:t>
            </a:r>
            <a:r>
              <a:rPr lang="en-US" dirty="0">
                <a:latin typeface="+mj-lt"/>
              </a:rPr>
              <a:t>)</a:t>
            </a:r>
          </a:p>
          <a:p>
            <a:r>
              <a:rPr lang="en-US" dirty="0">
                <a:latin typeface="+mj-lt"/>
              </a:rPr>
              <a:t>Code, Global Voices Data splits &amp; paraphraser released: </a:t>
            </a:r>
            <a:r>
              <a:rPr lang="en-US" dirty="0" err="1">
                <a:latin typeface="+mj-lt"/>
              </a:rPr>
              <a:t>data.statmt.org</a:t>
            </a:r>
            <a:r>
              <a:rPr lang="en-US" dirty="0">
                <a:latin typeface="+mj-lt"/>
              </a:rPr>
              <a:t>/SMRT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0679FF3-158D-4E48-8CC6-DD46AA203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4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B33A612-2602-2F47-8A0E-36D214FE56E7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29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A9788F-482A-3541-9AA5-63AEE430D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690690"/>
            <a:ext cx="7886700" cy="44862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dirty="0">
                <a:latin typeface="+mj-lt"/>
              </a:rPr>
              <a:t>use target side </a:t>
            </a:r>
            <a:r>
              <a:rPr lang="en-US" sz="5000" b="1" i="1" dirty="0">
                <a:latin typeface="+mj-lt"/>
              </a:rPr>
              <a:t>paraphrasing</a:t>
            </a:r>
            <a:r>
              <a:rPr lang="en-US" sz="5000" dirty="0">
                <a:latin typeface="+mj-lt"/>
              </a:rPr>
              <a:t> </a:t>
            </a:r>
          </a:p>
          <a:p>
            <a:pPr marL="0" indent="0" algn="ctr">
              <a:buNone/>
            </a:pPr>
            <a:r>
              <a:rPr lang="en-US" sz="5000" dirty="0">
                <a:latin typeface="+mj-lt"/>
              </a:rPr>
              <a:t>to overcome data sparsity</a:t>
            </a:r>
          </a:p>
          <a:p>
            <a:pPr marL="0" indent="0" algn="ctr">
              <a:buNone/>
            </a:pPr>
            <a:r>
              <a:rPr lang="en-US" sz="5000" dirty="0">
                <a:latin typeface="+mj-lt"/>
              </a:rPr>
              <a:t> in </a:t>
            </a:r>
            <a:r>
              <a:rPr lang="en-US" sz="5000" b="1" i="1" dirty="0">
                <a:latin typeface="+mj-lt"/>
              </a:rPr>
              <a:t>low-resource</a:t>
            </a:r>
            <a:r>
              <a:rPr lang="en-US" sz="5000" dirty="0">
                <a:latin typeface="+mj-lt"/>
              </a:rPr>
              <a:t> settings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22C647C-3916-FB44-ACD0-978B9A52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179A3C52-5F24-AE40-BFE1-1A551E3EC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4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ED58726-C847-F84E-9BED-D62575AC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440" y="6356354"/>
            <a:ext cx="27432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428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1C764-6D3C-6648-A596-AC817D20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9A8C3-BC90-0048-A49F-5C1F6A76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9B2-044A-BA4A-94A6-5A781E5A7DF2}" type="slidenum">
              <a:rPr lang="en-US" smtClean="0"/>
              <a:t>20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E34F1-0C11-7A46-B606-E6BABD99B174}"/>
              </a:ext>
            </a:extLst>
          </p:cNvPr>
          <p:cNvSpPr/>
          <p:nvPr/>
        </p:nvSpPr>
        <p:spPr>
          <a:xfrm>
            <a:off x="3232596" y="6019800"/>
            <a:ext cx="6432103" cy="1562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AB364-FA02-D549-87FC-9705E2ED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6BE712F-3C61-804E-B7F8-343DE5DF2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637699"/>
              </p:ext>
            </p:extLst>
          </p:nvPr>
        </p:nvGraphicFramePr>
        <p:xfrm>
          <a:off x="2743200" y="1422403"/>
          <a:ext cx="9144000" cy="543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ACAD0B1-1F23-D845-9832-F207BA1C77C2}"/>
              </a:ext>
            </a:extLst>
          </p:cNvPr>
          <p:cNvSpPr/>
          <p:nvPr/>
        </p:nvSpPr>
        <p:spPr>
          <a:xfrm>
            <a:off x="7459550" y="6343472"/>
            <a:ext cx="3086100" cy="7810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329B6E-E310-014F-BAC6-6D92B1C40864}"/>
              </a:ext>
            </a:extLst>
          </p:cNvPr>
          <p:cNvSpPr/>
          <p:nvPr/>
        </p:nvSpPr>
        <p:spPr>
          <a:xfrm>
            <a:off x="4002812" y="6356354"/>
            <a:ext cx="3350491" cy="11969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9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 animBg="0"/>
        </p:bldSub>
      </p:bldGraphic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9A8C3-BC90-0048-A49F-5C1F6A76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AB9B2-044A-BA4A-94A6-5A781E5A7DF2}" type="slidenum">
              <a:rPr lang="en-US" smtClean="0"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AB364-FA02-D549-87FC-9705E2ED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6BE712F-3C61-804E-B7F8-343DE5DF2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321593"/>
              </p:ext>
            </p:extLst>
          </p:nvPr>
        </p:nvGraphicFramePr>
        <p:xfrm>
          <a:off x="2743200" y="1422403"/>
          <a:ext cx="9144000" cy="543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2989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1C764-6D3C-6648-A596-AC817D20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E9A8C3-BC90-0048-A49F-5C1F6A766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5440" y="6356354"/>
            <a:ext cx="2743200" cy="365125"/>
          </a:xfrm>
        </p:spPr>
        <p:txBody>
          <a:bodyPr/>
          <a:lstStyle/>
          <a:p>
            <a:fld id="{EF1AB9B2-044A-BA4A-94A6-5A781E5A7DF2}" type="slidenum">
              <a:rPr lang="en-US" smtClean="0"/>
              <a:t>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E34F1-0C11-7A46-B606-E6BABD99B174}"/>
              </a:ext>
            </a:extLst>
          </p:cNvPr>
          <p:cNvSpPr/>
          <p:nvPr/>
        </p:nvSpPr>
        <p:spPr>
          <a:xfrm>
            <a:off x="3296992" y="6019800"/>
            <a:ext cx="6367708" cy="15621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AB364-FA02-D549-87FC-9705E2ED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6BE712F-3C61-804E-B7F8-343DE5DF2F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832417"/>
              </p:ext>
            </p:extLst>
          </p:nvPr>
        </p:nvGraphicFramePr>
        <p:xfrm>
          <a:off x="2743200" y="1422403"/>
          <a:ext cx="9144000" cy="5435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830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7BA6C-731C-364C-A11F-1D46F180B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976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+mj-lt"/>
              </a:rPr>
              <a:t>Comparison to back-translation</a:t>
            </a:r>
          </a:p>
          <a:p>
            <a:pPr lvl="1"/>
            <a:r>
              <a:rPr lang="en-US" dirty="0">
                <a:latin typeface="+mj-lt"/>
              </a:rPr>
              <a:t>Both work, SMRT is better than BT in very low resource</a:t>
            </a:r>
          </a:p>
          <a:p>
            <a:pPr lvl="1"/>
            <a:r>
              <a:rPr lang="en-US" dirty="0">
                <a:latin typeface="+mj-lt"/>
              </a:rPr>
              <a:t>Can combine for larger improvement </a:t>
            </a:r>
          </a:p>
          <a:p>
            <a:r>
              <a:rPr lang="en-US" dirty="0">
                <a:latin typeface="+mj-lt"/>
              </a:rPr>
              <a:t>Data ablation</a:t>
            </a:r>
          </a:p>
          <a:p>
            <a:pPr lvl="1"/>
            <a:r>
              <a:rPr lang="en-US" dirty="0">
                <a:latin typeface="+mj-lt"/>
              </a:rPr>
              <a:t>Larger improvements in lower resource settings</a:t>
            </a:r>
          </a:p>
          <a:p>
            <a:r>
              <a:rPr lang="en-US" dirty="0">
                <a:latin typeface="+mj-lt"/>
              </a:rPr>
              <a:t>Method ablation </a:t>
            </a:r>
          </a:p>
          <a:p>
            <a:pPr lvl="1"/>
            <a:r>
              <a:rPr lang="en-US" dirty="0">
                <a:latin typeface="+mj-lt"/>
              </a:rPr>
              <a:t>Both sampling and the distribution in the loss are helpful</a:t>
            </a:r>
          </a:p>
          <a:p>
            <a:r>
              <a:rPr lang="en-US" dirty="0">
                <a:latin typeface="+mj-lt"/>
              </a:rPr>
              <a:t>Sequence-Level Paraphrastic Augmentation</a:t>
            </a:r>
          </a:p>
          <a:p>
            <a:pPr lvl="1"/>
            <a:r>
              <a:rPr lang="en-US" dirty="0">
                <a:latin typeface="+mj-lt"/>
              </a:rPr>
              <a:t>It works; SMRT is better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36AC4A3-2FC0-5545-91FE-254A0359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4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EE10FA6-2A83-3F4D-91C6-BBE4DFA5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wait, there’s more! (in the paper)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0A972BAD-42F9-5142-9E94-B17F1B2B3B8C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021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9D8E-4535-414B-8F41-E7DBDF14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6976" y="1825625"/>
            <a:ext cx="8341131" cy="4351338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Thompson &amp; Post have a new multilingual paraphraser (Prism) that works for 39 languages and is a great </a:t>
            </a:r>
            <a:br>
              <a:rPr lang="en-US" dirty="0">
                <a:solidFill>
                  <a:prstClr val="black"/>
                </a:solidFill>
                <a:latin typeface="Calibri Light" panose="020F0302020204030204"/>
              </a:rPr>
            </a:b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MT metric (@EMNLP)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Khayrallah &amp; </a:t>
            </a:r>
            <a:r>
              <a:rPr lang="en-US" dirty="0" err="1">
                <a:solidFill>
                  <a:prstClr val="black"/>
                </a:solidFill>
                <a:latin typeface="Calibri Light" panose="020F0302020204030204"/>
              </a:rPr>
              <a:t>Sedoc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 apply SMRT + Prism to Chatbots (@EMNLP findings)</a:t>
            </a:r>
          </a:p>
          <a:p>
            <a:pPr lvl="0"/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This work will be published @EMNLP</a:t>
            </a:r>
          </a:p>
          <a:p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CFC5C5B-6911-C34F-BEDE-4ED2C1AA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4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FDF258-0BD2-924E-A039-857F453EED6A}"/>
              </a:ext>
            </a:extLst>
          </p:cNvPr>
          <p:cNvSpPr txBox="1">
            <a:spLocks/>
          </p:cNvSpPr>
          <p:nvPr/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But wait, there’s more! (other papers)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3D61B3FB-3041-164F-84A3-FFD04BE9C527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397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D642-4621-CE48-A144-07AEA978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FBB26-C00D-A247-BC9F-0E768757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275" y="4169581"/>
            <a:ext cx="770586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Code, Global Voices Data splits &amp; paraphraser released: </a:t>
            </a:r>
            <a:r>
              <a:rPr lang="en-US" dirty="0" err="1">
                <a:solidFill>
                  <a:prstClr val="black"/>
                </a:solidFill>
                <a:latin typeface="Calibri Light" panose="020F0302020204030204"/>
              </a:rPr>
              <a:t>data.statmt.org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alibri Light" panose="020F0302020204030204"/>
              </a:rPr>
              <a:t>smrt</a:t>
            </a:r>
            <a:endParaRPr lang="en-US" dirty="0">
              <a:solidFill>
                <a:prstClr val="black"/>
              </a:solidFill>
              <a:latin typeface="Calibri Light" panose="020F0302020204030204"/>
            </a:endParaRPr>
          </a:p>
          <a:p>
            <a:endParaRPr lang="en-US" dirty="0"/>
          </a:p>
        </p:txBody>
      </p:sp>
      <p:graphicFrame>
        <p:nvGraphicFramePr>
          <p:cNvPr id="37" name="Content Placeholder 5">
            <a:extLst>
              <a:ext uri="{FF2B5EF4-FFF2-40B4-BE49-F238E27FC236}">
                <a16:creationId xmlns:a16="http://schemas.microsoft.com/office/drawing/2014/main" id="{9A6DF41F-3706-9C49-8DFA-D3E11195B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033173"/>
              </p:ext>
            </p:extLst>
          </p:nvPr>
        </p:nvGraphicFramePr>
        <p:xfrm>
          <a:off x="6549782" y="2184104"/>
          <a:ext cx="4654839" cy="33397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01F4F28E-0341-E242-9F09-31597A4910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738" y="1225820"/>
            <a:ext cx="4896119" cy="4080099"/>
          </a:xfrm>
          <a:prstGeom prst="rect">
            <a:avLst/>
          </a:prstGeom>
        </p:spPr>
      </p:pic>
      <p:sp>
        <p:nvSpPr>
          <p:cNvPr id="7" name="Cloud 6">
            <a:extLst>
              <a:ext uri="{FF2B5EF4-FFF2-40B4-BE49-F238E27FC236}">
                <a16:creationId xmlns:a16="http://schemas.microsoft.com/office/drawing/2014/main" id="{3D99398F-91E3-2D47-9A34-5914A8753E9E}"/>
              </a:ext>
            </a:extLst>
          </p:cNvPr>
          <p:cNvSpPr/>
          <p:nvPr/>
        </p:nvSpPr>
        <p:spPr>
          <a:xfrm>
            <a:off x="8524995" y="-489397"/>
            <a:ext cx="4651398" cy="2625131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Questions? Hiring?</a:t>
            </a:r>
          </a:p>
          <a:p>
            <a:pPr algn="ctr"/>
            <a:r>
              <a:rPr lang="en-US" sz="3000" dirty="0">
                <a:solidFill>
                  <a:schemeClr val="tx1"/>
                </a:solidFill>
                <a:latin typeface="+mj-lt"/>
              </a:rPr>
              <a:t>Huda Khayrallah </a:t>
            </a:r>
          </a:p>
          <a:p>
            <a:pPr algn="ctr"/>
            <a:r>
              <a:rPr lang="en-US" sz="3000" dirty="0" err="1">
                <a:solidFill>
                  <a:schemeClr val="tx1"/>
                </a:solidFill>
                <a:latin typeface="+mj-lt"/>
              </a:rPr>
              <a:t>huda@jhu.edu</a:t>
            </a:r>
            <a:endParaRPr lang="en-US" sz="30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4724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3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47A0AA3-4ACB-1640-8922-D17CE60B8FAC}"/>
              </a:ext>
            </a:extLst>
          </p:cNvPr>
          <p:cNvSpPr/>
          <p:nvPr/>
        </p:nvSpPr>
        <p:spPr>
          <a:xfrm>
            <a:off x="9537345" y="454682"/>
            <a:ext cx="3504349" cy="1282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ADE986-5595-8B4A-B4FE-BAEF7C80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9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US" sz="3500" dirty="0"/>
              <a:t>La </a:t>
            </a:r>
            <a:r>
              <a:rPr lang="en-US" sz="3500" dirty="0" err="1"/>
              <a:t>tortuga</a:t>
            </a:r>
            <a:r>
              <a:rPr lang="en-US" sz="3500" dirty="0"/>
              <a:t> </a:t>
            </a:r>
            <a:r>
              <a:rPr lang="en-US" sz="3500" dirty="0" err="1"/>
              <a:t>ganó</a:t>
            </a:r>
            <a:r>
              <a:rPr lang="en-US" sz="3500" dirty="0"/>
              <a:t> contra la </a:t>
            </a:r>
            <a:r>
              <a:rPr lang="en-US" sz="3500" dirty="0" err="1"/>
              <a:t>liebre</a:t>
            </a:r>
            <a:r>
              <a:rPr lang="en-US" sz="3500" dirty="0"/>
              <a:t> | The turtle beat the hare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65934D0-9AD3-754B-97CD-64E9EB04C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52800" y="1691640"/>
            <a:ext cx="5486400" cy="4572000"/>
          </a:xfrm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7A3480F-8E1F-484C-9940-48DCFCFD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4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FAE01EB-8B64-D94C-BDF0-10D65D096BA7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5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8214A83-DE77-D048-A703-C4FEEC695BC9}"/>
              </a:ext>
            </a:extLst>
          </p:cNvPr>
          <p:cNvCxnSpPr>
            <a:cxnSpLocks/>
          </p:cNvCxnSpPr>
          <p:nvPr/>
        </p:nvCxnSpPr>
        <p:spPr>
          <a:xfrm flipH="1" flipV="1">
            <a:off x="3008412" y="3871119"/>
            <a:ext cx="13560" cy="82509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6E8562E-70B4-8246-9B71-52C865561C49}"/>
              </a:ext>
            </a:extLst>
          </p:cNvPr>
          <p:cNvSpPr/>
          <p:nvPr/>
        </p:nvSpPr>
        <p:spPr>
          <a:xfrm rot="10800000" flipV="1">
            <a:off x="2495560" y="4256413"/>
            <a:ext cx="7154502" cy="607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NMT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F5E568-9A00-1F48-965F-C4018EC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4"/>
            <a:ext cx="3086100" cy="365125"/>
          </a:xfrm>
        </p:spPr>
        <p:txBody>
          <a:bodyPr/>
          <a:lstStyle/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A9F1CB9D-F687-B14B-82F3-F49E4AE85E62}"/>
              </a:ext>
            </a:extLst>
          </p:cNvPr>
          <p:cNvSpPr/>
          <p:nvPr/>
        </p:nvSpPr>
        <p:spPr>
          <a:xfrm>
            <a:off x="3952108" y="5204407"/>
            <a:ext cx="4266198" cy="582656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La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tortuga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ganó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contra la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liebre</a:t>
            </a:r>
            <a:endParaRPr lang="en-US" sz="2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B771C62-96F3-DA43-91CE-7CC2CA0E6D55}"/>
              </a:ext>
            </a:extLst>
          </p:cNvPr>
          <p:cNvSpPr/>
          <p:nvPr/>
        </p:nvSpPr>
        <p:spPr>
          <a:xfrm rot="16200000">
            <a:off x="5941468" y="4630963"/>
            <a:ext cx="287485" cy="839187"/>
          </a:xfrm>
          <a:prstGeom prst="rightArrow">
            <a:avLst>
              <a:gd name="adj1" fmla="val 46225"/>
              <a:gd name="adj2" fmla="val 679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DF605D-73EF-2E42-A94A-745D1E468666}"/>
              </a:ext>
            </a:extLst>
          </p:cNvPr>
          <p:cNvGrpSpPr/>
          <p:nvPr/>
        </p:nvGrpSpPr>
        <p:grpSpPr>
          <a:xfrm>
            <a:off x="2890271" y="2725509"/>
            <a:ext cx="206658" cy="1172907"/>
            <a:chOff x="5567462" y="1317665"/>
            <a:chExt cx="289251" cy="1641669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CBC46F8-9E62-9E4A-B2D1-C70A392B09C1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865504-3829-4645-A288-64C31E76132E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D8351A3-71FF-E849-955A-284F7D800624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8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C9C98E1-1503-D245-906D-10A0FFBDA511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A457DE5-0828-F641-85B6-90D5B38B774D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1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C274608-2192-1C43-9835-BFDE2E560BB4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1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2EC40F1-6C88-5F42-96E4-6CD166EA70B9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9259ABE4-0148-9D42-806C-92B95D6E6C9F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64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9DEF3CD3-CC6F-4E42-AD7B-D28DE2D64516}"/>
              </a:ext>
            </a:extLst>
          </p:cNvPr>
          <p:cNvSpPr/>
          <p:nvPr/>
        </p:nvSpPr>
        <p:spPr>
          <a:xfrm>
            <a:off x="3144702" y="2865077"/>
            <a:ext cx="593643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The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8214A83-DE77-D048-A703-C4FEEC695BC9}"/>
              </a:ext>
            </a:extLst>
          </p:cNvPr>
          <p:cNvCxnSpPr>
            <a:cxnSpLocks/>
          </p:cNvCxnSpPr>
          <p:nvPr/>
        </p:nvCxnSpPr>
        <p:spPr>
          <a:xfrm flipH="1" flipV="1">
            <a:off x="3008412" y="3871119"/>
            <a:ext cx="13560" cy="82509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6E8562E-70B4-8246-9B71-52C865561C49}"/>
              </a:ext>
            </a:extLst>
          </p:cNvPr>
          <p:cNvSpPr/>
          <p:nvPr/>
        </p:nvSpPr>
        <p:spPr>
          <a:xfrm rot="10800000" flipV="1">
            <a:off x="2495560" y="4256413"/>
            <a:ext cx="7154502" cy="607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NMT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F5E568-9A00-1F48-965F-C4018EC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4"/>
            <a:ext cx="3086100" cy="365125"/>
          </a:xfrm>
        </p:spPr>
        <p:txBody>
          <a:bodyPr/>
          <a:lstStyle/>
          <a:p>
            <a:r>
              <a:rPr lang="en-US"/>
              <a:t>Khayrallah et al.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B9B9420-D133-634D-9C5F-7C58899308AB}"/>
              </a:ext>
            </a:extLst>
          </p:cNvPr>
          <p:cNvGrpSpPr/>
          <p:nvPr/>
        </p:nvGrpSpPr>
        <p:grpSpPr>
          <a:xfrm>
            <a:off x="2890271" y="2725509"/>
            <a:ext cx="206658" cy="1172907"/>
            <a:chOff x="5567462" y="1317665"/>
            <a:chExt cx="289251" cy="1641669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28118DD-9B6B-FB46-95C7-5E2140BBC37B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24CC209-631F-744F-8CB5-943E2441A6D5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8623681-827F-4F4B-9CDA-59FB473B8863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8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FFED4E-F413-DB4A-96DD-0AD6804823EE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52AC9D-96FC-C646-9DD4-C4EC4A2B3218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1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9EBC19A-E2FB-8D46-ADD9-8833A2228979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1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D91F85-5D71-294B-A48B-EC83A3CC4D6C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B3433AA-9808-3747-804E-306A81D72D1B}"/>
              </a:ext>
            </a:extLst>
          </p:cNvPr>
          <p:cNvSpPr/>
          <p:nvPr/>
        </p:nvSpPr>
        <p:spPr>
          <a:xfrm>
            <a:off x="3952108" y="5204407"/>
            <a:ext cx="4266198" cy="582656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La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tortuga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ganó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contra la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liebre</a:t>
            </a:r>
            <a:endParaRPr lang="en-US" sz="2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06194C28-1BCE-BB44-9252-4F421F86B5DB}"/>
              </a:ext>
            </a:extLst>
          </p:cNvPr>
          <p:cNvSpPr/>
          <p:nvPr/>
        </p:nvSpPr>
        <p:spPr>
          <a:xfrm rot="16200000">
            <a:off x="5941468" y="4630963"/>
            <a:ext cx="287485" cy="839187"/>
          </a:xfrm>
          <a:prstGeom prst="rightArrow">
            <a:avLst>
              <a:gd name="adj1" fmla="val 46225"/>
              <a:gd name="adj2" fmla="val 679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lide Number Placeholder 4">
            <a:extLst>
              <a:ext uri="{FF2B5EF4-FFF2-40B4-BE49-F238E27FC236}">
                <a16:creationId xmlns:a16="http://schemas.microsoft.com/office/drawing/2014/main" id="{489C3401-6BA4-894F-9381-2CAD87BEFD27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22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9DEF3CD3-CC6F-4E42-AD7B-D28DE2D64516}"/>
              </a:ext>
            </a:extLst>
          </p:cNvPr>
          <p:cNvSpPr/>
          <p:nvPr/>
        </p:nvSpPr>
        <p:spPr>
          <a:xfrm>
            <a:off x="3144702" y="2865077"/>
            <a:ext cx="593643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The</a:t>
            </a: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8214A83-DE77-D048-A703-C4FEEC695BC9}"/>
              </a:ext>
            </a:extLst>
          </p:cNvPr>
          <p:cNvCxnSpPr>
            <a:cxnSpLocks/>
          </p:cNvCxnSpPr>
          <p:nvPr/>
        </p:nvCxnSpPr>
        <p:spPr>
          <a:xfrm flipH="1" flipV="1">
            <a:off x="3008412" y="3871119"/>
            <a:ext cx="13560" cy="82509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6E8562E-70B4-8246-9B71-52C865561C49}"/>
              </a:ext>
            </a:extLst>
          </p:cNvPr>
          <p:cNvSpPr/>
          <p:nvPr/>
        </p:nvSpPr>
        <p:spPr>
          <a:xfrm rot="10800000" flipV="1">
            <a:off x="2495560" y="4256413"/>
            <a:ext cx="7154502" cy="607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NMT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F5E568-9A00-1F48-965F-C4018EC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4"/>
            <a:ext cx="3086100" cy="365125"/>
          </a:xfrm>
        </p:spPr>
        <p:txBody>
          <a:bodyPr/>
          <a:lstStyle/>
          <a:p>
            <a:r>
              <a:rPr lang="en-US"/>
              <a:t>Khayrallah et al.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1120E6-B507-CF47-85C0-44A309E0E18E}"/>
              </a:ext>
            </a:extLst>
          </p:cNvPr>
          <p:cNvCxnSpPr>
            <a:cxnSpLocks/>
          </p:cNvCxnSpPr>
          <p:nvPr/>
        </p:nvCxnSpPr>
        <p:spPr>
          <a:xfrm>
            <a:off x="3441521" y="3212552"/>
            <a:ext cx="268830" cy="108458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672E17D-AD25-BB42-91A2-046213F7638E}"/>
              </a:ext>
            </a:extLst>
          </p:cNvPr>
          <p:cNvGrpSpPr/>
          <p:nvPr/>
        </p:nvGrpSpPr>
        <p:grpSpPr>
          <a:xfrm>
            <a:off x="2890271" y="2725509"/>
            <a:ext cx="206658" cy="1172907"/>
            <a:chOff x="5567462" y="1317665"/>
            <a:chExt cx="289251" cy="1641669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3CB656A-5B5F-334D-B67A-86E194DD4297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solidFill>
              <a:schemeClr val="accent4">
                <a:lumMod val="75000"/>
                <a:alpha val="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C9F964A-9C8A-1747-BF53-4B5B5855F54A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BA1E775-A7F9-EE4C-8315-FBE7CF334C07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8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16E74F5-2991-8A4F-9277-569F4751AC7F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E8977F6-AF9A-054C-9652-BE28212C0EDC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10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1AD4062-3D27-7A4A-B78D-5C66186A05CA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41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009A2B5-92BD-644F-A713-65E707493C3C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solidFill>
              <a:schemeClr val="accent4">
                <a:lumMod val="75000"/>
                <a:alpha val="58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D358B0D-4B83-6149-BFC4-0B3C755A31BC}"/>
              </a:ext>
            </a:extLst>
          </p:cNvPr>
          <p:cNvSpPr/>
          <p:nvPr/>
        </p:nvSpPr>
        <p:spPr>
          <a:xfrm>
            <a:off x="3952108" y="5204407"/>
            <a:ext cx="4266198" cy="582656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La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tortuga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ganó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contra la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liebre</a:t>
            </a:r>
            <a:endParaRPr lang="en-US" sz="2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26F8E2F0-C1A0-BA49-816C-DDD728D50082}"/>
              </a:ext>
            </a:extLst>
          </p:cNvPr>
          <p:cNvSpPr/>
          <p:nvPr/>
        </p:nvSpPr>
        <p:spPr>
          <a:xfrm rot="16200000">
            <a:off x="5941468" y="4630963"/>
            <a:ext cx="287485" cy="839187"/>
          </a:xfrm>
          <a:prstGeom prst="rightArrow">
            <a:avLst>
              <a:gd name="adj1" fmla="val 46225"/>
              <a:gd name="adj2" fmla="val 679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0A1A0CD1-C588-594C-BCF6-98672C6EB215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4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9DEF3CD3-CC6F-4E42-AD7B-D28DE2D64516}"/>
              </a:ext>
            </a:extLst>
          </p:cNvPr>
          <p:cNvSpPr/>
          <p:nvPr/>
        </p:nvSpPr>
        <p:spPr>
          <a:xfrm>
            <a:off x="3144702" y="2865077"/>
            <a:ext cx="593643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The</a:t>
            </a: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7A261FBC-6C1A-1F46-9AFF-2CF848CFFCB2}"/>
              </a:ext>
            </a:extLst>
          </p:cNvPr>
          <p:cNvSpPr/>
          <p:nvPr/>
        </p:nvSpPr>
        <p:spPr>
          <a:xfrm>
            <a:off x="4492297" y="3076212"/>
            <a:ext cx="841245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turtle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65BD2070-A6C9-0845-A0DE-6308EBF607C0}"/>
              </a:ext>
            </a:extLst>
          </p:cNvPr>
          <p:cNvSpPr/>
          <p:nvPr/>
        </p:nvSpPr>
        <p:spPr>
          <a:xfrm>
            <a:off x="6085030" y="3202591"/>
            <a:ext cx="776112" cy="355513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beat </a:t>
            </a:r>
          </a:p>
        </p:txBody>
      </p:sp>
      <p:sp>
        <p:nvSpPr>
          <p:cNvPr id="122" name="Rounded Rectangle 121">
            <a:extLst>
              <a:ext uri="{FF2B5EF4-FFF2-40B4-BE49-F238E27FC236}">
                <a16:creationId xmlns:a16="http://schemas.microsoft.com/office/drawing/2014/main" id="{FC92BE8D-1003-E24F-B3B1-7694ED26B904}"/>
              </a:ext>
            </a:extLst>
          </p:cNvPr>
          <p:cNvSpPr/>
          <p:nvPr/>
        </p:nvSpPr>
        <p:spPr>
          <a:xfrm>
            <a:off x="7496504" y="2865077"/>
            <a:ext cx="548280" cy="402800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the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EF8AF45-E87E-514C-920C-47C27B1F384F}"/>
              </a:ext>
            </a:extLst>
          </p:cNvPr>
          <p:cNvSpPr/>
          <p:nvPr/>
        </p:nvSpPr>
        <p:spPr>
          <a:xfrm>
            <a:off x="8678003" y="3641866"/>
            <a:ext cx="712205" cy="354464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hare 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62016F41-E980-ED45-90E7-874A93AC56A1}"/>
              </a:ext>
            </a:extLst>
          </p:cNvPr>
          <p:cNvGrpSpPr/>
          <p:nvPr/>
        </p:nvGrpSpPr>
        <p:grpSpPr>
          <a:xfrm>
            <a:off x="3008412" y="3845290"/>
            <a:ext cx="5529238" cy="928064"/>
            <a:chOff x="429710" y="3845290"/>
            <a:chExt cx="5529238" cy="928064"/>
          </a:xfrm>
        </p:grpSpPr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C8214A83-DE77-D048-A703-C4FEEC695B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710" y="3871119"/>
              <a:ext cx="13560" cy="82509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71638D2E-D4BF-EE4C-9E82-E60DA3137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4912" y="3855877"/>
              <a:ext cx="48" cy="825092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5372ACF5-062D-DB41-9064-D088FFE9E9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6850" y="3845290"/>
              <a:ext cx="0" cy="90645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9CC1CD3F-6CB5-3448-8090-AA26F4CEE5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53887" y="3889603"/>
              <a:ext cx="5574" cy="723734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5A6B4636-34E9-374B-AF25-192977C25E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7539" y="3894386"/>
              <a:ext cx="1409" cy="87896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6E8562E-70B4-8246-9B71-52C865561C49}"/>
              </a:ext>
            </a:extLst>
          </p:cNvPr>
          <p:cNvSpPr/>
          <p:nvPr/>
        </p:nvSpPr>
        <p:spPr>
          <a:xfrm rot="10800000" flipV="1">
            <a:off x="2495560" y="4256413"/>
            <a:ext cx="7154502" cy="60786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+mj-lt"/>
              </a:rPr>
              <a:t>NMT</a:t>
            </a: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D71E2CD9-659A-974A-9441-0163F86A8AE3}"/>
              </a:ext>
            </a:extLst>
          </p:cNvPr>
          <p:cNvGrpSpPr/>
          <p:nvPr/>
        </p:nvGrpSpPr>
        <p:grpSpPr>
          <a:xfrm>
            <a:off x="2890271" y="2699680"/>
            <a:ext cx="5735896" cy="1222003"/>
            <a:chOff x="601129" y="2699677"/>
            <a:chExt cx="5735896" cy="1222003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7FC72EC-2BA9-224C-B073-37EB14951C76}"/>
                </a:ext>
              </a:extLst>
            </p:cNvPr>
            <p:cNvGrpSpPr/>
            <p:nvPr/>
          </p:nvGrpSpPr>
          <p:grpSpPr>
            <a:xfrm>
              <a:off x="601129" y="2725506"/>
              <a:ext cx="206658" cy="1172907"/>
              <a:chOff x="5567462" y="1317665"/>
              <a:chExt cx="289251" cy="1641669"/>
            </a:xfrm>
          </p:grpSpPr>
          <p:sp>
            <p:nvSpPr>
              <p:cNvPr id="217" name="Rounded Rectangle 216">
                <a:extLst>
                  <a:ext uri="{FF2B5EF4-FFF2-40B4-BE49-F238E27FC236}">
                    <a16:creationId xmlns:a16="http://schemas.microsoft.com/office/drawing/2014/main" id="{76596713-A0FB-444A-A388-51F3B146F20C}"/>
                  </a:ext>
                </a:extLst>
              </p:cNvPr>
              <p:cNvSpPr/>
              <p:nvPr/>
            </p:nvSpPr>
            <p:spPr>
              <a:xfrm rot="5400000">
                <a:off x="4891253" y="1993874"/>
                <a:ext cx="1641669" cy="289251"/>
              </a:xfrm>
              <a:prstGeom prst="roundRect">
                <a:avLst/>
              </a:prstGeom>
              <a:solidFill>
                <a:schemeClr val="accent4">
                  <a:lumMod val="75000"/>
                  <a:alpha val="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20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0AA29F2A-9A30-A14E-B1D6-B135D8FD830B}"/>
                  </a:ext>
                </a:extLst>
              </p:cNvPr>
              <p:cNvSpPr/>
              <p:nvPr/>
            </p:nvSpPr>
            <p:spPr>
              <a:xfrm rot="5400000">
                <a:off x="5596128" y="1348646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58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0443BD74-AADE-DC40-B83E-239F2E6275BE}"/>
                  </a:ext>
                </a:extLst>
              </p:cNvPr>
              <p:cNvSpPr/>
              <p:nvPr/>
            </p:nvSpPr>
            <p:spPr>
              <a:xfrm rot="5400000">
                <a:off x="5596128" y="1616734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85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7ED55E81-F094-9A4A-AE9F-5D34648EAFE0}"/>
                  </a:ext>
                </a:extLst>
              </p:cNvPr>
              <p:cNvSpPr/>
              <p:nvPr/>
            </p:nvSpPr>
            <p:spPr>
              <a:xfrm rot="5400000">
                <a:off x="5596128" y="1888932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45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5AC2282C-91A9-8B4E-ABF2-7C9521901EF2}"/>
                  </a:ext>
                </a:extLst>
              </p:cNvPr>
              <p:cNvSpPr/>
              <p:nvPr/>
            </p:nvSpPr>
            <p:spPr>
              <a:xfrm rot="5400000">
                <a:off x="5596128" y="2155925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1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8EC72FA4-1B10-D241-8BB5-EA5D5EC33404}"/>
                  </a:ext>
                </a:extLst>
              </p:cNvPr>
              <p:cNvSpPr/>
              <p:nvPr/>
            </p:nvSpPr>
            <p:spPr>
              <a:xfrm rot="5400000">
                <a:off x="5596128" y="2427426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41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2A1FAD44-9ECC-A643-BAAE-F452D7093252}"/>
                  </a:ext>
                </a:extLst>
              </p:cNvPr>
              <p:cNvSpPr/>
              <p:nvPr/>
            </p:nvSpPr>
            <p:spPr>
              <a:xfrm rot="5400000">
                <a:off x="5596128" y="2691641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58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19CDC3E-F8D4-6242-8C63-AADBF5A3DD02}"/>
                </a:ext>
              </a:extLst>
            </p:cNvPr>
            <p:cNvGrpSpPr/>
            <p:nvPr/>
          </p:nvGrpSpPr>
          <p:grpSpPr>
            <a:xfrm>
              <a:off x="1936379" y="2710264"/>
              <a:ext cx="206658" cy="1172907"/>
              <a:chOff x="5567462" y="1317665"/>
              <a:chExt cx="289251" cy="1641669"/>
            </a:xfrm>
          </p:grpSpPr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8754BA4D-C62F-9F48-BC7E-A327024B8A70}"/>
                  </a:ext>
                </a:extLst>
              </p:cNvPr>
              <p:cNvSpPr/>
              <p:nvPr/>
            </p:nvSpPr>
            <p:spPr>
              <a:xfrm rot="5400000">
                <a:off x="4891253" y="1993874"/>
                <a:ext cx="1641669" cy="289251"/>
              </a:xfrm>
              <a:prstGeom prst="roundRect">
                <a:avLst/>
              </a:prstGeom>
              <a:solidFill>
                <a:schemeClr val="accent4">
                  <a:lumMod val="75000"/>
                  <a:alpha val="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20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CF495073-1526-B044-A47F-BD8CCEFED7D4}"/>
                  </a:ext>
                </a:extLst>
              </p:cNvPr>
              <p:cNvSpPr/>
              <p:nvPr/>
            </p:nvSpPr>
            <p:spPr>
              <a:xfrm rot="5400000">
                <a:off x="5596128" y="1348646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3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46AE1220-00DC-2140-9662-F66FC9FB4617}"/>
                  </a:ext>
                </a:extLst>
              </p:cNvPr>
              <p:cNvSpPr/>
              <p:nvPr/>
            </p:nvSpPr>
            <p:spPr>
              <a:xfrm rot="5400000">
                <a:off x="5596128" y="1616734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25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BEBA4745-7973-A446-A0C1-CC7B6525172A}"/>
                  </a:ext>
                </a:extLst>
              </p:cNvPr>
              <p:cNvSpPr/>
              <p:nvPr/>
            </p:nvSpPr>
            <p:spPr>
              <a:xfrm rot="5400000">
                <a:off x="5596128" y="1888932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85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BC5E9462-842A-0546-8C2F-4291D971F4FE}"/>
                  </a:ext>
                </a:extLst>
              </p:cNvPr>
              <p:cNvSpPr/>
              <p:nvPr/>
            </p:nvSpPr>
            <p:spPr>
              <a:xfrm rot="5400000">
                <a:off x="5596128" y="2155925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45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C903457F-1645-9041-B81B-5E5D26696A23}"/>
                  </a:ext>
                </a:extLst>
              </p:cNvPr>
              <p:cNvSpPr/>
              <p:nvPr/>
            </p:nvSpPr>
            <p:spPr>
              <a:xfrm rot="5400000">
                <a:off x="5596128" y="2427426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4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884DA653-2786-BE4F-BE2D-DA9A4B1A9A73}"/>
                  </a:ext>
                </a:extLst>
              </p:cNvPr>
              <p:cNvSpPr/>
              <p:nvPr/>
            </p:nvSpPr>
            <p:spPr>
              <a:xfrm rot="5400000">
                <a:off x="5596128" y="2691641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75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D81EED17-E80C-2C45-99B4-37C910EA0B01}"/>
                </a:ext>
              </a:extLst>
            </p:cNvPr>
            <p:cNvGrpSpPr/>
            <p:nvPr/>
          </p:nvGrpSpPr>
          <p:grpSpPr>
            <a:xfrm>
              <a:off x="3538269" y="2699677"/>
              <a:ext cx="206658" cy="1172907"/>
              <a:chOff x="5567462" y="1317665"/>
              <a:chExt cx="289251" cy="1641669"/>
            </a:xfrm>
          </p:grpSpPr>
          <p:sp>
            <p:nvSpPr>
              <p:cNvPr id="203" name="Rounded Rectangle 202">
                <a:extLst>
                  <a:ext uri="{FF2B5EF4-FFF2-40B4-BE49-F238E27FC236}">
                    <a16:creationId xmlns:a16="http://schemas.microsoft.com/office/drawing/2014/main" id="{76B69FB3-07D4-D248-9C13-02C9E0FBD249}"/>
                  </a:ext>
                </a:extLst>
              </p:cNvPr>
              <p:cNvSpPr/>
              <p:nvPr/>
            </p:nvSpPr>
            <p:spPr>
              <a:xfrm rot="5400000">
                <a:off x="4891253" y="1993874"/>
                <a:ext cx="1641669" cy="289251"/>
              </a:xfrm>
              <a:prstGeom prst="roundRect">
                <a:avLst/>
              </a:prstGeom>
              <a:solidFill>
                <a:schemeClr val="accent4">
                  <a:lumMod val="75000"/>
                  <a:alpha val="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20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6F96BD13-8FA3-0E45-A622-05772E266A64}"/>
                  </a:ext>
                </a:extLst>
              </p:cNvPr>
              <p:cNvSpPr/>
              <p:nvPr/>
            </p:nvSpPr>
            <p:spPr>
              <a:xfrm rot="5400000">
                <a:off x="5596128" y="1348646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3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E9BF1AFA-F413-174C-81E5-3E1C495797D5}"/>
                  </a:ext>
                </a:extLst>
              </p:cNvPr>
              <p:cNvSpPr/>
              <p:nvPr/>
            </p:nvSpPr>
            <p:spPr>
              <a:xfrm rot="5400000">
                <a:off x="5596128" y="1616734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1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EB813180-43AB-014F-A89C-9A3BACA71763}"/>
                  </a:ext>
                </a:extLst>
              </p:cNvPr>
              <p:cNvSpPr/>
              <p:nvPr/>
            </p:nvSpPr>
            <p:spPr>
              <a:xfrm rot="5400000">
                <a:off x="5596128" y="1888932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6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AD3D606-7B21-BA4C-A5AE-E78F5B3CA9BF}"/>
                  </a:ext>
                </a:extLst>
              </p:cNvPr>
              <p:cNvSpPr/>
              <p:nvPr/>
            </p:nvSpPr>
            <p:spPr>
              <a:xfrm rot="5400000">
                <a:off x="5596128" y="2155925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85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02ACC7DA-4982-6A40-A77D-69618073455D}"/>
                  </a:ext>
                </a:extLst>
              </p:cNvPr>
              <p:cNvSpPr/>
              <p:nvPr/>
            </p:nvSpPr>
            <p:spPr>
              <a:xfrm rot="5400000">
                <a:off x="5596128" y="2427426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4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87CF0697-D93F-9D46-A881-7E0719279DB7}"/>
                  </a:ext>
                </a:extLst>
              </p:cNvPr>
              <p:cNvSpPr/>
              <p:nvPr/>
            </p:nvSpPr>
            <p:spPr>
              <a:xfrm rot="5400000">
                <a:off x="5596128" y="2691641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3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A660CDE-B3A7-9641-A9F8-EAB120752632}"/>
                </a:ext>
              </a:extLst>
            </p:cNvPr>
            <p:cNvGrpSpPr/>
            <p:nvPr/>
          </p:nvGrpSpPr>
          <p:grpSpPr>
            <a:xfrm>
              <a:off x="4924927" y="2743089"/>
              <a:ext cx="206658" cy="1172907"/>
              <a:chOff x="5567462" y="1317665"/>
              <a:chExt cx="289251" cy="1641669"/>
            </a:xfrm>
          </p:grpSpPr>
          <p:sp>
            <p:nvSpPr>
              <p:cNvPr id="196" name="Rounded Rectangle 195">
                <a:extLst>
                  <a:ext uri="{FF2B5EF4-FFF2-40B4-BE49-F238E27FC236}">
                    <a16:creationId xmlns:a16="http://schemas.microsoft.com/office/drawing/2014/main" id="{739AD601-5987-0548-8110-B9A8E318340C}"/>
                  </a:ext>
                </a:extLst>
              </p:cNvPr>
              <p:cNvSpPr/>
              <p:nvPr/>
            </p:nvSpPr>
            <p:spPr>
              <a:xfrm rot="5400000">
                <a:off x="4891253" y="1993874"/>
                <a:ext cx="1641669" cy="289251"/>
              </a:xfrm>
              <a:prstGeom prst="roundRect">
                <a:avLst/>
              </a:prstGeom>
              <a:solidFill>
                <a:schemeClr val="accent4">
                  <a:lumMod val="75000"/>
                  <a:alpha val="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20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8D553795-7D89-C348-86E5-DD885834B656}"/>
                  </a:ext>
                </a:extLst>
              </p:cNvPr>
              <p:cNvSpPr/>
              <p:nvPr/>
            </p:nvSpPr>
            <p:spPr>
              <a:xfrm rot="5400000">
                <a:off x="5596128" y="1348646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32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E03E1ED1-0B64-F241-9C2A-62290FF6ABE5}"/>
                  </a:ext>
                </a:extLst>
              </p:cNvPr>
              <p:cNvSpPr/>
              <p:nvPr/>
            </p:nvSpPr>
            <p:spPr>
              <a:xfrm rot="5400000">
                <a:off x="5596128" y="1616734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85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F0822B7E-4E40-2D43-A6A4-DE33CFDBFB0C}"/>
                  </a:ext>
                </a:extLst>
              </p:cNvPr>
              <p:cNvSpPr/>
              <p:nvPr/>
            </p:nvSpPr>
            <p:spPr>
              <a:xfrm rot="5400000">
                <a:off x="5596128" y="1888932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46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E1FB7CE6-E46A-B747-A4DC-A831C6E08585}"/>
                  </a:ext>
                </a:extLst>
              </p:cNvPr>
              <p:cNvSpPr/>
              <p:nvPr/>
            </p:nvSpPr>
            <p:spPr>
              <a:xfrm rot="5400000">
                <a:off x="5596128" y="2155925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3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5A75F0A8-FD7A-1942-AF7A-6F550F88D7FF}"/>
                  </a:ext>
                </a:extLst>
              </p:cNvPr>
              <p:cNvSpPr/>
              <p:nvPr/>
            </p:nvSpPr>
            <p:spPr>
              <a:xfrm rot="5400000">
                <a:off x="5596128" y="2427426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1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87117F95-CD32-AE4E-85F3-909CA9ADFBE5}"/>
                  </a:ext>
                </a:extLst>
              </p:cNvPr>
              <p:cNvSpPr/>
              <p:nvPr/>
            </p:nvSpPr>
            <p:spPr>
              <a:xfrm rot="5400000">
                <a:off x="5596128" y="2691641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46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D3E83D2A-4F13-FA43-A6FC-957A7F9B4C0E}"/>
                </a:ext>
              </a:extLst>
            </p:cNvPr>
            <p:cNvGrpSpPr/>
            <p:nvPr/>
          </p:nvGrpSpPr>
          <p:grpSpPr>
            <a:xfrm>
              <a:off x="6130367" y="2748773"/>
              <a:ext cx="206658" cy="1172907"/>
              <a:chOff x="5567462" y="1317665"/>
              <a:chExt cx="289251" cy="1641669"/>
            </a:xfrm>
          </p:grpSpPr>
          <p:sp>
            <p:nvSpPr>
              <p:cNvPr id="189" name="Rounded Rectangle 188">
                <a:extLst>
                  <a:ext uri="{FF2B5EF4-FFF2-40B4-BE49-F238E27FC236}">
                    <a16:creationId xmlns:a16="http://schemas.microsoft.com/office/drawing/2014/main" id="{3E3F9935-19B8-304F-A26C-86F45C7204FC}"/>
                  </a:ext>
                </a:extLst>
              </p:cNvPr>
              <p:cNvSpPr/>
              <p:nvPr/>
            </p:nvSpPr>
            <p:spPr>
              <a:xfrm rot="5400000">
                <a:off x="4891253" y="1993874"/>
                <a:ext cx="1641669" cy="289251"/>
              </a:xfrm>
              <a:prstGeom prst="roundRect">
                <a:avLst/>
              </a:prstGeom>
              <a:solidFill>
                <a:schemeClr val="accent4">
                  <a:lumMod val="75000"/>
                  <a:alpha val="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420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CC080D25-DA7B-0C4B-9729-06BDE4ED341B}"/>
                  </a:ext>
                </a:extLst>
              </p:cNvPr>
              <p:cNvSpPr/>
              <p:nvPr/>
            </p:nvSpPr>
            <p:spPr>
              <a:xfrm rot="5400000">
                <a:off x="5596128" y="1348646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32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99"/>
                  </a:solidFill>
                </a:endParaRP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D48C910-BFD8-FD4B-BAF5-534EED3CA4AF}"/>
                  </a:ext>
                </a:extLst>
              </p:cNvPr>
              <p:cNvSpPr/>
              <p:nvPr/>
            </p:nvSpPr>
            <p:spPr>
              <a:xfrm rot="5400000">
                <a:off x="5596128" y="1616734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3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DA034C92-C1E7-564A-AB07-FBE7908E0CC4}"/>
                  </a:ext>
                </a:extLst>
              </p:cNvPr>
              <p:cNvSpPr/>
              <p:nvPr/>
            </p:nvSpPr>
            <p:spPr>
              <a:xfrm rot="5400000">
                <a:off x="5596128" y="1888932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1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D7BBDAA3-A9AA-E344-A5E9-2337F4E6CFDF}"/>
                  </a:ext>
                </a:extLst>
              </p:cNvPr>
              <p:cNvSpPr/>
              <p:nvPr/>
            </p:nvSpPr>
            <p:spPr>
              <a:xfrm rot="5400000">
                <a:off x="5596128" y="2155925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6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66500365-3624-5648-ADB1-04B2DC80E291}"/>
                  </a:ext>
                </a:extLst>
              </p:cNvPr>
              <p:cNvSpPr/>
              <p:nvPr/>
            </p:nvSpPr>
            <p:spPr>
              <a:xfrm rot="5400000">
                <a:off x="5596128" y="2427426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30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2DD77DDF-DD36-DF46-A543-6ACF7C784847}"/>
                  </a:ext>
                </a:extLst>
              </p:cNvPr>
              <p:cNvSpPr/>
              <p:nvPr/>
            </p:nvSpPr>
            <p:spPr>
              <a:xfrm rot="5400000">
                <a:off x="5596128" y="2691641"/>
                <a:ext cx="235861" cy="235860"/>
              </a:xfrm>
              <a:prstGeom prst="ellipse">
                <a:avLst/>
              </a:prstGeom>
              <a:solidFill>
                <a:schemeClr val="accent4">
                  <a:lumMod val="75000"/>
                  <a:alpha val="85000"/>
                </a:schemeClr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2A9CF367-D6EA-6543-B595-5D3A60C823BE}"/>
              </a:ext>
            </a:extLst>
          </p:cNvPr>
          <p:cNvGrpSpPr/>
          <p:nvPr/>
        </p:nvGrpSpPr>
        <p:grpSpPr>
          <a:xfrm>
            <a:off x="3441524" y="3212552"/>
            <a:ext cx="4638111" cy="1084581"/>
            <a:chOff x="1917521" y="3212549"/>
            <a:chExt cx="4638111" cy="1084581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26991E9F-0832-5241-9110-0F0E37AE6A9F}"/>
                </a:ext>
              </a:extLst>
            </p:cNvPr>
            <p:cNvCxnSpPr>
              <a:cxnSpLocks/>
              <a:stCxn id="119" idx="2"/>
            </p:cNvCxnSpPr>
            <p:nvPr/>
          </p:nvCxnSpPr>
          <p:spPr>
            <a:xfrm>
              <a:off x="1917521" y="3212549"/>
              <a:ext cx="268830" cy="1084581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727D7D0E-1918-084C-9E78-D6CAF4C6E312}"/>
                </a:ext>
              </a:extLst>
            </p:cNvPr>
            <p:cNvCxnSpPr>
              <a:cxnSpLocks/>
              <a:stCxn id="120" idx="2"/>
            </p:cNvCxnSpPr>
            <p:nvPr/>
          </p:nvCxnSpPr>
          <p:spPr>
            <a:xfrm>
              <a:off x="3388917" y="3423684"/>
              <a:ext cx="427651" cy="86894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32A8EDE3-743B-8C4C-8802-191039B9D78B}"/>
                </a:ext>
              </a:extLst>
            </p:cNvPr>
            <p:cNvCxnSpPr>
              <a:cxnSpLocks/>
              <a:stCxn id="121" idx="2"/>
            </p:cNvCxnSpPr>
            <p:nvPr/>
          </p:nvCxnSpPr>
          <p:spPr>
            <a:xfrm>
              <a:off x="4949086" y="3558101"/>
              <a:ext cx="225771" cy="734523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2547C5CC-2F83-1D49-84EA-0BCBBEDFC06B}"/>
                </a:ext>
              </a:extLst>
            </p:cNvPr>
            <p:cNvCxnSpPr>
              <a:cxnSpLocks/>
              <a:stCxn id="122" idx="2"/>
            </p:cNvCxnSpPr>
            <p:nvPr/>
          </p:nvCxnSpPr>
          <p:spPr>
            <a:xfrm>
              <a:off x="6246644" y="3267877"/>
              <a:ext cx="308988" cy="101578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tailEnd type="triangle" w="lg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F5E568-9A00-1F48-965F-C4018EC7F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4"/>
            <a:ext cx="3086100" cy="365125"/>
          </a:xfrm>
        </p:spPr>
        <p:txBody>
          <a:bodyPr/>
          <a:lstStyle/>
          <a:p>
            <a:r>
              <a:rPr lang="en-US"/>
              <a:t>Khayrallah et al.</a:t>
            </a:r>
            <a:endParaRPr lang="en-US" dirty="0"/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B7B29DB8-2781-7E41-A619-A2D8CA664C00}"/>
              </a:ext>
            </a:extLst>
          </p:cNvPr>
          <p:cNvSpPr/>
          <p:nvPr/>
        </p:nvSpPr>
        <p:spPr>
          <a:xfrm>
            <a:off x="3952108" y="5204407"/>
            <a:ext cx="4266198" cy="582656"/>
          </a:xfrm>
          <a:prstGeom prst="roundRect">
            <a:avLst>
              <a:gd name="adj" fmla="val 30104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La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tortuga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ganó</a:t>
            </a:r>
            <a:r>
              <a:rPr lang="en-US" sz="2500" dirty="0">
                <a:solidFill>
                  <a:schemeClr val="tx1"/>
                </a:solidFill>
                <a:latin typeface="+mj-lt"/>
              </a:rPr>
              <a:t> contra la </a:t>
            </a:r>
            <a:r>
              <a:rPr lang="en-US" sz="2500" dirty="0" err="1">
                <a:solidFill>
                  <a:schemeClr val="tx1"/>
                </a:solidFill>
                <a:latin typeface="+mj-lt"/>
              </a:rPr>
              <a:t>liebre</a:t>
            </a:r>
            <a:endParaRPr lang="en-US" sz="2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641D663B-1FE2-6846-869F-D8D2E7F1FAAB}"/>
              </a:ext>
            </a:extLst>
          </p:cNvPr>
          <p:cNvSpPr/>
          <p:nvPr/>
        </p:nvSpPr>
        <p:spPr>
          <a:xfrm rot="16200000">
            <a:off x="5941468" y="4630963"/>
            <a:ext cx="287485" cy="839187"/>
          </a:xfrm>
          <a:prstGeom prst="rightArrow">
            <a:avLst>
              <a:gd name="adj1" fmla="val 46225"/>
              <a:gd name="adj2" fmla="val 67922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lide Number Placeholder 4">
            <a:extLst>
              <a:ext uri="{FF2B5EF4-FFF2-40B4-BE49-F238E27FC236}">
                <a16:creationId xmlns:a16="http://schemas.microsoft.com/office/drawing/2014/main" id="{010FC299-21DA-0640-A244-0A6267953539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3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671342D-D1C8-9A46-BFE4-4CFE26367356}"/>
              </a:ext>
            </a:extLst>
          </p:cNvPr>
          <p:cNvSpPr/>
          <p:nvPr/>
        </p:nvSpPr>
        <p:spPr>
          <a:xfrm>
            <a:off x="9537345" y="454682"/>
            <a:ext cx="3504349" cy="1282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7A3480F-8E1F-484C-9940-48DCFCFD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4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0FF411-2624-A24F-9BAC-45CBC710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13FA41-70F4-0A46-A62F-A63A92699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1079F1-B653-A644-91D3-A1F366A93E0D}"/>
              </a:ext>
            </a:extLst>
          </p:cNvPr>
          <p:cNvSpPr/>
          <p:nvPr/>
        </p:nvSpPr>
        <p:spPr>
          <a:xfrm>
            <a:off x="9537345" y="454682"/>
            <a:ext cx="3504349" cy="1282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8002230-3B25-6C46-A252-2A193E949B8C}"/>
              </a:ext>
            </a:extLst>
          </p:cNvPr>
          <p:cNvSpPr txBox="1">
            <a:spLocks/>
          </p:cNvSpPr>
          <p:nvPr/>
        </p:nvSpPr>
        <p:spPr>
          <a:xfrm>
            <a:off x="0" y="365129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/>
              <a:t>La tortuga ganó contra la liebre | The turtle beat the hare</a:t>
            </a:r>
            <a:endParaRPr lang="en-US" sz="3500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DEA25C6-4045-CE4C-B7F6-CFC8A2006366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34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7A3480F-8E1F-484C-9940-48DCFCFD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4"/>
            <a:ext cx="3086100" cy="365125"/>
          </a:xfrm>
        </p:spPr>
        <p:txBody>
          <a:bodyPr/>
          <a:lstStyle/>
          <a:p>
            <a:r>
              <a:rPr lang="en-US" sz="1500" dirty="0"/>
              <a:t>Khayrallah et al.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0FF411-2624-A24F-9BAC-45CBC7108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098820-A7A0-E14C-A70D-43E21F0B2058}"/>
              </a:ext>
            </a:extLst>
          </p:cNvPr>
          <p:cNvGrpSpPr/>
          <p:nvPr/>
        </p:nvGrpSpPr>
        <p:grpSpPr>
          <a:xfrm>
            <a:off x="2874629" y="2725509"/>
            <a:ext cx="206658" cy="1172907"/>
            <a:chOff x="5567462" y="1317665"/>
            <a:chExt cx="289251" cy="1641669"/>
          </a:xfrm>
          <a:solidFill>
            <a:schemeClr val="bg1"/>
          </a:solidFill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14234C5-4E70-F040-A6EF-1CFB04FAFBEF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63D5D92-9456-D14E-9AE9-EA580BD14CAE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E968CD-B30F-6C47-9B09-BB1B70C75A93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solidFill>
              <a:srgbClr val="FFD579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2CF2AC-9E17-5B4B-B045-08F03D9ADB6E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14FBA5-7F0F-1749-A62E-99CCCDB1BAC3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BC7E92-71D0-E346-94F1-3C827F8253F7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D9B14C-7AEB-304B-98DD-146E2A6DF498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49F02E-AC0F-674B-8935-391ED8A129FB}"/>
              </a:ext>
            </a:extLst>
          </p:cNvPr>
          <p:cNvGrpSpPr/>
          <p:nvPr/>
        </p:nvGrpSpPr>
        <p:grpSpPr>
          <a:xfrm>
            <a:off x="4209879" y="2710267"/>
            <a:ext cx="206658" cy="1172907"/>
            <a:chOff x="5567462" y="1317665"/>
            <a:chExt cx="289251" cy="1641669"/>
          </a:xfrm>
          <a:solidFill>
            <a:schemeClr val="bg1"/>
          </a:solidFill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620B642-3503-814B-A5F2-4AA009A0A4C4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6FA2C5B-61CD-804B-AB8B-CEDD6999308C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D8E228-715C-9545-BA3B-DE09A2D16978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9B72307-820D-0E45-9193-AF58040C3F16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solidFill>
              <a:srgbClr val="FFD579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631EEC-F284-9044-AF70-14F6DE673EFA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775AC21-99F0-D84A-B7A1-B89F7CB41A75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2E4425D-93F8-F94D-90F0-68351BA0418C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65D09B-330D-494B-AD19-FB8178D19462}"/>
              </a:ext>
            </a:extLst>
          </p:cNvPr>
          <p:cNvGrpSpPr/>
          <p:nvPr/>
        </p:nvGrpSpPr>
        <p:grpSpPr>
          <a:xfrm>
            <a:off x="5811769" y="2699680"/>
            <a:ext cx="206658" cy="1172907"/>
            <a:chOff x="5567462" y="1317665"/>
            <a:chExt cx="289251" cy="1641669"/>
          </a:xfrm>
          <a:solidFill>
            <a:schemeClr val="bg1"/>
          </a:solidFill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E8374E0-C30E-7348-8715-897C490A5FC7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02DFCD1-9B64-0344-8723-05045D752A85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DDB95D6-9449-764D-99E1-BB1715113DC3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F073DD57-36D4-164F-9674-207E18A9F583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037AB67-CD3A-5749-88D9-EB7DA01314B6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solidFill>
              <a:srgbClr val="FFD579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1B3BA98-4BEE-6047-AC78-92AC337DD94C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CE91DEE-3DBF-5642-A1FE-CACAB136B74E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264EA8D-1688-6043-91E9-AAB9A2AD0382}"/>
              </a:ext>
            </a:extLst>
          </p:cNvPr>
          <p:cNvGrpSpPr/>
          <p:nvPr/>
        </p:nvGrpSpPr>
        <p:grpSpPr>
          <a:xfrm>
            <a:off x="7198427" y="2743092"/>
            <a:ext cx="206658" cy="1172907"/>
            <a:chOff x="5567462" y="1317665"/>
            <a:chExt cx="289251" cy="1641669"/>
          </a:xfrm>
          <a:solidFill>
            <a:schemeClr val="bg1"/>
          </a:solidFill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2E0B16DF-6A48-CC41-BDF7-612325ABE352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69CBB6D-3714-1146-93CE-5F8543D2276A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7FB25AB-E7CA-CD48-9320-8A3D0EE521BD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solidFill>
              <a:srgbClr val="FFD579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C276DE6-C4C5-7340-A5DA-2874B81DD93E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6CD058-67BB-B848-B823-68AFD55B6BAE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B90E0C9-F2E8-214E-8226-8386C604C36D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AAA41DF-65D6-8B45-B6D0-5784627652D0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994830D-D91C-D941-A3EE-411FF9BEF7E1}"/>
              </a:ext>
            </a:extLst>
          </p:cNvPr>
          <p:cNvGrpSpPr/>
          <p:nvPr/>
        </p:nvGrpSpPr>
        <p:grpSpPr>
          <a:xfrm>
            <a:off x="8442834" y="2765226"/>
            <a:ext cx="206658" cy="1172907"/>
            <a:chOff x="5567462" y="1317665"/>
            <a:chExt cx="289251" cy="1641669"/>
          </a:xfrm>
          <a:solidFill>
            <a:schemeClr val="bg1"/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B30966E9-5772-0C4B-BA9F-0E2E2CE3A2E2}"/>
                </a:ext>
              </a:extLst>
            </p:cNvPr>
            <p:cNvSpPr/>
            <p:nvPr/>
          </p:nvSpPr>
          <p:spPr>
            <a:xfrm rot="5400000">
              <a:off x="4891253" y="1993874"/>
              <a:ext cx="1641669" cy="289251"/>
            </a:xfrm>
            <a:prstGeom prst="roundRect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42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FE3A2EA-C108-DA44-B2E9-D14B189792AF}"/>
                </a:ext>
              </a:extLst>
            </p:cNvPr>
            <p:cNvSpPr/>
            <p:nvPr/>
          </p:nvSpPr>
          <p:spPr>
            <a:xfrm rot="5400000">
              <a:off x="5596128" y="134864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000099"/>
                </a:solidFill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0C884C0-120D-CD49-8B71-56249C436A0A}"/>
                </a:ext>
              </a:extLst>
            </p:cNvPr>
            <p:cNvSpPr/>
            <p:nvPr/>
          </p:nvSpPr>
          <p:spPr>
            <a:xfrm rot="5400000">
              <a:off x="5596128" y="1616734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972D4AA-06E9-B24B-893C-6C0FFC24AF1A}"/>
                </a:ext>
              </a:extLst>
            </p:cNvPr>
            <p:cNvSpPr/>
            <p:nvPr/>
          </p:nvSpPr>
          <p:spPr>
            <a:xfrm rot="5400000">
              <a:off x="5596128" y="1888932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AEC7659-32F3-D149-B908-F5A007A15FF6}"/>
                </a:ext>
              </a:extLst>
            </p:cNvPr>
            <p:cNvSpPr/>
            <p:nvPr/>
          </p:nvSpPr>
          <p:spPr>
            <a:xfrm rot="5400000">
              <a:off x="5596128" y="2155925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5F7CF12-570A-4048-A6FD-43F146CAC2D8}"/>
                </a:ext>
              </a:extLst>
            </p:cNvPr>
            <p:cNvSpPr/>
            <p:nvPr/>
          </p:nvSpPr>
          <p:spPr>
            <a:xfrm rot="5400000">
              <a:off x="5596128" y="2427426"/>
              <a:ext cx="235861" cy="235860"/>
            </a:xfrm>
            <a:prstGeom prst="ellipse">
              <a:avLst/>
            </a:prstGeom>
            <a:grp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25CF0DE-2EA0-844A-A313-4E7D6834FBD9}"/>
                </a:ext>
              </a:extLst>
            </p:cNvPr>
            <p:cNvSpPr/>
            <p:nvPr/>
          </p:nvSpPr>
          <p:spPr>
            <a:xfrm rot="5400000">
              <a:off x="5596128" y="2691641"/>
              <a:ext cx="235861" cy="235860"/>
            </a:xfrm>
            <a:prstGeom prst="ellipse">
              <a:avLst/>
            </a:prstGeom>
            <a:solidFill>
              <a:srgbClr val="FFD579"/>
            </a:solidFill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D56F7B6B-56BD-7644-8C93-59754A472E48}"/>
              </a:ext>
            </a:extLst>
          </p:cNvPr>
          <p:cNvSpPr/>
          <p:nvPr/>
        </p:nvSpPr>
        <p:spPr>
          <a:xfrm>
            <a:off x="3129060" y="2865077"/>
            <a:ext cx="593643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The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34BEABC1-B7A0-C344-91DB-6028BB7F1A07}"/>
              </a:ext>
            </a:extLst>
          </p:cNvPr>
          <p:cNvSpPr/>
          <p:nvPr/>
        </p:nvSpPr>
        <p:spPr>
          <a:xfrm>
            <a:off x="4477359" y="3041868"/>
            <a:ext cx="841245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turtle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5BE2B4D-87E7-7D48-AB0C-573544D396F1}"/>
              </a:ext>
            </a:extLst>
          </p:cNvPr>
          <p:cNvSpPr/>
          <p:nvPr/>
        </p:nvSpPr>
        <p:spPr>
          <a:xfrm>
            <a:off x="6069391" y="3202589"/>
            <a:ext cx="668087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beat 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7129A7A2-9389-824B-AE48-C0C96280697E}"/>
              </a:ext>
            </a:extLst>
          </p:cNvPr>
          <p:cNvSpPr/>
          <p:nvPr/>
        </p:nvSpPr>
        <p:spPr>
          <a:xfrm>
            <a:off x="7466405" y="2895582"/>
            <a:ext cx="566366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the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0953B0BC-C583-7745-BC8E-1D80B47BCC25}"/>
              </a:ext>
            </a:extLst>
          </p:cNvPr>
          <p:cNvSpPr/>
          <p:nvPr/>
        </p:nvSpPr>
        <p:spPr>
          <a:xfrm>
            <a:off x="8710813" y="3625827"/>
            <a:ext cx="777978" cy="347472"/>
          </a:xfrm>
          <a:prstGeom prst="roundRect">
            <a:avLst>
              <a:gd name="adj" fmla="val 30104"/>
            </a:avLst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500" dirty="0">
                <a:solidFill>
                  <a:schemeClr val="tx1"/>
                </a:solidFill>
                <a:latin typeface="+mj-lt"/>
              </a:rPr>
              <a:t>hare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A36DB1-57B6-474C-BFE9-C76AF8AF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C7058C-5E7E-0745-9F91-5CE739C06282}"/>
              </a:ext>
            </a:extLst>
          </p:cNvPr>
          <p:cNvSpPr/>
          <p:nvPr/>
        </p:nvSpPr>
        <p:spPr>
          <a:xfrm>
            <a:off x="9537345" y="454682"/>
            <a:ext cx="3504349" cy="12822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F6D2620F-F689-CD42-A6BD-AADE673EE9B7}"/>
              </a:ext>
            </a:extLst>
          </p:cNvPr>
          <p:cNvSpPr txBox="1">
            <a:spLocks/>
          </p:cNvSpPr>
          <p:nvPr/>
        </p:nvSpPr>
        <p:spPr>
          <a:xfrm>
            <a:off x="0" y="365129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/>
              <a:t>La tortuga ganó contra la liebre | The turtle beat the hare</a:t>
            </a:r>
            <a:endParaRPr lang="en-US" sz="3500" dirty="0"/>
          </a:p>
        </p:txBody>
      </p:sp>
      <p:sp>
        <p:nvSpPr>
          <p:cNvPr id="56" name="Slide Number Placeholder 4">
            <a:extLst>
              <a:ext uri="{FF2B5EF4-FFF2-40B4-BE49-F238E27FC236}">
                <a16:creationId xmlns:a16="http://schemas.microsoft.com/office/drawing/2014/main" id="{D21076C4-16BD-D944-AEDE-86B77DE67221}"/>
              </a:ext>
            </a:extLst>
          </p:cNvPr>
          <p:cNvSpPr txBox="1">
            <a:spLocks/>
          </p:cNvSpPr>
          <p:nvPr/>
        </p:nvSpPr>
        <p:spPr>
          <a:xfrm>
            <a:off x="923544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1AB9B2-044A-BA4A-94A6-5A781E5A7DF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39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jhu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jhu" id="{EA61CB75-2C15-DF45-A8C8-5F8330CA1113}" vid="{E059E1D3-6F98-004B-95C5-8CFA93FD4D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Theme_jhu</Template>
  <TotalTime>11453</TotalTime>
  <Words>670</Words>
  <Application>Microsoft Macintosh PowerPoint</Application>
  <PresentationFormat>Widescreen</PresentationFormat>
  <Paragraphs>220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Helvetica Neue Medium</vt:lpstr>
      <vt:lpstr>Theme_jhu</vt:lpstr>
      <vt:lpstr>  Simulated Multiple Reference Training (SMRT)  Improves Low-Resource Machine Translation</vt:lpstr>
      <vt:lpstr>PowerPoint Presentation</vt:lpstr>
      <vt:lpstr>La tortuga ganó contra la liebre | The turtle beat the hare</vt:lpstr>
      <vt:lpstr>Machine Translation</vt:lpstr>
      <vt:lpstr>Machine Translation</vt:lpstr>
      <vt:lpstr>Machine Translation</vt:lpstr>
      <vt:lpstr>Machine Translation</vt:lpstr>
      <vt:lpstr>PowerPoint Presentation</vt:lpstr>
      <vt:lpstr>PowerPoint Presentation</vt:lpstr>
      <vt:lpstr>NLL Objective</vt:lpstr>
      <vt:lpstr>PowerPoint Presentation</vt:lpstr>
      <vt:lpstr>Paraphraser</vt:lpstr>
      <vt:lpstr>Paraphraser</vt:lpstr>
      <vt:lpstr>Sampling</vt:lpstr>
      <vt:lpstr>Distribution</vt:lpstr>
      <vt:lpstr>SMRT Objective</vt:lpstr>
      <vt:lpstr>SMRT Objective</vt:lpstr>
      <vt:lpstr>SMRT Objective</vt:lpstr>
      <vt:lpstr>Experimental Details</vt:lpstr>
      <vt:lpstr>Results</vt:lpstr>
      <vt:lpstr>Results</vt:lpstr>
      <vt:lpstr>Results</vt:lpstr>
      <vt:lpstr>But wait, there’s more! (in the paper)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197</cp:revision>
  <dcterms:created xsi:type="dcterms:W3CDTF">2020-09-19T15:54:40Z</dcterms:created>
  <dcterms:modified xsi:type="dcterms:W3CDTF">2020-11-01T18:52:47Z</dcterms:modified>
</cp:coreProperties>
</file>