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xlsx" ContentType="application/vnd.openxmlformats-officedocument.spreadsheetml.sheet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notesSlides/notesSlide27.xml" ContentType="application/vnd.openxmlformats-officedocument.presentationml.notesSlide+xml"/>
  <Override PartName="/ppt/charts/chart3.xml" ContentType="application/vnd.openxmlformats-officedocument.drawingml.chart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4.xml" ContentType="application/vnd.openxmlformats-officedocument.drawingml.chart+xml"/>
  <Override PartName="/ppt/notesSlides/notesSlide31.xml" ContentType="application/vnd.openxmlformats-officedocument.presentationml.notesSlide+xml"/>
  <Override PartName="/ppt/charts/chart5.xml" ContentType="application/vnd.openxmlformats-officedocument.drawingml.chart+xml"/>
  <Override PartName="/ppt/notesSlides/notesSlide32.xml" ContentType="application/vnd.openxmlformats-officedocument.presentationml.notesSlide+xml"/>
  <Override PartName="/ppt/charts/chart6.xml" ContentType="application/vnd.openxmlformats-officedocument.drawingml.chart+xml"/>
  <Override PartName="/ppt/notesSlides/notesSlide33.xml" ContentType="application/vnd.openxmlformats-officedocument.presentationml.notesSlide+xml"/>
  <Override PartName="/ppt/charts/chart7.xml" ContentType="application/vnd.openxmlformats-officedocument.drawingml.chart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10" r:id="rId3"/>
    <p:sldId id="260" r:id="rId4"/>
    <p:sldId id="309" r:id="rId5"/>
    <p:sldId id="301" r:id="rId6"/>
    <p:sldId id="296" r:id="rId7"/>
    <p:sldId id="292" r:id="rId8"/>
    <p:sldId id="262" r:id="rId9"/>
    <p:sldId id="295" r:id="rId10"/>
    <p:sldId id="283" r:id="rId11"/>
    <p:sldId id="263" r:id="rId12"/>
    <p:sldId id="264" r:id="rId13"/>
    <p:sldId id="265" r:id="rId14"/>
    <p:sldId id="307" r:id="rId15"/>
    <p:sldId id="291" r:id="rId16"/>
    <p:sldId id="288" r:id="rId17"/>
    <p:sldId id="266" r:id="rId18"/>
    <p:sldId id="267" r:id="rId19"/>
    <p:sldId id="299" r:id="rId20"/>
    <p:sldId id="303" r:id="rId21"/>
    <p:sldId id="305" r:id="rId22"/>
    <p:sldId id="306" r:id="rId23"/>
    <p:sldId id="284" r:id="rId24"/>
    <p:sldId id="268" r:id="rId25"/>
    <p:sldId id="269" r:id="rId26"/>
    <p:sldId id="270" r:id="rId27"/>
    <p:sldId id="271" r:id="rId28"/>
    <p:sldId id="287" r:id="rId29"/>
    <p:sldId id="300" r:id="rId30"/>
    <p:sldId id="289" r:id="rId31"/>
    <p:sldId id="279" r:id="rId32"/>
    <p:sldId id="272" r:id="rId33"/>
    <p:sldId id="308" r:id="rId34"/>
    <p:sldId id="277" r:id="rId35"/>
    <p:sldId id="290" r:id="rId36"/>
    <p:sldId id="297" r:id="rId37"/>
    <p:sldId id="276" r:id="rId38"/>
    <p:sldId id="280" r:id="rId39"/>
    <p:sldId id="281" r:id="rId40"/>
    <p:sldId id="286" r:id="rId41"/>
    <p:sldId id="278" r:id="rId42"/>
    <p:sldId id="293" r:id="rId4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5373107-157D-EC4C-855D-330F16045BBC}">
          <p14:sldIdLst>
            <p14:sldId id="256"/>
            <p14:sldId id="310"/>
            <p14:sldId id="260"/>
            <p14:sldId id="309"/>
            <p14:sldId id="301"/>
            <p14:sldId id="296"/>
            <p14:sldId id="292"/>
            <p14:sldId id="262"/>
            <p14:sldId id="295"/>
          </p14:sldIdLst>
        </p14:section>
        <p14:section name="Methods" id="{D8F8E712-A3A9-A54F-82D2-CF87236289EB}">
          <p14:sldIdLst>
            <p14:sldId id="283"/>
            <p14:sldId id="263"/>
            <p14:sldId id="264"/>
            <p14:sldId id="265"/>
            <p14:sldId id="307"/>
            <p14:sldId id="291"/>
            <p14:sldId id="288"/>
            <p14:sldId id="266"/>
            <p14:sldId id="267"/>
            <p14:sldId id="299"/>
            <p14:sldId id="303"/>
            <p14:sldId id="305"/>
            <p14:sldId id="306"/>
          </p14:sldIdLst>
        </p14:section>
        <p14:section name="Integration" id="{49872517-E47E-384E-81C8-A99EEC9DDF5C}">
          <p14:sldIdLst>
            <p14:sldId id="284"/>
            <p14:sldId id="268"/>
            <p14:sldId id="269"/>
            <p14:sldId id="270"/>
            <p14:sldId id="271"/>
          </p14:sldIdLst>
        </p14:section>
        <p14:section name="Evaluation" id="{73130A91-83A4-2145-AF40-C7952D83B9DD}">
          <p14:sldIdLst>
            <p14:sldId id="287"/>
            <p14:sldId id="300"/>
            <p14:sldId id="289"/>
            <p14:sldId id="279"/>
            <p14:sldId id="272"/>
            <p14:sldId id="308"/>
            <p14:sldId id="277"/>
            <p14:sldId id="290"/>
            <p14:sldId id="297"/>
            <p14:sldId id="276"/>
            <p14:sldId id="280"/>
            <p14:sldId id="281"/>
            <p14:sldId id="286"/>
            <p14:sldId id="278"/>
            <p14:sldId id="29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da Khayrallah" initials="hk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51D60"/>
    <a:srgbClr val="639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878" autoAdjust="0"/>
    <p:restoredTop sz="80663" autoAdjust="0"/>
  </p:normalViewPr>
  <p:slideViewPr>
    <p:cSldViewPr snapToObjects="1" showGuides="1">
      <p:cViewPr varScale="1">
        <p:scale>
          <a:sx n="82" d="100"/>
          <a:sy n="82" d="100"/>
        </p:scale>
        <p:origin x="-328" y="56"/>
      </p:cViewPr>
      <p:guideLst>
        <p:guide orient="horz"/>
        <p:guide pos="152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Lbls>
            <c:dLbl>
              <c:idx val="0"/>
              <c:layout>
                <c:manualLayout>
                  <c:x val="-0.124064585553613"/>
                  <c:y val="0.107387532774793"/>
                </c:manualLayout>
              </c:layout>
              <c:spPr/>
              <c:txPr>
                <a:bodyPr/>
                <a:lstStyle/>
                <a:p>
                  <a:pPr>
                    <a:defRPr sz="2200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layout>
                <c:manualLayout>
                  <c:x val="-0.00723133566637503"/>
                  <c:y val="-0.264825408426892"/>
                </c:manualLayout>
              </c:layout>
              <c:spPr/>
              <c:txPr>
                <a:bodyPr/>
                <a:lstStyle/>
                <a:p>
                  <a:pPr>
                    <a:defRPr sz="2200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122304121707009"/>
                  <c:y val="0.0396616145558415"/>
                </c:manualLayout>
              </c:layout>
              <c:spPr/>
              <c:txPr>
                <a:bodyPr/>
                <a:lstStyle/>
                <a:p>
                  <a:pPr>
                    <a:defRPr sz="2200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spPr/>
              <c:txPr>
                <a:bodyPr/>
                <a:lstStyle/>
                <a:p>
                  <a:pPr>
                    <a:defRPr sz="2200"/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Sheet1!$A$2:$A$8</c:f>
              <c:strCache>
                <c:ptCount val="7"/>
                <c:pt idx="0">
                  <c:v>Named Entities</c:v>
                </c:pt>
                <c:pt idx="1">
                  <c:v>Borrowed Words</c:v>
                </c:pt>
                <c:pt idx="2">
                  <c:v>Source Content Words</c:v>
                </c:pt>
                <c:pt idx="3">
                  <c:v>Misspellings &amp; Typos</c:v>
                </c:pt>
                <c:pt idx="4">
                  <c:v>Acronyms</c:v>
                </c:pt>
                <c:pt idx="5">
                  <c:v>Reinflected Borrowings</c:v>
                </c:pt>
                <c:pt idx="6">
                  <c:v>Numbers &amp; Punctuation</c:v>
                </c:pt>
              </c:strCache>
            </c:strRef>
          </c:cat>
          <c:val>
            <c:numRef>
              <c:f>Sheet1!$B$2:$B$8</c:f>
              <c:numCache>
                <c:formatCode>0.00%</c:formatCode>
                <c:ptCount val="7"/>
                <c:pt idx="0">
                  <c:v>0.355</c:v>
                </c:pt>
                <c:pt idx="1">
                  <c:v>0.287</c:v>
                </c:pt>
                <c:pt idx="2">
                  <c:v>0.222</c:v>
                </c:pt>
                <c:pt idx="3">
                  <c:v>0.074</c:v>
                </c:pt>
                <c:pt idx="4">
                  <c:v>0.032</c:v>
                </c:pt>
                <c:pt idx="5">
                  <c:v>0.019</c:v>
                </c:pt>
                <c:pt idx="6">
                  <c:v>0.01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egendEntry>
        <c:idx val="0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3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4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5"/>
        <c:txPr>
          <a:bodyPr/>
          <a:lstStyle/>
          <a:p>
            <a:pPr>
              <a:defRPr sz="2200"/>
            </a:pPr>
            <a:endParaRPr lang="en-US"/>
          </a:p>
        </c:txPr>
      </c:legendEntry>
      <c:legendEntry>
        <c:idx val="6"/>
        <c:txPr>
          <a:bodyPr/>
          <a:lstStyle/>
          <a:p>
            <a:pPr>
              <a:defRPr sz="2200"/>
            </a:pPr>
            <a:endParaRPr lang="en-US"/>
          </a:p>
        </c:txPr>
      </c:legendEntry>
      <c:layout>
        <c:manualLayout>
          <c:xMode val="edge"/>
          <c:yMode val="edge"/>
          <c:x val="0.575326261300671"/>
          <c:y val="0.0"/>
          <c:w val="0.412328059686984"/>
          <c:h val="1.0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BLEU  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Baseline </c:v>
                </c:pt>
                <c:pt idx="1">
                  <c:v>Language Model</c:v>
                </c:pt>
                <c:pt idx="2">
                  <c:v>Phrase Table </c:v>
                </c:pt>
                <c:pt idx="3">
                  <c:v>Oracle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9.93</c:v>
                </c:pt>
                <c:pt idx="1">
                  <c:v>8.91</c:v>
                </c:pt>
                <c:pt idx="2">
                  <c:v>9.77</c:v>
                </c:pt>
                <c:pt idx="3">
                  <c:v>10.18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6550520"/>
        <c:axId val="-2126547576"/>
      </c:barChart>
      <c:catAx>
        <c:axId val="-2126550520"/>
        <c:scaling>
          <c:orientation val="minMax"/>
        </c:scaling>
        <c:delete val="0"/>
        <c:axPos val="b"/>
        <c:majorTickMark val="out"/>
        <c:minorTickMark val="none"/>
        <c:tickLblPos val="nextTo"/>
        <c:crossAx val="-2126547576"/>
        <c:crosses val="autoZero"/>
        <c:auto val="1"/>
        <c:lblAlgn val="ctr"/>
        <c:lblOffset val="100"/>
        <c:noMultiLvlLbl val="0"/>
      </c:catAx>
      <c:valAx>
        <c:axId val="-21265475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2655052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BLEU  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Baseline </c:v>
                </c:pt>
                <c:pt idx="1">
                  <c:v>Transliteration</c:v>
                </c:pt>
                <c:pt idx="2">
                  <c:v>Language </c:v>
                </c:pt>
                <c:pt idx="3">
                  <c:v> Phrase Table</c:v>
                </c:pt>
                <c:pt idx="4">
                  <c:v>Oracle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12.15</c:v>
                </c:pt>
                <c:pt idx="1">
                  <c:v>12.67</c:v>
                </c:pt>
                <c:pt idx="2">
                  <c:v>12.61</c:v>
                </c:pt>
                <c:pt idx="3">
                  <c:v>12.3</c:v>
                </c:pt>
                <c:pt idx="4">
                  <c:v>13.48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060792"/>
        <c:axId val="-2133067784"/>
      </c:barChart>
      <c:catAx>
        <c:axId val="-213306079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067784"/>
        <c:crosses val="autoZero"/>
        <c:auto val="1"/>
        <c:lblAlgn val="ctr"/>
        <c:lblOffset val="100"/>
        <c:noMultiLvlLbl val="0"/>
      </c:catAx>
      <c:valAx>
        <c:axId val="-21330677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-213306079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BLEU  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Levenshtein  </c:v>
                </c:pt>
                <c:pt idx="1">
                  <c:v> Embeddings </c:v>
                </c:pt>
                <c:pt idx="2">
                  <c:v>Transliteration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0.176</c:v>
                </c:pt>
                <c:pt idx="1">
                  <c:v>0.054</c:v>
                </c:pt>
                <c:pt idx="2">
                  <c:v>0.114</c:v>
                </c:pt>
                <c:pt idx="3" formatCode="0%">
                  <c:v>0.3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3302968"/>
        <c:axId val="-2133300056"/>
      </c:barChart>
      <c:catAx>
        <c:axId val="-2133302968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3300056"/>
        <c:crosses val="autoZero"/>
        <c:auto val="1"/>
        <c:lblAlgn val="ctr"/>
        <c:lblOffset val="100"/>
        <c:noMultiLvlLbl val="0"/>
      </c:catAx>
      <c:valAx>
        <c:axId val="-2133300056"/>
        <c:scaling>
          <c:orientation val="minMax"/>
          <c:max val="0.6"/>
        </c:scaling>
        <c:delete val="0"/>
        <c:axPos val="l"/>
        <c:numFmt formatCode="0%" sourceLinked="0"/>
        <c:majorTickMark val="none"/>
        <c:minorTickMark val="none"/>
        <c:tickLblPos val="nextTo"/>
        <c:crossAx val="-213330296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BLEU  </c:v>
                </c:pt>
              </c:strCache>
            </c:strRef>
          </c:tx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Levenshtein  </c:v>
                </c:pt>
                <c:pt idx="1">
                  <c:v> Embeddings </c:v>
                </c:pt>
                <c:pt idx="2">
                  <c:v>Transliteration </c:v>
                </c:pt>
                <c:pt idx="3">
                  <c:v>All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0.239</c:v>
                </c:pt>
                <c:pt idx="1">
                  <c:v>0.079</c:v>
                </c:pt>
                <c:pt idx="2">
                  <c:v>0.357</c:v>
                </c:pt>
                <c:pt idx="3">
                  <c:v>0.526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-2133371416"/>
        <c:axId val="-2133368504"/>
      </c:barChart>
      <c:catAx>
        <c:axId val="-2133371416"/>
        <c:scaling>
          <c:orientation val="minMax"/>
        </c:scaling>
        <c:delete val="0"/>
        <c:axPos val="b"/>
        <c:majorTickMark val="none"/>
        <c:minorTickMark val="none"/>
        <c:tickLblPos val="nextTo"/>
        <c:crossAx val="-2133368504"/>
        <c:crosses val="autoZero"/>
        <c:auto val="1"/>
        <c:lblAlgn val="ctr"/>
        <c:lblOffset val="100"/>
        <c:noMultiLvlLbl val="0"/>
      </c:catAx>
      <c:valAx>
        <c:axId val="-2133368504"/>
        <c:scaling>
          <c:orientation val="minMax"/>
        </c:scaling>
        <c:delete val="0"/>
        <c:axPos val="l"/>
        <c:numFmt formatCode="0%" sourceLinked="0"/>
        <c:majorTickMark val="none"/>
        <c:minorTickMark val="none"/>
        <c:tickLblPos val="nextTo"/>
        <c:crossAx val="-21333714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Correct  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Baseline </c:v>
                </c:pt>
                <c:pt idx="1">
                  <c:v>Language Model</c:v>
                </c:pt>
                <c:pt idx="2">
                  <c:v>Phrase Table </c:v>
                </c:pt>
                <c:pt idx="3">
                  <c:v>Oracle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0.105942457649906</c:v>
                </c:pt>
                <c:pt idx="1">
                  <c:v>0.122344716321592</c:v>
                </c:pt>
                <c:pt idx="2">
                  <c:v>0.136326969615488</c:v>
                </c:pt>
                <c:pt idx="3">
                  <c:v>0.306265125033611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427032"/>
        <c:axId val="-2133424088"/>
      </c:barChart>
      <c:catAx>
        <c:axId val="-2133427032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424088"/>
        <c:crosses val="autoZero"/>
        <c:auto val="1"/>
        <c:lblAlgn val="ctr"/>
        <c:lblOffset val="100"/>
        <c:noMultiLvlLbl val="0"/>
      </c:catAx>
      <c:valAx>
        <c:axId val="-2133424088"/>
        <c:scaling>
          <c:orientation val="minMax"/>
          <c:max val="0.6"/>
        </c:scaling>
        <c:delete val="0"/>
        <c:axPos val="l"/>
        <c:numFmt formatCode="0%" sourceLinked="1"/>
        <c:majorTickMark val="out"/>
        <c:minorTickMark val="none"/>
        <c:tickLblPos val="nextTo"/>
        <c:crossAx val="-2133427032"/>
        <c:crosses val="autoZero"/>
        <c:crossBetween val="between"/>
        <c:majorUnit val="0.1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OOV Types Detected as Correct </c:v>
                </c:pt>
              </c:strCache>
            </c:strRef>
          </c:tx>
          <c:invertIfNegative val="0"/>
          <c:cat>
            <c:strRef>
              <c:f>Sheet1!$A$2:$A$6</c:f>
              <c:strCache>
                <c:ptCount val="5"/>
                <c:pt idx="0">
                  <c:v>Baseline </c:v>
                </c:pt>
                <c:pt idx="1">
                  <c:v>Transliteration</c:v>
                </c:pt>
                <c:pt idx="2">
                  <c:v>Language </c:v>
                </c:pt>
                <c:pt idx="3">
                  <c:v> Phrase Table</c:v>
                </c:pt>
                <c:pt idx="4">
                  <c:v>Oracle 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0.0288607594936709</c:v>
                </c:pt>
                <c:pt idx="1">
                  <c:v>0.311898734177215</c:v>
                </c:pt>
                <c:pt idx="2">
                  <c:v>0.208607594936709</c:v>
                </c:pt>
                <c:pt idx="3">
                  <c:v>0.190379746835443</c:v>
                </c:pt>
                <c:pt idx="4">
                  <c:v>0.500759493670886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3488184"/>
        <c:axId val="-2133485240"/>
      </c:barChart>
      <c:catAx>
        <c:axId val="-21334881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133485240"/>
        <c:crosses val="autoZero"/>
        <c:auto val="1"/>
        <c:lblAlgn val="ctr"/>
        <c:lblOffset val="100"/>
        <c:noMultiLvlLbl val="0"/>
      </c:catAx>
      <c:valAx>
        <c:axId val="-2133485240"/>
        <c:scaling>
          <c:orientation val="minMax"/>
        </c:scaling>
        <c:delete val="0"/>
        <c:axPos val="l"/>
        <c:numFmt formatCode="0%" sourceLinked="1"/>
        <c:majorTickMark val="out"/>
        <c:minorTickMark val="none"/>
        <c:tickLblPos val="nextTo"/>
        <c:crossAx val="-21334881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5E0E0-A64E-F446-B90B-27AE94EAB603}" type="datetime1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6904B-5902-9143-8FCD-4124B89FA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00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D5096F-FA0A-7C48-AB4F-7429D836EE44}" type="datetime1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646B8-EDE8-7449-ADD8-CB0C8601F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49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was presented at AMTA 2016</a:t>
            </a:r>
          </a:p>
          <a:p>
            <a:r>
              <a:rPr lang="en-US" dirty="0" smtClean="0"/>
              <a:t>It is based on this paper: http://</a:t>
            </a:r>
            <a:r>
              <a:rPr lang="en-US" dirty="0" err="1" smtClean="0"/>
              <a:t>www.cs.jhu.edu</a:t>
            </a:r>
            <a:r>
              <a:rPr lang="en-US" dirty="0" smtClean="0"/>
              <a:t>/~</a:t>
            </a:r>
            <a:r>
              <a:rPr lang="en-US" dirty="0" err="1" smtClean="0"/>
              <a:t>huda</a:t>
            </a:r>
            <a:r>
              <a:rPr lang="en-US" dirty="0" smtClean="0"/>
              <a:t>/papers/gujral2016AMTA.pdf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1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69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4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Biz (we) </a:t>
            </a:r>
            <a:r>
              <a:rPr lang="en-US" dirty="0" err="1" smtClean="0"/>
              <a:t>qilyapmiz</a:t>
            </a:r>
            <a:r>
              <a:rPr lang="en-US" dirty="0" smtClean="0"/>
              <a:t> (are doing)</a:t>
            </a:r>
          </a:p>
          <a:p>
            <a:r>
              <a:rPr lang="en-US" dirty="0" err="1" smtClean="0"/>
              <a:t>Siz</a:t>
            </a:r>
            <a:r>
              <a:rPr lang="en-US" dirty="0" smtClean="0"/>
              <a:t> (you) </a:t>
            </a:r>
            <a:r>
              <a:rPr lang="en-US" dirty="0" err="1" smtClean="0"/>
              <a:t>qilyapsiz</a:t>
            </a:r>
            <a:r>
              <a:rPr lang="en-US" dirty="0" smtClean="0"/>
              <a:t> (are doing)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84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speculation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3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3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43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61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speculation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3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speculation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talk was presented at AMTA 2016</a:t>
            </a:r>
          </a:p>
          <a:p>
            <a:r>
              <a:rPr lang="en-US" dirty="0" smtClean="0"/>
              <a:t>It is based on this paper: http://</a:t>
            </a:r>
            <a:r>
              <a:rPr lang="en-US" dirty="0" err="1" smtClean="0"/>
              <a:t>www.cs.jhu.edu</a:t>
            </a:r>
            <a:r>
              <a:rPr lang="en-US" dirty="0" smtClean="0"/>
              <a:t>/~</a:t>
            </a:r>
            <a:r>
              <a:rPr lang="en-US" dirty="0" err="1" smtClean="0"/>
              <a:t>huda</a:t>
            </a:r>
            <a:r>
              <a:rPr lang="en-US" dirty="0" smtClean="0"/>
              <a:t>/papers/gujral2016AMTA.pdf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66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speculation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3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 3</a:t>
            </a:r>
          </a:p>
          <a:p>
            <a:r>
              <a:rPr lang="en-US" dirty="0" smtClean="0"/>
              <a:t>speculation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73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784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76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03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*remove stop words</a:t>
            </a:r>
          </a:p>
          <a:p>
            <a:r>
              <a:rPr lang="en-US" baseline="0" dirty="0" smtClean="0"/>
              <a:t>*add synonyms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1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table 8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67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table 7 in the paper</a:t>
            </a:r>
          </a:p>
          <a:p>
            <a:r>
              <a:rPr lang="en-US" dirty="0" smtClean="0"/>
              <a:t>Phrase</a:t>
            </a:r>
            <a:r>
              <a:rPr lang="en-US" baseline="0" dirty="0" smtClean="0"/>
              <a:t> Table is without multi word candidates</a:t>
            </a:r>
          </a:p>
          <a:p>
            <a:r>
              <a:rPr lang="en-US" baseline="0" dirty="0" smtClean="0"/>
              <a:t>Transliteration has an expanded LM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6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1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9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Quvayt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bilan</a:t>
            </a:r>
            <a:r>
              <a:rPr lang="en-US" dirty="0" smtClean="0"/>
              <a:t> </a:t>
            </a:r>
            <a:r>
              <a:rPr lang="en-US" dirty="0" err="1" smtClean="0"/>
              <a:t>oʻyinga</a:t>
            </a:r>
            <a:r>
              <a:rPr lang="en-US" dirty="0" smtClean="0"/>
              <a:t> </a:t>
            </a:r>
            <a:r>
              <a:rPr lang="en-US" dirty="0" err="1" smtClean="0"/>
              <a:t>qanday</a:t>
            </a:r>
            <a:r>
              <a:rPr lang="en-US" dirty="0" smtClean="0"/>
              <a:t> </a:t>
            </a:r>
            <a:r>
              <a:rPr lang="en-US" dirty="0" err="1" smtClean="0"/>
              <a:t>qanday</a:t>
            </a:r>
            <a:r>
              <a:rPr lang="en-US" dirty="0" smtClean="0"/>
              <a:t> </a:t>
            </a:r>
            <a:r>
              <a:rPr lang="en-US" dirty="0" err="1" smtClean="0"/>
              <a:t>tayyorgarlik</a:t>
            </a:r>
            <a:r>
              <a:rPr lang="en-US" dirty="0" smtClean="0"/>
              <a:t> </a:t>
            </a:r>
            <a:r>
              <a:rPr lang="en-US" dirty="0" err="1" smtClean="0"/>
              <a:t>tayyorgarlik</a:t>
            </a:r>
            <a:r>
              <a:rPr lang="en-US" dirty="0" smtClean="0"/>
              <a:t> </a:t>
            </a:r>
            <a:r>
              <a:rPr lang="en-US" dirty="0" err="1" smtClean="0"/>
              <a:t>koʻryapmiz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Quvayt</a:t>
            </a:r>
            <a:r>
              <a:rPr lang="en-US" dirty="0" smtClean="0"/>
              <a:t> </a:t>
            </a:r>
            <a:r>
              <a:rPr lang="en-US" dirty="0" err="1" smtClean="0"/>
              <a:t>oʻyinga</a:t>
            </a:r>
            <a:r>
              <a:rPr lang="en-US" dirty="0" smtClean="0"/>
              <a:t> how </a:t>
            </a:r>
            <a:r>
              <a:rPr lang="en-US" dirty="0" err="1" smtClean="0"/>
              <a:t>koʻryapmiz</a:t>
            </a:r>
            <a:r>
              <a:rPr lang="en-US" dirty="0" smtClean="0"/>
              <a:t> with the preparation</a:t>
            </a:r>
          </a:p>
          <a:p>
            <a:r>
              <a:rPr lang="en-US" dirty="0" smtClean="0"/>
              <a:t> How are we getting prepared to the match with </a:t>
            </a:r>
            <a:r>
              <a:rPr lang="en-US" dirty="0" err="1" smtClean="0"/>
              <a:t>Kuwayt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9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table 5 in the paper</a:t>
            </a:r>
          </a:p>
          <a:p>
            <a:r>
              <a:rPr lang="en-US" dirty="0" smtClean="0"/>
              <a:t>All – 30%</a:t>
            </a:r>
          </a:p>
          <a:p>
            <a:endParaRPr lang="en-US" dirty="0" smtClean="0"/>
          </a:p>
          <a:p>
            <a:r>
              <a:rPr lang="en-US" dirty="0" smtClean="0"/>
              <a:t>Note that the</a:t>
            </a:r>
            <a:r>
              <a:rPr lang="en-US" baseline="0" dirty="0" smtClean="0"/>
              <a:t> same candidate could be generated by multiple methods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TOKENS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6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table 4 in the paper</a:t>
            </a:r>
          </a:p>
          <a:p>
            <a:r>
              <a:rPr lang="en-US" dirty="0" smtClean="0"/>
              <a:t>All -&gt; 50%</a:t>
            </a:r>
          </a:p>
          <a:p>
            <a:endParaRPr lang="en-US" baseline="0" dirty="0" smtClean="0"/>
          </a:p>
          <a:p>
            <a:r>
              <a:rPr lang="en-US" dirty="0" smtClean="0"/>
              <a:t>TOKENS</a:t>
            </a:r>
          </a:p>
          <a:p>
            <a:endParaRPr lang="en-US" dirty="0" smtClean="0"/>
          </a:p>
          <a:p>
            <a:r>
              <a:rPr lang="en-US" dirty="0" smtClean="0"/>
              <a:t>News data </a:t>
            </a:r>
            <a:r>
              <a:rPr lang="en-US" dirty="0" err="1" smtClean="0"/>
              <a:t>lits</a:t>
            </a:r>
            <a:r>
              <a:rPr lang="en-US" dirty="0" smtClean="0"/>
              <a:t> of names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6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table 8 in the paper</a:t>
            </a:r>
          </a:p>
          <a:p>
            <a:endParaRPr lang="en-US" dirty="0" smtClean="0"/>
          </a:p>
          <a:p>
            <a:r>
              <a:rPr lang="en-US" baseline="0" dirty="0" smtClean="0"/>
              <a:t>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84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table 7 in the paper - </a:t>
            </a:r>
            <a:r>
              <a:rPr lang="en-US" baseline="0" dirty="0" smtClean="0"/>
              <a:t>TYPES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</a:t>
            </a:r>
            <a:r>
              <a:rPr lang="en-US" baseline="0" dirty="0" smtClean="0"/>
              <a:t> is news data, so there are lots of names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Phrase</a:t>
            </a:r>
            <a:r>
              <a:rPr lang="en-US" baseline="0" dirty="0" smtClean="0"/>
              <a:t> Table is without multi word candidates</a:t>
            </a:r>
          </a:p>
          <a:p>
            <a:r>
              <a:rPr lang="en-US" baseline="0" dirty="0" smtClean="0"/>
              <a:t>Transliteration has an expanded LM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567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53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9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~3k OOVs in </a:t>
            </a:r>
            <a:r>
              <a:rPr lang="en-US" baseline="0" dirty="0" err="1" smtClean="0"/>
              <a:t>hindi</a:t>
            </a:r>
            <a:endParaRPr lang="en-US" baseline="0" dirty="0" smtClean="0"/>
          </a:p>
          <a:p>
            <a:r>
              <a:rPr lang="en-US" baseline="0" dirty="0" smtClean="0"/>
              <a:t>~5k in UZ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9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89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table 6 in the paper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7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19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5" name="Picture 14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558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20" name="Picture 1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14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6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20" name="Picture 19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65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5" name="Picture 14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6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025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2" name="Picture 11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70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4" name="Picture 13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7" name="Picture 16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9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pic>
        <p:nvPicPr>
          <p:cNvPr id="13" name="Picture 12" descr="university.logo.large.horizontal.blue.pd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3" y="6126163"/>
            <a:ext cx="2319527" cy="884369"/>
          </a:xfrm>
          <a:prstGeom prst="rect">
            <a:avLst/>
          </a:prstGeom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5564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7CD208-4B26-3E49-B178-0D9954AB6F74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1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jhu.edu/~huda/papers/gujral2016AMTA.pdf" TargetMode="External"/><Relationship Id="rId4" Type="http://schemas.openxmlformats.org/officeDocument/2006/relationships/hyperlink" Target="http://www.cs.jhu.edu/~huda/papers/gujral2016AMTA.bib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chart" Target="../charts/char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chart" Target="../charts/char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098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 of Unknown Words </a:t>
            </a:r>
            <a:br>
              <a:rPr lang="en-US" dirty="0" smtClean="0"/>
            </a:br>
            <a:r>
              <a:rPr lang="en-US" dirty="0" smtClean="0"/>
              <a:t>in Low Resource Languages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25134"/>
            <a:ext cx="9144000" cy="4504266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Biman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Gujral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1" dirty="0">
                <a:solidFill>
                  <a:srgbClr val="000000"/>
                </a:solidFill>
              </a:rPr>
              <a:t>Huda Khayrallah</a:t>
            </a:r>
            <a:r>
              <a:rPr lang="en-US" sz="2800" dirty="0">
                <a:solidFill>
                  <a:srgbClr val="000000"/>
                </a:solidFill>
              </a:rPr>
              <a:t>, and Philipp Koehn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Johns </a:t>
            </a:r>
            <a:r>
              <a:rPr lang="en-US" sz="2800" dirty="0">
                <a:solidFill>
                  <a:srgbClr val="000000"/>
                </a:solidFill>
              </a:rPr>
              <a:t>Hopkins University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31 October 2016 </a:t>
            </a:r>
          </a:p>
          <a:p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400" dirty="0"/>
              <a:t>This talk was </a:t>
            </a:r>
            <a:r>
              <a:rPr lang="en-US" sz="2400" dirty="0" smtClean="0"/>
              <a:t>presented at AMTA </a:t>
            </a:r>
            <a:r>
              <a:rPr lang="en-US" sz="2400" dirty="0"/>
              <a:t>2016</a:t>
            </a:r>
          </a:p>
          <a:p>
            <a:r>
              <a:rPr lang="en-US" sz="2400" dirty="0"/>
              <a:t>It is based on this paper: </a:t>
            </a:r>
            <a:r>
              <a:rPr lang="en-US" sz="2400" dirty="0">
                <a:hlinkClick r:id="rId3"/>
              </a:rPr>
              <a:t>http://www.cs.jhu.edu/~huda/papers/</a:t>
            </a:r>
            <a:r>
              <a:rPr lang="en-US" sz="2400" dirty="0" smtClean="0">
                <a:hlinkClick r:id="rId3"/>
              </a:rPr>
              <a:t>gujral2016AMTA.pdf</a:t>
            </a:r>
            <a:endParaRPr lang="en-US" sz="2400" dirty="0" smtClean="0"/>
          </a:p>
          <a:p>
            <a:r>
              <a:rPr lang="en-US" sz="2400" dirty="0"/>
              <a:t>bib</a:t>
            </a:r>
            <a:r>
              <a:rPr lang="en-US" sz="2400" smtClean="0"/>
              <a:t>: </a:t>
            </a:r>
            <a:endParaRPr lang="en-US" sz="2400" smtClean="0"/>
          </a:p>
          <a:p>
            <a:r>
              <a:rPr lang="en-US" sz="2400" smtClean="0">
                <a:hlinkClick r:id="rId4"/>
              </a:rPr>
              <a:t>http</a:t>
            </a:r>
            <a:r>
              <a:rPr lang="en-US" sz="2400" dirty="0">
                <a:hlinkClick r:id="rId4"/>
              </a:rPr>
              <a:t>://www.cs.jhu.edu/~huda/papers/</a:t>
            </a:r>
            <a:r>
              <a:rPr lang="en-US" sz="2400" dirty="0" smtClean="0">
                <a:hlinkClick r:id="rId4"/>
              </a:rPr>
              <a:t>gujral2016AMTA.bib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>
              <a:solidFill>
                <a:srgbClr val="00000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47480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400" b="0" cap="none" dirty="0" smtClean="0"/>
              <a:t>Methods</a:t>
            </a:r>
            <a:endParaRPr lang="en-US" sz="4400" b="0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5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Transliteration</a:t>
            </a:r>
          </a:p>
          <a:p>
            <a:r>
              <a:rPr lang="en-US" dirty="0" smtClean="0"/>
              <a:t>Levenshtein distance </a:t>
            </a:r>
          </a:p>
          <a:p>
            <a:r>
              <a:rPr lang="en-US" dirty="0" smtClean="0"/>
              <a:t>Word Embeddings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14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Transliteration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/>
              </a:rPr>
              <a:t> </a:t>
            </a:r>
            <a:r>
              <a:rPr lang="en-US" sz="600" dirty="0">
                <a:solidFill>
                  <a:schemeClr val="bg1"/>
                </a:solidFill>
                <a:sym typeface="Wingdings"/>
              </a:rPr>
              <a:t>v</a:t>
            </a:r>
            <a:r>
              <a:rPr lang="en-US" sz="800" dirty="0">
                <a:sym typeface="Wingdings"/>
              </a:rPr>
              <a:t> </a:t>
            </a:r>
            <a:r>
              <a:rPr lang="ar-sa" dirty="0"/>
              <a:t>هدى</a:t>
            </a:r>
            <a:r>
              <a:rPr lang="en-US" dirty="0"/>
              <a:t> 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Huda </a:t>
            </a:r>
            <a:endParaRPr lang="en-US" dirty="0" smtClean="0">
              <a:sym typeface="Wingdings"/>
            </a:endParaRPr>
          </a:p>
          <a:p>
            <a:r>
              <a:rPr lang="en-US" dirty="0" err="1" smtClean="0">
                <a:latin typeface="Devanagari Sangam MN"/>
                <a:cs typeface="Devanagari Sangam MN"/>
              </a:rPr>
              <a:t>हैलोवीन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Halloween</a:t>
            </a:r>
          </a:p>
          <a:p>
            <a:r>
              <a:rPr lang="en-US" dirty="0" smtClean="0"/>
              <a:t>Unsupervised Moses mode </a:t>
            </a:r>
            <a:r>
              <a:rPr lang="en-US" sz="2400" dirty="0" smtClean="0"/>
              <a:t>(</a:t>
            </a:r>
            <a:r>
              <a:rPr lang="en-US" sz="2400" dirty="0" err="1" smtClean="0"/>
              <a:t>Durrani</a:t>
            </a:r>
            <a:r>
              <a:rPr lang="en-US" sz="2400" dirty="0" smtClean="0"/>
              <a:t> et al. 2014)</a:t>
            </a:r>
          </a:p>
          <a:p>
            <a:pPr lvl="1"/>
            <a:r>
              <a:rPr lang="en-US" dirty="0" smtClean="0"/>
              <a:t>Character translation model</a:t>
            </a:r>
          </a:p>
          <a:p>
            <a:pPr lvl="1"/>
            <a:r>
              <a:rPr lang="en-US" dirty="0" smtClean="0"/>
              <a:t>Incorporate larger English language model</a:t>
            </a:r>
          </a:p>
          <a:p>
            <a:r>
              <a:rPr lang="en-US" dirty="0"/>
              <a:t>Uzbek is already written in Latin script, keep original spelling </a:t>
            </a:r>
            <a:endParaRPr lang="en-US" dirty="0" smtClean="0"/>
          </a:p>
          <a:p>
            <a:r>
              <a:rPr lang="en-US" dirty="0" smtClean="0"/>
              <a:t>Generate 1 candidate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Levenshtein distance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3200" dirty="0" err="1" smtClean="0"/>
              <a:t>grammer</a:t>
            </a:r>
            <a:r>
              <a:rPr lang="en-US" sz="3200" dirty="0" smtClean="0">
                <a:sym typeface="Wingdings"/>
              </a:rPr>
              <a:t>/</a:t>
            </a:r>
            <a:r>
              <a:rPr lang="en-US" sz="3200" dirty="0" smtClean="0"/>
              <a:t>grammar</a:t>
            </a:r>
          </a:p>
          <a:p>
            <a:pPr marL="342900" lvl="1" indent="-342900">
              <a:buFont typeface="Arial"/>
              <a:buChar char="•"/>
            </a:pPr>
            <a:r>
              <a:rPr lang="en-US" sz="3200" dirty="0"/>
              <a:t>p</a:t>
            </a:r>
            <a:r>
              <a:rPr lang="en-US" sz="3200" dirty="0" smtClean="0"/>
              <a:t>lay/plays</a:t>
            </a:r>
          </a:p>
          <a:p>
            <a:r>
              <a:rPr lang="en-US" dirty="0" smtClean="0"/>
              <a:t>Minimum number of:</a:t>
            </a:r>
          </a:p>
          <a:p>
            <a:pPr lvl="1">
              <a:buFont typeface="Lucida Grande"/>
              <a:buChar char="–"/>
            </a:pPr>
            <a:r>
              <a:rPr lang="en-US" dirty="0" smtClean="0"/>
              <a:t>insertions</a:t>
            </a:r>
          </a:p>
          <a:p>
            <a:pPr lvl="1">
              <a:buFont typeface="Lucida Grande"/>
              <a:buChar char="–"/>
            </a:pPr>
            <a:r>
              <a:rPr lang="en-US" dirty="0" smtClean="0"/>
              <a:t>deletions</a:t>
            </a:r>
          </a:p>
          <a:p>
            <a:pPr lvl="1"/>
            <a:r>
              <a:rPr lang="en-US" dirty="0" smtClean="0"/>
              <a:t>substitutions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62200" y="1752600"/>
            <a:ext cx="228600" cy="990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0000"/>
                </a:solidFill>
                <a:latin typeface="Courier New"/>
                <a:cs typeface="Courier New"/>
              </a:rPr>
              <a:t>q</a:t>
            </a:r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ilyapmiz</a:t>
            </a:r>
            <a:endParaRPr lang="en-US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FF0000"/>
                </a:solidFill>
                <a:latin typeface="Courier New"/>
                <a:cs typeface="Courier New"/>
              </a:rPr>
              <a:t>qilyapsiz</a:t>
            </a:r>
            <a:endParaRPr lang="en-US" dirty="0" smtClean="0">
              <a:solidFill>
                <a:srgbClr val="0000FF"/>
              </a:solidFill>
              <a:latin typeface="Courier New"/>
              <a:cs typeface="Courier New"/>
              <a:sym typeface="Wingdings"/>
            </a:endParaRPr>
          </a:p>
          <a:p>
            <a:r>
              <a:rPr lang="en-US" sz="2800" dirty="0" smtClean="0"/>
              <a:t>Find source words with distance ≤ 2 from OOV</a:t>
            </a:r>
          </a:p>
          <a:p>
            <a:pPr marL="742950" lvl="2" indent="-342900">
              <a:buFont typeface="Lucida Grande"/>
              <a:buChar char="–"/>
            </a:pPr>
            <a:r>
              <a:rPr lang="en-US" dirty="0" smtClean="0"/>
              <a:t>Use their English </a:t>
            </a:r>
            <a:r>
              <a:rPr lang="en-US" dirty="0"/>
              <a:t>translation as translation </a:t>
            </a:r>
            <a:r>
              <a:rPr lang="en-US" dirty="0" smtClean="0"/>
              <a:t>candidate</a:t>
            </a:r>
            <a:endParaRPr lang="en-US" sz="2800" dirty="0"/>
          </a:p>
          <a:p>
            <a:r>
              <a:rPr lang="en-US" sz="2800" dirty="0"/>
              <a:t>Generate 18 candidates on average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Levenshtein distance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29000" y="2057400"/>
            <a:ext cx="359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8000"/>
                </a:solidFill>
              </a:rPr>
              <a:t>Levenshtein distance = 1</a:t>
            </a:r>
            <a:endParaRPr lang="en-US" sz="2400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33492" y="2209800"/>
            <a:ext cx="151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 doing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33492" y="1668185"/>
            <a:ext cx="151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ym typeface="Wingdings"/>
              </a:rPr>
              <a:t></a:t>
            </a:r>
            <a:r>
              <a:rPr lang="en-US" sz="2800" dirty="0" smtClean="0">
                <a:solidFill>
                  <a:srgbClr val="0000FF"/>
                </a:solidFill>
                <a:sym typeface="Wingdings"/>
              </a:rPr>
              <a:t> doing 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40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9" grpId="1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08500" y="3617724"/>
            <a:ext cx="1861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en-US" sz="2800" dirty="0" smtClean="0">
                <a:solidFill>
                  <a:srgbClr val="0000FF"/>
                </a:solidFill>
              </a:rPr>
              <a:t>uspicions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7921" y="2706499"/>
            <a:ext cx="126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doubts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9124" y="3117473"/>
            <a:ext cx="15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rumours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94046" y="1913404"/>
            <a:ext cx="130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rumors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8194" y="4288304"/>
            <a:ext cx="107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worry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233" y="4647823"/>
            <a:ext cx="20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speculation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5144" y="4647823"/>
            <a:ext cx="137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worried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4954" y="4026694"/>
            <a:ext cx="186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misgivings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846" y="2444889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अटकलें</a:t>
            </a:r>
            <a:endParaRPr lang="en-US" sz="28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3435" y="2688193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अफवाह</a:t>
            </a:r>
            <a:endParaRPr lang="en-US" sz="28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2693" y="5220811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करोङ</a:t>
            </a:r>
            <a:endParaRPr lang="en-US" sz="28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</p:spTree>
    <p:extLst>
      <p:ext uri="{BB962C8B-B14F-4D97-AF65-F5344CB8AC3E}">
        <p14:creationId xmlns:p14="http://schemas.microsoft.com/office/powerpoint/2010/main" val="1683650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Word2vec </a:t>
            </a:r>
            <a:r>
              <a:rPr lang="en-US" sz="2400" dirty="0" smtClean="0"/>
              <a:t>(</a:t>
            </a:r>
            <a:r>
              <a:rPr lang="en-US" sz="2400" dirty="0" err="1"/>
              <a:t>Mikolov</a:t>
            </a:r>
            <a:r>
              <a:rPr lang="en-US" sz="2400" dirty="0"/>
              <a:t> </a:t>
            </a:r>
            <a:r>
              <a:rPr lang="en-US" sz="2400" dirty="0" smtClean="0"/>
              <a:t>et al. 2013)</a:t>
            </a:r>
          </a:p>
          <a:p>
            <a:pPr lvl="1"/>
            <a:r>
              <a:rPr lang="en-US" dirty="0" smtClean="0"/>
              <a:t>monolingual corpora</a:t>
            </a:r>
          </a:p>
          <a:p>
            <a:r>
              <a:rPr lang="en-US" dirty="0" smtClean="0"/>
              <a:t> Multilingual word vectors </a:t>
            </a:r>
            <a:r>
              <a:rPr lang="en-US" sz="2400" dirty="0" smtClean="0"/>
              <a:t>(</a:t>
            </a:r>
            <a:r>
              <a:rPr lang="en-US" sz="2400" dirty="0" err="1" smtClean="0"/>
              <a:t>Faruqui</a:t>
            </a:r>
            <a:r>
              <a:rPr lang="en-US" sz="2400" dirty="0" smtClean="0"/>
              <a:t> &amp; Dyer 2014)</a:t>
            </a:r>
          </a:p>
          <a:p>
            <a:pPr lvl="1"/>
            <a:r>
              <a:rPr lang="en-US" dirty="0"/>
              <a:t>monolingual </a:t>
            </a:r>
            <a:r>
              <a:rPr lang="en-US" dirty="0" smtClean="0"/>
              <a:t>vectors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lignments</a:t>
            </a:r>
          </a:p>
          <a:p>
            <a:pPr lvl="1"/>
            <a:r>
              <a:rPr lang="en-US" dirty="0" smtClean="0"/>
              <a:t>Canonical Correlation Analysis (CCA)</a:t>
            </a:r>
          </a:p>
          <a:p>
            <a:r>
              <a:rPr lang="en-US" dirty="0" smtClean="0"/>
              <a:t>Generates 20 candidates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17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6" name="Multidocument 5"/>
          <p:cNvSpPr/>
          <p:nvPr/>
        </p:nvSpPr>
        <p:spPr>
          <a:xfrm>
            <a:off x="814913" y="2398174"/>
            <a:ext cx="1231194" cy="1371600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English Text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7" name="Multidocument 6"/>
          <p:cNvSpPr/>
          <p:nvPr/>
        </p:nvSpPr>
        <p:spPr>
          <a:xfrm>
            <a:off x="814913" y="4176879"/>
            <a:ext cx="1231194" cy="13716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Hindi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Text</a:t>
            </a:r>
            <a:endParaRPr lang="en-US" dirty="0" smtClean="0">
              <a:solidFill>
                <a:srgbClr val="000000"/>
              </a:solidFill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2102556" y="4342689"/>
            <a:ext cx="1859844" cy="1030111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Word2Vec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2102556" y="2508244"/>
            <a:ext cx="1859844" cy="1030111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Word2Vec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042831" y="2494130"/>
            <a:ext cx="1051278" cy="10301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English Vectors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042831" y="4317286"/>
            <a:ext cx="1051278" cy="10301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Hindi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Vectors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5243684" y="2768948"/>
            <a:ext cx="1371600" cy="2364317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CCA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3" name="Punched Tape 12"/>
          <p:cNvSpPr/>
          <p:nvPr/>
        </p:nvSpPr>
        <p:spPr>
          <a:xfrm>
            <a:off x="6810016" y="2398174"/>
            <a:ext cx="1349023" cy="1312334"/>
          </a:xfrm>
          <a:prstGeom prst="flowChartPunchedTa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English Projection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Matrix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Punched Tape 13"/>
          <p:cNvSpPr/>
          <p:nvPr/>
        </p:nvSpPr>
        <p:spPr>
          <a:xfrm>
            <a:off x="6860817" y="4176879"/>
            <a:ext cx="1349023" cy="1312334"/>
          </a:xfrm>
          <a:prstGeom prst="flowChartPunchedTa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Hindi Projection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Matrix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34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05975" y="2886600"/>
            <a:ext cx="1346243" cy="75671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English Vectors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7" name="Punched Tape 6"/>
          <p:cNvSpPr/>
          <p:nvPr/>
        </p:nvSpPr>
        <p:spPr>
          <a:xfrm>
            <a:off x="903195" y="1356423"/>
            <a:ext cx="1349023" cy="1312334"/>
          </a:xfrm>
          <a:prstGeom prst="flowChartPunchedTa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English Projection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Matrix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2413008" y="2031112"/>
            <a:ext cx="677328" cy="1612198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*</a:t>
            </a:r>
            <a:endParaRPr lang="en-US" sz="3000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282224" y="2321801"/>
            <a:ext cx="1346243" cy="1129598"/>
          </a:xfrm>
          <a:prstGeom prst="roundRect">
            <a:avLst/>
          </a:prstGeom>
          <a:solidFill>
            <a:srgbClr val="B3A2C7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Projected English Vectors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908778" y="5536667"/>
            <a:ext cx="1346243" cy="75671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Hindi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Vectors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1" name="Punched Tape 10"/>
          <p:cNvSpPr/>
          <p:nvPr/>
        </p:nvSpPr>
        <p:spPr>
          <a:xfrm>
            <a:off x="905998" y="4006490"/>
            <a:ext cx="1349023" cy="1312334"/>
          </a:xfrm>
          <a:prstGeom prst="flowChartPunchedTa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Hindi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Projection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>Matrix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2415811" y="4681179"/>
            <a:ext cx="677328" cy="1612198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3000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*</a:t>
            </a:r>
            <a:endParaRPr lang="en-US" sz="3000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285027" y="4971868"/>
            <a:ext cx="1346243" cy="1129598"/>
          </a:xfrm>
          <a:prstGeom prst="roundRect">
            <a:avLst/>
          </a:prstGeom>
          <a:solidFill>
            <a:srgbClr val="B3A2C7"/>
          </a:solidFill>
          <a:ln>
            <a:solidFill>
              <a:schemeClr val="accent4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Projected Hindi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Vectors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4" name="Notched Right Arrow 13"/>
          <p:cNvSpPr/>
          <p:nvPr/>
        </p:nvSpPr>
        <p:spPr>
          <a:xfrm>
            <a:off x="4851406" y="2642113"/>
            <a:ext cx="1456260" cy="3063885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KNN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5" name="Multidocument 14"/>
          <p:cNvSpPr/>
          <p:nvPr/>
        </p:nvSpPr>
        <p:spPr>
          <a:xfrm>
            <a:off x="6755694" y="3214856"/>
            <a:ext cx="1583972" cy="1862667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English </a:t>
            </a: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Candidates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7" name="Multidocument 16"/>
          <p:cNvSpPr/>
          <p:nvPr/>
        </p:nvSpPr>
        <p:spPr>
          <a:xfrm>
            <a:off x="6755694" y="3214856"/>
            <a:ext cx="1583972" cy="1862667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Hindi Candidates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663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08500" y="3617724"/>
            <a:ext cx="1861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</a:t>
            </a:r>
            <a:r>
              <a:rPr lang="en-US" sz="2800" dirty="0" smtClean="0">
                <a:solidFill>
                  <a:srgbClr val="0000FF"/>
                </a:solidFill>
              </a:rPr>
              <a:t>uspicions 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7921" y="2706499"/>
            <a:ext cx="126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doubts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39124" y="3117473"/>
            <a:ext cx="1501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00FF"/>
                </a:solidFill>
              </a:rPr>
              <a:t>rumours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94046" y="1913404"/>
            <a:ext cx="130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rumors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88194" y="4288304"/>
            <a:ext cx="1075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worry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07233" y="4647823"/>
            <a:ext cx="2001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speculation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55144" y="4647823"/>
            <a:ext cx="1374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worried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94954" y="4026694"/>
            <a:ext cx="186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misgivings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55846" y="2444889"/>
            <a:ext cx="1197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अटकलें</a:t>
            </a:r>
            <a:endParaRPr lang="en-US" sz="28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33435" y="2688193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अफवाह</a:t>
            </a:r>
            <a:endParaRPr lang="en-US" sz="28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32693" y="5220811"/>
            <a:ext cx="954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करोङ</a:t>
            </a:r>
            <a:endParaRPr lang="en-US" sz="28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7" name="Donut 6"/>
          <p:cNvSpPr/>
          <p:nvPr/>
        </p:nvSpPr>
        <p:spPr>
          <a:xfrm>
            <a:off x="4588360" y="2081535"/>
            <a:ext cx="1511323" cy="1293624"/>
          </a:xfrm>
          <a:prstGeom prst="donut">
            <a:avLst>
              <a:gd name="adj" fmla="val 61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5745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098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 of Unknown Words </a:t>
            </a:r>
            <a:br>
              <a:rPr lang="en-US" dirty="0" smtClean="0"/>
            </a:br>
            <a:r>
              <a:rPr lang="en-US" dirty="0" smtClean="0"/>
              <a:t>in Low Resource Languages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25134"/>
            <a:ext cx="9144000" cy="17526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rgbClr val="000000"/>
                </a:solidFill>
              </a:rPr>
              <a:t>Biman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Gujral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b="1" dirty="0">
                <a:solidFill>
                  <a:srgbClr val="000000"/>
                </a:solidFill>
              </a:rPr>
              <a:t>Huda Khayrallah</a:t>
            </a:r>
            <a:r>
              <a:rPr lang="en-US" sz="2800" dirty="0">
                <a:solidFill>
                  <a:srgbClr val="000000"/>
                </a:solidFill>
              </a:rPr>
              <a:t>, and Philipp Koehn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Johns </a:t>
            </a:r>
            <a:r>
              <a:rPr lang="en-US" sz="2800" dirty="0">
                <a:solidFill>
                  <a:srgbClr val="000000"/>
                </a:solidFill>
              </a:rPr>
              <a:t>Hopkins University </a:t>
            </a:r>
            <a:endParaRPr lang="en-US" sz="2800" dirty="0" smtClean="0">
              <a:solidFill>
                <a:srgbClr val="000000"/>
              </a:solidFill>
            </a:endParaRPr>
          </a:p>
          <a:p>
            <a:r>
              <a:rPr lang="en-US" sz="2800" dirty="0" smtClean="0">
                <a:solidFill>
                  <a:srgbClr val="000000"/>
                </a:solidFill>
              </a:rPr>
              <a:t>31 October 2016 </a:t>
            </a:r>
          </a:p>
          <a:p>
            <a:endParaRPr lang="en-US" sz="2800" dirty="0"/>
          </a:p>
        </p:txBody>
      </p:sp>
      <p:pic>
        <p:nvPicPr>
          <p:cNvPr id="4" name="Picture 3" descr="jhu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02" y="3711222"/>
            <a:ext cx="2704395" cy="29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31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05891" y="2891361"/>
            <a:ext cx="102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s</a:t>
            </a:r>
            <a:r>
              <a:rPr lang="en-US" sz="1400" dirty="0" smtClean="0">
                <a:solidFill>
                  <a:srgbClr val="0000FF"/>
                </a:solidFill>
              </a:rPr>
              <a:t>uspicions 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5372" y="2388192"/>
            <a:ext cx="72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doubts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011" y="2610958"/>
            <a:ext cx="84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rumours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749" y="1925585"/>
            <a:ext cx="7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rumors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1865" y="327365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worry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5012" y="3499246"/>
            <a:ext cx="10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speculation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6123" y="3427540"/>
            <a:ext cx="77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worried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69889" y="3119763"/>
            <a:ext cx="1022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misgivings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4110" y="223336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अटकलें</a:t>
            </a:r>
            <a:endParaRPr lang="en-US" sz="14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5384" y="2388192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अफवाह</a:t>
            </a:r>
            <a:endParaRPr lang="en-US" sz="14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2814891" y="2169714"/>
            <a:ext cx="739670" cy="494689"/>
          </a:xfrm>
          <a:prstGeom prst="donut">
            <a:avLst>
              <a:gd name="adj" fmla="val 61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effectLst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38800" y="1825236"/>
            <a:ext cx="21852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doubts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 smtClean="0">
                <a:solidFill>
                  <a:srgbClr val="0000FF"/>
                </a:solidFill>
              </a:rPr>
              <a:t>rumours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suspicions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misgivings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worry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worried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speculation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6117909" y="1387149"/>
            <a:ext cx="104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अटकलें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339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705891" y="2891361"/>
            <a:ext cx="1022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s</a:t>
            </a:r>
            <a:r>
              <a:rPr lang="en-US" sz="1400" dirty="0" smtClean="0">
                <a:solidFill>
                  <a:srgbClr val="0000FF"/>
                </a:solidFill>
              </a:rPr>
              <a:t>uspicions 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45372" y="2388192"/>
            <a:ext cx="72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doubts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43011" y="2610958"/>
            <a:ext cx="84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</a:rPr>
              <a:t>rumours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99749" y="1925585"/>
            <a:ext cx="7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rumors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11865" y="3273651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worry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85012" y="3499246"/>
            <a:ext cx="10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speculation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86123" y="3427540"/>
            <a:ext cx="773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worried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69889" y="3119763"/>
            <a:ext cx="1022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</a:rPr>
              <a:t>misgivings</a:t>
            </a:r>
            <a:endParaRPr lang="en-US" sz="1400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44110" y="223336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अटकलें</a:t>
            </a:r>
            <a:endParaRPr lang="en-US" sz="14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5384" y="2388192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अफवाह</a:t>
            </a:r>
            <a:endParaRPr lang="en-US" sz="1400" dirty="0">
              <a:solidFill>
                <a:srgbClr val="FF0000"/>
              </a:solidFill>
              <a:latin typeface="Devanagari Sangam MN"/>
              <a:cs typeface="Devanagari Sangam MN"/>
            </a:endParaRPr>
          </a:p>
        </p:txBody>
      </p:sp>
      <p:sp>
        <p:nvSpPr>
          <p:cNvPr id="27" name="Donut 26"/>
          <p:cNvSpPr/>
          <p:nvPr/>
        </p:nvSpPr>
        <p:spPr>
          <a:xfrm>
            <a:off x="2814891" y="2169714"/>
            <a:ext cx="739670" cy="494689"/>
          </a:xfrm>
          <a:prstGeom prst="donut">
            <a:avLst>
              <a:gd name="adj" fmla="val 612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1387149"/>
            <a:ext cx="1044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अटकलें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5257800" y="1925585"/>
            <a:ext cx="1505540" cy="4154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  <a:latin typeface="Devanagari Sangam MN"/>
                <a:cs typeface="Devanagari Sangam MN"/>
              </a:rPr>
              <a:t>अफवाह</a:t>
            </a:r>
            <a:r>
              <a:rPr lang="en-US" sz="2400" dirty="0" smtClean="0">
                <a:solidFill>
                  <a:srgbClr val="FF0000"/>
                </a:solidFill>
                <a:latin typeface="Devanagari Sangam MN"/>
                <a:cs typeface="Devanagari Sangam MN"/>
              </a:rPr>
              <a:t> 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 smtClean="0">
                <a:solidFill>
                  <a:srgbClr val="FF0000"/>
                </a:solidFill>
                <a:latin typeface="Devanagari Sangam MN"/>
                <a:cs typeface="Devanagari Sangam MN"/>
              </a:rPr>
              <a:t>करोङ</a:t>
            </a:r>
            <a:r>
              <a:rPr lang="en-US" sz="2400" dirty="0" smtClean="0">
                <a:solidFill>
                  <a:srgbClr val="FF0000"/>
                </a:solidFill>
                <a:latin typeface="Devanagari Sangam MN"/>
                <a:cs typeface="Devanagari Sangam MN"/>
              </a:rPr>
              <a:t> 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FF0000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67547" y="1925585"/>
            <a:ext cx="13773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 smtClean="0">
                <a:solidFill>
                  <a:srgbClr val="0000FF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umor</a:t>
            </a: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crore</a:t>
            </a:r>
            <a:endParaRPr lang="en-US" sz="2400" dirty="0" smtClean="0">
              <a:solidFill>
                <a:srgbClr val="0000FF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 smtClean="0">
              <a:solidFill>
                <a:srgbClr val="0000FF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 </a:t>
            </a: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…</a:t>
            </a:r>
            <a:endParaRPr lang="en-US" sz="2400" dirty="0" smtClean="0">
              <a:solidFill>
                <a:srgbClr val="000000"/>
              </a:solidFill>
              <a:sym typeface="Wingdings"/>
            </a:endParaRPr>
          </a:p>
          <a:p>
            <a:r>
              <a:rPr lang="en-US" sz="2400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sz="2400" dirty="0">
                <a:solidFill>
                  <a:srgbClr val="000000"/>
                </a:solidFill>
                <a:sym typeface="Wingdings"/>
              </a:rPr>
              <a:t> </a:t>
            </a:r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0542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Embeddings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49554" y="1295400"/>
            <a:ext cx="1197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latin typeface="Devanagari Sangam MN"/>
                <a:cs typeface="Devanagari Sangam MN"/>
              </a:rPr>
              <a:t>अटकलें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5486400" y="1925585"/>
            <a:ext cx="145424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000FF"/>
                </a:solidFill>
                <a:sym typeface="Wingdings"/>
              </a:rPr>
              <a:t>r</a:t>
            </a:r>
            <a:r>
              <a:rPr lang="en-US" sz="2400" dirty="0" smtClean="0">
                <a:solidFill>
                  <a:srgbClr val="0000FF"/>
                </a:solidFill>
              </a:rPr>
              <a:t>umor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>
                <a:solidFill>
                  <a:srgbClr val="0000FF"/>
                </a:solidFill>
                <a:sym typeface="Wingdings"/>
              </a:rPr>
              <a:t>c</a:t>
            </a:r>
            <a:r>
              <a:rPr lang="en-US" sz="2400" dirty="0" err="1" smtClean="0">
                <a:solidFill>
                  <a:srgbClr val="0000FF"/>
                </a:solidFill>
                <a:sym typeface="Wingdings"/>
              </a:rPr>
              <a:t>rore</a:t>
            </a:r>
            <a:endParaRPr lang="en-US" sz="2400" dirty="0">
              <a:solidFill>
                <a:srgbClr val="0000FF"/>
              </a:solidFill>
              <a:sym typeface="Wingdings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7736" y="1925585"/>
            <a:ext cx="21852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doubts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err="1" smtClean="0">
                <a:solidFill>
                  <a:srgbClr val="0000FF"/>
                </a:solidFill>
              </a:rPr>
              <a:t>rumours</a:t>
            </a:r>
            <a:endParaRPr lang="en-US" sz="2400" dirty="0" smtClean="0">
              <a:solidFill>
                <a:srgbClr val="0000FF"/>
              </a:solidFill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suspicions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misgivings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worry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worried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speculation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400" dirty="0" smtClean="0">
                <a:solidFill>
                  <a:srgbClr val="0000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3268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400" b="0" cap="none" dirty="0" smtClean="0"/>
              <a:t>Integration</a:t>
            </a:r>
            <a:endParaRPr lang="en-US" sz="4400" b="0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4311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6" name="Multidocument 5"/>
          <p:cNvSpPr/>
          <p:nvPr/>
        </p:nvSpPr>
        <p:spPr>
          <a:xfrm>
            <a:off x="269870" y="3174287"/>
            <a:ext cx="1564575" cy="1905000"/>
          </a:xfrm>
          <a:prstGeom prst="flowChartMulti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Hindi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OOVs</a:t>
            </a:r>
            <a:endParaRPr lang="en-US" dirty="0" smtClean="0">
              <a:solidFill>
                <a:srgbClr val="000000"/>
              </a:solidFill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7" name="Notched Right Arrow 6"/>
          <p:cNvSpPr/>
          <p:nvPr/>
        </p:nvSpPr>
        <p:spPr>
          <a:xfrm>
            <a:off x="1936751" y="2688157"/>
            <a:ext cx="2198510" cy="1030111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Transliteration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8" name="Notched Right Arrow 7"/>
          <p:cNvSpPr/>
          <p:nvPr/>
        </p:nvSpPr>
        <p:spPr>
          <a:xfrm>
            <a:off x="5912556" y="3380297"/>
            <a:ext cx="1382887" cy="1030111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Select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22444" y="3357730"/>
            <a:ext cx="1439335" cy="1030111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English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  <a:latin typeface="Arial"/>
                <a:ea typeface="ＭＳ 明朝"/>
                <a:cs typeface="Arial"/>
              </a:rPr>
              <a:t>Translation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0" name="Multidocument 9"/>
          <p:cNvSpPr/>
          <p:nvPr/>
        </p:nvSpPr>
        <p:spPr>
          <a:xfrm>
            <a:off x="4230511" y="3216620"/>
            <a:ext cx="1583972" cy="1862667"/>
          </a:xfrm>
          <a:prstGeom prst="flowChartMultidocumen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English </a:t>
            </a: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Candidates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1944511" y="4453453"/>
            <a:ext cx="2198510" cy="1030111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effectLst/>
                <a:latin typeface="Arial"/>
                <a:ea typeface="ＭＳ 明朝"/>
                <a:cs typeface="Arial"/>
              </a:rPr>
              <a:t>Embeddings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  <p:sp>
        <p:nvSpPr>
          <p:cNvPr id="12" name="Notched Right Arrow 11"/>
          <p:cNvSpPr/>
          <p:nvPr/>
        </p:nvSpPr>
        <p:spPr>
          <a:xfrm>
            <a:off x="1919111" y="3559527"/>
            <a:ext cx="1947331" cy="1030111"/>
          </a:xfrm>
          <a:prstGeom prst="notchedRightArrow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ＭＳ 明朝"/>
                <a:cs typeface="Arial"/>
              </a:rPr>
              <a:t>Levenshtein</a:t>
            </a:r>
            <a:endParaRPr lang="en-US" dirty="0">
              <a:effectLst/>
              <a:latin typeface="Arial"/>
              <a:ea typeface="ＭＳ 明朝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056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Language Model</a:t>
            </a:r>
          </a:p>
          <a:p>
            <a:r>
              <a:rPr lang="en-US" dirty="0" smtClean="0"/>
              <a:t>Phrase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34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English l</a:t>
            </a:r>
            <a:r>
              <a:rPr lang="en-US" dirty="0" smtClean="0"/>
              <a:t>anguage </a:t>
            </a:r>
            <a:r>
              <a:rPr lang="en-US" dirty="0"/>
              <a:t>m</a:t>
            </a:r>
            <a:r>
              <a:rPr lang="en-US" dirty="0" smtClean="0"/>
              <a:t>odel</a:t>
            </a:r>
            <a:endParaRPr lang="en-US" dirty="0"/>
          </a:p>
          <a:p>
            <a:r>
              <a:rPr lang="en-US" dirty="0" smtClean="0"/>
              <a:t>XML markup in Moses </a:t>
            </a:r>
            <a:r>
              <a:rPr lang="pl-PL" sz="2400" dirty="0"/>
              <a:t>(</a:t>
            </a:r>
            <a:r>
              <a:rPr lang="pl-PL" sz="2400" dirty="0" err="1"/>
              <a:t>Koehn</a:t>
            </a:r>
            <a:r>
              <a:rPr lang="pl-PL" sz="2400" dirty="0"/>
              <a:t> &amp; </a:t>
            </a:r>
            <a:r>
              <a:rPr lang="pl-PL" sz="2400" dirty="0" err="1"/>
              <a:t>Haddow</a:t>
            </a:r>
            <a:r>
              <a:rPr lang="pl-PL" sz="2400" dirty="0"/>
              <a:t>, 2009</a:t>
            </a:r>
            <a:r>
              <a:rPr lang="pl-PL" sz="2400" dirty="0" smtClean="0"/>
              <a:t>)</a:t>
            </a:r>
          </a:p>
          <a:p>
            <a:r>
              <a:rPr lang="en-US" dirty="0" smtClean="0"/>
              <a:t>Selection occurs during decoding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426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Secondary </a:t>
            </a:r>
            <a:r>
              <a:rPr lang="en-US" dirty="0"/>
              <a:t>Phrase Table </a:t>
            </a:r>
            <a:r>
              <a:rPr lang="en-US" dirty="0" smtClean="0"/>
              <a:t>only </a:t>
            </a:r>
            <a:r>
              <a:rPr lang="en-US" dirty="0"/>
              <a:t>includes OOVs </a:t>
            </a:r>
            <a:endParaRPr lang="en-US" dirty="0" smtClean="0"/>
          </a:p>
          <a:p>
            <a:r>
              <a:rPr lang="en-US" dirty="0" smtClean="0"/>
              <a:t>Features:</a:t>
            </a:r>
          </a:p>
          <a:p>
            <a:pPr lvl="1"/>
            <a:r>
              <a:rPr lang="en-US" dirty="0" smtClean="0"/>
              <a:t>Method</a:t>
            </a:r>
          </a:p>
          <a:p>
            <a:pPr lvl="1"/>
            <a:r>
              <a:rPr lang="en-US" dirty="0" smtClean="0"/>
              <a:t>Word </a:t>
            </a:r>
            <a:r>
              <a:rPr lang="en-US" dirty="0"/>
              <a:t>Vector </a:t>
            </a:r>
            <a:r>
              <a:rPr lang="en-US" dirty="0" smtClean="0"/>
              <a:t>Distance</a:t>
            </a:r>
          </a:p>
          <a:p>
            <a:pPr lvl="1"/>
            <a:r>
              <a:rPr lang="en-US" dirty="0" smtClean="0"/>
              <a:t>Levenshtein distance</a:t>
            </a:r>
          </a:p>
          <a:p>
            <a:pPr lvl="1"/>
            <a:r>
              <a:rPr lang="en-US" dirty="0" smtClean="0"/>
              <a:t>Inverse frequency in Monolingual corpus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01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400" b="0" cap="none" dirty="0" smtClean="0"/>
              <a:t>Results</a:t>
            </a:r>
            <a:endParaRPr lang="en-US" sz="4400" b="0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4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pper </a:t>
            </a:r>
            <a:r>
              <a:rPr lang="en-US" dirty="0"/>
              <a:t>bound on how well a selection method can do given current generation methods</a:t>
            </a:r>
          </a:p>
          <a:p>
            <a:pPr lvl="1"/>
            <a:r>
              <a:rPr lang="en-US" dirty="0" smtClean="0"/>
              <a:t>Select word from list of candidates that is in the reference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6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 of Vocabulary Words (OOVs)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Hindi </a:t>
            </a:r>
            <a:r>
              <a:rPr lang="en-US" dirty="0" smtClean="0">
                <a:sym typeface="Wingdings"/>
              </a:rPr>
              <a:t> English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It </a:t>
            </a:r>
            <a:r>
              <a:rPr lang="en-US" dirty="0" err="1">
                <a:solidFill>
                  <a:srgbClr val="FF0000"/>
                </a:solidFill>
              </a:rPr>
              <a:t>वूवन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पैंट्स</a:t>
            </a:r>
            <a:r>
              <a:rPr lang="en-US" dirty="0">
                <a:solidFill>
                  <a:srgbClr val="0000FF"/>
                </a:solidFill>
              </a:rPr>
              <a:t>, graphic </a:t>
            </a:r>
            <a:r>
              <a:rPr lang="en-US" dirty="0" err="1">
                <a:solidFill>
                  <a:srgbClr val="FF0000"/>
                </a:solidFill>
              </a:rPr>
              <a:t>टीज</a:t>
            </a:r>
            <a:r>
              <a:rPr lang="en-US" dirty="0">
                <a:solidFill>
                  <a:srgbClr val="0000FF"/>
                </a:solidFill>
              </a:rPr>
              <a:t>, Polo T </a:t>
            </a:r>
            <a:r>
              <a:rPr lang="en-US" dirty="0" err="1">
                <a:solidFill>
                  <a:srgbClr val="FF0000"/>
                </a:solidFill>
              </a:rPr>
              <a:t>शर्टे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शर्टे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शॉट्स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स्कर्टे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and bright embroidered jackets </a:t>
            </a:r>
            <a:r>
              <a:rPr lang="en-US" dirty="0" err="1">
                <a:solidFill>
                  <a:srgbClr val="0000FF"/>
                </a:solidFill>
              </a:rPr>
              <a:t>etc</a:t>
            </a:r>
            <a:r>
              <a:rPr lang="en-US" dirty="0">
                <a:solidFill>
                  <a:srgbClr val="0000FF"/>
                </a:solidFill>
              </a:rPr>
              <a:t> are included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Uzbek</a:t>
            </a:r>
            <a:r>
              <a:rPr lang="en-US" dirty="0">
                <a:sym typeface="Wingdings"/>
              </a:rPr>
              <a:t> English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Quvayt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oʻyinga</a:t>
            </a:r>
            <a:r>
              <a:rPr lang="en-US" dirty="0">
                <a:solidFill>
                  <a:srgbClr val="0000FF"/>
                </a:solidFill>
              </a:rPr>
              <a:t> how </a:t>
            </a:r>
            <a:r>
              <a:rPr lang="en-US" dirty="0" err="1">
                <a:solidFill>
                  <a:srgbClr val="FF0000"/>
                </a:solidFill>
              </a:rPr>
              <a:t>koʻryapmiz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with the </a:t>
            </a:r>
            <a:r>
              <a:rPr lang="en-US" dirty="0" smtClean="0">
                <a:solidFill>
                  <a:srgbClr val="0000FF"/>
                </a:solidFill>
              </a:rPr>
              <a:t>preparation.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83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BLEU - Uzbek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69245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6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BLEU - Hindi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7866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09002" y="5956038"/>
            <a:ext cx="813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  <a:ea typeface="Lucida Grande"/>
                <a:cs typeface="Lucida Grande"/>
              </a:rPr>
              <a:t>Model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623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BLEU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Goals: </a:t>
            </a:r>
          </a:p>
          <a:p>
            <a:pPr lvl="1"/>
            <a:r>
              <a:rPr lang="en-US" dirty="0"/>
              <a:t>generate candidates for each OOV </a:t>
            </a:r>
            <a:endParaRPr lang="en-US" dirty="0" smtClean="0"/>
          </a:p>
          <a:p>
            <a:pPr lvl="2"/>
            <a:r>
              <a:rPr lang="en-US" dirty="0"/>
              <a:t>How well can we generate translation candidates</a:t>
            </a:r>
            <a:r>
              <a:rPr lang="en-US" dirty="0" smtClean="0"/>
              <a:t>?</a:t>
            </a:r>
            <a:endParaRPr lang="en-US" dirty="0"/>
          </a:p>
          <a:p>
            <a:pPr lvl="1"/>
            <a:r>
              <a:rPr lang="en-US" dirty="0"/>
              <a:t>select the best </a:t>
            </a:r>
            <a:r>
              <a:rPr lang="en-US" dirty="0" smtClean="0"/>
              <a:t>one</a:t>
            </a:r>
          </a:p>
          <a:p>
            <a:pPr lvl="2"/>
            <a:r>
              <a:rPr lang="en-US" dirty="0"/>
              <a:t>How well can we select from the translation candidates?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80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can we generate translation candidates?</a:t>
            </a:r>
          </a:p>
          <a:p>
            <a:pPr lvl="1"/>
            <a:r>
              <a:rPr lang="en-US" dirty="0" smtClean="0"/>
              <a:t>Was one of the candidates </a:t>
            </a:r>
            <a:r>
              <a:rPr lang="en-US" b="1" dirty="0" smtClean="0"/>
              <a:t>generated</a:t>
            </a:r>
            <a:r>
              <a:rPr lang="en-US" dirty="0" smtClean="0"/>
              <a:t> by this method in the reference?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28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Coverage - </a:t>
            </a:r>
            <a:r>
              <a:rPr lang="en-US" dirty="0"/>
              <a:t>Uzbek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922456"/>
              </p:ext>
            </p:extLst>
          </p:nvPr>
        </p:nvGraphicFramePr>
        <p:xfrm>
          <a:off x="457200" y="1600201"/>
          <a:ext cx="8229600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70499" y="5794376"/>
            <a:ext cx="103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 (</a:t>
            </a:r>
            <a:r>
              <a:rPr lang="en-US" dirty="0">
                <a:solidFill>
                  <a:srgbClr val="000000"/>
                </a:solidFill>
                <a:latin typeface="Arial"/>
                <a:ea typeface="Lucida Grande"/>
                <a:cs typeface="Arial"/>
              </a:rPr>
              <a:t>copy</a:t>
            </a:r>
            <a:r>
              <a:rPr lang="en-US" dirty="0">
                <a:solidFill>
                  <a:srgbClr val="000000"/>
                </a:solidFill>
                <a:latin typeface="Lucida Grande"/>
                <a:ea typeface="Lucida Grande"/>
                <a:cs typeface="Lucida Grand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25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- Hindi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654377"/>
              </p:ext>
            </p:extLst>
          </p:nvPr>
        </p:nvGraphicFramePr>
        <p:xfrm>
          <a:off x="457200" y="1600201"/>
          <a:ext cx="8229600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4116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well can we select from the translation candidates?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the word </a:t>
            </a:r>
            <a:r>
              <a:rPr lang="en-US" dirty="0" smtClean="0"/>
              <a:t>we </a:t>
            </a:r>
            <a:r>
              <a:rPr lang="en-US" b="1" dirty="0" smtClean="0"/>
              <a:t>selected</a:t>
            </a:r>
            <a:r>
              <a:rPr lang="en-US" dirty="0" smtClean="0"/>
              <a:t> </a:t>
            </a:r>
            <a:r>
              <a:rPr lang="en-US" dirty="0"/>
              <a:t>in the reference?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Gujral, Khayrallah, Koehn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267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- Uzbek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41434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5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- </a:t>
            </a:r>
            <a:r>
              <a:rPr lang="en-US" dirty="0" smtClean="0"/>
              <a:t>Hindi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12728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Gujral</a:t>
            </a:r>
            <a:r>
              <a:rPr lang="en-US" dirty="0" smtClean="0"/>
              <a:t>, Khayrallah, Koehn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97373" y="5958201"/>
            <a:ext cx="12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47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Quality translations</a:t>
            </a:r>
          </a:p>
          <a:p>
            <a:pPr lvl="1"/>
            <a:r>
              <a:rPr lang="en-US" dirty="0"/>
              <a:t>Selection does not perform as </a:t>
            </a:r>
            <a:r>
              <a:rPr lang="en-US" dirty="0" smtClean="0"/>
              <a:t>well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Improved selection methods</a:t>
            </a:r>
          </a:p>
          <a:p>
            <a:r>
              <a:rPr lang="en-US" dirty="0" smtClean="0"/>
              <a:t>More sophisticated embedding projection</a:t>
            </a:r>
          </a:p>
          <a:p>
            <a:r>
              <a:rPr lang="en-US" dirty="0" smtClean="0"/>
              <a:t>Analysis of what methods work on which types of OOVs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69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dirty="0" smtClean="0"/>
              <a:t>enerate candidates for each OOV </a:t>
            </a:r>
          </a:p>
          <a:p>
            <a:r>
              <a:rPr lang="en-US" dirty="0"/>
              <a:t>S</a:t>
            </a:r>
            <a:r>
              <a:rPr lang="en-US" dirty="0" smtClean="0"/>
              <a:t>elect the best 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9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cknowledgement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/>
              <a:t>This material is based upon work supported in part by the Defense Advanced Research Projects Agency (DARPA) under Contract No. HR0011-15-C-0113. </a:t>
            </a:r>
            <a:endParaRPr lang="en-US" sz="2200" dirty="0" smtClean="0"/>
          </a:p>
          <a:p>
            <a:pPr marL="0" indent="0" algn="ctr">
              <a:buNone/>
            </a:pPr>
            <a:endParaRPr lang="en-US" sz="1000" dirty="0" smtClean="0"/>
          </a:p>
          <a:p>
            <a:pPr marL="0" indent="0" algn="ctr">
              <a:buNone/>
            </a:pPr>
            <a:r>
              <a:rPr lang="en-US" sz="2200" dirty="0" smtClean="0"/>
              <a:t>Any </a:t>
            </a:r>
            <a:r>
              <a:rPr lang="en-US" sz="2200" dirty="0"/>
              <a:t>opinions, findings and conclusions or recommendations expressed in this material are those of the authors and do not necessarily reflect the views of the Defense Advanced Research Projects Agency (DARPA).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1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3098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Translation of Unknown Words </a:t>
            </a:r>
            <a:br>
              <a:rPr lang="en-US" dirty="0" smtClean="0"/>
            </a:br>
            <a:r>
              <a:rPr lang="en-US" dirty="0" smtClean="0"/>
              <a:t>in Low Resource Languages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25134"/>
            <a:ext cx="9144000" cy="1752600"/>
          </a:xfrm>
        </p:spPr>
        <p:txBody>
          <a:bodyPr>
            <a:normAutofit/>
          </a:bodyPr>
          <a:lstStyle/>
          <a:p>
            <a:r>
              <a:rPr lang="en-US" sz="2800" dirty="0" err="1">
                <a:solidFill>
                  <a:schemeClr val="tx1"/>
                </a:solidFill>
              </a:rPr>
              <a:t>Biman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Gujral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>
                <a:solidFill>
                  <a:schemeClr val="tx1"/>
                </a:solidFill>
              </a:rPr>
              <a:t>Huda Khayrallah</a:t>
            </a:r>
            <a:r>
              <a:rPr lang="en-US" sz="2800" dirty="0">
                <a:solidFill>
                  <a:schemeClr val="tx1"/>
                </a:solidFill>
              </a:rPr>
              <a:t>, and Philipp Koehn 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{bgujral1, </a:t>
            </a:r>
            <a:r>
              <a:rPr lang="en-US" sz="2800" b="1" dirty="0" err="1" smtClean="0">
                <a:solidFill>
                  <a:schemeClr val="tx1"/>
                </a:solidFill>
              </a:rPr>
              <a:t>huda</a:t>
            </a:r>
            <a:r>
              <a:rPr lang="en-US" sz="2800" dirty="0" smtClean="0">
                <a:solidFill>
                  <a:schemeClr val="tx1"/>
                </a:solidFill>
              </a:rPr>
              <a:t>, phi}@</a:t>
            </a:r>
            <a:r>
              <a:rPr lang="en-US" sz="2800" dirty="0" err="1" smtClean="0">
                <a:solidFill>
                  <a:schemeClr val="tx1"/>
                </a:solidFill>
              </a:rPr>
              <a:t>jhu.edu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Johns </a:t>
            </a:r>
            <a:r>
              <a:rPr lang="en-US" sz="2800" dirty="0">
                <a:solidFill>
                  <a:schemeClr val="tx1"/>
                </a:solidFill>
              </a:rPr>
              <a:t>Hopkins University </a:t>
            </a:r>
            <a:endParaRPr lang="en-US" sz="28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jhu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02" y="3711222"/>
            <a:ext cx="2704395" cy="292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15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err="1" smtClean="0"/>
              <a:t>Durrani</a:t>
            </a:r>
            <a:r>
              <a:rPr lang="en-US" dirty="0" smtClean="0"/>
              <a:t>, </a:t>
            </a:r>
            <a:r>
              <a:rPr lang="en-US" dirty="0" err="1" smtClean="0"/>
              <a:t>Haddow</a:t>
            </a:r>
            <a:r>
              <a:rPr lang="en-US" dirty="0" smtClean="0"/>
              <a:t>, Koehn, </a:t>
            </a:r>
            <a:r>
              <a:rPr lang="en-US" dirty="0"/>
              <a:t>and </a:t>
            </a:r>
            <a:r>
              <a:rPr lang="en-US" dirty="0" err="1" smtClean="0"/>
              <a:t>Heafield</a:t>
            </a:r>
            <a:r>
              <a:rPr lang="en-US" dirty="0" smtClean="0"/>
              <a:t>. </a:t>
            </a:r>
            <a:r>
              <a:rPr lang="en-US" dirty="0"/>
              <a:t>(</a:t>
            </a:r>
            <a:r>
              <a:rPr lang="en-US" dirty="0" smtClean="0"/>
              <a:t>2014)</a:t>
            </a:r>
            <a:r>
              <a:rPr lang="en-US" dirty="0"/>
              <a:t>. Edinburgh’s </a:t>
            </a:r>
            <a:r>
              <a:rPr lang="en-US" dirty="0" smtClean="0"/>
              <a:t>Phrase-Based Machine </a:t>
            </a:r>
            <a:r>
              <a:rPr lang="en-US" dirty="0"/>
              <a:t>T</a:t>
            </a:r>
            <a:r>
              <a:rPr lang="en-US" dirty="0" smtClean="0"/>
              <a:t>ranslation </a:t>
            </a:r>
            <a:r>
              <a:rPr lang="en-US" dirty="0"/>
              <a:t>S</a:t>
            </a:r>
            <a:r>
              <a:rPr lang="en-US" dirty="0" smtClean="0"/>
              <a:t>ystems </a:t>
            </a:r>
            <a:r>
              <a:rPr lang="en-US" dirty="0"/>
              <a:t>for WMT-</a:t>
            </a:r>
            <a:r>
              <a:rPr lang="en-US" dirty="0" smtClean="0"/>
              <a:t>14.</a:t>
            </a:r>
            <a:r>
              <a:rPr lang="en-US" i="1" dirty="0" smtClean="0"/>
              <a:t> Workshop </a:t>
            </a:r>
            <a:r>
              <a:rPr lang="en-US" i="1" dirty="0"/>
              <a:t>on Statistical Machine </a:t>
            </a:r>
            <a:r>
              <a:rPr lang="en-US" i="1" dirty="0" smtClean="0"/>
              <a:t>Translation</a:t>
            </a:r>
            <a:endParaRPr lang="en-US" i="1" dirty="0"/>
          </a:p>
          <a:p>
            <a:r>
              <a:rPr lang="en-US" dirty="0" smtClean="0"/>
              <a:t>Koehn, Hoang, Birch, </a:t>
            </a:r>
            <a:r>
              <a:rPr lang="en-US" dirty="0" err="1"/>
              <a:t>Callison</a:t>
            </a:r>
            <a:r>
              <a:rPr lang="en-US" dirty="0"/>
              <a:t>-</a:t>
            </a:r>
            <a:r>
              <a:rPr lang="en-US" dirty="0" smtClean="0"/>
              <a:t>Burch, Federico, </a:t>
            </a:r>
            <a:r>
              <a:rPr lang="en-US" dirty="0" err="1" smtClean="0"/>
              <a:t>Bertoldi</a:t>
            </a:r>
            <a:r>
              <a:rPr lang="en-US" dirty="0" smtClean="0"/>
              <a:t>, Cowan, </a:t>
            </a:r>
            <a:r>
              <a:rPr lang="en-US" dirty="0" err="1" smtClean="0"/>
              <a:t>Shen</a:t>
            </a:r>
            <a:r>
              <a:rPr lang="en-US" dirty="0" smtClean="0"/>
              <a:t>, Moran, </a:t>
            </a:r>
            <a:r>
              <a:rPr lang="en-US" dirty="0" err="1" smtClean="0"/>
              <a:t>Zens</a:t>
            </a:r>
            <a:r>
              <a:rPr lang="en-US" dirty="0" smtClean="0"/>
              <a:t>, Dyer, </a:t>
            </a:r>
            <a:r>
              <a:rPr lang="en-US" dirty="0" err="1" smtClean="0"/>
              <a:t>Bojar</a:t>
            </a:r>
            <a:r>
              <a:rPr lang="en-US" dirty="0" smtClean="0"/>
              <a:t>, </a:t>
            </a:r>
            <a:r>
              <a:rPr lang="en-US" dirty="0" err="1" smtClean="0"/>
              <a:t>Constantin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dirty="0" err="1" smtClean="0"/>
              <a:t>Herbst</a:t>
            </a:r>
            <a:r>
              <a:rPr lang="en-US" dirty="0" smtClean="0"/>
              <a:t>. </a:t>
            </a:r>
            <a:r>
              <a:rPr lang="en-US" dirty="0"/>
              <a:t>(2007)</a:t>
            </a:r>
            <a:r>
              <a:rPr lang="en-US" dirty="0" smtClean="0"/>
              <a:t>. Moses</a:t>
            </a:r>
            <a:r>
              <a:rPr lang="en-US" dirty="0"/>
              <a:t>: Open source toolkit for </a:t>
            </a:r>
            <a:r>
              <a:rPr lang="en-US" dirty="0" smtClean="0"/>
              <a:t>Statistical </a:t>
            </a:r>
            <a:r>
              <a:rPr lang="en-US" dirty="0"/>
              <a:t>M</a:t>
            </a:r>
            <a:r>
              <a:rPr lang="en-US" dirty="0" smtClean="0"/>
              <a:t>achine </a:t>
            </a:r>
            <a:r>
              <a:rPr lang="en-US" dirty="0"/>
              <a:t>T</a:t>
            </a:r>
            <a:r>
              <a:rPr lang="en-US" dirty="0" smtClean="0"/>
              <a:t>ranslation</a:t>
            </a:r>
            <a:r>
              <a:rPr lang="en-US" dirty="0"/>
              <a:t>. </a:t>
            </a:r>
            <a:r>
              <a:rPr lang="en-US" i="1" dirty="0" smtClean="0"/>
              <a:t>ACL </a:t>
            </a:r>
            <a:r>
              <a:rPr lang="en-US" i="1" dirty="0"/>
              <a:t>I</a:t>
            </a:r>
            <a:r>
              <a:rPr lang="en-US" i="1" dirty="0" smtClean="0"/>
              <a:t>nteractive </a:t>
            </a:r>
            <a:r>
              <a:rPr lang="en-US" i="1" dirty="0"/>
              <a:t>P</a:t>
            </a:r>
            <a:r>
              <a:rPr lang="en-US" i="1" dirty="0" smtClean="0"/>
              <a:t>oster </a:t>
            </a:r>
            <a:r>
              <a:rPr lang="en-US" i="1" dirty="0"/>
              <a:t>and </a:t>
            </a:r>
            <a:r>
              <a:rPr lang="en-US" i="1" dirty="0" smtClean="0"/>
              <a:t>Demonstration Sessions</a:t>
            </a:r>
            <a:r>
              <a:rPr lang="en-US" dirty="0" smtClean="0"/>
              <a:t> </a:t>
            </a:r>
          </a:p>
          <a:p>
            <a:r>
              <a:rPr lang="en-US" dirty="0" smtClean="0"/>
              <a:t>Koehn and </a:t>
            </a:r>
            <a:r>
              <a:rPr lang="en-US" dirty="0" err="1" smtClean="0"/>
              <a:t>Haddow</a:t>
            </a:r>
            <a:r>
              <a:rPr lang="en-US" dirty="0" smtClean="0"/>
              <a:t>. </a:t>
            </a:r>
            <a:r>
              <a:rPr lang="en-US" dirty="0"/>
              <a:t>Edinburgh’s submission to all tracks of the </a:t>
            </a:r>
            <a:r>
              <a:rPr lang="en-US" dirty="0" smtClean="0"/>
              <a:t>WMT2009 Shared Task </a:t>
            </a:r>
            <a:r>
              <a:rPr lang="en-US" dirty="0"/>
              <a:t>with </a:t>
            </a:r>
            <a:r>
              <a:rPr lang="en-US" dirty="0" smtClean="0"/>
              <a:t>Reordering and Speed Improvements </a:t>
            </a:r>
            <a:r>
              <a:rPr lang="en-US" dirty="0"/>
              <a:t>to </a:t>
            </a:r>
            <a:r>
              <a:rPr lang="en-US" dirty="0" smtClean="0"/>
              <a:t>Moses</a:t>
            </a:r>
            <a:r>
              <a:rPr lang="en-US" dirty="0"/>
              <a:t>. </a:t>
            </a:r>
            <a:r>
              <a:rPr lang="en-US" i="1" dirty="0" smtClean="0"/>
              <a:t>Workshop </a:t>
            </a:r>
            <a:r>
              <a:rPr lang="en-US" i="1" dirty="0"/>
              <a:t>on Statistical Machine </a:t>
            </a:r>
            <a:r>
              <a:rPr lang="en-US" i="1" dirty="0" smtClean="0"/>
              <a:t>Translation</a:t>
            </a:r>
          </a:p>
          <a:p>
            <a:r>
              <a:rPr lang="en-US" dirty="0" err="1" smtClean="0"/>
              <a:t>Faruqui</a:t>
            </a:r>
            <a:r>
              <a:rPr lang="en-US" dirty="0" smtClean="0"/>
              <a:t> and Dyer. (2014). Improving Vector </a:t>
            </a:r>
            <a:r>
              <a:rPr lang="en-US" dirty="0"/>
              <a:t>S</a:t>
            </a:r>
            <a:r>
              <a:rPr lang="en-US" dirty="0" smtClean="0"/>
              <a:t>pace Word </a:t>
            </a:r>
            <a:r>
              <a:rPr lang="en-US" dirty="0"/>
              <a:t>R</a:t>
            </a:r>
            <a:r>
              <a:rPr lang="en-US" dirty="0" smtClean="0"/>
              <a:t>epresentations </a:t>
            </a:r>
            <a:r>
              <a:rPr lang="en-US" dirty="0"/>
              <a:t>U</a:t>
            </a:r>
            <a:r>
              <a:rPr lang="en-US" dirty="0" smtClean="0"/>
              <a:t>sing </a:t>
            </a:r>
            <a:r>
              <a:rPr lang="en-US" dirty="0"/>
              <a:t>M</a:t>
            </a:r>
            <a:r>
              <a:rPr lang="en-US" dirty="0" smtClean="0"/>
              <a:t>ultilingual </a:t>
            </a:r>
            <a:r>
              <a:rPr lang="en-US" dirty="0"/>
              <a:t>C</a:t>
            </a:r>
            <a:r>
              <a:rPr lang="en-US" dirty="0" smtClean="0"/>
              <a:t>orrelation. </a:t>
            </a:r>
            <a:r>
              <a:rPr lang="en-US" i="1" dirty="0" smtClean="0"/>
              <a:t>In Proceedings of EACL. 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43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47962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sz="4400" b="0" cap="none" dirty="0" smtClean="0"/>
              <a:t>How big is this problem?</a:t>
            </a:r>
            <a:endParaRPr lang="en-US" sz="4400" b="0" cap="non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36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Hindi </a:t>
            </a:r>
            <a:r>
              <a:rPr lang="en-US" dirty="0" smtClean="0">
                <a:sym typeface="Wingdings"/>
              </a:rPr>
              <a:t> English</a:t>
            </a:r>
            <a:endParaRPr lang="en-US" dirty="0" smtClean="0"/>
          </a:p>
          <a:p>
            <a:pPr lvl="1"/>
            <a:r>
              <a:rPr lang="en-US" dirty="0" smtClean="0"/>
              <a:t>WMT14 </a:t>
            </a:r>
          </a:p>
          <a:p>
            <a:pPr lvl="1"/>
            <a:r>
              <a:rPr lang="en-US" dirty="0" smtClean="0"/>
              <a:t>News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Training</a:t>
            </a:r>
          </a:p>
          <a:p>
            <a:pPr lvl="2"/>
            <a:r>
              <a:rPr lang="en-US" dirty="0" smtClean="0"/>
              <a:t>274k sentences </a:t>
            </a:r>
            <a:endParaRPr lang="en-US" dirty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2.5k </a:t>
            </a:r>
            <a:r>
              <a:rPr lang="en-US" dirty="0"/>
              <a:t>sentences</a:t>
            </a:r>
            <a:endParaRPr lang="en-US" dirty="0" smtClean="0"/>
          </a:p>
          <a:p>
            <a:pPr lvl="2"/>
            <a:r>
              <a:rPr lang="en-US" dirty="0" smtClean="0"/>
              <a:t>~1 OOV/sentence</a:t>
            </a:r>
          </a:p>
          <a:p>
            <a:pPr lvl="2"/>
            <a:r>
              <a:rPr lang="en-US" dirty="0" smtClean="0"/>
              <a:t>~5% OOVs</a:t>
            </a:r>
          </a:p>
          <a:p>
            <a:pPr lvl="1"/>
            <a:endParaRPr lang="en-US" sz="2200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Uzbek </a:t>
            </a:r>
            <a:r>
              <a:rPr lang="en-US" dirty="0">
                <a:sym typeface="Wingdings"/>
              </a:rPr>
              <a:t> English</a:t>
            </a:r>
            <a:endParaRPr lang="en-US" dirty="0"/>
          </a:p>
          <a:p>
            <a:pPr lvl="1"/>
            <a:r>
              <a:rPr lang="en-US" dirty="0" smtClean="0"/>
              <a:t>LORELEI</a:t>
            </a:r>
          </a:p>
          <a:p>
            <a:pPr lvl="1"/>
            <a:r>
              <a:rPr lang="en-US" dirty="0" smtClean="0"/>
              <a:t> News</a:t>
            </a:r>
            <a:r>
              <a:rPr lang="en-US" dirty="0"/>
              <a:t>, Wikipedia, social media</a:t>
            </a:r>
          </a:p>
          <a:p>
            <a:pPr lvl="1"/>
            <a:r>
              <a:rPr lang="en-US" dirty="0" smtClean="0"/>
              <a:t>Training</a:t>
            </a:r>
          </a:p>
          <a:p>
            <a:pPr lvl="2"/>
            <a:r>
              <a:rPr lang="en-US" dirty="0" smtClean="0"/>
              <a:t>55k </a:t>
            </a:r>
            <a:r>
              <a:rPr lang="en-US" dirty="0"/>
              <a:t>sentences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Test</a:t>
            </a:r>
          </a:p>
          <a:p>
            <a:pPr lvl="2"/>
            <a:r>
              <a:rPr lang="en-US" dirty="0" smtClean="0"/>
              <a:t>1k </a:t>
            </a:r>
            <a:r>
              <a:rPr lang="en-US" dirty="0"/>
              <a:t>sentences</a:t>
            </a:r>
          </a:p>
          <a:p>
            <a:pPr lvl="2"/>
            <a:r>
              <a:rPr lang="en-US" dirty="0"/>
              <a:t>~4 OOVs/sentence</a:t>
            </a:r>
          </a:p>
          <a:p>
            <a:pPr lvl="2"/>
            <a:r>
              <a:rPr lang="en-US" dirty="0"/>
              <a:t>~20% OOVs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59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OOV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Names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cs typeface="Arial"/>
                <a:sym typeface="Wingdings"/>
              </a:rPr>
              <a:t> </a:t>
            </a:r>
            <a:r>
              <a:rPr lang="en-US" sz="300" dirty="0" smtClean="0">
                <a:solidFill>
                  <a:srgbClr val="FFFFFF"/>
                </a:solidFill>
                <a:cs typeface="Arial"/>
                <a:sym typeface="Wingdings"/>
              </a:rPr>
              <a:t>I </a:t>
            </a:r>
            <a:r>
              <a:rPr lang="en-US" sz="1000" dirty="0" smtClean="0">
                <a:solidFill>
                  <a:srgbClr val="000000"/>
                </a:solidFill>
                <a:cs typeface="Arial"/>
                <a:sym typeface="Wingdings"/>
              </a:rPr>
              <a:t> </a:t>
            </a:r>
            <a:r>
              <a:rPr lang="ar-sa" dirty="0" smtClean="0">
                <a:solidFill>
                  <a:srgbClr val="000000"/>
                </a:solidFill>
              </a:rPr>
              <a:t>هدى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cs typeface="Arial"/>
                <a:sym typeface="Wingdings"/>
              </a:rPr>
              <a:t> </a:t>
            </a:r>
            <a:r>
              <a:rPr lang="en-US" dirty="0" smtClean="0">
                <a:cs typeface="Arial"/>
              </a:rPr>
              <a:t> </a:t>
            </a:r>
            <a:r>
              <a:rPr lang="en-US" dirty="0" smtClean="0">
                <a:cs typeface="Arial"/>
                <a:sym typeface="Wingdings"/>
              </a:rPr>
              <a:t>Huda </a:t>
            </a:r>
          </a:p>
          <a:p>
            <a:r>
              <a:rPr lang="en-US" dirty="0" smtClean="0"/>
              <a:t>Misspellings</a:t>
            </a:r>
          </a:p>
          <a:p>
            <a:pPr lvl="1"/>
            <a:r>
              <a:rPr lang="en-US" dirty="0" err="1" smtClean="0"/>
              <a:t>grammer</a:t>
            </a:r>
            <a:r>
              <a:rPr lang="en-US" dirty="0"/>
              <a:t>/</a:t>
            </a:r>
            <a:r>
              <a:rPr lang="en-US" dirty="0" smtClean="0"/>
              <a:t>grammar</a:t>
            </a:r>
          </a:p>
          <a:p>
            <a:r>
              <a:rPr lang="en-US" dirty="0" smtClean="0"/>
              <a:t>Inflections</a:t>
            </a:r>
          </a:p>
          <a:p>
            <a:pPr lvl="1"/>
            <a:r>
              <a:rPr lang="en-US" dirty="0" smtClean="0"/>
              <a:t>play</a:t>
            </a:r>
            <a:r>
              <a:rPr lang="en-US" dirty="0"/>
              <a:t>/</a:t>
            </a:r>
            <a:r>
              <a:rPr lang="en-US" dirty="0" smtClean="0"/>
              <a:t>plays/playing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Borrowed words</a:t>
            </a:r>
          </a:p>
          <a:p>
            <a:pPr lvl="1"/>
            <a:r>
              <a:rPr lang="en-US" dirty="0" err="1">
                <a:latin typeface="Devanagari Sangam MN"/>
                <a:cs typeface="Devanagari Sangam MN"/>
              </a:rPr>
              <a:t>हैलोवीन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 </a:t>
            </a:r>
            <a:r>
              <a:rPr lang="en-US" dirty="0">
                <a:cs typeface="Arial"/>
                <a:sym typeface="Wingdings"/>
              </a:rPr>
              <a:t> </a:t>
            </a:r>
            <a:r>
              <a:rPr lang="en-US" dirty="0">
                <a:cs typeface="Arial"/>
              </a:rPr>
              <a:t>Halloween</a:t>
            </a:r>
          </a:p>
          <a:p>
            <a:r>
              <a:rPr lang="en-US" sz="2600" dirty="0" err="1" smtClean="0">
                <a:solidFill>
                  <a:srgbClr val="000000"/>
                </a:solidFill>
                <a:ea typeface="Lucida Grande"/>
                <a:cs typeface="Arial"/>
              </a:rPr>
              <a:t>Reinflected</a:t>
            </a:r>
            <a:r>
              <a:rPr lang="en-US" sz="2600" dirty="0" smtClean="0">
                <a:solidFill>
                  <a:srgbClr val="000000"/>
                </a:solidFill>
                <a:ea typeface="Lucida Grande"/>
                <a:cs typeface="Arial"/>
              </a:rPr>
              <a:t> Borrowings</a:t>
            </a:r>
            <a:endParaRPr lang="en-US" sz="2600" dirty="0" smtClean="0">
              <a:cs typeface="Arial"/>
            </a:endParaRPr>
          </a:p>
          <a:p>
            <a:pPr lvl="1"/>
            <a:r>
              <a:rPr lang="en-US" dirty="0" err="1">
                <a:latin typeface="Devanagari Sangam MN"/>
                <a:cs typeface="Devanagari Sangam MN"/>
              </a:rPr>
              <a:t>स्कर्ट</a:t>
            </a:r>
            <a:r>
              <a:rPr lang="en-US" dirty="0" err="1"/>
              <a:t>े</a:t>
            </a:r>
            <a:r>
              <a:rPr lang="en-US" dirty="0"/>
              <a:t> </a:t>
            </a:r>
            <a:r>
              <a:rPr lang="en-US" dirty="0">
                <a:cs typeface="Arial"/>
                <a:sym typeface="Wingdings"/>
              </a:rPr>
              <a:t> </a:t>
            </a:r>
            <a:r>
              <a:rPr lang="en-US" dirty="0" smtClean="0">
                <a:cs typeface="Arial"/>
              </a:rPr>
              <a:t>skirts</a:t>
            </a:r>
            <a:endParaRPr lang="en-US" i="1" dirty="0" smtClean="0"/>
          </a:p>
          <a:p>
            <a:pPr lvl="1"/>
            <a:r>
              <a:rPr lang="en-US" i="1" dirty="0" err="1" smtClean="0"/>
              <a:t>Googlear</a:t>
            </a:r>
            <a:r>
              <a:rPr lang="en-US" dirty="0" smtClean="0"/>
              <a:t> </a:t>
            </a:r>
            <a:r>
              <a:rPr lang="en-US" dirty="0">
                <a:cs typeface="Arial"/>
                <a:sym typeface="Wingdings"/>
              </a:rPr>
              <a:t> to Google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</a:rPr>
              <a:t>Content words</a:t>
            </a:r>
          </a:p>
          <a:p>
            <a:pPr lvl="1"/>
            <a:r>
              <a:rPr lang="en-US" dirty="0" err="1" smtClean="0">
                <a:solidFill>
                  <a:srgbClr val="000000"/>
                </a:solidFill>
                <a:latin typeface="Devanagari Sangam MN"/>
                <a:cs typeface="Devanagari Sangam MN"/>
              </a:rPr>
              <a:t>अटकलें</a:t>
            </a:r>
            <a:r>
              <a:rPr lang="en-US" dirty="0" smtClean="0">
                <a:solidFill>
                  <a:srgbClr val="000000"/>
                </a:solidFill>
                <a:cs typeface="Arial"/>
                <a:sym typeface="Wingdings"/>
              </a:rPr>
              <a:t> speculation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18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OOVs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83422"/>
              </p:ext>
            </p:extLst>
          </p:nvPr>
        </p:nvGraphicFramePr>
        <p:xfrm>
          <a:off x="-520700" y="1752600"/>
          <a:ext cx="96647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87481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Moses </a:t>
            </a:r>
            <a:r>
              <a:rPr lang="en-US" sz="2400" dirty="0"/>
              <a:t>(</a:t>
            </a:r>
            <a:r>
              <a:rPr lang="en-US" sz="2400" dirty="0" smtClean="0"/>
              <a:t>Koehn et al. 2007)</a:t>
            </a:r>
          </a:p>
          <a:p>
            <a:pPr lvl="1"/>
            <a:r>
              <a:rPr lang="en-US" dirty="0" smtClean="0"/>
              <a:t>Phrase Based</a:t>
            </a:r>
          </a:p>
          <a:p>
            <a:r>
              <a:rPr lang="en-US" dirty="0" smtClean="0"/>
              <a:t>Large English language model</a:t>
            </a:r>
          </a:p>
          <a:p>
            <a:pPr lvl="1"/>
            <a:r>
              <a:rPr lang="en-US" dirty="0" smtClean="0"/>
              <a:t>WMT English </a:t>
            </a:r>
            <a:r>
              <a:rPr lang="fr-FR" dirty="0" smtClean="0"/>
              <a:t>’</a:t>
            </a:r>
            <a:r>
              <a:rPr lang="en-US" dirty="0" smtClean="0"/>
              <a:t>07-’12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Gujral, Khayrallah, Koehn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24968957</TotalTime>
  <Words>1449</Words>
  <Application>Microsoft Macintosh PowerPoint</Application>
  <PresentationFormat>On-screen Show (4:3)</PresentationFormat>
  <Paragraphs>433</Paragraphs>
  <Slides>42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Translation of Unknown Words  in Low Resource Languages  </vt:lpstr>
      <vt:lpstr>Translation of Unknown Words  in Low Resource Languages  </vt:lpstr>
      <vt:lpstr>Out of Vocabulary Words (OOVs)</vt:lpstr>
      <vt:lpstr>Goals</vt:lpstr>
      <vt:lpstr>How big is this problem?</vt:lpstr>
      <vt:lpstr>Data</vt:lpstr>
      <vt:lpstr>OOV Examples</vt:lpstr>
      <vt:lpstr>Distribution of OOVs</vt:lpstr>
      <vt:lpstr>MT System</vt:lpstr>
      <vt:lpstr>Methods</vt:lpstr>
      <vt:lpstr>Methods</vt:lpstr>
      <vt:lpstr>Transliteration</vt:lpstr>
      <vt:lpstr>Levenshtein distance </vt:lpstr>
      <vt:lpstr>Levenshtein distance 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Word Embeddings</vt:lpstr>
      <vt:lpstr>Integration</vt:lpstr>
      <vt:lpstr>Integration</vt:lpstr>
      <vt:lpstr>Integration</vt:lpstr>
      <vt:lpstr>Language Model</vt:lpstr>
      <vt:lpstr>Phrase Table</vt:lpstr>
      <vt:lpstr>Results</vt:lpstr>
      <vt:lpstr>Oracle</vt:lpstr>
      <vt:lpstr>BLEU - Uzbek</vt:lpstr>
      <vt:lpstr>BLEU - Hindi</vt:lpstr>
      <vt:lpstr>Beyond BLEU</vt:lpstr>
      <vt:lpstr>Coverage</vt:lpstr>
      <vt:lpstr>Coverage - Uzbek </vt:lpstr>
      <vt:lpstr>Coverage - Hindi</vt:lpstr>
      <vt:lpstr>Accuracy</vt:lpstr>
      <vt:lpstr>Accuracy - Uzbek</vt:lpstr>
      <vt:lpstr>Accuracy - Hindi</vt:lpstr>
      <vt:lpstr>Conclusion &amp; Future Work</vt:lpstr>
      <vt:lpstr>Acknowledgement</vt:lpstr>
      <vt:lpstr>Translation of Unknown Words  in Low Resource Languages 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Translation of Unknown Words in Low Resource Languages  </dc:title>
  <dc:creator>Huda Khayrallah</dc:creator>
  <cp:lastModifiedBy>Huda Khayrallah</cp:lastModifiedBy>
  <cp:revision>103</cp:revision>
  <cp:lastPrinted>2016-10-31T06:55:16Z</cp:lastPrinted>
  <dcterms:created xsi:type="dcterms:W3CDTF">2016-10-24T15:26:24Z</dcterms:created>
  <dcterms:modified xsi:type="dcterms:W3CDTF">2016-11-01T13:37:15Z</dcterms:modified>
</cp:coreProperties>
</file>