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5999738" cy="25447625"/>
  <p:notesSz cx="9144000" cy="6858000"/>
  <p:defaultTextStyle>
    <a:defPPr>
      <a:defRPr lang="en-US"/>
    </a:defPPr>
    <a:lvl1pPr marL="0" algn="l" defTabSz="1754305" rtl="0" eaLnBrk="1" latinLnBrk="0" hangingPunct="1">
      <a:defRPr sz="6875" kern="1200">
        <a:solidFill>
          <a:schemeClr val="tx1"/>
        </a:solidFill>
        <a:latin typeface="+mn-lt"/>
        <a:ea typeface="+mn-ea"/>
        <a:cs typeface="+mn-cs"/>
      </a:defRPr>
    </a:lvl1pPr>
    <a:lvl2pPr marL="1754305" algn="l" defTabSz="1754305" rtl="0" eaLnBrk="1" latinLnBrk="0" hangingPunct="1">
      <a:defRPr sz="6875" kern="1200">
        <a:solidFill>
          <a:schemeClr val="tx1"/>
        </a:solidFill>
        <a:latin typeface="+mn-lt"/>
        <a:ea typeface="+mn-ea"/>
        <a:cs typeface="+mn-cs"/>
      </a:defRPr>
    </a:lvl2pPr>
    <a:lvl3pPr marL="3508608" algn="l" defTabSz="1754305" rtl="0" eaLnBrk="1" latinLnBrk="0" hangingPunct="1">
      <a:defRPr sz="6875" kern="1200">
        <a:solidFill>
          <a:schemeClr val="tx1"/>
        </a:solidFill>
        <a:latin typeface="+mn-lt"/>
        <a:ea typeface="+mn-ea"/>
        <a:cs typeface="+mn-cs"/>
      </a:defRPr>
    </a:lvl3pPr>
    <a:lvl4pPr marL="5262912" algn="l" defTabSz="1754305" rtl="0" eaLnBrk="1" latinLnBrk="0" hangingPunct="1">
      <a:defRPr sz="6875" kern="1200">
        <a:solidFill>
          <a:schemeClr val="tx1"/>
        </a:solidFill>
        <a:latin typeface="+mn-lt"/>
        <a:ea typeface="+mn-ea"/>
        <a:cs typeface="+mn-cs"/>
      </a:defRPr>
    </a:lvl4pPr>
    <a:lvl5pPr marL="7017217" algn="l" defTabSz="1754305" rtl="0" eaLnBrk="1" latinLnBrk="0" hangingPunct="1">
      <a:defRPr sz="6875" kern="1200">
        <a:solidFill>
          <a:schemeClr val="tx1"/>
        </a:solidFill>
        <a:latin typeface="+mn-lt"/>
        <a:ea typeface="+mn-ea"/>
        <a:cs typeface="+mn-cs"/>
      </a:defRPr>
    </a:lvl5pPr>
    <a:lvl6pPr marL="8771521" algn="l" defTabSz="1754305" rtl="0" eaLnBrk="1" latinLnBrk="0" hangingPunct="1">
      <a:defRPr sz="6875" kern="1200">
        <a:solidFill>
          <a:schemeClr val="tx1"/>
        </a:solidFill>
        <a:latin typeface="+mn-lt"/>
        <a:ea typeface="+mn-ea"/>
        <a:cs typeface="+mn-cs"/>
      </a:defRPr>
    </a:lvl6pPr>
    <a:lvl7pPr marL="10525825" algn="l" defTabSz="1754305" rtl="0" eaLnBrk="1" latinLnBrk="0" hangingPunct="1">
      <a:defRPr sz="6875" kern="1200">
        <a:solidFill>
          <a:schemeClr val="tx1"/>
        </a:solidFill>
        <a:latin typeface="+mn-lt"/>
        <a:ea typeface="+mn-ea"/>
        <a:cs typeface="+mn-cs"/>
      </a:defRPr>
    </a:lvl7pPr>
    <a:lvl8pPr marL="12280130" algn="l" defTabSz="1754305" rtl="0" eaLnBrk="1" latinLnBrk="0" hangingPunct="1">
      <a:defRPr sz="6875" kern="1200">
        <a:solidFill>
          <a:schemeClr val="tx1"/>
        </a:solidFill>
        <a:latin typeface="+mn-lt"/>
        <a:ea typeface="+mn-ea"/>
        <a:cs typeface="+mn-cs"/>
      </a:defRPr>
    </a:lvl8pPr>
    <a:lvl9pPr marL="14034433" algn="l" defTabSz="1754305" rtl="0" eaLnBrk="1" latinLnBrk="0" hangingPunct="1">
      <a:defRPr sz="687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055" userDrawn="1">
          <p15:clr>
            <a:srgbClr val="A4A3A4"/>
          </p15:clr>
        </p15:guide>
        <p15:guide id="2" pos="163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00BD00"/>
    <a:srgbClr val="2500FF"/>
    <a:srgbClr val="002C73"/>
    <a:srgbClr val="00326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21"/>
    <p:restoredTop sz="95448" autoAdjust="0"/>
  </p:normalViewPr>
  <p:slideViewPr>
    <p:cSldViewPr snapToObjects="1">
      <p:cViewPr>
        <p:scale>
          <a:sx n="37" d="100"/>
          <a:sy n="37" d="100"/>
        </p:scale>
        <p:origin x="1208" y="-592"/>
      </p:cViewPr>
      <p:guideLst>
        <p:guide orient="horz" pos="13055"/>
        <p:guide pos="163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hudakhayrallah/overleaf_repos/noise-nmt/12829897ctrzftvwdycb/char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hudakhayrallah/overleaf_repos/noise-nmt/12829897ctrzftvwdycb/chart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hudakhayrallah/overleaf_repos/noise-nmt/12829897ctrzftvwdycb/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3000" b="0" i="0" u="none" strike="noStrike" kern="1200" spc="0" baseline="0">
                <a:solidFill>
                  <a:prstClr val="black"/>
                </a:solidFill>
                <a:latin typeface="Garamond" charset="0"/>
                <a:ea typeface="Garamond" charset="0"/>
                <a:cs typeface="Garamond" charset="0"/>
              </a:defRPr>
            </a:pPr>
            <a:r>
              <a:rPr lang="en-US" sz="3500" b="0" i="0" dirty="0" err="1" smtClean="0">
                <a:solidFill>
                  <a:srgbClr val="000000"/>
                </a:solidFill>
                <a:effectLst/>
                <a:latin typeface="Segoe UI Emoji" charset="0"/>
              </a:rPr>
              <a:t>Uɴᴛʀᴀɴsʟ</a:t>
            </a:r>
            <a:r>
              <a:rPr lang="en-US" sz="3500" b="0" i="0" dirty="0" smtClean="0">
                <a:solidFill>
                  <a:srgbClr val="000000"/>
                </a:solidFill>
                <a:effectLst/>
                <a:latin typeface="Segoe UI Emoji" charset="0"/>
              </a:rPr>
              <a:t>ᴀᴛᴇᴅ </a:t>
            </a:r>
            <a:r>
              <a:rPr lang="en-US" sz="3500" b="0" i="0" dirty="0" err="1" smtClean="0">
                <a:solidFill>
                  <a:srgbClr val="000000"/>
                </a:solidFill>
                <a:effectLst/>
                <a:latin typeface="Segoe UI Emoji" charset="0"/>
              </a:rPr>
              <a:t>Tᴀʀɢ</a:t>
            </a:r>
            <a:r>
              <a:rPr lang="en-US" sz="3500" b="0" i="0" dirty="0" smtClean="0">
                <a:solidFill>
                  <a:srgbClr val="000000"/>
                </a:solidFill>
                <a:effectLst/>
                <a:latin typeface="Segoe UI Emoji" charset="0"/>
              </a:rPr>
              <a:t>ᴇᴛ </a:t>
            </a:r>
            <a:r>
              <a:rPr lang="en-US" sz="3500" dirty="0" smtClean="0"/>
              <a:t>Learning </a:t>
            </a:r>
            <a:r>
              <a:rPr lang="en-US" sz="3500" dirty="0"/>
              <a:t>Curve</a:t>
            </a:r>
          </a:p>
        </c:rich>
      </c:tx>
      <c:layout>
        <c:manualLayout>
          <c:xMode val="edge"/>
          <c:yMode val="edge"/>
          <c:x val="0.194161544471144"/>
          <c:y val="0.0521795827283096"/>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3000" b="0" i="0" u="none" strike="noStrike" kern="1200" spc="0" baseline="0">
              <a:solidFill>
                <a:prstClr val="black"/>
              </a:solidFill>
              <a:latin typeface="Garamond" charset="0"/>
              <a:ea typeface="Garamond" charset="0"/>
              <a:cs typeface="Garamond" charset="0"/>
            </a:defRPr>
          </a:pPr>
          <a:endParaRPr lang="en-US"/>
        </a:p>
      </c:txPr>
    </c:title>
    <c:autoTitleDeleted val="0"/>
    <c:plotArea>
      <c:layout>
        <c:manualLayout>
          <c:layoutTarget val="inner"/>
          <c:xMode val="edge"/>
          <c:yMode val="edge"/>
          <c:x val="0.160785292509321"/>
          <c:y val="0.141363569553806"/>
          <c:w val="0.776218464654695"/>
          <c:h val="0.615597480314961"/>
        </c:manualLayout>
      </c:layout>
      <c:lineChart>
        <c:grouping val="standard"/>
        <c:varyColors val="0"/>
        <c:ser>
          <c:idx val="0"/>
          <c:order val="0"/>
          <c:tx>
            <c:strRef>
              <c:f>'learning curve'!$B$1</c:f>
              <c:strCache>
                <c:ptCount val="1"/>
                <c:pt idx="0">
                  <c:v>0%</c:v>
                </c:pt>
              </c:strCache>
            </c:strRef>
          </c:tx>
          <c:spPr>
            <a:ln w="63500" cap="rnd">
              <a:solidFill>
                <a:srgbClr val="00C242"/>
              </a:solidFill>
              <a:prstDash val="solid"/>
              <a:round/>
            </a:ln>
            <a:effectLst/>
          </c:spPr>
          <c:marker>
            <c:symbol val="none"/>
          </c:marker>
          <c:cat>
            <c:numRef>
              <c:f>'learning curve'!$A$2:$A$57</c:f>
              <c:numCache>
                <c:formatCode>0</c:formatCode>
                <c:ptCount val="56"/>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numCache>
            </c:numRef>
          </c:cat>
          <c:val>
            <c:numRef>
              <c:f>'learning curve'!$B$2:$B$57</c:f>
              <c:numCache>
                <c:formatCode>General</c:formatCode>
                <c:ptCount val="56"/>
                <c:pt idx="0">
                  <c:v>0.0</c:v>
                </c:pt>
                <c:pt idx="1">
                  <c:v>0.6</c:v>
                </c:pt>
                <c:pt idx="2">
                  <c:v>2.13</c:v>
                </c:pt>
                <c:pt idx="3">
                  <c:v>5.29</c:v>
                </c:pt>
                <c:pt idx="4">
                  <c:v>13.4</c:v>
                </c:pt>
                <c:pt idx="5">
                  <c:v>13.92</c:v>
                </c:pt>
                <c:pt idx="6">
                  <c:v>14.89</c:v>
                </c:pt>
                <c:pt idx="7">
                  <c:v>15.29</c:v>
                </c:pt>
                <c:pt idx="8">
                  <c:v>15.72</c:v>
                </c:pt>
                <c:pt idx="9">
                  <c:v>16.39</c:v>
                </c:pt>
                <c:pt idx="10">
                  <c:v>16.99</c:v>
                </c:pt>
                <c:pt idx="11">
                  <c:v>17.2</c:v>
                </c:pt>
                <c:pt idx="12">
                  <c:v>17.7</c:v>
                </c:pt>
                <c:pt idx="13">
                  <c:v>18.05</c:v>
                </c:pt>
                <c:pt idx="14">
                  <c:v>18.4</c:v>
                </c:pt>
                <c:pt idx="15">
                  <c:v>18.47</c:v>
                </c:pt>
                <c:pt idx="16">
                  <c:v>18.84</c:v>
                </c:pt>
                <c:pt idx="17">
                  <c:v>18.76</c:v>
                </c:pt>
                <c:pt idx="18">
                  <c:v>18.9</c:v>
                </c:pt>
                <c:pt idx="19">
                  <c:v>19.35</c:v>
                </c:pt>
                <c:pt idx="20">
                  <c:v>19.74</c:v>
                </c:pt>
                <c:pt idx="21">
                  <c:v>19.75</c:v>
                </c:pt>
                <c:pt idx="22">
                  <c:v>19.78</c:v>
                </c:pt>
                <c:pt idx="23">
                  <c:v>19.89</c:v>
                </c:pt>
                <c:pt idx="24">
                  <c:v>19.98</c:v>
                </c:pt>
                <c:pt idx="25">
                  <c:v>19.9</c:v>
                </c:pt>
                <c:pt idx="26">
                  <c:v>20.28</c:v>
                </c:pt>
                <c:pt idx="27">
                  <c:v>20.15</c:v>
                </c:pt>
                <c:pt idx="28">
                  <c:v>20.32</c:v>
                </c:pt>
                <c:pt idx="29">
                  <c:v>20.86</c:v>
                </c:pt>
                <c:pt idx="30">
                  <c:v>20.62</c:v>
                </c:pt>
                <c:pt idx="31">
                  <c:v>20.87</c:v>
                </c:pt>
                <c:pt idx="32">
                  <c:v>20.85</c:v>
                </c:pt>
                <c:pt idx="33">
                  <c:v>20.94</c:v>
                </c:pt>
                <c:pt idx="34">
                  <c:v>20.88</c:v>
                </c:pt>
                <c:pt idx="35">
                  <c:v>21.15</c:v>
                </c:pt>
                <c:pt idx="36">
                  <c:v>21.32</c:v>
                </c:pt>
                <c:pt idx="37">
                  <c:v>21.13</c:v>
                </c:pt>
                <c:pt idx="38">
                  <c:v>21.39</c:v>
                </c:pt>
                <c:pt idx="39">
                  <c:v>21.46</c:v>
                </c:pt>
                <c:pt idx="40">
                  <c:v>21.29</c:v>
                </c:pt>
                <c:pt idx="41">
                  <c:v>21.66</c:v>
                </c:pt>
                <c:pt idx="42">
                  <c:v>21.4</c:v>
                </c:pt>
                <c:pt idx="43">
                  <c:v>21.66</c:v>
                </c:pt>
                <c:pt idx="44">
                  <c:v>21.51</c:v>
                </c:pt>
                <c:pt idx="45">
                  <c:v>21.62</c:v>
                </c:pt>
                <c:pt idx="46">
                  <c:v>21.79</c:v>
                </c:pt>
                <c:pt idx="47">
                  <c:v>21.63</c:v>
                </c:pt>
                <c:pt idx="48">
                  <c:v>21.87</c:v>
                </c:pt>
                <c:pt idx="49">
                  <c:v>21.94</c:v>
                </c:pt>
                <c:pt idx="50">
                  <c:v>21.9</c:v>
                </c:pt>
                <c:pt idx="51">
                  <c:v>21.87</c:v>
                </c:pt>
                <c:pt idx="52">
                  <c:v>22.11</c:v>
                </c:pt>
                <c:pt idx="53">
                  <c:v>22.24</c:v>
                </c:pt>
                <c:pt idx="54">
                  <c:v>22.3</c:v>
                </c:pt>
                <c:pt idx="55">
                  <c:v>22.24</c:v>
                </c:pt>
              </c:numCache>
            </c:numRef>
          </c:val>
          <c:smooth val="0"/>
        </c:ser>
        <c:ser>
          <c:idx val="1"/>
          <c:order val="1"/>
          <c:tx>
            <c:strRef>
              <c:f>'learning curve'!$C$1</c:f>
              <c:strCache>
                <c:ptCount val="1"/>
                <c:pt idx="0">
                  <c:v>5%</c:v>
                </c:pt>
              </c:strCache>
            </c:strRef>
          </c:tx>
          <c:spPr>
            <a:ln w="63500" cap="rnd" cmpd="sng">
              <a:solidFill>
                <a:srgbClr val="FF0000"/>
              </a:solidFill>
              <a:prstDash val="sysDot"/>
              <a:round/>
            </a:ln>
            <a:effectLst/>
          </c:spPr>
          <c:marker>
            <c:symbol val="none"/>
          </c:marker>
          <c:cat>
            <c:numRef>
              <c:f>'learning curve'!$A$2:$A$57</c:f>
              <c:numCache>
                <c:formatCode>0</c:formatCode>
                <c:ptCount val="56"/>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numCache>
            </c:numRef>
          </c:cat>
          <c:val>
            <c:numRef>
              <c:f>'learning curve'!$C$2:$C$57</c:f>
              <c:numCache>
                <c:formatCode>General</c:formatCode>
                <c:ptCount val="56"/>
                <c:pt idx="0">
                  <c:v>0.0</c:v>
                </c:pt>
                <c:pt idx="1">
                  <c:v>0.41</c:v>
                </c:pt>
                <c:pt idx="2">
                  <c:v>2.49</c:v>
                </c:pt>
                <c:pt idx="3">
                  <c:v>3.68</c:v>
                </c:pt>
                <c:pt idx="4">
                  <c:v>6.72</c:v>
                </c:pt>
                <c:pt idx="5">
                  <c:v>8.11</c:v>
                </c:pt>
                <c:pt idx="6">
                  <c:v>9.32</c:v>
                </c:pt>
                <c:pt idx="7">
                  <c:v>11.01</c:v>
                </c:pt>
                <c:pt idx="8">
                  <c:v>11.81</c:v>
                </c:pt>
                <c:pt idx="9">
                  <c:v>12.36</c:v>
                </c:pt>
                <c:pt idx="10">
                  <c:v>12.83</c:v>
                </c:pt>
                <c:pt idx="11">
                  <c:v>13.92</c:v>
                </c:pt>
                <c:pt idx="12">
                  <c:v>14.54</c:v>
                </c:pt>
                <c:pt idx="13">
                  <c:v>15.03</c:v>
                </c:pt>
                <c:pt idx="14">
                  <c:v>14.9</c:v>
                </c:pt>
                <c:pt idx="15">
                  <c:v>15.74</c:v>
                </c:pt>
                <c:pt idx="16">
                  <c:v>15.73</c:v>
                </c:pt>
                <c:pt idx="17">
                  <c:v>15.85</c:v>
                </c:pt>
                <c:pt idx="18">
                  <c:v>15.55</c:v>
                </c:pt>
                <c:pt idx="19">
                  <c:v>15.73</c:v>
                </c:pt>
                <c:pt idx="20">
                  <c:v>15.68</c:v>
                </c:pt>
                <c:pt idx="21">
                  <c:v>16.09</c:v>
                </c:pt>
                <c:pt idx="22">
                  <c:v>15.81</c:v>
                </c:pt>
                <c:pt idx="23">
                  <c:v>15.17</c:v>
                </c:pt>
                <c:pt idx="24">
                  <c:v>14.72</c:v>
                </c:pt>
                <c:pt idx="25">
                  <c:v>15.48</c:v>
                </c:pt>
                <c:pt idx="26">
                  <c:v>15.05</c:v>
                </c:pt>
                <c:pt idx="27">
                  <c:v>14.15</c:v>
                </c:pt>
                <c:pt idx="28">
                  <c:v>14.52</c:v>
                </c:pt>
                <c:pt idx="29">
                  <c:v>13.77</c:v>
                </c:pt>
                <c:pt idx="30">
                  <c:v>14.36</c:v>
                </c:pt>
                <c:pt idx="31">
                  <c:v>14.29</c:v>
                </c:pt>
                <c:pt idx="32">
                  <c:v>14.05</c:v>
                </c:pt>
                <c:pt idx="33">
                  <c:v>14.05</c:v>
                </c:pt>
                <c:pt idx="34">
                  <c:v>14.61</c:v>
                </c:pt>
                <c:pt idx="35">
                  <c:v>14.05</c:v>
                </c:pt>
                <c:pt idx="36">
                  <c:v>14.2</c:v>
                </c:pt>
                <c:pt idx="37">
                  <c:v>14.3</c:v>
                </c:pt>
                <c:pt idx="38">
                  <c:v>13.46</c:v>
                </c:pt>
                <c:pt idx="39">
                  <c:v>13.14</c:v>
                </c:pt>
                <c:pt idx="40">
                  <c:v>13.56</c:v>
                </c:pt>
                <c:pt idx="41">
                  <c:v>13.36</c:v>
                </c:pt>
                <c:pt idx="42">
                  <c:v>12.94</c:v>
                </c:pt>
                <c:pt idx="43">
                  <c:v>13.3</c:v>
                </c:pt>
                <c:pt idx="44">
                  <c:v>12.8</c:v>
                </c:pt>
                <c:pt idx="45">
                  <c:v>13.4</c:v>
                </c:pt>
                <c:pt idx="46">
                  <c:v>12.58</c:v>
                </c:pt>
                <c:pt idx="47">
                  <c:v>12.36</c:v>
                </c:pt>
                <c:pt idx="48">
                  <c:v>13.03</c:v>
                </c:pt>
                <c:pt idx="49">
                  <c:v>13.69</c:v>
                </c:pt>
                <c:pt idx="50">
                  <c:v>12.45</c:v>
                </c:pt>
                <c:pt idx="51">
                  <c:v>12.09</c:v>
                </c:pt>
                <c:pt idx="52">
                  <c:v>11.79</c:v>
                </c:pt>
                <c:pt idx="53">
                  <c:v>11.51</c:v>
                </c:pt>
                <c:pt idx="54">
                  <c:v>12.22</c:v>
                </c:pt>
              </c:numCache>
            </c:numRef>
          </c:val>
          <c:smooth val="0"/>
        </c:ser>
        <c:ser>
          <c:idx val="2"/>
          <c:order val="2"/>
          <c:tx>
            <c:strRef>
              <c:f>'learning curve'!$D$1</c:f>
              <c:strCache>
                <c:ptCount val="1"/>
                <c:pt idx="0">
                  <c:v>10%</c:v>
                </c:pt>
              </c:strCache>
            </c:strRef>
          </c:tx>
          <c:spPr>
            <a:ln w="63500" cap="rnd">
              <a:solidFill>
                <a:srgbClr val="00B0F0"/>
              </a:solidFill>
              <a:prstDash val="solid"/>
              <a:round/>
            </a:ln>
            <a:effectLst/>
          </c:spPr>
          <c:marker>
            <c:symbol val="none"/>
          </c:marker>
          <c:cat>
            <c:numRef>
              <c:f>'learning curve'!$A$2:$A$57</c:f>
              <c:numCache>
                <c:formatCode>0</c:formatCode>
                <c:ptCount val="56"/>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numCache>
            </c:numRef>
          </c:cat>
          <c:val>
            <c:numRef>
              <c:f>'learning curve'!$D$2:$D$57</c:f>
              <c:numCache>
                <c:formatCode>General</c:formatCode>
                <c:ptCount val="56"/>
                <c:pt idx="0">
                  <c:v>0.0</c:v>
                </c:pt>
                <c:pt idx="1">
                  <c:v>0.29</c:v>
                </c:pt>
                <c:pt idx="2">
                  <c:v>1.92</c:v>
                </c:pt>
                <c:pt idx="3">
                  <c:v>4.1</c:v>
                </c:pt>
                <c:pt idx="4">
                  <c:v>6.35</c:v>
                </c:pt>
                <c:pt idx="5">
                  <c:v>8.01</c:v>
                </c:pt>
                <c:pt idx="6">
                  <c:v>9.66</c:v>
                </c:pt>
                <c:pt idx="7">
                  <c:v>10.25</c:v>
                </c:pt>
                <c:pt idx="8">
                  <c:v>10.13</c:v>
                </c:pt>
                <c:pt idx="9">
                  <c:v>11.32</c:v>
                </c:pt>
                <c:pt idx="10">
                  <c:v>11.76</c:v>
                </c:pt>
                <c:pt idx="11">
                  <c:v>11.64</c:v>
                </c:pt>
                <c:pt idx="12">
                  <c:v>11.99</c:v>
                </c:pt>
                <c:pt idx="13">
                  <c:v>12.11</c:v>
                </c:pt>
                <c:pt idx="14">
                  <c:v>12.41</c:v>
                </c:pt>
                <c:pt idx="15">
                  <c:v>11.14</c:v>
                </c:pt>
                <c:pt idx="16">
                  <c:v>11.55</c:v>
                </c:pt>
                <c:pt idx="17">
                  <c:v>10.92</c:v>
                </c:pt>
                <c:pt idx="18">
                  <c:v>10.59</c:v>
                </c:pt>
                <c:pt idx="19">
                  <c:v>10.91</c:v>
                </c:pt>
                <c:pt idx="20">
                  <c:v>10.52</c:v>
                </c:pt>
                <c:pt idx="21">
                  <c:v>10.09</c:v>
                </c:pt>
                <c:pt idx="22">
                  <c:v>10.01</c:v>
                </c:pt>
                <c:pt idx="23">
                  <c:v>9.59</c:v>
                </c:pt>
                <c:pt idx="24">
                  <c:v>9.46</c:v>
                </c:pt>
                <c:pt idx="25">
                  <c:v>9.3</c:v>
                </c:pt>
                <c:pt idx="26">
                  <c:v>8.59</c:v>
                </c:pt>
                <c:pt idx="27">
                  <c:v>8.66</c:v>
                </c:pt>
                <c:pt idx="28">
                  <c:v>8.19</c:v>
                </c:pt>
                <c:pt idx="29">
                  <c:v>6.83</c:v>
                </c:pt>
                <c:pt idx="30">
                  <c:v>7.819999999999998</c:v>
                </c:pt>
                <c:pt idx="31">
                  <c:v>8.08</c:v>
                </c:pt>
                <c:pt idx="32">
                  <c:v>7.71</c:v>
                </c:pt>
                <c:pt idx="33">
                  <c:v>7.18</c:v>
                </c:pt>
                <c:pt idx="34">
                  <c:v>7.64</c:v>
                </c:pt>
                <c:pt idx="35">
                  <c:v>7.53</c:v>
                </c:pt>
                <c:pt idx="36">
                  <c:v>6.319999999999998</c:v>
                </c:pt>
                <c:pt idx="37">
                  <c:v>6.78</c:v>
                </c:pt>
                <c:pt idx="38">
                  <c:v>6.71</c:v>
                </c:pt>
                <c:pt idx="39">
                  <c:v>6.59</c:v>
                </c:pt>
                <c:pt idx="40">
                  <c:v>6.68</c:v>
                </c:pt>
                <c:pt idx="41">
                  <c:v>6.38</c:v>
                </c:pt>
                <c:pt idx="42">
                  <c:v>6.2</c:v>
                </c:pt>
                <c:pt idx="43">
                  <c:v>6.31</c:v>
                </c:pt>
                <c:pt idx="44">
                  <c:v>6.0</c:v>
                </c:pt>
                <c:pt idx="45">
                  <c:v>6.09</c:v>
                </c:pt>
                <c:pt idx="46">
                  <c:v>6.13</c:v>
                </c:pt>
                <c:pt idx="47">
                  <c:v>6.49</c:v>
                </c:pt>
                <c:pt idx="48">
                  <c:v>5.73</c:v>
                </c:pt>
                <c:pt idx="49">
                  <c:v>6.23</c:v>
                </c:pt>
                <c:pt idx="50">
                  <c:v>5.88</c:v>
                </c:pt>
                <c:pt idx="51">
                  <c:v>5.359999999999998</c:v>
                </c:pt>
                <c:pt idx="52">
                  <c:v>5.89</c:v>
                </c:pt>
                <c:pt idx="53">
                  <c:v>5.92</c:v>
                </c:pt>
              </c:numCache>
            </c:numRef>
          </c:val>
          <c:smooth val="0"/>
        </c:ser>
        <c:ser>
          <c:idx val="3"/>
          <c:order val="3"/>
          <c:tx>
            <c:strRef>
              <c:f>'learning curve'!$E$1</c:f>
              <c:strCache>
                <c:ptCount val="1"/>
                <c:pt idx="0">
                  <c:v>20%</c:v>
                </c:pt>
              </c:strCache>
            </c:strRef>
          </c:tx>
          <c:spPr>
            <a:ln w="63500" cap="rnd">
              <a:solidFill>
                <a:srgbClr val="FF9300"/>
              </a:solidFill>
              <a:prstDash val="sysDash"/>
              <a:round/>
            </a:ln>
            <a:effectLst/>
          </c:spPr>
          <c:marker>
            <c:symbol val="none"/>
          </c:marker>
          <c:cat>
            <c:numRef>
              <c:f>'learning curve'!$A$2:$A$57</c:f>
              <c:numCache>
                <c:formatCode>0</c:formatCode>
                <c:ptCount val="56"/>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numCache>
            </c:numRef>
          </c:cat>
          <c:val>
            <c:numRef>
              <c:f>'learning curve'!$E$2:$E$57</c:f>
              <c:numCache>
                <c:formatCode>General</c:formatCode>
                <c:ptCount val="56"/>
                <c:pt idx="0">
                  <c:v>0.0</c:v>
                </c:pt>
                <c:pt idx="1">
                  <c:v>0.36</c:v>
                </c:pt>
                <c:pt idx="2">
                  <c:v>1.6</c:v>
                </c:pt>
                <c:pt idx="3">
                  <c:v>3.1</c:v>
                </c:pt>
                <c:pt idx="4">
                  <c:v>4.819999999999998</c:v>
                </c:pt>
                <c:pt idx="5">
                  <c:v>7.01</c:v>
                </c:pt>
                <c:pt idx="6">
                  <c:v>7.94</c:v>
                </c:pt>
                <c:pt idx="7">
                  <c:v>8.03</c:v>
                </c:pt>
                <c:pt idx="8">
                  <c:v>8.76</c:v>
                </c:pt>
                <c:pt idx="9">
                  <c:v>8.4</c:v>
                </c:pt>
                <c:pt idx="10">
                  <c:v>8.59</c:v>
                </c:pt>
                <c:pt idx="11">
                  <c:v>8.44</c:v>
                </c:pt>
                <c:pt idx="12">
                  <c:v>8.03</c:v>
                </c:pt>
                <c:pt idx="13">
                  <c:v>7.43</c:v>
                </c:pt>
                <c:pt idx="14">
                  <c:v>7.41</c:v>
                </c:pt>
                <c:pt idx="15">
                  <c:v>6.73</c:v>
                </c:pt>
                <c:pt idx="16">
                  <c:v>6.06</c:v>
                </c:pt>
                <c:pt idx="17">
                  <c:v>6.14</c:v>
                </c:pt>
                <c:pt idx="18">
                  <c:v>5.34</c:v>
                </c:pt>
                <c:pt idx="19">
                  <c:v>5.2</c:v>
                </c:pt>
                <c:pt idx="20">
                  <c:v>5.02</c:v>
                </c:pt>
                <c:pt idx="21">
                  <c:v>5.06</c:v>
                </c:pt>
                <c:pt idx="22">
                  <c:v>4.47</c:v>
                </c:pt>
                <c:pt idx="23">
                  <c:v>4.23</c:v>
                </c:pt>
                <c:pt idx="24">
                  <c:v>4.08</c:v>
                </c:pt>
                <c:pt idx="25">
                  <c:v>4.24</c:v>
                </c:pt>
                <c:pt idx="26">
                  <c:v>3.97</c:v>
                </c:pt>
                <c:pt idx="27">
                  <c:v>3.8</c:v>
                </c:pt>
                <c:pt idx="28">
                  <c:v>3.6</c:v>
                </c:pt>
                <c:pt idx="29">
                  <c:v>3.92</c:v>
                </c:pt>
                <c:pt idx="30">
                  <c:v>3.76</c:v>
                </c:pt>
                <c:pt idx="31">
                  <c:v>3.62</c:v>
                </c:pt>
                <c:pt idx="32">
                  <c:v>3.51</c:v>
                </c:pt>
                <c:pt idx="33">
                  <c:v>3.61</c:v>
                </c:pt>
                <c:pt idx="34">
                  <c:v>3.38</c:v>
                </c:pt>
                <c:pt idx="35">
                  <c:v>3.53</c:v>
                </c:pt>
                <c:pt idx="36">
                  <c:v>3.45</c:v>
                </c:pt>
                <c:pt idx="37">
                  <c:v>3.5</c:v>
                </c:pt>
                <c:pt idx="38">
                  <c:v>3.68</c:v>
                </c:pt>
                <c:pt idx="39">
                  <c:v>3.6</c:v>
                </c:pt>
                <c:pt idx="40">
                  <c:v>3.61</c:v>
                </c:pt>
              </c:numCache>
            </c:numRef>
          </c:val>
          <c:smooth val="0"/>
        </c:ser>
        <c:ser>
          <c:idx val="4"/>
          <c:order val="4"/>
          <c:tx>
            <c:strRef>
              <c:f>'learning curve'!$F$1</c:f>
              <c:strCache>
                <c:ptCount val="1"/>
                <c:pt idx="0">
                  <c:v>50%</c:v>
                </c:pt>
              </c:strCache>
            </c:strRef>
          </c:tx>
          <c:spPr>
            <a:ln w="63500" cap="rnd">
              <a:solidFill>
                <a:srgbClr val="FF6BD5"/>
              </a:solidFill>
              <a:round/>
            </a:ln>
            <a:effectLst/>
          </c:spPr>
          <c:marker>
            <c:symbol val="none"/>
          </c:marker>
          <c:cat>
            <c:numRef>
              <c:f>'learning curve'!$A$2:$A$57</c:f>
              <c:numCache>
                <c:formatCode>0</c:formatCode>
                <c:ptCount val="56"/>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numCache>
            </c:numRef>
          </c:cat>
          <c:val>
            <c:numRef>
              <c:f>'learning curve'!$F$2:$F$57</c:f>
              <c:numCache>
                <c:formatCode>General</c:formatCode>
                <c:ptCount val="56"/>
                <c:pt idx="0">
                  <c:v>0.0</c:v>
                </c:pt>
                <c:pt idx="1">
                  <c:v>0.28</c:v>
                </c:pt>
                <c:pt idx="2">
                  <c:v>0.85</c:v>
                </c:pt>
                <c:pt idx="3">
                  <c:v>1.58</c:v>
                </c:pt>
                <c:pt idx="4">
                  <c:v>2.97</c:v>
                </c:pt>
                <c:pt idx="5">
                  <c:v>3.54</c:v>
                </c:pt>
                <c:pt idx="6">
                  <c:v>4.44</c:v>
                </c:pt>
                <c:pt idx="7">
                  <c:v>3.87</c:v>
                </c:pt>
                <c:pt idx="8">
                  <c:v>3.79</c:v>
                </c:pt>
                <c:pt idx="9">
                  <c:v>3.69</c:v>
                </c:pt>
                <c:pt idx="10">
                  <c:v>3.44</c:v>
                </c:pt>
                <c:pt idx="11">
                  <c:v>3.19</c:v>
                </c:pt>
                <c:pt idx="12">
                  <c:v>2.96</c:v>
                </c:pt>
                <c:pt idx="13">
                  <c:v>2.95</c:v>
                </c:pt>
                <c:pt idx="14">
                  <c:v>2.78</c:v>
                </c:pt>
                <c:pt idx="15">
                  <c:v>2.73</c:v>
                </c:pt>
                <c:pt idx="16">
                  <c:v>2.69</c:v>
                </c:pt>
                <c:pt idx="17">
                  <c:v>2.66</c:v>
                </c:pt>
                <c:pt idx="18">
                  <c:v>2.63</c:v>
                </c:pt>
                <c:pt idx="19">
                  <c:v>2.69</c:v>
                </c:pt>
                <c:pt idx="20">
                  <c:v>2.62</c:v>
                </c:pt>
                <c:pt idx="21">
                  <c:v>2.64</c:v>
                </c:pt>
                <c:pt idx="22">
                  <c:v>2.66</c:v>
                </c:pt>
                <c:pt idx="23">
                  <c:v>2.7</c:v>
                </c:pt>
                <c:pt idx="24">
                  <c:v>2.68</c:v>
                </c:pt>
                <c:pt idx="25">
                  <c:v>2.63</c:v>
                </c:pt>
                <c:pt idx="26">
                  <c:v>2.69</c:v>
                </c:pt>
                <c:pt idx="27">
                  <c:v>2.75</c:v>
                </c:pt>
                <c:pt idx="28">
                  <c:v>2.68</c:v>
                </c:pt>
                <c:pt idx="29">
                  <c:v>2.65</c:v>
                </c:pt>
                <c:pt idx="30">
                  <c:v>2.65</c:v>
                </c:pt>
                <c:pt idx="31">
                  <c:v>2.68</c:v>
                </c:pt>
                <c:pt idx="32">
                  <c:v>2.69</c:v>
                </c:pt>
                <c:pt idx="33">
                  <c:v>2.66</c:v>
                </c:pt>
                <c:pt idx="34">
                  <c:v>2.66</c:v>
                </c:pt>
                <c:pt idx="35">
                  <c:v>2.67</c:v>
                </c:pt>
                <c:pt idx="36">
                  <c:v>2.7</c:v>
                </c:pt>
                <c:pt idx="37">
                  <c:v>2.68</c:v>
                </c:pt>
                <c:pt idx="38">
                  <c:v>2.69</c:v>
                </c:pt>
                <c:pt idx="39">
                  <c:v>2.71</c:v>
                </c:pt>
                <c:pt idx="40">
                  <c:v>2.71</c:v>
                </c:pt>
                <c:pt idx="41">
                  <c:v>2.7</c:v>
                </c:pt>
                <c:pt idx="42">
                  <c:v>2.73</c:v>
                </c:pt>
                <c:pt idx="43">
                  <c:v>2.67</c:v>
                </c:pt>
                <c:pt idx="44">
                  <c:v>2.66</c:v>
                </c:pt>
                <c:pt idx="45">
                  <c:v>2.71</c:v>
                </c:pt>
                <c:pt idx="46">
                  <c:v>2.7</c:v>
                </c:pt>
                <c:pt idx="47">
                  <c:v>2.7</c:v>
                </c:pt>
                <c:pt idx="48">
                  <c:v>2.66</c:v>
                </c:pt>
                <c:pt idx="49">
                  <c:v>2.73</c:v>
                </c:pt>
                <c:pt idx="50">
                  <c:v>2.7</c:v>
                </c:pt>
                <c:pt idx="51">
                  <c:v>2.74</c:v>
                </c:pt>
                <c:pt idx="52">
                  <c:v>2.68</c:v>
                </c:pt>
                <c:pt idx="53">
                  <c:v>2.7</c:v>
                </c:pt>
                <c:pt idx="54">
                  <c:v>2.71</c:v>
                </c:pt>
                <c:pt idx="55">
                  <c:v>2.7</c:v>
                </c:pt>
              </c:numCache>
            </c:numRef>
          </c:val>
          <c:smooth val="0"/>
        </c:ser>
        <c:ser>
          <c:idx val="5"/>
          <c:order val="5"/>
          <c:tx>
            <c:strRef>
              <c:f>'learning curve'!$G$1</c:f>
              <c:strCache>
                <c:ptCount val="1"/>
                <c:pt idx="0">
                  <c:v>100%</c:v>
                </c:pt>
              </c:strCache>
            </c:strRef>
          </c:tx>
          <c:spPr>
            <a:ln w="63500" cap="rnd">
              <a:solidFill>
                <a:srgbClr val="521B93"/>
              </a:solidFill>
              <a:prstDash val="sysDot"/>
              <a:round/>
            </a:ln>
            <a:effectLst/>
          </c:spPr>
          <c:marker>
            <c:symbol val="none"/>
          </c:marker>
          <c:cat>
            <c:numRef>
              <c:f>'learning curve'!$A$2:$A$57</c:f>
              <c:numCache>
                <c:formatCode>0</c:formatCode>
                <c:ptCount val="56"/>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numCache>
            </c:numRef>
          </c:cat>
          <c:val>
            <c:numRef>
              <c:f>'learning curve'!$G$2:$G$57</c:f>
              <c:numCache>
                <c:formatCode>General</c:formatCode>
                <c:ptCount val="56"/>
                <c:pt idx="0">
                  <c:v>0.0</c:v>
                </c:pt>
                <c:pt idx="1">
                  <c:v>0.22</c:v>
                </c:pt>
                <c:pt idx="2">
                  <c:v>0.56</c:v>
                </c:pt>
                <c:pt idx="3">
                  <c:v>1.07</c:v>
                </c:pt>
                <c:pt idx="4">
                  <c:v>1.87</c:v>
                </c:pt>
                <c:pt idx="5">
                  <c:v>2.14</c:v>
                </c:pt>
                <c:pt idx="6">
                  <c:v>2.31</c:v>
                </c:pt>
                <c:pt idx="7">
                  <c:v>2.32</c:v>
                </c:pt>
                <c:pt idx="8">
                  <c:v>2.34</c:v>
                </c:pt>
                <c:pt idx="9">
                  <c:v>2.31</c:v>
                </c:pt>
                <c:pt idx="10">
                  <c:v>2.33</c:v>
                </c:pt>
                <c:pt idx="11">
                  <c:v>2.38</c:v>
                </c:pt>
                <c:pt idx="12">
                  <c:v>2.39</c:v>
                </c:pt>
                <c:pt idx="13">
                  <c:v>2.43</c:v>
                </c:pt>
                <c:pt idx="14">
                  <c:v>2.4</c:v>
                </c:pt>
                <c:pt idx="15">
                  <c:v>2.45</c:v>
                </c:pt>
                <c:pt idx="16">
                  <c:v>2.47</c:v>
                </c:pt>
                <c:pt idx="17">
                  <c:v>2.48</c:v>
                </c:pt>
                <c:pt idx="18">
                  <c:v>2.5</c:v>
                </c:pt>
                <c:pt idx="19">
                  <c:v>2.52</c:v>
                </c:pt>
                <c:pt idx="20">
                  <c:v>2.51</c:v>
                </c:pt>
                <c:pt idx="21">
                  <c:v>2.52</c:v>
                </c:pt>
                <c:pt idx="22">
                  <c:v>2.5</c:v>
                </c:pt>
                <c:pt idx="23">
                  <c:v>2.52</c:v>
                </c:pt>
                <c:pt idx="24">
                  <c:v>2.53</c:v>
                </c:pt>
                <c:pt idx="25">
                  <c:v>2.54</c:v>
                </c:pt>
                <c:pt idx="26">
                  <c:v>2.55</c:v>
                </c:pt>
                <c:pt idx="27">
                  <c:v>2.53</c:v>
                </c:pt>
                <c:pt idx="28">
                  <c:v>2.57</c:v>
                </c:pt>
                <c:pt idx="29">
                  <c:v>2.57</c:v>
                </c:pt>
                <c:pt idx="30">
                  <c:v>2.58</c:v>
                </c:pt>
                <c:pt idx="31">
                  <c:v>2.58</c:v>
                </c:pt>
                <c:pt idx="32">
                  <c:v>2.56</c:v>
                </c:pt>
                <c:pt idx="33">
                  <c:v>2.57</c:v>
                </c:pt>
                <c:pt idx="34">
                  <c:v>2.57</c:v>
                </c:pt>
                <c:pt idx="35">
                  <c:v>2.6</c:v>
                </c:pt>
                <c:pt idx="36">
                  <c:v>2.57</c:v>
                </c:pt>
                <c:pt idx="37">
                  <c:v>2.59</c:v>
                </c:pt>
                <c:pt idx="38">
                  <c:v>2.58</c:v>
                </c:pt>
                <c:pt idx="39">
                  <c:v>2.58</c:v>
                </c:pt>
                <c:pt idx="40">
                  <c:v>2.59</c:v>
                </c:pt>
              </c:numCache>
            </c:numRef>
          </c:val>
          <c:smooth val="0"/>
        </c:ser>
        <c:dLbls>
          <c:showLegendKey val="0"/>
          <c:showVal val="0"/>
          <c:showCatName val="0"/>
          <c:showSerName val="0"/>
          <c:showPercent val="0"/>
          <c:showBubbleSize val="0"/>
        </c:dLbls>
        <c:smooth val="0"/>
        <c:axId val="-946200288"/>
        <c:axId val="-941286704"/>
      </c:lineChart>
      <c:catAx>
        <c:axId val="-946200288"/>
        <c:scaling>
          <c:orientation val="minMax"/>
        </c:scaling>
        <c:delete val="0"/>
        <c:axPos val="b"/>
        <c:title>
          <c:tx>
            <c:rich>
              <a:bodyPr rot="0" spcFirstLastPara="1" vertOverflow="ellipsis" vert="horz" wrap="square" anchor="ctr" anchorCtr="1"/>
              <a:lstStyle/>
              <a:p>
                <a:pPr>
                  <a:defRPr sz="3000" b="0" i="0" u="none" strike="noStrike" kern="1200" baseline="0">
                    <a:solidFill>
                      <a:schemeClr val="tx1"/>
                    </a:solidFill>
                    <a:latin typeface="Garamond" charset="0"/>
                    <a:ea typeface="Garamond" charset="0"/>
                    <a:cs typeface="Garamond" charset="0"/>
                  </a:defRPr>
                </a:pPr>
                <a:r>
                  <a:rPr lang="en-US" sz="3000"/>
                  <a:t>Iterations (thousands)</a:t>
                </a:r>
              </a:p>
            </c:rich>
          </c:tx>
          <c:layout>
            <c:manualLayout>
              <c:xMode val="edge"/>
              <c:yMode val="edge"/>
              <c:x val="0.329040110849957"/>
              <c:y val="0.829339527559055"/>
            </c:manualLayout>
          </c:layout>
          <c:overlay val="0"/>
          <c:spPr>
            <a:noFill/>
            <a:ln>
              <a:noFill/>
            </a:ln>
            <a:effectLst/>
          </c:spPr>
          <c:txPr>
            <a:bodyPr rot="0" spcFirstLastPara="1" vertOverflow="ellipsis" vert="horz" wrap="square" anchor="ctr" anchorCtr="1"/>
            <a:lstStyle/>
            <a:p>
              <a:pPr>
                <a:defRPr sz="3000" b="0" i="0" u="none" strike="noStrike" kern="1200" baseline="0">
                  <a:solidFill>
                    <a:schemeClr val="tx1"/>
                  </a:solidFill>
                  <a:latin typeface="Garamond" charset="0"/>
                  <a:ea typeface="Garamond" charset="0"/>
                  <a:cs typeface="Garamond" charset="0"/>
                </a:defRPr>
              </a:pPr>
              <a:endParaRPr lang="en-US"/>
            </a:p>
          </c:txPr>
        </c:title>
        <c:numFmt formatCode="0"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3000" b="0" i="0" u="none" strike="noStrike" kern="1200" baseline="0">
                <a:solidFill>
                  <a:schemeClr val="tx1"/>
                </a:solidFill>
                <a:latin typeface="Garamond" charset="0"/>
                <a:ea typeface="Garamond" charset="0"/>
                <a:cs typeface="Garamond" charset="0"/>
              </a:defRPr>
            </a:pPr>
            <a:endParaRPr lang="en-US"/>
          </a:p>
        </c:txPr>
        <c:crossAx val="-941286704"/>
        <c:crosses val="autoZero"/>
        <c:auto val="1"/>
        <c:lblAlgn val="ctr"/>
        <c:lblOffset val="100"/>
        <c:tickLblSkip val="10"/>
        <c:tickMarkSkip val="10"/>
        <c:noMultiLvlLbl val="0"/>
      </c:catAx>
      <c:valAx>
        <c:axId val="-941286704"/>
        <c:scaling>
          <c:orientation val="minMax"/>
          <c:max val="25.0"/>
          <c:min val="0.0"/>
        </c:scaling>
        <c:delete val="0"/>
        <c:axPos val="l"/>
        <c:title>
          <c:tx>
            <c:rich>
              <a:bodyPr rot="-5400000" spcFirstLastPara="1" vertOverflow="ellipsis" vert="horz" wrap="square" anchor="ctr" anchorCtr="1"/>
              <a:lstStyle/>
              <a:p>
                <a:pPr>
                  <a:defRPr sz="2500" b="0" i="0" u="none" strike="noStrike" kern="1200" baseline="0">
                    <a:solidFill>
                      <a:schemeClr val="tx1"/>
                    </a:solidFill>
                    <a:latin typeface="Garamond" charset="0"/>
                    <a:ea typeface="Garamond" charset="0"/>
                    <a:cs typeface="Garamond" charset="0"/>
                  </a:defRPr>
                </a:pPr>
                <a:r>
                  <a:rPr lang="en-US" sz="3000" dirty="0"/>
                  <a:t>BLEU</a:t>
                </a:r>
              </a:p>
            </c:rich>
          </c:tx>
          <c:layout/>
          <c:overlay val="0"/>
          <c:spPr>
            <a:noFill/>
            <a:ln>
              <a:noFill/>
            </a:ln>
            <a:effectLst/>
          </c:spPr>
          <c:txPr>
            <a:bodyPr rot="-5400000" spcFirstLastPara="1" vertOverflow="ellipsis" vert="horz" wrap="square" anchor="ctr" anchorCtr="1"/>
            <a:lstStyle/>
            <a:p>
              <a:pPr>
                <a:defRPr sz="2500" b="0" i="0" u="none" strike="noStrike" kern="1200" baseline="0">
                  <a:solidFill>
                    <a:schemeClr val="tx1"/>
                  </a:solidFill>
                  <a:latin typeface="Garamond" charset="0"/>
                  <a:ea typeface="Garamond" charset="0"/>
                  <a:cs typeface="Garamond" charset="0"/>
                </a:defRPr>
              </a:pPr>
              <a:endParaRPr lang="en-US"/>
            </a:p>
          </c:txPr>
        </c:title>
        <c:majorTickMark val="none"/>
        <c:minorTickMark val="in"/>
        <c:tickLblPos val="nextTo"/>
        <c:spPr>
          <a:noFill/>
          <a:ln>
            <a:solidFill>
              <a:schemeClr val="tx1"/>
            </a:solidFill>
          </a:ln>
          <a:effectLst/>
        </c:spPr>
        <c:txPr>
          <a:bodyPr rot="-60000000" spcFirstLastPara="1" vertOverflow="ellipsis" vert="horz" wrap="square" anchor="ctr" anchorCtr="1"/>
          <a:lstStyle/>
          <a:p>
            <a:pPr>
              <a:defRPr sz="3000" b="0" i="0" u="none" strike="noStrike" kern="1200" baseline="0">
                <a:solidFill>
                  <a:schemeClr val="tx1"/>
                </a:solidFill>
                <a:latin typeface="Garamond" charset="0"/>
                <a:ea typeface="Garamond" charset="0"/>
                <a:cs typeface="Garamond" charset="0"/>
              </a:defRPr>
            </a:pPr>
            <a:endParaRPr lang="en-US"/>
          </a:p>
        </c:txPr>
        <c:crossAx val="-946200288"/>
        <c:crosses val="autoZero"/>
        <c:crossBetween val="between"/>
        <c:majorUnit val="10.0"/>
        <c:minorUnit val="5.0"/>
      </c:valAx>
      <c:spPr>
        <a:noFill/>
        <a:ln>
          <a:noFill/>
        </a:ln>
        <a:effectLst/>
      </c:spPr>
    </c:plotArea>
    <c:legend>
      <c:legendPos val="b"/>
      <c:layout>
        <c:manualLayout>
          <c:xMode val="edge"/>
          <c:yMode val="edge"/>
          <c:x val="0.0"/>
          <c:y val="0.884959682790985"/>
          <c:w val="1.0"/>
          <c:h val="0.114958641533445"/>
        </c:manualLayout>
      </c:layout>
      <c:overlay val="0"/>
      <c:spPr>
        <a:noFill/>
        <a:ln>
          <a:noFill/>
        </a:ln>
        <a:effectLst/>
      </c:spPr>
      <c:txPr>
        <a:bodyPr rot="0" spcFirstLastPara="1" vertOverflow="ellipsis" vert="horz" wrap="square" anchor="ctr" anchorCtr="1"/>
        <a:lstStyle/>
        <a:p>
          <a:pPr>
            <a:defRPr sz="3000" b="0" i="0" u="none" strike="noStrike" kern="1200" baseline="0">
              <a:solidFill>
                <a:schemeClr val="tx1"/>
              </a:solidFill>
              <a:latin typeface="Garamond" charset="0"/>
              <a:ea typeface="Garamond" charset="0"/>
              <a:cs typeface="Garamond"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2500">
          <a:solidFill>
            <a:schemeClr val="tx1"/>
          </a:solidFill>
          <a:latin typeface="Garamond" charset="0"/>
          <a:ea typeface="Garamond" charset="0"/>
          <a:cs typeface="Garamond"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5427010770454"/>
          <c:y val="0.127280260428185"/>
          <c:w val="0.597772536993202"/>
          <c:h val="0.710648302097604"/>
        </c:manualLayout>
      </c:layout>
      <c:barChart>
        <c:barDir val="col"/>
        <c:grouping val="stacked"/>
        <c:varyColors val="0"/>
        <c:ser>
          <c:idx val="0"/>
          <c:order val="0"/>
          <c:tx>
            <c:strRef>
              <c:f>'un&amp;undertranslated'!$K$25</c:f>
              <c:strCache>
                <c:ptCount val="1"/>
                <c:pt idx="0">
                  <c:v>Untranslated-NMT</c:v>
                </c:pt>
              </c:strCache>
            </c:strRef>
          </c:tx>
          <c:spPr>
            <a:solidFill>
              <a:srgbClr val="00FF00"/>
            </a:solidFill>
            <a:ln w="19050">
              <a:solidFill>
                <a:srgbClr val="00FF00"/>
              </a:solidFill>
            </a:ln>
            <a:effectLst/>
          </c:spPr>
          <c:invertIfNegative val="0"/>
          <c:cat>
            <c:numRef>
              <c:f>'un&amp;undertranslated'!$J$26:$J$42</c:f>
              <c:numCache>
                <c:formatCode>0%</c:formatCode>
                <c:ptCount val="17"/>
                <c:pt idx="1">
                  <c:v>0.0</c:v>
                </c:pt>
                <c:pt idx="4">
                  <c:v>0.05</c:v>
                </c:pt>
                <c:pt idx="7">
                  <c:v>0.1</c:v>
                </c:pt>
                <c:pt idx="10">
                  <c:v>0.2</c:v>
                </c:pt>
                <c:pt idx="13">
                  <c:v>0.5</c:v>
                </c:pt>
                <c:pt idx="16">
                  <c:v>1.0</c:v>
                </c:pt>
              </c:numCache>
            </c:numRef>
          </c:cat>
          <c:val>
            <c:numRef>
              <c:f>'un&amp;undertranslated'!$K$26:$K$42</c:f>
              <c:numCache>
                <c:formatCode>General</c:formatCode>
                <c:ptCount val="17"/>
                <c:pt idx="0" formatCode="0%">
                  <c:v>0.00033288948069241</c:v>
                </c:pt>
                <c:pt idx="3" formatCode="0%">
                  <c:v>0.00266311584553928</c:v>
                </c:pt>
                <c:pt idx="6" formatCode="0%">
                  <c:v>0.012982689747004</c:v>
                </c:pt>
                <c:pt idx="9" formatCode="0%">
                  <c:v>0.0439414114513981</c:v>
                </c:pt>
                <c:pt idx="12" formatCode="0%">
                  <c:v>0.166444740346205</c:v>
                </c:pt>
                <c:pt idx="15" formatCode="0%">
                  <c:v>0.310252996005326</c:v>
                </c:pt>
              </c:numCache>
            </c:numRef>
          </c:val>
        </c:ser>
        <c:ser>
          <c:idx val="1"/>
          <c:order val="1"/>
          <c:tx>
            <c:strRef>
              <c:f>'un&amp;undertranslated'!$L$25</c:f>
              <c:strCache>
                <c:ptCount val="1"/>
                <c:pt idx="0">
                  <c:v>Undertranslated-NMT</c:v>
                </c:pt>
              </c:strCache>
            </c:strRef>
          </c:tx>
          <c:spPr>
            <a:pattFill prst="ltDnDiag">
              <a:fgClr>
                <a:srgbClr val="00FF00"/>
              </a:fgClr>
              <a:bgClr>
                <a:schemeClr val="bg1"/>
              </a:bgClr>
            </a:pattFill>
            <a:ln w="19050">
              <a:solidFill>
                <a:srgbClr val="00FF00"/>
              </a:solidFill>
            </a:ln>
            <a:effectLst/>
          </c:spPr>
          <c:invertIfNegative val="0"/>
          <c:cat>
            <c:numRef>
              <c:f>'un&amp;undertranslated'!$J$26:$J$42</c:f>
              <c:numCache>
                <c:formatCode>0%</c:formatCode>
                <c:ptCount val="17"/>
                <c:pt idx="1">
                  <c:v>0.0</c:v>
                </c:pt>
                <c:pt idx="4">
                  <c:v>0.05</c:v>
                </c:pt>
                <c:pt idx="7">
                  <c:v>0.1</c:v>
                </c:pt>
                <c:pt idx="10">
                  <c:v>0.2</c:v>
                </c:pt>
                <c:pt idx="13">
                  <c:v>0.5</c:v>
                </c:pt>
                <c:pt idx="16">
                  <c:v>1.0</c:v>
                </c:pt>
              </c:numCache>
            </c:numRef>
          </c:cat>
          <c:val>
            <c:numRef>
              <c:f>'un&amp;undertranslated'!$L$26:$L$42</c:f>
              <c:numCache>
                <c:formatCode>General</c:formatCode>
                <c:ptCount val="17"/>
                <c:pt idx="0" formatCode="0%">
                  <c:v>0.0392809587217044</c:v>
                </c:pt>
                <c:pt idx="3" formatCode="0%">
                  <c:v>0.0605858854860186</c:v>
                </c:pt>
                <c:pt idx="6" formatCode="0%">
                  <c:v>0.11185086551265</c:v>
                </c:pt>
                <c:pt idx="9" formatCode="0%">
                  <c:v>0.186085219707057</c:v>
                </c:pt>
                <c:pt idx="12" formatCode="0%">
                  <c:v>0.343541944074567</c:v>
                </c:pt>
                <c:pt idx="15" formatCode="0%">
                  <c:v>0.470705725699068</c:v>
                </c:pt>
              </c:numCache>
            </c:numRef>
          </c:val>
        </c:ser>
        <c:ser>
          <c:idx val="2"/>
          <c:order val="2"/>
          <c:tx>
            <c:strRef>
              <c:f>'un&amp;undertranslated'!$N$25</c:f>
              <c:strCache>
                <c:ptCount val="1"/>
                <c:pt idx="0">
                  <c:v>Undertranslated-SMT</c:v>
                </c:pt>
              </c:strCache>
            </c:strRef>
          </c:tx>
          <c:spPr>
            <a:pattFill prst="ltDnDiag">
              <a:fgClr>
                <a:srgbClr val="2700FF"/>
              </a:fgClr>
              <a:bgClr>
                <a:schemeClr val="bg1"/>
              </a:bgClr>
            </a:pattFill>
            <a:ln w="19050">
              <a:solidFill>
                <a:srgbClr val="2700FF"/>
              </a:solidFill>
            </a:ln>
            <a:effectLst/>
          </c:spPr>
          <c:invertIfNegative val="0"/>
          <c:cat>
            <c:numRef>
              <c:f>'un&amp;undertranslated'!$J$26:$J$42</c:f>
              <c:numCache>
                <c:formatCode>0%</c:formatCode>
                <c:ptCount val="17"/>
                <c:pt idx="1">
                  <c:v>0.0</c:v>
                </c:pt>
                <c:pt idx="4">
                  <c:v>0.05</c:v>
                </c:pt>
                <c:pt idx="7">
                  <c:v>0.1</c:v>
                </c:pt>
                <c:pt idx="10">
                  <c:v>0.2</c:v>
                </c:pt>
                <c:pt idx="13">
                  <c:v>0.5</c:v>
                </c:pt>
                <c:pt idx="16">
                  <c:v>1.0</c:v>
                </c:pt>
              </c:numCache>
            </c:numRef>
          </c:cat>
          <c:val>
            <c:numRef>
              <c:f>'un&amp;undertranslated'!$N$26:$N$42</c:f>
              <c:numCache>
                <c:formatCode>0%</c:formatCode>
                <c:ptCount val="17"/>
                <c:pt idx="1">
                  <c:v>0.0712383488681758</c:v>
                </c:pt>
                <c:pt idx="4">
                  <c:v>0.066577896138482</c:v>
                </c:pt>
                <c:pt idx="7">
                  <c:v>0.0645805592543276</c:v>
                </c:pt>
                <c:pt idx="10">
                  <c:v>0.0645805592543276</c:v>
                </c:pt>
                <c:pt idx="13">
                  <c:v>0.0632490013315579</c:v>
                </c:pt>
                <c:pt idx="16">
                  <c:v>0.0705725699067909</c:v>
                </c:pt>
              </c:numCache>
            </c:numRef>
          </c:val>
        </c:ser>
        <c:ser>
          <c:idx val="4"/>
          <c:order val="3"/>
          <c:tx>
            <c:strRef>
              <c:f>'un&amp;undertranslated'!$O$25:$O$26</c:f>
              <c:strCache>
                <c:ptCount val="2"/>
                <c:pt idx="0">
                  <c:v>Undertranslated-SMT</c:v>
                </c:pt>
              </c:strCache>
            </c:strRef>
          </c:tx>
          <c:spPr>
            <a:solidFill>
              <a:schemeClr val="accent5"/>
            </a:solidFill>
            <a:ln>
              <a:noFill/>
            </a:ln>
            <a:effectLst/>
          </c:spPr>
          <c:invertIfNegative val="0"/>
          <c:cat>
            <c:numRef>
              <c:f>'un&amp;undertranslated'!$J$26:$J$42</c:f>
              <c:numCache>
                <c:formatCode>0%</c:formatCode>
                <c:ptCount val="17"/>
                <c:pt idx="1">
                  <c:v>0.0</c:v>
                </c:pt>
                <c:pt idx="4">
                  <c:v>0.05</c:v>
                </c:pt>
                <c:pt idx="7">
                  <c:v>0.1</c:v>
                </c:pt>
                <c:pt idx="10">
                  <c:v>0.2</c:v>
                </c:pt>
                <c:pt idx="13">
                  <c:v>0.5</c:v>
                </c:pt>
                <c:pt idx="16">
                  <c:v>1.0</c:v>
                </c:pt>
              </c:numCache>
            </c:numRef>
          </c:cat>
          <c:val>
            <c:numRef>
              <c:f>'un&amp;undertranslated'!$O$27:$O$42</c:f>
              <c:numCache>
                <c:formatCode>General</c:formatCode>
                <c:ptCount val="16"/>
              </c:numCache>
            </c:numRef>
          </c:val>
        </c:ser>
        <c:dLbls>
          <c:showLegendKey val="0"/>
          <c:showVal val="0"/>
          <c:showCatName val="0"/>
          <c:showSerName val="0"/>
          <c:showPercent val="0"/>
          <c:showBubbleSize val="0"/>
        </c:dLbls>
        <c:gapWidth val="9"/>
        <c:overlap val="100"/>
        <c:axId val="-1258664720"/>
        <c:axId val="-1265780480"/>
      </c:barChart>
      <c:catAx>
        <c:axId val="-1258664720"/>
        <c:scaling>
          <c:orientation val="minMax"/>
        </c:scaling>
        <c:delete val="0"/>
        <c:axPos val="b"/>
        <c:numFmt formatCode="0%"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3000" b="0" i="0" u="none" strike="noStrike" kern="1200" baseline="0">
                <a:solidFill>
                  <a:schemeClr val="tx1"/>
                </a:solidFill>
                <a:latin typeface="Garamond" charset="0"/>
                <a:ea typeface="Garamond" charset="0"/>
                <a:cs typeface="Garamond" charset="0"/>
              </a:defRPr>
            </a:pPr>
            <a:endParaRPr lang="en-US"/>
          </a:p>
        </c:txPr>
        <c:crossAx val="-1265780480"/>
        <c:crosses val="autoZero"/>
        <c:auto val="1"/>
        <c:lblAlgn val="ctr"/>
        <c:lblOffset val="100"/>
        <c:noMultiLvlLbl val="0"/>
      </c:catAx>
      <c:valAx>
        <c:axId val="-1265780480"/>
        <c:scaling>
          <c:orientation val="minMax"/>
          <c:max val="1.0"/>
        </c:scaling>
        <c:delete val="0"/>
        <c:axPos val="l"/>
        <c:majorGridlines>
          <c:spPr>
            <a:ln w="9525" cap="flat" cmpd="sng" algn="ctr">
              <a:noFill/>
              <a:round/>
            </a:ln>
            <a:effectLst/>
          </c:spPr>
        </c:majorGridlines>
        <c:numFmt formatCode="0%" sourceLinked="0"/>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3000" b="0" i="0" u="none" strike="noStrike" kern="1200" baseline="0">
                <a:solidFill>
                  <a:schemeClr val="tx1"/>
                </a:solidFill>
                <a:latin typeface="Garamond" charset="0"/>
                <a:ea typeface="Garamond" charset="0"/>
                <a:cs typeface="Garamond" charset="0"/>
              </a:defRPr>
            </a:pPr>
            <a:endParaRPr lang="en-US"/>
          </a:p>
        </c:txPr>
        <c:crossAx val="-1258664720"/>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000">
          <a:solidFill>
            <a:schemeClr val="tx1"/>
          </a:solidFill>
          <a:latin typeface="Times New Roman" charset="0"/>
          <a:ea typeface="Times New Roman" charset="0"/>
          <a:cs typeface="Times New Roman"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5427010770454"/>
          <c:y val="0.127280260428185"/>
          <c:w val="0.597453349826703"/>
          <c:h val="0.710648302097604"/>
        </c:manualLayout>
      </c:layout>
      <c:barChart>
        <c:barDir val="col"/>
        <c:grouping val="stacked"/>
        <c:varyColors val="0"/>
        <c:ser>
          <c:idx val="0"/>
          <c:order val="0"/>
          <c:tx>
            <c:strRef>
              <c:f>'un&amp;undertranslated'!$K$1</c:f>
              <c:strCache>
                <c:ptCount val="1"/>
                <c:pt idx="0">
                  <c:v>Untranslated-NMT</c:v>
                </c:pt>
              </c:strCache>
            </c:strRef>
          </c:tx>
          <c:spPr>
            <a:solidFill>
              <a:srgbClr val="00FF00"/>
            </a:solidFill>
            <a:ln w="19050">
              <a:solidFill>
                <a:srgbClr val="00FF00"/>
              </a:solidFill>
            </a:ln>
            <a:effectLst/>
          </c:spPr>
          <c:invertIfNegative val="0"/>
          <c:cat>
            <c:numRef>
              <c:f>'un&amp;undertranslated'!$J$2:$J$18</c:f>
              <c:numCache>
                <c:formatCode>0%</c:formatCode>
                <c:ptCount val="17"/>
                <c:pt idx="1">
                  <c:v>0.0</c:v>
                </c:pt>
                <c:pt idx="4">
                  <c:v>0.05</c:v>
                </c:pt>
                <c:pt idx="7">
                  <c:v>0.1</c:v>
                </c:pt>
                <c:pt idx="10">
                  <c:v>0.2</c:v>
                </c:pt>
                <c:pt idx="13">
                  <c:v>0.5</c:v>
                </c:pt>
                <c:pt idx="16">
                  <c:v>1.0</c:v>
                </c:pt>
              </c:numCache>
            </c:numRef>
          </c:cat>
          <c:val>
            <c:numRef>
              <c:f>'un&amp;undertranslated'!$K$2:$K$18</c:f>
              <c:numCache>
                <c:formatCode>General</c:formatCode>
                <c:ptCount val="17"/>
                <c:pt idx="0" formatCode="0%">
                  <c:v>0.00033288948069241</c:v>
                </c:pt>
                <c:pt idx="3" formatCode="0%">
                  <c:v>0.0416111850865513</c:v>
                </c:pt>
                <c:pt idx="6" formatCode="0%">
                  <c:v>0.201065246338216</c:v>
                </c:pt>
                <c:pt idx="9" formatCode="0%">
                  <c:v>0.598202396804261</c:v>
                </c:pt>
                <c:pt idx="12" formatCode="0%">
                  <c:v>0.970705725699068</c:v>
                </c:pt>
                <c:pt idx="15" formatCode="0%">
                  <c:v>0.977696404793609</c:v>
                </c:pt>
              </c:numCache>
            </c:numRef>
          </c:val>
        </c:ser>
        <c:ser>
          <c:idx val="1"/>
          <c:order val="1"/>
          <c:tx>
            <c:strRef>
              <c:f>'un&amp;undertranslated'!$L$1</c:f>
              <c:strCache>
                <c:ptCount val="1"/>
                <c:pt idx="0">
                  <c:v>Undertranslated-NMT</c:v>
                </c:pt>
              </c:strCache>
            </c:strRef>
          </c:tx>
          <c:spPr>
            <a:pattFill prst="ltDnDiag">
              <a:fgClr>
                <a:srgbClr val="00FF00"/>
              </a:fgClr>
              <a:bgClr>
                <a:schemeClr val="bg1"/>
              </a:bgClr>
            </a:pattFill>
            <a:ln w="19050">
              <a:solidFill>
                <a:srgbClr val="00FF00"/>
              </a:solidFill>
            </a:ln>
            <a:effectLst/>
          </c:spPr>
          <c:invertIfNegative val="0"/>
          <c:cat>
            <c:numRef>
              <c:f>'un&amp;undertranslated'!$J$2:$J$18</c:f>
              <c:numCache>
                <c:formatCode>0%</c:formatCode>
                <c:ptCount val="17"/>
                <c:pt idx="1">
                  <c:v>0.0</c:v>
                </c:pt>
                <c:pt idx="4">
                  <c:v>0.05</c:v>
                </c:pt>
                <c:pt idx="7">
                  <c:v>0.1</c:v>
                </c:pt>
                <c:pt idx="10">
                  <c:v>0.2</c:v>
                </c:pt>
                <c:pt idx="13">
                  <c:v>0.5</c:v>
                </c:pt>
                <c:pt idx="16">
                  <c:v>1.0</c:v>
                </c:pt>
              </c:numCache>
            </c:numRef>
          </c:cat>
          <c:val>
            <c:numRef>
              <c:f>'un&amp;undertranslated'!$L$2:$L$18</c:f>
              <c:numCache>
                <c:formatCode>General</c:formatCode>
                <c:ptCount val="17"/>
                <c:pt idx="0" formatCode="0%">
                  <c:v>0.038948069241012</c:v>
                </c:pt>
                <c:pt idx="3" formatCode="0%">
                  <c:v>0.219041278295606</c:v>
                </c:pt>
                <c:pt idx="6" formatCode="0%">
                  <c:v>0.373501997336884</c:v>
                </c:pt>
                <c:pt idx="9" formatCode="0%">
                  <c:v>0.269973368841545</c:v>
                </c:pt>
                <c:pt idx="12" formatCode="0%">
                  <c:v>0.025965379494008</c:v>
                </c:pt>
                <c:pt idx="15" formatCode="0%">
                  <c:v>0.0206391478029294</c:v>
                </c:pt>
              </c:numCache>
            </c:numRef>
          </c:val>
        </c:ser>
        <c:ser>
          <c:idx val="3"/>
          <c:order val="2"/>
          <c:tx>
            <c:strRef>
              <c:f>'un&amp;undertranslated'!$N$1</c:f>
              <c:strCache>
                <c:ptCount val="1"/>
                <c:pt idx="0">
                  <c:v>Undertranslated-SMT</c:v>
                </c:pt>
              </c:strCache>
            </c:strRef>
          </c:tx>
          <c:spPr>
            <a:pattFill prst="ltDnDiag">
              <a:fgClr>
                <a:srgbClr val="2700FF"/>
              </a:fgClr>
              <a:bgClr>
                <a:schemeClr val="bg1"/>
              </a:bgClr>
            </a:pattFill>
            <a:ln w="19050">
              <a:solidFill>
                <a:srgbClr val="2700FF"/>
              </a:solidFill>
            </a:ln>
            <a:effectLst/>
          </c:spPr>
          <c:invertIfNegative val="0"/>
          <c:cat>
            <c:numRef>
              <c:f>'un&amp;undertranslated'!$J$2:$J$18</c:f>
              <c:numCache>
                <c:formatCode>0%</c:formatCode>
                <c:ptCount val="17"/>
                <c:pt idx="1">
                  <c:v>0.0</c:v>
                </c:pt>
                <c:pt idx="4">
                  <c:v>0.05</c:v>
                </c:pt>
                <c:pt idx="7">
                  <c:v>0.1</c:v>
                </c:pt>
                <c:pt idx="10">
                  <c:v>0.2</c:v>
                </c:pt>
                <c:pt idx="13">
                  <c:v>0.5</c:v>
                </c:pt>
                <c:pt idx="16">
                  <c:v>1.0</c:v>
                </c:pt>
              </c:numCache>
            </c:numRef>
          </c:cat>
          <c:val>
            <c:numRef>
              <c:f>'un&amp;undertranslated'!$N$2:$N$18</c:f>
              <c:numCache>
                <c:formatCode>0%</c:formatCode>
                <c:ptCount val="17"/>
                <c:pt idx="1">
                  <c:v>0.0712383488681758</c:v>
                </c:pt>
                <c:pt idx="4">
                  <c:v>0.073901464713715</c:v>
                </c:pt>
                <c:pt idx="7">
                  <c:v>0.0775632490013316</c:v>
                </c:pt>
                <c:pt idx="10">
                  <c:v>0.0775632490013316</c:v>
                </c:pt>
                <c:pt idx="13">
                  <c:v>0.0878828229027963</c:v>
                </c:pt>
                <c:pt idx="16">
                  <c:v>0.160119840213049</c:v>
                </c:pt>
              </c:numCache>
            </c:numRef>
          </c:val>
        </c:ser>
        <c:dLbls>
          <c:showLegendKey val="0"/>
          <c:showVal val="0"/>
          <c:showCatName val="0"/>
          <c:showSerName val="0"/>
          <c:showPercent val="0"/>
          <c:showBubbleSize val="0"/>
        </c:dLbls>
        <c:gapWidth val="9"/>
        <c:overlap val="100"/>
        <c:axId val="-974009872"/>
        <c:axId val="-1258481952"/>
      </c:barChart>
      <c:catAx>
        <c:axId val="-974009872"/>
        <c:scaling>
          <c:orientation val="minMax"/>
        </c:scaling>
        <c:delete val="0"/>
        <c:axPos val="b"/>
        <c:numFmt formatCode="0%"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3000" b="0" i="0" u="none" strike="noStrike" kern="1200" baseline="0">
                <a:solidFill>
                  <a:schemeClr val="tx1"/>
                </a:solidFill>
                <a:latin typeface="Garamond" charset="0"/>
                <a:ea typeface="Garamond" charset="0"/>
                <a:cs typeface="Garamond" charset="0"/>
              </a:defRPr>
            </a:pPr>
            <a:endParaRPr lang="en-US"/>
          </a:p>
        </c:txPr>
        <c:crossAx val="-1258481952"/>
        <c:crosses val="autoZero"/>
        <c:auto val="1"/>
        <c:lblAlgn val="ctr"/>
        <c:lblOffset val="100"/>
        <c:noMultiLvlLbl val="0"/>
      </c:catAx>
      <c:valAx>
        <c:axId val="-1258481952"/>
        <c:scaling>
          <c:orientation val="minMax"/>
          <c:max val="1.0"/>
        </c:scaling>
        <c:delete val="0"/>
        <c:axPos val="l"/>
        <c:majorGridlines>
          <c:spPr>
            <a:ln w="9525" cap="flat" cmpd="sng" algn="ctr">
              <a:noFill/>
              <a:round/>
            </a:ln>
            <a:effectLst/>
          </c:spPr>
        </c:majorGridlines>
        <c:numFmt formatCode="0%" sourceLinked="0"/>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3000" b="0" i="0" u="none" strike="noStrike" kern="1200" baseline="0">
                <a:solidFill>
                  <a:schemeClr val="tx1"/>
                </a:solidFill>
                <a:latin typeface="Garamond" charset="0"/>
                <a:ea typeface="Garamond" charset="0"/>
                <a:cs typeface="Garamond" charset="0"/>
              </a:defRPr>
            </a:pPr>
            <a:endParaRPr lang="en-US"/>
          </a:p>
        </c:txPr>
        <c:crossAx val="-974009872"/>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000">
          <a:solidFill>
            <a:schemeClr val="tx1"/>
          </a:solidFill>
          <a:latin typeface="Times New Roman" charset="0"/>
          <a:ea typeface="Times New Roman" charset="0"/>
          <a:cs typeface="Times New Roman"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73F5F77E-4ADF-9E49-BE6B-847E6A710450}" type="datetimeFigureOut">
              <a:rPr lang="en-US" smtClean="0"/>
              <a:t>7/21/18</a:t>
            </a:fld>
            <a:endParaRPr lang="en-US"/>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A0778E94-DD06-6C4D-BFF4-13D4A9679E4F}" type="slidenum">
              <a:rPr lang="en-US" smtClean="0"/>
              <a:t>‹#›</a:t>
            </a:fld>
            <a:endParaRPr lang="en-US"/>
          </a:p>
        </p:txBody>
      </p:sp>
    </p:spTree>
    <p:extLst>
      <p:ext uri="{BB962C8B-B14F-4D97-AF65-F5344CB8AC3E}">
        <p14:creationId xmlns:p14="http://schemas.microsoft.com/office/powerpoint/2010/main" val="2442996209"/>
      </p:ext>
    </p:extLst>
  </p:cSld>
  <p:clrMap bg1="lt1" tx1="dk1" bg2="lt2" tx2="dk2" accent1="accent1" accent2="accent2" accent3="accent3" accent4="accent4" accent5="accent5" accent6="accent6" hlink="hlink" folHlink="folHlink"/>
  <p:notesStyle>
    <a:lvl1pPr marL="0" algn="l" defTabSz="1754305" rtl="0" eaLnBrk="1" latinLnBrk="0" hangingPunct="1">
      <a:defRPr sz="4637" kern="1200">
        <a:solidFill>
          <a:schemeClr val="tx1"/>
        </a:solidFill>
        <a:latin typeface="+mn-lt"/>
        <a:ea typeface="+mn-ea"/>
        <a:cs typeface="+mn-cs"/>
      </a:defRPr>
    </a:lvl1pPr>
    <a:lvl2pPr marL="1754305" algn="l" defTabSz="1754305" rtl="0" eaLnBrk="1" latinLnBrk="0" hangingPunct="1">
      <a:defRPr sz="4637" kern="1200">
        <a:solidFill>
          <a:schemeClr val="tx1"/>
        </a:solidFill>
        <a:latin typeface="+mn-lt"/>
        <a:ea typeface="+mn-ea"/>
        <a:cs typeface="+mn-cs"/>
      </a:defRPr>
    </a:lvl2pPr>
    <a:lvl3pPr marL="3508608" algn="l" defTabSz="1754305" rtl="0" eaLnBrk="1" latinLnBrk="0" hangingPunct="1">
      <a:defRPr sz="4637" kern="1200">
        <a:solidFill>
          <a:schemeClr val="tx1"/>
        </a:solidFill>
        <a:latin typeface="+mn-lt"/>
        <a:ea typeface="+mn-ea"/>
        <a:cs typeface="+mn-cs"/>
      </a:defRPr>
    </a:lvl3pPr>
    <a:lvl4pPr marL="5262912" algn="l" defTabSz="1754305" rtl="0" eaLnBrk="1" latinLnBrk="0" hangingPunct="1">
      <a:defRPr sz="4637" kern="1200">
        <a:solidFill>
          <a:schemeClr val="tx1"/>
        </a:solidFill>
        <a:latin typeface="+mn-lt"/>
        <a:ea typeface="+mn-ea"/>
        <a:cs typeface="+mn-cs"/>
      </a:defRPr>
    </a:lvl4pPr>
    <a:lvl5pPr marL="7017217" algn="l" defTabSz="1754305" rtl="0" eaLnBrk="1" latinLnBrk="0" hangingPunct="1">
      <a:defRPr sz="4637" kern="1200">
        <a:solidFill>
          <a:schemeClr val="tx1"/>
        </a:solidFill>
        <a:latin typeface="+mn-lt"/>
        <a:ea typeface="+mn-ea"/>
        <a:cs typeface="+mn-cs"/>
      </a:defRPr>
    </a:lvl5pPr>
    <a:lvl6pPr marL="8771521" algn="l" defTabSz="1754305" rtl="0" eaLnBrk="1" latinLnBrk="0" hangingPunct="1">
      <a:defRPr sz="4637" kern="1200">
        <a:solidFill>
          <a:schemeClr val="tx1"/>
        </a:solidFill>
        <a:latin typeface="+mn-lt"/>
        <a:ea typeface="+mn-ea"/>
        <a:cs typeface="+mn-cs"/>
      </a:defRPr>
    </a:lvl6pPr>
    <a:lvl7pPr marL="10525825" algn="l" defTabSz="1754305" rtl="0" eaLnBrk="1" latinLnBrk="0" hangingPunct="1">
      <a:defRPr sz="4637" kern="1200">
        <a:solidFill>
          <a:schemeClr val="tx1"/>
        </a:solidFill>
        <a:latin typeface="+mn-lt"/>
        <a:ea typeface="+mn-ea"/>
        <a:cs typeface="+mn-cs"/>
      </a:defRPr>
    </a:lvl7pPr>
    <a:lvl8pPr marL="12280130" algn="l" defTabSz="1754305" rtl="0" eaLnBrk="1" latinLnBrk="0" hangingPunct="1">
      <a:defRPr sz="4637" kern="1200">
        <a:solidFill>
          <a:schemeClr val="tx1"/>
        </a:solidFill>
        <a:latin typeface="+mn-lt"/>
        <a:ea typeface="+mn-ea"/>
        <a:cs typeface="+mn-cs"/>
      </a:defRPr>
    </a:lvl8pPr>
    <a:lvl9pPr marL="14034433" algn="l" defTabSz="1754305" rtl="0" eaLnBrk="1" latinLnBrk="0" hangingPunct="1">
      <a:defRPr sz="46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778E94-DD06-6C4D-BFF4-13D4A9679E4F}" type="slidenum">
              <a:rPr lang="en-US" smtClean="0"/>
              <a:t>1</a:t>
            </a:fld>
            <a:endParaRPr lang="en-US"/>
          </a:p>
        </p:txBody>
      </p:sp>
    </p:spTree>
    <p:extLst>
      <p:ext uri="{BB962C8B-B14F-4D97-AF65-F5344CB8AC3E}">
        <p14:creationId xmlns:p14="http://schemas.microsoft.com/office/powerpoint/2010/main" val="2360347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7905260"/>
            <a:ext cx="30599777" cy="5454746"/>
          </a:xfrm>
        </p:spPr>
        <p:txBody>
          <a:bodyPr/>
          <a:lstStyle/>
          <a:p>
            <a:r>
              <a:rPr lang="en-US" smtClean="0"/>
              <a:t>Click to edit Master title style</a:t>
            </a:r>
            <a:endParaRPr lang="en-US"/>
          </a:p>
        </p:txBody>
      </p:sp>
      <p:sp>
        <p:nvSpPr>
          <p:cNvPr id="3" name="Subtitle 2"/>
          <p:cNvSpPr>
            <a:spLocks noGrp="1"/>
          </p:cNvSpPr>
          <p:nvPr>
            <p:ph type="subTitle" idx="1"/>
          </p:nvPr>
        </p:nvSpPr>
        <p:spPr>
          <a:xfrm>
            <a:off x="5399961" y="14420321"/>
            <a:ext cx="25199817" cy="6503282"/>
          </a:xfrm>
        </p:spPr>
        <p:txBody>
          <a:bodyPr/>
          <a:lstStyle>
            <a:lvl1pPr marL="0" indent="0" algn="ctr">
              <a:buNone/>
              <a:defRPr>
                <a:solidFill>
                  <a:schemeClr val="tx1">
                    <a:tint val="75000"/>
                  </a:schemeClr>
                </a:solidFill>
              </a:defRPr>
            </a:lvl1pPr>
            <a:lvl2pPr marL="1555463" indent="0" algn="ctr">
              <a:buNone/>
              <a:defRPr>
                <a:solidFill>
                  <a:schemeClr val="tx1">
                    <a:tint val="75000"/>
                  </a:schemeClr>
                </a:solidFill>
              </a:defRPr>
            </a:lvl2pPr>
            <a:lvl3pPr marL="3110927" indent="0" algn="ctr">
              <a:buNone/>
              <a:defRPr>
                <a:solidFill>
                  <a:schemeClr val="tx1">
                    <a:tint val="75000"/>
                  </a:schemeClr>
                </a:solidFill>
              </a:defRPr>
            </a:lvl3pPr>
            <a:lvl4pPr marL="4666391" indent="0" algn="ctr">
              <a:buNone/>
              <a:defRPr>
                <a:solidFill>
                  <a:schemeClr val="tx1">
                    <a:tint val="75000"/>
                  </a:schemeClr>
                </a:solidFill>
              </a:defRPr>
            </a:lvl4pPr>
            <a:lvl5pPr marL="6221854" indent="0" algn="ctr">
              <a:buNone/>
              <a:defRPr>
                <a:solidFill>
                  <a:schemeClr val="tx1">
                    <a:tint val="75000"/>
                  </a:schemeClr>
                </a:solidFill>
              </a:defRPr>
            </a:lvl5pPr>
            <a:lvl6pPr marL="7777316" indent="0" algn="ctr">
              <a:buNone/>
              <a:defRPr>
                <a:solidFill>
                  <a:schemeClr val="tx1">
                    <a:tint val="75000"/>
                  </a:schemeClr>
                </a:solidFill>
              </a:defRPr>
            </a:lvl6pPr>
            <a:lvl7pPr marL="9332780" indent="0" algn="ctr">
              <a:buNone/>
              <a:defRPr>
                <a:solidFill>
                  <a:schemeClr val="tx1">
                    <a:tint val="75000"/>
                  </a:schemeClr>
                </a:solidFill>
              </a:defRPr>
            </a:lvl7pPr>
            <a:lvl8pPr marL="10888244" indent="0" algn="ctr">
              <a:buNone/>
              <a:defRPr>
                <a:solidFill>
                  <a:schemeClr val="tx1">
                    <a:tint val="75000"/>
                  </a:schemeClr>
                </a:solidFill>
              </a:defRPr>
            </a:lvl8pPr>
            <a:lvl9pPr marL="1244370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EA1343-6501-8C47-A541-B7447D650952}" type="datetimeFigureOut">
              <a:rPr lang="en-US" smtClean="0"/>
              <a:t>7/21/18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F2744-6CE4-5D4E-AA97-B009E4E1CB1A}" type="slidenum">
              <a:rPr lang="en-US" smtClean="0"/>
              <a:t>‹#›</a:t>
            </a:fld>
            <a:endParaRPr lang="en-US"/>
          </a:p>
        </p:txBody>
      </p:sp>
    </p:spTree>
    <p:extLst>
      <p:ext uri="{BB962C8B-B14F-4D97-AF65-F5344CB8AC3E}">
        <p14:creationId xmlns:p14="http://schemas.microsoft.com/office/powerpoint/2010/main" val="134389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A1343-6501-8C47-A541-B7447D650952}" type="datetimeFigureOut">
              <a:rPr lang="en-US" smtClean="0"/>
              <a:t>7/21/18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F2744-6CE4-5D4E-AA97-B009E4E1CB1A}" type="slidenum">
              <a:rPr lang="en-US" smtClean="0"/>
              <a:t>‹#›</a:t>
            </a:fld>
            <a:endParaRPr lang="en-US"/>
          </a:p>
        </p:txBody>
      </p:sp>
    </p:spTree>
    <p:extLst>
      <p:ext uri="{BB962C8B-B14F-4D97-AF65-F5344CB8AC3E}">
        <p14:creationId xmlns:p14="http://schemas.microsoft.com/office/powerpoint/2010/main" val="109999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5280343" y="4889246"/>
            <a:ext cx="38880966" cy="1042233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637446" y="4889246"/>
            <a:ext cx="116042907" cy="1042233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A1343-6501-8C47-A541-B7447D650952}" type="datetimeFigureOut">
              <a:rPr lang="en-US" smtClean="0"/>
              <a:t>7/21/18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F2744-6CE4-5D4E-AA97-B009E4E1CB1A}" type="slidenum">
              <a:rPr lang="en-US" smtClean="0"/>
              <a:t>‹#›</a:t>
            </a:fld>
            <a:endParaRPr lang="en-US"/>
          </a:p>
        </p:txBody>
      </p:sp>
    </p:spTree>
    <p:extLst>
      <p:ext uri="{BB962C8B-B14F-4D97-AF65-F5344CB8AC3E}">
        <p14:creationId xmlns:p14="http://schemas.microsoft.com/office/powerpoint/2010/main" val="393864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A1343-6501-8C47-A541-B7447D650952}" type="datetimeFigureOut">
              <a:rPr lang="en-US" smtClean="0"/>
              <a:t>7/21/18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F2744-6CE4-5D4E-AA97-B009E4E1CB1A}" type="slidenum">
              <a:rPr lang="en-US" smtClean="0"/>
              <a:t>‹#›</a:t>
            </a:fld>
            <a:endParaRPr lang="en-US"/>
          </a:p>
        </p:txBody>
      </p:sp>
    </p:spTree>
    <p:extLst>
      <p:ext uri="{BB962C8B-B14F-4D97-AF65-F5344CB8AC3E}">
        <p14:creationId xmlns:p14="http://schemas.microsoft.com/office/powerpoint/2010/main" val="123443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730" y="16352458"/>
            <a:ext cx="30599777" cy="5054181"/>
          </a:xfrm>
        </p:spPr>
        <p:txBody>
          <a:bodyPr anchor="t"/>
          <a:lstStyle>
            <a:lvl1pPr algn="l">
              <a:defRPr sz="13609" b="1" cap="all"/>
            </a:lvl1pPr>
          </a:lstStyle>
          <a:p>
            <a:r>
              <a:rPr lang="en-US" smtClean="0"/>
              <a:t>Click to edit Master title style</a:t>
            </a:r>
            <a:endParaRPr lang="en-US"/>
          </a:p>
        </p:txBody>
      </p:sp>
      <p:sp>
        <p:nvSpPr>
          <p:cNvPr id="3" name="Text Placeholder 2"/>
          <p:cNvSpPr>
            <a:spLocks noGrp="1"/>
          </p:cNvSpPr>
          <p:nvPr>
            <p:ph type="body" idx="1"/>
          </p:nvPr>
        </p:nvSpPr>
        <p:spPr>
          <a:xfrm>
            <a:off x="2843730" y="10785795"/>
            <a:ext cx="30599777" cy="5566667"/>
          </a:xfrm>
        </p:spPr>
        <p:txBody>
          <a:bodyPr anchor="b"/>
          <a:lstStyle>
            <a:lvl1pPr marL="0" indent="0">
              <a:buNone/>
              <a:defRPr sz="6803">
                <a:solidFill>
                  <a:schemeClr val="tx1">
                    <a:tint val="75000"/>
                  </a:schemeClr>
                </a:solidFill>
              </a:defRPr>
            </a:lvl1pPr>
            <a:lvl2pPr marL="1555463" indent="0">
              <a:buNone/>
              <a:defRPr sz="6094">
                <a:solidFill>
                  <a:schemeClr val="tx1">
                    <a:tint val="75000"/>
                  </a:schemeClr>
                </a:solidFill>
              </a:defRPr>
            </a:lvl2pPr>
            <a:lvl3pPr marL="3110927" indent="0">
              <a:buNone/>
              <a:defRPr sz="5457">
                <a:solidFill>
                  <a:schemeClr val="tx1">
                    <a:tint val="75000"/>
                  </a:schemeClr>
                </a:solidFill>
              </a:defRPr>
            </a:lvl3pPr>
            <a:lvl4pPr marL="4666391" indent="0">
              <a:buNone/>
              <a:defRPr sz="4748">
                <a:solidFill>
                  <a:schemeClr val="tx1">
                    <a:tint val="75000"/>
                  </a:schemeClr>
                </a:solidFill>
              </a:defRPr>
            </a:lvl4pPr>
            <a:lvl5pPr marL="6221854" indent="0">
              <a:buNone/>
              <a:defRPr sz="4748">
                <a:solidFill>
                  <a:schemeClr val="tx1">
                    <a:tint val="75000"/>
                  </a:schemeClr>
                </a:solidFill>
              </a:defRPr>
            </a:lvl5pPr>
            <a:lvl6pPr marL="7777316" indent="0">
              <a:buNone/>
              <a:defRPr sz="4748">
                <a:solidFill>
                  <a:schemeClr val="tx1">
                    <a:tint val="75000"/>
                  </a:schemeClr>
                </a:solidFill>
              </a:defRPr>
            </a:lvl6pPr>
            <a:lvl7pPr marL="9332780" indent="0">
              <a:buNone/>
              <a:defRPr sz="4748">
                <a:solidFill>
                  <a:schemeClr val="tx1">
                    <a:tint val="75000"/>
                  </a:schemeClr>
                </a:solidFill>
              </a:defRPr>
            </a:lvl7pPr>
            <a:lvl8pPr marL="10888244" indent="0">
              <a:buNone/>
              <a:defRPr sz="4748">
                <a:solidFill>
                  <a:schemeClr val="tx1">
                    <a:tint val="75000"/>
                  </a:schemeClr>
                </a:solidFill>
              </a:defRPr>
            </a:lvl8pPr>
            <a:lvl9pPr marL="12443706" indent="0">
              <a:buNone/>
              <a:defRPr sz="474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EA1343-6501-8C47-A541-B7447D650952}" type="datetimeFigureOut">
              <a:rPr lang="en-US" smtClean="0"/>
              <a:t>7/21/18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F2744-6CE4-5D4E-AA97-B009E4E1CB1A}" type="slidenum">
              <a:rPr lang="en-US" smtClean="0"/>
              <a:t>‹#›</a:t>
            </a:fld>
            <a:endParaRPr lang="en-US"/>
          </a:p>
        </p:txBody>
      </p:sp>
    </p:spTree>
    <p:extLst>
      <p:ext uri="{BB962C8B-B14F-4D97-AF65-F5344CB8AC3E}">
        <p14:creationId xmlns:p14="http://schemas.microsoft.com/office/powerpoint/2010/main" val="565948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637439" y="28498987"/>
            <a:ext cx="77461936" cy="80613601"/>
          </a:xfrm>
        </p:spPr>
        <p:txBody>
          <a:bodyPr/>
          <a:lstStyle>
            <a:lvl1pPr>
              <a:defRPr sz="9498"/>
            </a:lvl1pPr>
            <a:lvl2pPr>
              <a:defRPr sz="8151"/>
            </a:lvl2pPr>
            <a:lvl3pPr>
              <a:defRPr sz="6803"/>
            </a:lvl3pPr>
            <a:lvl4pPr>
              <a:defRPr sz="6094"/>
            </a:lvl4pPr>
            <a:lvl5pPr>
              <a:defRPr sz="6094"/>
            </a:lvl5pPr>
            <a:lvl6pPr>
              <a:defRPr sz="6094"/>
            </a:lvl6pPr>
            <a:lvl7pPr>
              <a:defRPr sz="6094"/>
            </a:lvl7pPr>
            <a:lvl8pPr>
              <a:defRPr sz="6094"/>
            </a:lvl8pPr>
            <a:lvl9pPr>
              <a:defRPr sz="609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6699371" y="28498987"/>
            <a:ext cx="77461936" cy="80613601"/>
          </a:xfrm>
        </p:spPr>
        <p:txBody>
          <a:bodyPr/>
          <a:lstStyle>
            <a:lvl1pPr>
              <a:defRPr sz="9498"/>
            </a:lvl1pPr>
            <a:lvl2pPr>
              <a:defRPr sz="8151"/>
            </a:lvl2pPr>
            <a:lvl3pPr>
              <a:defRPr sz="6803"/>
            </a:lvl3pPr>
            <a:lvl4pPr>
              <a:defRPr sz="6094"/>
            </a:lvl4pPr>
            <a:lvl5pPr>
              <a:defRPr sz="6094"/>
            </a:lvl5pPr>
            <a:lvl6pPr>
              <a:defRPr sz="6094"/>
            </a:lvl6pPr>
            <a:lvl7pPr>
              <a:defRPr sz="6094"/>
            </a:lvl7pPr>
            <a:lvl8pPr>
              <a:defRPr sz="6094"/>
            </a:lvl8pPr>
            <a:lvl9pPr>
              <a:defRPr sz="609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EA1343-6501-8C47-A541-B7447D650952}" type="datetimeFigureOut">
              <a:rPr lang="en-US" smtClean="0"/>
              <a:t>7/21/18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F2744-6CE4-5D4E-AA97-B009E4E1CB1A}" type="slidenum">
              <a:rPr lang="en-US" smtClean="0"/>
              <a:t>‹#›</a:t>
            </a:fld>
            <a:endParaRPr lang="en-US"/>
          </a:p>
        </p:txBody>
      </p:sp>
    </p:spTree>
    <p:extLst>
      <p:ext uri="{BB962C8B-B14F-4D97-AF65-F5344CB8AC3E}">
        <p14:creationId xmlns:p14="http://schemas.microsoft.com/office/powerpoint/2010/main" val="420995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99987" y="1019085"/>
            <a:ext cx="32399764" cy="4241271"/>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799990" y="5696266"/>
            <a:ext cx="15906136" cy="2373933"/>
          </a:xfrm>
        </p:spPr>
        <p:txBody>
          <a:bodyPr anchor="b"/>
          <a:lstStyle>
            <a:lvl1pPr marL="0" indent="0">
              <a:buNone/>
              <a:defRPr sz="8151" b="1"/>
            </a:lvl1pPr>
            <a:lvl2pPr marL="1555463" indent="0">
              <a:buNone/>
              <a:defRPr sz="6803" b="1"/>
            </a:lvl2pPr>
            <a:lvl3pPr marL="3110927" indent="0">
              <a:buNone/>
              <a:defRPr sz="6094" b="1"/>
            </a:lvl3pPr>
            <a:lvl4pPr marL="4666391" indent="0">
              <a:buNone/>
              <a:defRPr sz="5457" b="1"/>
            </a:lvl4pPr>
            <a:lvl5pPr marL="6221854" indent="0">
              <a:buNone/>
              <a:defRPr sz="5457" b="1"/>
            </a:lvl5pPr>
            <a:lvl6pPr marL="7777316" indent="0">
              <a:buNone/>
              <a:defRPr sz="5457" b="1"/>
            </a:lvl6pPr>
            <a:lvl7pPr marL="9332780" indent="0">
              <a:buNone/>
              <a:defRPr sz="5457" b="1"/>
            </a:lvl7pPr>
            <a:lvl8pPr marL="10888244" indent="0">
              <a:buNone/>
              <a:defRPr sz="5457" b="1"/>
            </a:lvl8pPr>
            <a:lvl9pPr marL="12443706" indent="0">
              <a:buNone/>
              <a:defRPr sz="5457" b="1"/>
            </a:lvl9pPr>
          </a:lstStyle>
          <a:p>
            <a:pPr lvl="0"/>
            <a:r>
              <a:rPr lang="en-US" smtClean="0"/>
              <a:t>Click to edit Master text styles</a:t>
            </a:r>
          </a:p>
        </p:txBody>
      </p:sp>
      <p:sp>
        <p:nvSpPr>
          <p:cNvPr id="4" name="Content Placeholder 3"/>
          <p:cNvSpPr>
            <a:spLocks noGrp="1"/>
          </p:cNvSpPr>
          <p:nvPr>
            <p:ph sz="half" idx="2"/>
          </p:nvPr>
        </p:nvSpPr>
        <p:spPr>
          <a:xfrm>
            <a:off x="1799990" y="8070199"/>
            <a:ext cx="15906136" cy="14661840"/>
          </a:xfrm>
        </p:spPr>
        <p:txBody>
          <a:bodyPr/>
          <a:lstStyle>
            <a:lvl1pPr>
              <a:defRPr sz="8151"/>
            </a:lvl1pPr>
            <a:lvl2pPr>
              <a:defRPr sz="6803"/>
            </a:lvl2pPr>
            <a:lvl3pPr>
              <a:defRPr sz="6094"/>
            </a:lvl3pPr>
            <a:lvl4pPr>
              <a:defRPr sz="5457"/>
            </a:lvl4pPr>
            <a:lvl5pPr>
              <a:defRPr sz="5457"/>
            </a:lvl5pPr>
            <a:lvl6pPr>
              <a:defRPr sz="5457"/>
            </a:lvl6pPr>
            <a:lvl7pPr>
              <a:defRPr sz="5457"/>
            </a:lvl7pPr>
            <a:lvl8pPr>
              <a:defRPr sz="5457"/>
            </a:lvl8pPr>
            <a:lvl9pPr>
              <a:defRPr sz="545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287369" y="5696266"/>
            <a:ext cx="15912384" cy="2373933"/>
          </a:xfrm>
        </p:spPr>
        <p:txBody>
          <a:bodyPr anchor="b"/>
          <a:lstStyle>
            <a:lvl1pPr marL="0" indent="0">
              <a:buNone/>
              <a:defRPr sz="8151" b="1"/>
            </a:lvl1pPr>
            <a:lvl2pPr marL="1555463" indent="0">
              <a:buNone/>
              <a:defRPr sz="6803" b="1"/>
            </a:lvl2pPr>
            <a:lvl3pPr marL="3110927" indent="0">
              <a:buNone/>
              <a:defRPr sz="6094" b="1"/>
            </a:lvl3pPr>
            <a:lvl4pPr marL="4666391" indent="0">
              <a:buNone/>
              <a:defRPr sz="5457" b="1"/>
            </a:lvl4pPr>
            <a:lvl5pPr marL="6221854" indent="0">
              <a:buNone/>
              <a:defRPr sz="5457" b="1"/>
            </a:lvl5pPr>
            <a:lvl6pPr marL="7777316" indent="0">
              <a:buNone/>
              <a:defRPr sz="5457" b="1"/>
            </a:lvl6pPr>
            <a:lvl7pPr marL="9332780" indent="0">
              <a:buNone/>
              <a:defRPr sz="5457" b="1"/>
            </a:lvl7pPr>
            <a:lvl8pPr marL="10888244" indent="0">
              <a:buNone/>
              <a:defRPr sz="5457" b="1"/>
            </a:lvl8pPr>
            <a:lvl9pPr marL="12443706" indent="0">
              <a:buNone/>
              <a:defRPr sz="5457" b="1"/>
            </a:lvl9pPr>
          </a:lstStyle>
          <a:p>
            <a:pPr lvl="0"/>
            <a:r>
              <a:rPr lang="en-US" smtClean="0"/>
              <a:t>Click to edit Master text styles</a:t>
            </a:r>
          </a:p>
        </p:txBody>
      </p:sp>
      <p:sp>
        <p:nvSpPr>
          <p:cNvPr id="6" name="Content Placeholder 5"/>
          <p:cNvSpPr>
            <a:spLocks noGrp="1"/>
          </p:cNvSpPr>
          <p:nvPr>
            <p:ph sz="quarter" idx="4"/>
          </p:nvPr>
        </p:nvSpPr>
        <p:spPr>
          <a:xfrm>
            <a:off x="18287369" y="8070199"/>
            <a:ext cx="15912384" cy="14661840"/>
          </a:xfrm>
        </p:spPr>
        <p:txBody>
          <a:bodyPr/>
          <a:lstStyle>
            <a:lvl1pPr>
              <a:defRPr sz="8151"/>
            </a:lvl1pPr>
            <a:lvl2pPr>
              <a:defRPr sz="6803"/>
            </a:lvl2pPr>
            <a:lvl3pPr>
              <a:defRPr sz="6094"/>
            </a:lvl3pPr>
            <a:lvl4pPr>
              <a:defRPr sz="5457"/>
            </a:lvl4pPr>
            <a:lvl5pPr>
              <a:defRPr sz="5457"/>
            </a:lvl5pPr>
            <a:lvl6pPr>
              <a:defRPr sz="5457"/>
            </a:lvl6pPr>
            <a:lvl7pPr>
              <a:defRPr sz="5457"/>
            </a:lvl7pPr>
            <a:lvl8pPr>
              <a:defRPr sz="5457"/>
            </a:lvl8pPr>
            <a:lvl9pPr>
              <a:defRPr sz="545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EA1343-6501-8C47-A541-B7447D650952}" type="datetimeFigureOut">
              <a:rPr lang="en-US" smtClean="0"/>
              <a:t>7/21/18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AF2744-6CE4-5D4E-AA97-B009E4E1CB1A}" type="slidenum">
              <a:rPr lang="en-US" smtClean="0"/>
              <a:t>‹#›</a:t>
            </a:fld>
            <a:endParaRPr lang="en-US"/>
          </a:p>
        </p:txBody>
      </p:sp>
    </p:spTree>
    <p:extLst>
      <p:ext uri="{BB962C8B-B14F-4D97-AF65-F5344CB8AC3E}">
        <p14:creationId xmlns:p14="http://schemas.microsoft.com/office/powerpoint/2010/main" val="575678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EA1343-6501-8C47-A541-B7447D650952}" type="datetimeFigureOut">
              <a:rPr lang="en-US" smtClean="0"/>
              <a:t>7/21/18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AF2744-6CE4-5D4E-AA97-B009E4E1CB1A}" type="slidenum">
              <a:rPr lang="en-US" smtClean="0"/>
              <a:t>‹#›</a:t>
            </a:fld>
            <a:endParaRPr lang="en-US"/>
          </a:p>
        </p:txBody>
      </p:sp>
    </p:spTree>
    <p:extLst>
      <p:ext uri="{BB962C8B-B14F-4D97-AF65-F5344CB8AC3E}">
        <p14:creationId xmlns:p14="http://schemas.microsoft.com/office/powerpoint/2010/main" val="365469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A1343-6501-8C47-A541-B7447D650952}" type="datetimeFigureOut">
              <a:rPr lang="en-US" smtClean="0"/>
              <a:t>7/21/18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AF2744-6CE4-5D4E-AA97-B009E4E1CB1A}" type="slidenum">
              <a:rPr lang="en-US" smtClean="0"/>
              <a:t>‹#›</a:t>
            </a:fld>
            <a:endParaRPr lang="en-US"/>
          </a:p>
        </p:txBody>
      </p:sp>
    </p:spTree>
    <p:extLst>
      <p:ext uri="{BB962C8B-B14F-4D97-AF65-F5344CB8AC3E}">
        <p14:creationId xmlns:p14="http://schemas.microsoft.com/office/powerpoint/2010/main" val="280828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9993" y="1013192"/>
            <a:ext cx="11843666" cy="4311959"/>
          </a:xfrm>
        </p:spPr>
        <p:txBody>
          <a:bodyPr anchor="b"/>
          <a:lstStyle>
            <a:lvl1pPr algn="l">
              <a:defRPr sz="6803" b="1"/>
            </a:lvl1pPr>
          </a:lstStyle>
          <a:p>
            <a:r>
              <a:rPr lang="en-US" smtClean="0"/>
              <a:t>Click to edit Master title style</a:t>
            </a:r>
            <a:endParaRPr lang="en-US"/>
          </a:p>
        </p:txBody>
      </p:sp>
      <p:sp>
        <p:nvSpPr>
          <p:cNvPr id="3" name="Content Placeholder 2"/>
          <p:cNvSpPr>
            <a:spLocks noGrp="1"/>
          </p:cNvSpPr>
          <p:nvPr>
            <p:ph idx="1"/>
          </p:nvPr>
        </p:nvSpPr>
        <p:spPr>
          <a:xfrm>
            <a:off x="14074897" y="1013201"/>
            <a:ext cx="20124854" cy="21718843"/>
          </a:xfrm>
        </p:spPr>
        <p:txBody>
          <a:bodyPr/>
          <a:lstStyle>
            <a:lvl1pPr>
              <a:defRPr sz="10915"/>
            </a:lvl1pPr>
            <a:lvl2pPr>
              <a:defRPr sz="9498"/>
            </a:lvl2pPr>
            <a:lvl3pPr>
              <a:defRPr sz="8151"/>
            </a:lvl3pPr>
            <a:lvl4pPr>
              <a:defRPr sz="6803"/>
            </a:lvl4pPr>
            <a:lvl5pPr>
              <a:defRPr sz="6803"/>
            </a:lvl5pPr>
            <a:lvl6pPr>
              <a:defRPr sz="6803"/>
            </a:lvl6pPr>
            <a:lvl7pPr>
              <a:defRPr sz="6803"/>
            </a:lvl7pPr>
            <a:lvl8pPr>
              <a:defRPr sz="6803"/>
            </a:lvl8pPr>
            <a:lvl9pPr>
              <a:defRPr sz="680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799993" y="5325159"/>
            <a:ext cx="11843666" cy="17406885"/>
          </a:xfrm>
        </p:spPr>
        <p:txBody>
          <a:bodyPr/>
          <a:lstStyle>
            <a:lvl1pPr marL="0" indent="0">
              <a:buNone/>
              <a:defRPr sz="4748"/>
            </a:lvl1pPr>
            <a:lvl2pPr marL="1555463" indent="0">
              <a:buNone/>
              <a:defRPr sz="4111"/>
            </a:lvl2pPr>
            <a:lvl3pPr marL="3110927" indent="0">
              <a:buNone/>
              <a:defRPr sz="3402"/>
            </a:lvl3pPr>
            <a:lvl4pPr marL="4666391" indent="0">
              <a:buNone/>
              <a:defRPr sz="3048"/>
            </a:lvl4pPr>
            <a:lvl5pPr marL="6221854" indent="0">
              <a:buNone/>
              <a:defRPr sz="3048"/>
            </a:lvl5pPr>
            <a:lvl6pPr marL="7777316" indent="0">
              <a:buNone/>
              <a:defRPr sz="3048"/>
            </a:lvl6pPr>
            <a:lvl7pPr marL="9332780" indent="0">
              <a:buNone/>
              <a:defRPr sz="3048"/>
            </a:lvl7pPr>
            <a:lvl8pPr marL="10888244" indent="0">
              <a:buNone/>
              <a:defRPr sz="3048"/>
            </a:lvl8pPr>
            <a:lvl9pPr marL="12443706" indent="0">
              <a:buNone/>
              <a:defRPr sz="304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EA1343-6501-8C47-A541-B7447D650952}" type="datetimeFigureOut">
              <a:rPr lang="en-US" smtClean="0"/>
              <a:t>7/21/18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F2744-6CE4-5D4E-AA97-B009E4E1CB1A}" type="slidenum">
              <a:rPr lang="en-US" smtClean="0"/>
              <a:t>‹#›</a:t>
            </a:fld>
            <a:endParaRPr lang="en-US"/>
          </a:p>
        </p:txBody>
      </p:sp>
    </p:spTree>
    <p:extLst>
      <p:ext uri="{BB962C8B-B14F-4D97-AF65-F5344CB8AC3E}">
        <p14:creationId xmlns:p14="http://schemas.microsoft.com/office/powerpoint/2010/main" val="67791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6200" y="17813340"/>
            <a:ext cx="21599843" cy="2102966"/>
          </a:xfrm>
        </p:spPr>
        <p:txBody>
          <a:bodyPr anchor="b"/>
          <a:lstStyle>
            <a:lvl1pPr algn="l">
              <a:defRPr sz="6803" b="1"/>
            </a:lvl1pPr>
          </a:lstStyle>
          <a:p>
            <a:r>
              <a:rPr lang="en-US" smtClean="0"/>
              <a:t>Click to edit Master title style</a:t>
            </a:r>
            <a:endParaRPr lang="en-US"/>
          </a:p>
        </p:txBody>
      </p:sp>
      <p:sp>
        <p:nvSpPr>
          <p:cNvPr id="3" name="Picture Placeholder 2"/>
          <p:cNvSpPr>
            <a:spLocks noGrp="1"/>
          </p:cNvSpPr>
          <p:nvPr>
            <p:ph type="pic" idx="1"/>
          </p:nvPr>
        </p:nvSpPr>
        <p:spPr>
          <a:xfrm>
            <a:off x="7056200" y="2273792"/>
            <a:ext cx="21599843" cy="15268575"/>
          </a:xfrm>
        </p:spPr>
        <p:txBody>
          <a:bodyPr/>
          <a:lstStyle>
            <a:lvl1pPr marL="0" indent="0">
              <a:buNone/>
              <a:defRPr sz="10915"/>
            </a:lvl1pPr>
            <a:lvl2pPr marL="1555463" indent="0">
              <a:buNone/>
              <a:defRPr sz="9498"/>
            </a:lvl2pPr>
            <a:lvl3pPr marL="3110927" indent="0">
              <a:buNone/>
              <a:defRPr sz="8151"/>
            </a:lvl3pPr>
            <a:lvl4pPr marL="4666391" indent="0">
              <a:buNone/>
              <a:defRPr sz="6803"/>
            </a:lvl4pPr>
            <a:lvl5pPr marL="6221854" indent="0">
              <a:buNone/>
              <a:defRPr sz="6803"/>
            </a:lvl5pPr>
            <a:lvl6pPr marL="7777316" indent="0">
              <a:buNone/>
              <a:defRPr sz="6803"/>
            </a:lvl6pPr>
            <a:lvl7pPr marL="9332780" indent="0">
              <a:buNone/>
              <a:defRPr sz="6803"/>
            </a:lvl7pPr>
            <a:lvl8pPr marL="10888244" indent="0">
              <a:buNone/>
              <a:defRPr sz="6803"/>
            </a:lvl8pPr>
            <a:lvl9pPr marL="12443706" indent="0">
              <a:buNone/>
              <a:defRPr sz="6803"/>
            </a:lvl9pPr>
          </a:lstStyle>
          <a:p>
            <a:endParaRPr lang="en-US"/>
          </a:p>
        </p:txBody>
      </p:sp>
      <p:sp>
        <p:nvSpPr>
          <p:cNvPr id="4" name="Text Placeholder 3"/>
          <p:cNvSpPr>
            <a:spLocks noGrp="1"/>
          </p:cNvSpPr>
          <p:nvPr>
            <p:ph type="body" sz="half" idx="2"/>
          </p:nvPr>
        </p:nvSpPr>
        <p:spPr>
          <a:xfrm>
            <a:off x="7056200" y="19916305"/>
            <a:ext cx="21599843" cy="2986561"/>
          </a:xfrm>
        </p:spPr>
        <p:txBody>
          <a:bodyPr/>
          <a:lstStyle>
            <a:lvl1pPr marL="0" indent="0">
              <a:buNone/>
              <a:defRPr sz="4748"/>
            </a:lvl1pPr>
            <a:lvl2pPr marL="1555463" indent="0">
              <a:buNone/>
              <a:defRPr sz="4111"/>
            </a:lvl2pPr>
            <a:lvl3pPr marL="3110927" indent="0">
              <a:buNone/>
              <a:defRPr sz="3402"/>
            </a:lvl3pPr>
            <a:lvl4pPr marL="4666391" indent="0">
              <a:buNone/>
              <a:defRPr sz="3048"/>
            </a:lvl4pPr>
            <a:lvl5pPr marL="6221854" indent="0">
              <a:buNone/>
              <a:defRPr sz="3048"/>
            </a:lvl5pPr>
            <a:lvl6pPr marL="7777316" indent="0">
              <a:buNone/>
              <a:defRPr sz="3048"/>
            </a:lvl6pPr>
            <a:lvl7pPr marL="9332780" indent="0">
              <a:buNone/>
              <a:defRPr sz="3048"/>
            </a:lvl7pPr>
            <a:lvl8pPr marL="10888244" indent="0">
              <a:buNone/>
              <a:defRPr sz="3048"/>
            </a:lvl8pPr>
            <a:lvl9pPr marL="12443706" indent="0">
              <a:buNone/>
              <a:defRPr sz="304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EA1343-6501-8C47-A541-B7447D650952}" type="datetimeFigureOut">
              <a:rPr lang="en-US" smtClean="0"/>
              <a:t>7/21/18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F2744-6CE4-5D4E-AA97-B009E4E1CB1A}" type="slidenum">
              <a:rPr lang="en-US" smtClean="0"/>
              <a:t>‹#›</a:t>
            </a:fld>
            <a:endParaRPr lang="en-US"/>
          </a:p>
        </p:txBody>
      </p:sp>
    </p:spTree>
    <p:extLst>
      <p:ext uri="{BB962C8B-B14F-4D97-AF65-F5344CB8AC3E}">
        <p14:creationId xmlns:p14="http://schemas.microsoft.com/office/powerpoint/2010/main" val="14049189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99987" y="1019085"/>
            <a:ext cx="32399764" cy="4241271"/>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799987" y="5937787"/>
            <a:ext cx="32399764" cy="16794257"/>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799990" y="23586182"/>
            <a:ext cx="8399939" cy="1354850"/>
          </a:xfrm>
          <a:prstGeom prst="rect">
            <a:avLst/>
          </a:prstGeom>
        </p:spPr>
        <p:txBody>
          <a:bodyPr vert="horz" lIns="438912" tIns="219456" rIns="438912" bIns="219456" rtlCol="0" anchor="ctr"/>
          <a:lstStyle>
            <a:lvl1pPr algn="l">
              <a:defRPr sz="4111">
                <a:solidFill>
                  <a:schemeClr val="tx1">
                    <a:tint val="75000"/>
                  </a:schemeClr>
                </a:solidFill>
              </a:defRPr>
            </a:lvl1pPr>
          </a:lstStyle>
          <a:p>
            <a:fld id="{58EA1343-6501-8C47-A541-B7447D650952}" type="datetimeFigureOut">
              <a:rPr lang="en-US" smtClean="0"/>
              <a:t>7/21/18</a:t>
            </a:fld>
            <a:endParaRPr lang="en-US"/>
          </a:p>
        </p:txBody>
      </p:sp>
      <p:sp>
        <p:nvSpPr>
          <p:cNvPr id="5" name="Footer Placeholder 4"/>
          <p:cNvSpPr>
            <a:spLocks noGrp="1"/>
          </p:cNvSpPr>
          <p:nvPr>
            <p:ph type="ftr" sz="quarter" idx="3"/>
          </p:nvPr>
        </p:nvSpPr>
        <p:spPr>
          <a:xfrm>
            <a:off x="12299911" y="23586182"/>
            <a:ext cx="11399917" cy="1354850"/>
          </a:xfrm>
          <a:prstGeom prst="rect">
            <a:avLst/>
          </a:prstGeom>
        </p:spPr>
        <p:txBody>
          <a:bodyPr vert="horz" lIns="438912" tIns="219456" rIns="438912" bIns="219456" rtlCol="0" anchor="ctr"/>
          <a:lstStyle>
            <a:lvl1pPr algn="ctr">
              <a:defRPr sz="411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799812" y="23586182"/>
            <a:ext cx="8399939" cy="1354850"/>
          </a:xfrm>
          <a:prstGeom prst="rect">
            <a:avLst/>
          </a:prstGeom>
        </p:spPr>
        <p:txBody>
          <a:bodyPr vert="horz" lIns="438912" tIns="219456" rIns="438912" bIns="219456" rtlCol="0" anchor="ctr"/>
          <a:lstStyle>
            <a:lvl1pPr algn="r">
              <a:defRPr sz="4111">
                <a:solidFill>
                  <a:schemeClr val="tx1">
                    <a:tint val="75000"/>
                  </a:schemeClr>
                </a:solidFill>
              </a:defRPr>
            </a:lvl1pPr>
          </a:lstStyle>
          <a:p>
            <a:fld id="{60AF2744-6CE4-5D4E-AA97-B009E4E1CB1A}" type="slidenum">
              <a:rPr lang="en-US" smtClean="0"/>
              <a:t>‹#›</a:t>
            </a:fld>
            <a:endParaRPr lang="en-US"/>
          </a:p>
        </p:txBody>
      </p:sp>
    </p:spTree>
    <p:extLst>
      <p:ext uri="{BB962C8B-B14F-4D97-AF65-F5344CB8AC3E}">
        <p14:creationId xmlns:p14="http://schemas.microsoft.com/office/powerpoint/2010/main" val="1634018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55463" rtl="0" eaLnBrk="1" latinLnBrk="0" hangingPunct="1">
        <a:spcBef>
          <a:spcPct val="0"/>
        </a:spcBef>
        <a:buNone/>
        <a:defRPr sz="14955" kern="1200">
          <a:solidFill>
            <a:schemeClr val="tx1"/>
          </a:solidFill>
          <a:latin typeface="+mj-lt"/>
          <a:ea typeface="+mj-ea"/>
          <a:cs typeface="+mj-cs"/>
        </a:defRPr>
      </a:lvl1pPr>
    </p:titleStyle>
    <p:bodyStyle>
      <a:lvl1pPr marL="1166598" indent="-1166598" algn="l" defTabSz="1555463" rtl="0" eaLnBrk="1" latinLnBrk="0" hangingPunct="1">
        <a:spcBef>
          <a:spcPct val="20000"/>
        </a:spcBef>
        <a:buFont typeface="Arial"/>
        <a:buChar char="•"/>
        <a:defRPr sz="10915" kern="1200">
          <a:solidFill>
            <a:schemeClr val="tx1"/>
          </a:solidFill>
          <a:latin typeface="+mn-lt"/>
          <a:ea typeface="+mn-ea"/>
          <a:cs typeface="+mn-cs"/>
        </a:defRPr>
      </a:lvl1pPr>
      <a:lvl2pPr marL="2527629" indent="-972165" algn="l" defTabSz="1555463" rtl="0" eaLnBrk="1" latinLnBrk="0" hangingPunct="1">
        <a:spcBef>
          <a:spcPct val="20000"/>
        </a:spcBef>
        <a:buFont typeface="Arial"/>
        <a:buChar char="–"/>
        <a:defRPr sz="9498" kern="1200">
          <a:solidFill>
            <a:schemeClr val="tx1"/>
          </a:solidFill>
          <a:latin typeface="+mn-lt"/>
          <a:ea typeface="+mn-ea"/>
          <a:cs typeface="+mn-cs"/>
        </a:defRPr>
      </a:lvl2pPr>
      <a:lvl3pPr marL="3888660" indent="-777733" algn="l" defTabSz="1555463" rtl="0" eaLnBrk="1" latinLnBrk="0" hangingPunct="1">
        <a:spcBef>
          <a:spcPct val="20000"/>
        </a:spcBef>
        <a:buFont typeface="Arial"/>
        <a:buChar char="•"/>
        <a:defRPr sz="8151" kern="1200">
          <a:solidFill>
            <a:schemeClr val="tx1"/>
          </a:solidFill>
          <a:latin typeface="+mn-lt"/>
          <a:ea typeface="+mn-ea"/>
          <a:cs typeface="+mn-cs"/>
        </a:defRPr>
      </a:lvl3pPr>
      <a:lvl4pPr marL="5444121" indent="-777733" algn="l" defTabSz="1555463" rtl="0" eaLnBrk="1" latinLnBrk="0" hangingPunct="1">
        <a:spcBef>
          <a:spcPct val="20000"/>
        </a:spcBef>
        <a:buFont typeface="Arial"/>
        <a:buChar char="–"/>
        <a:defRPr sz="6803" kern="1200">
          <a:solidFill>
            <a:schemeClr val="tx1"/>
          </a:solidFill>
          <a:latin typeface="+mn-lt"/>
          <a:ea typeface="+mn-ea"/>
          <a:cs typeface="+mn-cs"/>
        </a:defRPr>
      </a:lvl4pPr>
      <a:lvl5pPr marL="6999585" indent="-777733" algn="l" defTabSz="1555463" rtl="0" eaLnBrk="1" latinLnBrk="0" hangingPunct="1">
        <a:spcBef>
          <a:spcPct val="20000"/>
        </a:spcBef>
        <a:buFont typeface="Arial"/>
        <a:buChar char="»"/>
        <a:defRPr sz="6803" kern="1200">
          <a:solidFill>
            <a:schemeClr val="tx1"/>
          </a:solidFill>
          <a:latin typeface="+mn-lt"/>
          <a:ea typeface="+mn-ea"/>
          <a:cs typeface="+mn-cs"/>
        </a:defRPr>
      </a:lvl5pPr>
      <a:lvl6pPr marL="8555049" indent="-777733" algn="l" defTabSz="1555463" rtl="0" eaLnBrk="1" latinLnBrk="0" hangingPunct="1">
        <a:spcBef>
          <a:spcPct val="20000"/>
        </a:spcBef>
        <a:buFont typeface="Arial"/>
        <a:buChar char="•"/>
        <a:defRPr sz="6803" kern="1200">
          <a:solidFill>
            <a:schemeClr val="tx1"/>
          </a:solidFill>
          <a:latin typeface="+mn-lt"/>
          <a:ea typeface="+mn-ea"/>
          <a:cs typeface="+mn-cs"/>
        </a:defRPr>
      </a:lvl6pPr>
      <a:lvl7pPr marL="10110513" indent="-777733" algn="l" defTabSz="1555463" rtl="0" eaLnBrk="1" latinLnBrk="0" hangingPunct="1">
        <a:spcBef>
          <a:spcPct val="20000"/>
        </a:spcBef>
        <a:buFont typeface="Arial"/>
        <a:buChar char="•"/>
        <a:defRPr sz="6803" kern="1200">
          <a:solidFill>
            <a:schemeClr val="tx1"/>
          </a:solidFill>
          <a:latin typeface="+mn-lt"/>
          <a:ea typeface="+mn-ea"/>
          <a:cs typeface="+mn-cs"/>
        </a:defRPr>
      </a:lvl7pPr>
      <a:lvl8pPr marL="11665976" indent="-777733" algn="l" defTabSz="1555463" rtl="0" eaLnBrk="1" latinLnBrk="0" hangingPunct="1">
        <a:spcBef>
          <a:spcPct val="20000"/>
        </a:spcBef>
        <a:buFont typeface="Arial"/>
        <a:buChar char="•"/>
        <a:defRPr sz="6803" kern="1200">
          <a:solidFill>
            <a:schemeClr val="tx1"/>
          </a:solidFill>
          <a:latin typeface="+mn-lt"/>
          <a:ea typeface="+mn-ea"/>
          <a:cs typeface="+mn-cs"/>
        </a:defRPr>
      </a:lvl8pPr>
      <a:lvl9pPr marL="13221438" indent="-777733" algn="l" defTabSz="1555463" rtl="0" eaLnBrk="1" latinLnBrk="0" hangingPunct="1">
        <a:spcBef>
          <a:spcPct val="20000"/>
        </a:spcBef>
        <a:buFont typeface="Arial"/>
        <a:buChar char="•"/>
        <a:defRPr sz="6803" kern="1200">
          <a:solidFill>
            <a:schemeClr val="tx1"/>
          </a:solidFill>
          <a:latin typeface="+mn-lt"/>
          <a:ea typeface="+mn-ea"/>
          <a:cs typeface="+mn-cs"/>
        </a:defRPr>
      </a:lvl9pPr>
    </p:bodyStyle>
    <p:otherStyle>
      <a:defPPr>
        <a:defRPr lang="en-US"/>
      </a:defPPr>
      <a:lvl1pPr marL="0" algn="l" defTabSz="1555463" rtl="0" eaLnBrk="1" latinLnBrk="0" hangingPunct="1">
        <a:defRPr sz="6094" kern="1200">
          <a:solidFill>
            <a:schemeClr val="tx1"/>
          </a:solidFill>
          <a:latin typeface="+mn-lt"/>
          <a:ea typeface="+mn-ea"/>
          <a:cs typeface="+mn-cs"/>
        </a:defRPr>
      </a:lvl1pPr>
      <a:lvl2pPr marL="1555463" algn="l" defTabSz="1555463" rtl="0" eaLnBrk="1" latinLnBrk="0" hangingPunct="1">
        <a:defRPr sz="6094" kern="1200">
          <a:solidFill>
            <a:schemeClr val="tx1"/>
          </a:solidFill>
          <a:latin typeface="+mn-lt"/>
          <a:ea typeface="+mn-ea"/>
          <a:cs typeface="+mn-cs"/>
        </a:defRPr>
      </a:lvl2pPr>
      <a:lvl3pPr marL="3110927" algn="l" defTabSz="1555463" rtl="0" eaLnBrk="1" latinLnBrk="0" hangingPunct="1">
        <a:defRPr sz="6094" kern="1200">
          <a:solidFill>
            <a:schemeClr val="tx1"/>
          </a:solidFill>
          <a:latin typeface="+mn-lt"/>
          <a:ea typeface="+mn-ea"/>
          <a:cs typeface="+mn-cs"/>
        </a:defRPr>
      </a:lvl3pPr>
      <a:lvl4pPr marL="4666391" algn="l" defTabSz="1555463" rtl="0" eaLnBrk="1" latinLnBrk="0" hangingPunct="1">
        <a:defRPr sz="6094" kern="1200">
          <a:solidFill>
            <a:schemeClr val="tx1"/>
          </a:solidFill>
          <a:latin typeface="+mn-lt"/>
          <a:ea typeface="+mn-ea"/>
          <a:cs typeface="+mn-cs"/>
        </a:defRPr>
      </a:lvl4pPr>
      <a:lvl5pPr marL="6221854" algn="l" defTabSz="1555463" rtl="0" eaLnBrk="1" latinLnBrk="0" hangingPunct="1">
        <a:defRPr sz="6094" kern="1200">
          <a:solidFill>
            <a:schemeClr val="tx1"/>
          </a:solidFill>
          <a:latin typeface="+mn-lt"/>
          <a:ea typeface="+mn-ea"/>
          <a:cs typeface="+mn-cs"/>
        </a:defRPr>
      </a:lvl5pPr>
      <a:lvl6pPr marL="7777316" algn="l" defTabSz="1555463" rtl="0" eaLnBrk="1" latinLnBrk="0" hangingPunct="1">
        <a:defRPr sz="6094" kern="1200">
          <a:solidFill>
            <a:schemeClr val="tx1"/>
          </a:solidFill>
          <a:latin typeface="+mn-lt"/>
          <a:ea typeface="+mn-ea"/>
          <a:cs typeface="+mn-cs"/>
        </a:defRPr>
      </a:lvl6pPr>
      <a:lvl7pPr marL="9332780" algn="l" defTabSz="1555463" rtl="0" eaLnBrk="1" latinLnBrk="0" hangingPunct="1">
        <a:defRPr sz="6094" kern="1200">
          <a:solidFill>
            <a:schemeClr val="tx1"/>
          </a:solidFill>
          <a:latin typeface="+mn-lt"/>
          <a:ea typeface="+mn-ea"/>
          <a:cs typeface="+mn-cs"/>
        </a:defRPr>
      </a:lvl7pPr>
      <a:lvl8pPr marL="10888244" algn="l" defTabSz="1555463" rtl="0" eaLnBrk="1" latinLnBrk="0" hangingPunct="1">
        <a:defRPr sz="6094" kern="1200">
          <a:solidFill>
            <a:schemeClr val="tx1"/>
          </a:solidFill>
          <a:latin typeface="+mn-lt"/>
          <a:ea typeface="+mn-ea"/>
          <a:cs typeface="+mn-cs"/>
        </a:defRPr>
      </a:lvl8pPr>
      <a:lvl9pPr marL="12443706" algn="l" defTabSz="1555463" rtl="0" eaLnBrk="1" latinLnBrk="0" hangingPunct="1">
        <a:defRPr sz="609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chart" Target="../charts/chart1.xml"/><Relationship Id="rId6" Type="http://schemas.openxmlformats.org/officeDocument/2006/relationships/hyperlink" Target="http://paracrawl.eu/" TargetMode="Externa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0800000" flipH="1" flipV="1">
            <a:off x="2448543" y="1092337"/>
            <a:ext cx="31138759" cy="4029333"/>
          </a:xfrm>
          <a:prstGeom prst="rect">
            <a:avLst/>
          </a:prstGeom>
          <a:noFill/>
          <a:effectLst/>
        </p:spPr>
        <p:txBody>
          <a:bodyPr wrap="square" lIns="176720" tIns="70688" rIns="176720" bIns="70688" rtlCol="0">
            <a:spAutoFit/>
          </a:bodyPr>
          <a:lstStyle/>
          <a:p>
            <a:pPr algn="ctr"/>
            <a:r>
              <a:rPr lang="en-US" sz="5412" b="1" dirty="0">
                <a:latin typeface="Helvetica"/>
                <a:cs typeface="Helvetica"/>
              </a:rPr>
              <a:t>  On the Impact of Various Types of Noise on Neural Machine Translation</a:t>
            </a:r>
          </a:p>
          <a:p>
            <a:pPr algn="ctr"/>
            <a:r>
              <a:rPr lang="en-US" sz="4252" dirty="0">
                <a:latin typeface="Helvetica"/>
                <a:cs typeface="Helvetica"/>
              </a:rPr>
              <a:t>Huda Khayrallah &amp; Philipp Koehn</a:t>
            </a:r>
          </a:p>
          <a:p>
            <a:pPr algn="ctr"/>
            <a:r>
              <a:rPr lang="en-US" sz="3543" dirty="0">
                <a:latin typeface="Helvetica"/>
                <a:cs typeface="Helvetica"/>
              </a:rPr>
              <a:t>Center for </a:t>
            </a:r>
            <a:r>
              <a:rPr lang="en-US" sz="3479" dirty="0">
                <a:latin typeface="Helvetica"/>
                <a:cs typeface="Helvetica"/>
              </a:rPr>
              <a:t>Language</a:t>
            </a:r>
            <a:r>
              <a:rPr lang="en-US" sz="3543" dirty="0">
                <a:latin typeface="Helvetica"/>
                <a:cs typeface="Helvetica"/>
              </a:rPr>
              <a:t> &amp; Speech Processing, Computer Science Department</a:t>
            </a:r>
          </a:p>
          <a:p>
            <a:pPr algn="ctr"/>
            <a:r>
              <a:rPr lang="en-US" sz="3543" dirty="0">
                <a:latin typeface="Helvetica"/>
                <a:cs typeface="Helvetica"/>
              </a:rPr>
              <a:t>Johns Hopkins University </a:t>
            </a:r>
            <a:br>
              <a:rPr lang="en-US" sz="3543" dirty="0">
                <a:latin typeface="Helvetica"/>
                <a:cs typeface="Helvetica"/>
              </a:rPr>
            </a:br>
            <a:r>
              <a:rPr lang="en-US" sz="3543" dirty="0">
                <a:latin typeface="Helvetica"/>
                <a:cs typeface="Helvetica"/>
              </a:rPr>
              <a:t> {</a:t>
            </a:r>
            <a:r>
              <a:rPr lang="en-US" sz="3543" dirty="0" err="1">
                <a:latin typeface="Helvetica"/>
                <a:cs typeface="Helvetica"/>
              </a:rPr>
              <a:t>huda</a:t>
            </a:r>
            <a:r>
              <a:rPr lang="en-US" sz="3543" dirty="0">
                <a:latin typeface="Helvetica"/>
                <a:cs typeface="Helvetica"/>
              </a:rPr>
              <a:t>, phi}@</a:t>
            </a:r>
            <a:r>
              <a:rPr lang="en-US" sz="3543" dirty="0" err="1">
                <a:latin typeface="Helvetica"/>
                <a:cs typeface="Helvetica"/>
              </a:rPr>
              <a:t>jhu.edu</a:t>
            </a:r>
            <a:endParaRPr lang="en-US" sz="3543" dirty="0">
              <a:latin typeface="Helvetica"/>
              <a:cs typeface="Helvetica"/>
            </a:endParaRPr>
          </a:p>
          <a:p>
            <a:pPr algn="ctr"/>
            <a:endParaRPr lang="en-US" sz="4963" dirty="0">
              <a:latin typeface="Helvetica"/>
              <a:cs typeface="Helvetica"/>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42490" y="130577"/>
            <a:ext cx="3416579" cy="442145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7103" y="706878"/>
            <a:ext cx="3298766" cy="3566234"/>
          </a:xfrm>
          <a:prstGeom prst="rect">
            <a:avLst/>
          </a:prstGeom>
        </p:spPr>
      </p:pic>
      <p:sp>
        <p:nvSpPr>
          <p:cNvPr id="13" name="Rounded Rectangle 12"/>
          <p:cNvSpPr/>
          <p:nvPr/>
        </p:nvSpPr>
        <p:spPr>
          <a:xfrm>
            <a:off x="25979250" y="5012647"/>
            <a:ext cx="9187449" cy="19293566"/>
          </a:xfrm>
          <a:prstGeom prst="roundRect">
            <a:avLst>
              <a:gd name="adj" fmla="val 7799"/>
            </a:avLst>
          </a:prstGeom>
          <a:noFill/>
          <a:ln w="127000" cmpd="sng">
            <a:solidFill>
              <a:srgbClr val="002C73"/>
            </a:solidFill>
          </a:ln>
          <a:effectLst/>
        </p:spPr>
        <p:style>
          <a:lnRef idx="1">
            <a:schemeClr val="accent1"/>
          </a:lnRef>
          <a:fillRef idx="3">
            <a:schemeClr val="accent1"/>
          </a:fillRef>
          <a:effectRef idx="2">
            <a:schemeClr val="accent1"/>
          </a:effectRef>
          <a:fontRef idx="minor">
            <a:schemeClr val="lt1"/>
          </a:fontRef>
        </p:style>
        <p:txBody>
          <a:bodyPr lIns="176720" tIns="70688" rIns="176720" bIns="70688" rtlCol="0" anchor="t" anchorCtr="0"/>
          <a:lstStyle/>
          <a:p>
            <a:pPr algn="ctr"/>
            <a:r>
              <a:rPr lang="en-US" sz="4252" b="1" dirty="0">
                <a:solidFill>
                  <a:schemeClr val="tx1"/>
                </a:solidFill>
                <a:latin typeface="Helvetica"/>
                <a:cs typeface="Helvetica"/>
              </a:rPr>
              <a:t>Analysis</a:t>
            </a:r>
          </a:p>
          <a:p>
            <a:endParaRPr lang="en-US" sz="773" dirty="0">
              <a:solidFill>
                <a:schemeClr val="tx1"/>
              </a:solidFill>
              <a:latin typeface="Garamond"/>
              <a:cs typeface="Garamond"/>
            </a:endParaRPr>
          </a:p>
          <a:p>
            <a:r>
              <a:rPr lang="en-US" sz="3092" dirty="0">
                <a:solidFill>
                  <a:schemeClr val="tx1"/>
                </a:solidFill>
                <a:latin typeface="Garamond"/>
                <a:cs typeface="Garamond"/>
              </a:rPr>
              <a:t>What goes wrong with </a:t>
            </a:r>
            <a:r>
              <a:rPr lang="en-US" sz="3092" dirty="0" err="1">
                <a:solidFill>
                  <a:srgbClr val="000000"/>
                </a:solidFill>
                <a:latin typeface="Segoe UI Emoji" charset="0"/>
              </a:rPr>
              <a:t>Uɴᴛʀᴀɴsʟ</a:t>
            </a:r>
            <a:r>
              <a:rPr lang="en-US" sz="3092" dirty="0">
                <a:solidFill>
                  <a:srgbClr val="000000"/>
                </a:solidFill>
                <a:latin typeface="Segoe UI Emoji" charset="0"/>
              </a:rPr>
              <a:t>ᴀᴛᴇᴅ </a:t>
            </a:r>
            <a:r>
              <a:rPr lang="en-US" sz="3092" dirty="0" err="1">
                <a:solidFill>
                  <a:srgbClr val="000000"/>
                </a:solidFill>
                <a:latin typeface="Segoe UI Emoji" charset="0"/>
              </a:rPr>
              <a:t>Tᴀʀɢ</a:t>
            </a:r>
            <a:r>
              <a:rPr lang="en-US" sz="3092" dirty="0">
                <a:solidFill>
                  <a:srgbClr val="000000"/>
                </a:solidFill>
                <a:latin typeface="Segoe UI Emoji" charset="0"/>
              </a:rPr>
              <a:t>ᴇᴛ?</a:t>
            </a:r>
          </a:p>
          <a:p>
            <a:endParaRPr lang="en-US" sz="773" dirty="0">
              <a:solidFill>
                <a:srgbClr val="000000"/>
              </a:solidFill>
              <a:latin typeface="Segoe UI Emoji" charset="0"/>
            </a:endParaRPr>
          </a:p>
          <a:p>
            <a:pPr marL="753684" indent="-398938">
              <a:buFont typeface="Arial" charset="0"/>
              <a:buChar char="•"/>
            </a:pPr>
            <a:r>
              <a:rPr lang="en-US" sz="3000" dirty="0">
                <a:solidFill>
                  <a:srgbClr val="000000"/>
                </a:solidFill>
                <a:latin typeface="Garamond" charset="0"/>
                <a:ea typeface="Garamond" charset="0"/>
                <a:cs typeface="Garamond" charset="0"/>
              </a:rPr>
              <a:t>NMT learns to copy input, causing degradation.</a:t>
            </a:r>
          </a:p>
          <a:p>
            <a:pPr marL="753684" indent="-398938">
              <a:buFont typeface="Arial" charset="0"/>
              <a:buChar char="•"/>
            </a:pPr>
            <a:endParaRPr lang="en-US" sz="2319"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319" dirty="0">
              <a:solidFill>
                <a:schemeClr val="tx1"/>
              </a:solidFill>
              <a:latin typeface="Garamond"/>
              <a:cs typeface="Garamond"/>
            </a:endParaRPr>
          </a:p>
          <a:p>
            <a:pPr marL="753684" indent="-398938">
              <a:buFont typeface="Arial" charset="0"/>
              <a:buChar char="•"/>
            </a:pPr>
            <a:endParaRPr lang="en-US" sz="2319" dirty="0">
              <a:solidFill>
                <a:schemeClr val="tx1"/>
              </a:solidFill>
              <a:latin typeface="Garamond"/>
              <a:cs typeface="Garamond"/>
            </a:endParaRPr>
          </a:p>
          <a:p>
            <a:pPr marL="753684" indent="-398938">
              <a:buFont typeface="Arial" charset="0"/>
              <a:buChar char="•"/>
            </a:pPr>
            <a:r>
              <a:rPr lang="en-US" sz="3000" dirty="0">
                <a:solidFill>
                  <a:schemeClr val="tx1"/>
                </a:solidFill>
                <a:latin typeface="Garamond"/>
                <a:cs typeface="Garamond"/>
              </a:rPr>
              <a:t>Copied sentences in the </a:t>
            </a:r>
            <a:r>
              <a:rPr lang="en-US" sz="3000" dirty="0" err="1">
                <a:solidFill>
                  <a:srgbClr val="000000"/>
                </a:solidFill>
                <a:latin typeface="Segoe UI Emoji" charset="0"/>
              </a:rPr>
              <a:t>Uɴᴛʀᴀɴsʟ</a:t>
            </a:r>
            <a:r>
              <a:rPr lang="en-US" sz="3000" dirty="0">
                <a:solidFill>
                  <a:srgbClr val="000000"/>
                </a:solidFill>
                <a:latin typeface="Segoe UI Emoji" charset="0"/>
              </a:rPr>
              <a:t>ᴀᴛᴇᴅ </a:t>
            </a:r>
            <a:r>
              <a:rPr lang="en-US" sz="3000" dirty="0" err="1">
                <a:solidFill>
                  <a:srgbClr val="000000"/>
                </a:solidFill>
                <a:latin typeface="Segoe UI Emoji" charset="0"/>
              </a:rPr>
              <a:t>Tᴀʀɢ</a:t>
            </a:r>
            <a:r>
              <a:rPr lang="en-US" sz="3000" dirty="0">
                <a:solidFill>
                  <a:srgbClr val="000000"/>
                </a:solidFill>
                <a:latin typeface="Segoe UI Emoji" charset="0"/>
              </a:rPr>
              <a:t>ᴇᴛ </a:t>
            </a:r>
            <a:r>
              <a:rPr lang="en-US" sz="3000" dirty="0">
                <a:solidFill>
                  <a:schemeClr val="tx1"/>
                </a:solidFill>
                <a:latin typeface="Garamond"/>
                <a:cs typeface="Garamond"/>
              </a:rPr>
              <a:t>&amp; </a:t>
            </a:r>
            <a:r>
              <a:rPr lang="en-US" sz="3000" dirty="0">
                <a:solidFill>
                  <a:srgbClr val="000000"/>
                </a:solidFill>
                <a:latin typeface="Segoe UI Emoji" charset="0"/>
              </a:rPr>
              <a:t>Rᴀᴡ </a:t>
            </a:r>
            <a:r>
              <a:rPr lang="en-US" sz="3000" dirty="0" err="1">
                <a:solidFill>
                  <a:srgbClr val="000000"/>
                </a:solidFill>
                <a:latin typeface="Segoe UI Emoji" charset="0"/>
              </a:rPr>
              <a:t>Cʀ</a:t>
            </a:r>
            <a:r>
              <a:rPr lang="en-US" sz="3000" dirty="0">
                <a:solidFill>
                  <a:srgbClr val="000000"/>
                </a:solidFill>
                <a:latin typeface="Segoe UI Emoji" charset="0"/>
              </a:rPr>
              <a:t>ᴀᴡ</a:t>
            </a:r>
            <a:r>
              <a:rPr lang="en-US" sz="3000" dirty="0" err="1">
                <a:solidFill>
                  <a:srgbClr val="000000"/>
                </a:solidFill>
                <a:latin typeface="Segoe UI Emoji" charset="0"/>
              </a:rPr>
              <a:t>ʟ</a:t>
            </a:r>
            <a:r>
              <a:rPr lang="en-US" sz="3000" dirty="0">
                <a:solidFill>
                  <a:srgbClr val="000000"/>
                </a:solidFill>
                <a:latin typeface="Segoe UI Emoji" charset="0"/>
              </a:rPr>
              <a:t> </a:t>
            </a:r>
            <a:r>
              <a:rPr lang="en-US" sz="3000" dirty="0">
                <a:solidFill>
                  <a:schemeClr val="tx1"/>
                </a:solidFill>
                <a:latin typeface="Garamond"/>
                <a:cs typeface="Garamond"/>
              </a:rPr>
              <a:t>experiments for </a:t>
            </a:r>
            <a:r>
              <a:rPr lang="en-US" sz="3000" b="1" dirty="0">
                <a:solidFill>
                  <a:srgbClr val="00BD00"/>
                </a:solidFill>
                <a:latin typeface="Garamond"/>
                <a:cs typeface="Garamond"/>
              </a:rPr>
              <a:t>NMT (left green bars)</a:t>
            </a:r>
            <a:r>
              <a:rPr lang="en-US" sz="3000" dirty="0">
                <a:solidFill>
                  <a:schemeClr val="tx1"/>
                </a:solidFill>
                <a:latin typeface="Garamond"/>
                <a:cs typeface="Garamond"/>
              </a:rPr>
              <a:t>, and </a:t>
            </a:r>
            <a:r>
              <a:rPr lang="en-US" sz="3000" b="1" dirty="0">
                <a:solidFill>
                  <a:srgbClr val="2500FF"/>
                </a:solidFill>
                <a:latin typeface="Garamond"/>
                <a:cs typeface="Garamond"/>
              </a:rPr>
              <a:t>SMT (right blue bars)</a:t>
            </a:r>
            <a:r>
              <a:rPr lang="en-US" sz="3000" dirty="0">
                <a:solidFill>
                  <a:schemeClr val="tx1"/>
                </a:solidFill>
                <a:latin typeface="Garamond"/>
                <a:cs typeface="Garamond"/>
              </a:rPr>
              <a:t>.</a:t>
            </a:r>
            <a:r>
              <a:rPr lang="en-US" sz="3000" b="1" dirty="0">
                <a:solidFill>
                  <a:srgbClr val="2500FF"/>
                </a:solidFill>
                <a:latin typeface="Garamond"/>
                <a:cs typeface="Garamond"/>
              </a:rPr>
              <a:t> </a:t>
            </a:r>
          </a:p>
          <a:p>
            <a:pPr marL="753684" indent="-398938">
              <a:buFont typeface="Arial" charset="0"/>
              <a:buChar char="•"/>
            </a:pPr>
            <a:endParaRPr lang="en-US" sz="1546" b="1" dirty="0">
              <a:solidFill>
                <a:srgbClr val="2500FF"/>
              </a:solidFill>
              <a:latin typeface="Garamond"/>
              <a:cs typeface="Garamond"/>
            </a:endParaRPr>
          </a:p>
          <a:p>
            <a:pPr marL="753684" indent="-398938">
              <a:buFont typeface="Arial" charset="0"/>
              <a:buChar char="•"/>
            </a:pPr>
            <a:r>
              <a:rPr lang="en-US" sz="3000" dirty="0">
                <a:solidFill>
                  <a:schemeClr val="tx1"/>
                </a:solidFill>
                <a:latin typeface="Garamond"/>
                <a:cs typeface="Garamond"/>
              </a:rPr>
              <a:t>Sentences that are exact matches to the source are the solid bars, sentences that are more similar to the source than the target are the shaded bars. </a:t>
            </a: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2706" dirty="0">
              <a:solidFill>
                <a:schemeClr val="tx1"/>
              </a:solidFill>
              <a:latin typeface="Garamond"/>
              <a:cs typeface="Garamond"/>
            </a:endParaRPr>
          </a:p>
          <a:p>
            <a:pPr marL="753684" indent="-398938">
              <a:buFont typeface="Arial" charset="0"/>
              <a:buChar char="•"/>
            </a:pPr>
            <a:endParaRPr lang="en-US" sz="3092" dirty="0">
              <a:solidFill>
                <a:schemeClr val="tx1"/>
              </a:solidFill>
              <a:latin typeface="Garamond"/>
              <a:cs typeface="Garamond"/>
            </a:endParaRPr>
          </a:p>
          <a:p>
            <a:pPr marL="753684" indent="-398938">
              <a:buFont typeface="Arial" charset="0"/>
              <a:buChar char="•"/>
            </a:pPr>
            <a:r>
              <a:rPr lang="en-US" sz="3000" dirty="0">
                <a:solidFill>
                  <a:schemeClr val="tx1"/>
                </a:solidFill>
                <a:latin typeface="Garamond"/>
                <a:cs typeface="Garamond"/>
              </a:rPr>
              <a:t>Performance of the systems trained on noisy corpora begin to improve, before over-fitting to the copy portion of the training set.</a:t>
            </a:r>
          </a:p>
          <a:p>
            <a:pPr indent="534466"/>
            <a:endParaRPr lang="en-US" sz="2835" dirty="0">
              <a:solidFill>
                <a:schemeClr val="tx1"/>
              </a:solidFill>
              <a:latin typeface="Garamond"/>
              <a:cs typeface="Garamond"/>
            </a:endParaRPr>
          </a:p>
          <a:p>
            <a:pPr indent="534466"/>
            <a:endParaRPr lang="en-US" sz="2835" dirty="0">
              <a:solidFill>
                <a:schemeClr val="tx1"/>
              </a:solidFill>
              <a:latin typeface="Garamond"/>
              <a:cs typeface="Garamond"/>
            </a:endParaRPr>
          </a:p>
          <a:p>
            <a:endParaRPr lang="en-US" sz="3543" b="1" dirty="0">
              <a:solidFill>
                <a:schemeClr val="tx1"/>
              </a:solidFill>
              <a:latin typeface="Helvetica"/>
              <a:cs typeface="Helvetica"/>
            </a:endParaRPr>
          </a:p>
          <a:p>
            <a:pPr algn="ctr"/>
            <a:endParaRPr lang="en-US" sz="3543" dirty="0">
              <a:solidFill>
                <a:schemeClr val="tx1"/>
              </a:solidFill>
              <a:latin typeface="Helvetica"/>
              <a:cs typeface="Helvetica"/>
            </a:endParaRPr>
          </a:p>
        </p:txBody>
      </p:sp>
      <p:sp>
        <p:nvSpPr>
          <p:cNvPr id="14" name="Rounded Rectangle 13"/>
          <p:cNvSpPr/>
          <p:nvPr/>
        </p:nvSpPr>
        <p:spPr>
          <a:xfrm>
            <a:off x="1183965" y="5007059"/>
            <a:ext cx="8814904" cy="4963194"/>
          </a:xfrm>
          <a:prstGeom prst="roundRect">
            <a:avLst>
              <a:gd name="adj" fmla="val 12394"/>
            </a:avLst>
          </a:prstGeom>
          <a:noFill/>
          <a:ln w="127000" cmpd="sng">
            <a:solidFill>
              <a:srgbClr val="002C73"/>
            </a:solidFill>
          </a:ln>
          <a:effectLst/>
        </p:spPr>
        <p:style>
          <a:lnRef idx="1">
            <a:schemeClr val="accent1"/>
          </a:lnRef>
          <a:fillRef idx="3">
            <a:schemeClr val="accent1"/>
          </a:fillRef>
          <a:effectRef idx="2">
            <a:schemeClr val="accent1"/>
          </a:effectRef>
          <a:fontRef idx="minor">
            <a:schemeClr val="lt1"/>
          </a:fontRef>
        </p:style>
        <p:txBody>
          <a:bodyPr lIns="176720" tIns="70688" rIns="176720" bIns="70688" rtlCol="0" anchor="t" anchorCtr="0"/>
          <a:lstStyle/>
          <a:p>
            <a:pPr algn="ctr"/>
            <a:r>
              <a:rPr lang="en-US" sz="4252" b="1" dirty="0">
                <a:solidFill>
                  <a:schemeClr val="tx1"/>
                </a:solidFill>
                <a:latin typeface="Helvetica"/>
                <a:cs typeface="Helvetica"/>
              </a:rPr>
              <a:t>Abstract</a:t>
            </a:r>
          </a:p>
          <a:p>
            <a:pPr algn="just"/>
            <a:endParaRPr lang="en-US" sz="800" dirty="0">
              <a:solidFill>
                <a:schemeClr val="tx1"/>
              </a:solidFill>
              <a:latin typeface="Garamond"/>
              <a:cs typeface="Garamond"/>
            </a:endParaRPr>
          </a:p>
          <a:p>
            <a:pPr algn="just"/>
            <a:r>
              <a:rPr lang="en-US" sz="2900" dirty="0">
                <a:solidFill>
                  <a:schemeClr val="tx1"/>
                </a:solidFill>
                <a:latin typeface="Garamond"/>
                <a:cs typeface="Garamond"/>
              </a:rPr>
              <a:t>We examine how various types of noise in the parallel training data impact the quality of neural machine translation systems. We create five types of artificial noise and analyze how they degrade performance in neural and statistical machine translation. We find that neural models are generally more harmed by noise than statistical models. For one especially egregious type of noise they learn to just copy the input sentence.</a:t>
            </a:r>
          </a:p>
        </p:txBody>
      </p:sp>
      <p:sp>
        <p:nvSpPr>
          <p:cNvPr id="159" name="Rounded Rectangle 158"/>
          <p:cNvSpPr/>
          <p:nvPr/>
        </p:nvSpPr>
        <p:spPr>
          <a:xfrm>
            <a:off x="1183967" y="10895014"/>
            <a:ext cx="8814902" cy="9829800"/>
          </a:xfrm>
          <a:prstGeom prst="roundRect">
            <a:avLst>
              <a:gd name="adj" fmla="val 7685"/>
            </a:avLst>
          </a:prstGeom>
          <a:noFill/>
          <a:ln w="127000" cmpd="sng">
            <a:solidFill>
              <a:srgbClr val="002C73"/>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4252" b="1" dirty="0">
                <a:solidFill>
                  <a:schemeClr val="tx1"/>
                </a:solidFill>
                <a:latin typeface="Helvetica"/>
                <a:cs typeface="Helvetica"/>
              </a:rPr>
              <a:t>Motivation</a:t>
            </a:r>
          </a:p>
          <a:p>
            <a:pPr lvl="0" algn="just"/>
            <a:endParaRPr lang="en-US" sz="800" dirty="0">
              <a:solidFill>
                <a:prstClr val="black"/>
              </a:solidFill>
              <a:latin typeface="Garamond"/>
              <a:cs typeface="Garamond"/>
            </a:endParaRPr>
          </a:p>
          <a:p>
            <a:pPr marL="482600" indent="-271463">
              <a:buFont typeface="Arial" charset="0"/>
              <a:buChar char="•"/>
            </a:pPr>
            <a:r>
              <a:rPr lang="en-US" sz="3000" dirty="0">
                <a:solidFill>
                  <a:prstClr val="black"/>
                </a:solidFill>
                <a:latin typeface="Garamond"/>
                <a:cs typeface="Garamond"/>
              </a:rPr>
              <a:t>MT systems (especially NMT) are data hungry</a:t>
            </a:r>
          </a:p>
          <a:p>
            <a:pPr marL="482600" indent="-271463">
              <a:buFont typeface="Arial" charset="0"/>
              <a:buChar char="•"/>
            </a:pPr>
            <a:r>
              <a:rPr lang="en-US" sz="3000" dirty="0">
                <a:solidFill>
                  <a:prstClr val="black"/>
                </a:solidFill>
                <a:latin typeface="Garamond"/>
                <a:cs typeface="Garamond"/>
              </a:rPr>
              <a:t>Is all data helpful?</a:t>
            </a:r>
          </a:p>
          <a:p>
            <a:pPr marL="482600" indent="-271463">
              <a:buFont typeface="Arial" charset="0"/>
              <a:buChar char="•"/>
            </a:pPr>
            <a:r>
              <a:rPr lang="en-US" sz="3000" dirty="0">
                <a:solidFill>
                  <a:prstClr val="black"/>
                </a:solidFill>
                <a:latin typeface="Garamond"/>
                <a:cs typeface="Garamond"/>
              </a:rPr>
              <a:t>Adding noisy </a:t>
            </a:r>
            <a:r>
              <a:rPr lang="en-US" sz="3000" dirty="0" smtClean="0">
                <a:solidFill>
                  <a:prstClr val="black"/>
                </a:solidFill>
                <a:latin typeface="Garamond"/>
                <a:cs typeface="Garamond"/>
              </a:rPr>
              <a:t>web-crawl hurts </a:t>
            </a:r>
            <a:r>
              <a:rPr lang="en-US" sz="2800" b="1" dirty="0">
                <a:solidFill>
                  <a:srgbClr val="00BD00"/>
                </a:solidFill>
                <a:latin typeface="Garamond" charset="0"/>
                <a:ea typeface="Garamond" charset="0"/>
                <a:cs typeface="Garamond" charset="0"/>
              </a:rPr>
              <a:t>NMT</a:t>
            </a:r>
            <a:r>
              <a:rPr lang="en-US" sz="3000" b="1" dirty="0">
                <a:solidFill>
                  <a:srgbClr val="00BD00"/>
                </a:solidFill>
                <a:latin typeface="Garamond" charset="0"/>
                <a:ea typeface="Garamond" charset="0"/>
                <a:cs typeface="Garamond" charset="0"/>
              </a:rPr>
              <a:t> </a:t>
            </a:r>
            <a:r>
              <a:rPr lang="en-US" sz="3000" dirty="0">
                <a:solidFill>
                  <a:prstClr val="black"/>
                </a:solidFill>
                <a:latin typeface="Garamond"/>
                <a:cs typeface="Garamond"/>
              </a:rPr>
              <a:t>and helps </a:t>
            </a:r>
            <a:r>
              <a:rPr lang="en-US" sz="2800" b="1" dirty="0">
                <a:solidFill>
                  <a:srgbClr val="2500FF"/>
                </a:solidFill>
                <a:latin typeface="Garamond" charset="0"/>
                <a:ea typeface="Garamond" charset="0"/>
                <a:cs typeface="Garamond" charset="0"/>
              </a:rPr>
              <a:t>SMT</a:t>
            </a:r>
            <a:endParaRPr lang="en-US" sz="2800" dirty="0">
              <a:solidFill>
                <a:prstClr val="black"/>
              </a:solidFill>
              <a:latin typeface="Garamond"/>
              <a:cs typeface="Garamond"/>
            </a:endParaRPr>
          </a:p>
          <a:p>
            <a:pPr marL="757366" indent="-392799"/>
            <a:endParaRPr lang="en-US" sz="2706" dirty="0">
              <a:solidFill>
                <a:prstClr val="black"/>
              </a:solidFill>
              <a:latin typeface="Garamond"/>
              <a:cs typeface="Garamond"/>
            </a:endParaRPr>
          </a:p>
          <a:p>
            <a:pPr marL="757366" indent="-392799"/>
            <a:endParaRPr lang="en-US" sz="2706" dirty="0">
              <a:solidFill>
                <a:prstClr val="black"/>
              </a:solidFill>
              <a:latin typeface="Garamond"/>
              <a:cs typeface="Garamond"/>
            </a:endParaRPr>
          </a:p>
          <a:p>
            <a:pPr marL="757366" indent="-392799"/>
            <a:endParaRPr lang="en-US" sz="2706" dirty="0">
              <a:solidFill>
                <a:prstClr val="black"/>
              </a:solidFill>
              <a:latin typeface="Garamond"/>
              <a:cs typeface="Garamond"/>
            </a:endParaRPr>
          </a:p>
          <a:p>
            <a:pPr marL="757366" indent="-392799"/>
            <a:endParaRPr lang="en-US" sz="800" dirty="0">
              <a:solidFill>
                <a:prstClr val="black"/>
              </a:solidFill>
              <a:latin typeface="Garamond"/>
              <a:cs typeface="Garamond"/>
            </a:endParaRPr>
          </a:p>
          <a:p>
            <a:pPr marL="757366" indent="-392799">
              <a:buFont typeface="Arial" charset="0"/>
              <a:buChar char="•"/>
            </a:pPr>
            <a:endParaRPr lang="en-US" sz="2000" smtClean="0">
              <a:solidFill>
                <a:prstClr val="black"/>
              </a:solidFill>
              <a:latin typeface="Garamond"/>
              <a:cs typeface="Garamond"/>
            </a:endParaRPr>
          </a:p>
          <a:p>
            <a:pPr marL="757366" indent="-392799">
              <a:buFont typeface="Arial" charset="0"/>
              <a:buChar char="•"/>
            </a:pPr>
            <a:endParaRPr lang="en-US" sz="800" dirty="0">
              <a:solidFill>
                <a:prstClr val="black"/>
              </a:solidFill>
              <a:latin typeface="Garamond"/>
              <a:cs typeface="Garamond"/>
            </a:endParaRPr>
          </a:p>
          <a:p>
            <a:pPr marL="364567"/>
            <a:r>
              <a:rPr lang="en-US" sz="3000" dirty="0">
                <a:solidFill>
                  <a:schemeClr val="tx1"/>
                </a:solidFill>
                <a:latin typeface="Garamond"/>
                <a:cs typeface="Garamond"/>
              </a:rPr>
              <a:t>What kind of noise exists in the noisy corpus?</a:t>
            </a:r>
          </a:p>
          <a:p>
            <a:pPr lvl="0"/>
            <a:endParaRPr lang="en-US" sz="2835" dirty="0">
              <a:solidFill>
                <a:schemeClr val="tx1"/>
              </a:solidFill>
              <a:latin typeface="Garamond"/>
              <a:cs typeface="Garamond"/>
            </a:endParaRPr>
          </a:p>
        </p:txBody>
      </p:sp>
      <p:graphicFrame>
        <p:nvGraphicFramePr>
          <p:cNvPr id="15" name="Table 14"/>
          <p:cNvGraphicFramePr>
            <a:graphicFrameLocks noGrp="1"/>
          </p:cNvGraphicFramePr>
          <p:nvPr>
            <p:extLst>
              <p:ext uri="{D42A27DB-BD31-4B8C-83A1-F6EECF244321}">
                <p14:modId xmlns:p14="http://schemas.microsoft.com/office/powerpoint/2010/main" val="1504065753"/>
              </p:ext>
            </p:extLst>
          </p:nvPr>
        </p:nvGraphicFramePr>
        <p:xfrm>
          <a:off x="2498658" y="13333412"/>
          <a:ext cx="5652125" cy="1601340"/>
        </p:xfrm>
        <a:graphic>
          <a:graphicData uri="http://schemas.openxmlformats.org/drawingml/2006/table">
            <a:tbl>
              <a:tblPr firstRow="1" bandRow="1">
                <a:tableStyleId>{5940675A-B579-460E-94D1-54222C63F5DA}</a:tableStyleId>
              </a:tblPr>
              <a:tblGrid>
                <a:gridCol w="2294452"/>
                <a:gridCol w="1649383"/>
                <a:gridCol w="1708290"/>
              </a:tblGrid>
              <a:tr h="498742">
                <a:tc>
                  <a:txBody>
                    <a:bodyPr/>
                    <a:lstStyle/>
                    <a:p>
                      <a:endParaRPr lang="en-US" sz="2700" dirty="0">
                        <a:latin typeface="Garamond" charset="0"/>
                        <a:ea typeface="Garamond" charset="0"/>
                        <a:cs typeface="Garamond" charset="0"/>
                      </a:endParaRPr>
                    </a:p>
                  </a:txBody>
                  <a:tcPr marL="86396" marR="86396" marT="43198" marB="43198">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700" b="1" dirty="0" smtClean="0">
                          <a:solidFill>
                            <a:srgbClr val="00BD00"/>
                          </a:solidFill>
                          <a:latin typeface="Garamond" charset="0"/>
                          <a:ea typeface="Garamond" charset="0"/>
                          <a:cs typeface="Garamond" charset="0"/>
                        </a:rPr>
                        <a:t>NMT</a:t>
                      </a:r>
                      <a:endParaRPr lang="en-US" sz="2700" b="1" dirty="0">
                        <a:solidFill>
                          <a:srgbClr val="00BD00"/>
                        </a:solidFill>
                        <a:latin typeface="Garamond" charset="0"/>
                        <a:ea typeface="Garamond" charset="0"/>
                        <a:cs typeface="Garamond" charset="0"/>
                      </a:endParaRPr>
                    </a:p>
                  </a:txBody>
                  <a:tcPr marL="86396" marR="86396" marT="43198" marB="4319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700" b="1" dirty="0" smtClean="0">
                          <a:solidFill>
                            <a:srgbClr val="2500FF"/>
                          </a:solidFill>
                          <a:latin typeface="Garamond" charset="0"/>
                          <a:ea typeface="Garamond" charset="0"/>
                          <a:cs typeface="Garamond" charset="0"/>
                        </a:rPr>
                        <a:t>SMT</a:t>
                      </a:r>
                      <a:endParaRPr lang="en-US" sz="2700" b="1" dirty="0">
                        <a:solidFill>
                          <a:srgbClr val="2500FF"/>
                        </a:solidFill>
                        <a:latin typeface="Garamond" charset="0"/>
                        <a:ea typeface="Garamond" charset="0"/>
                        <a:cs typeface="Garamond" charset="0"/>
                      </a:endParaRPr>
                    </a:p>
                  </a:txBody>
                  <a:tcPr marL="86396" marR="86396" marT="43198" marB="43198">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98742">
                <a:tc>
                  <a:txBody>
                    <a:bodyPr/>
                    <a:lstStyle/>
                    <a:p>
                      <a:r>
                        <a:rPr lang="en-US" sz="2700" dirty="0" smtClean="0">
                          <a:latin typeface="Garamond" charset="0"/>
                          <a:ea typeface="Garamond" charset="0"/>
                          <a:cs typeface="Garamond" charset="0"/>
                        </a:rPr>
                        <a:t>WMT17</a:t>
                      </a:r>
                      <a:endParaRPr lang="en-US" sz="2700" dirty="0">
                        <a:latin typeface="Garamond" charset="0"/>
                        <a:ea typeface="Garamond" charset="0"/>
                        <a:cs typeface="Garamond" charset="0"/>
                      </a:endParaRPr>
                    </a:p>
                  </a:txBody>
                  <a:tcPr marL="86396" marR="86396" marT="43198" marB="43198">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700" b="1" dirty="0" smtClean="0">
                          <a:solidFill>
                            <a:srgbClr val="00BD00"/>
                          </a:solidFill>
                          <a:latin typeface="Garamond" charset="0"/>
                          <a:ea typeface="Garamond" charset="0"/>
                          <a:cs typeface="Garamond" charset="0"/>
                        </a:rPr>
                        <a:t>27.2</a:t>
                      </a:r>
                      <a:endParaRPr lang="en-US" sz="2700" b="1" dirty="0">
                        <a:solidFill>
                          <a:srgbClr val="00BD00"/>
                        </a:solidFill>
                        <a:latin typeface="Garamond" charset="0"/>
                        <a:ea typeface="Garamond" charset="0"/>
                        <a:cs typeface="Garamond" charset="0"/>
                      </a:endParaRPr>
                    </a:p>
                  </a:txBody>
                  <a:tcPr marL="86396" marR="86396" marT="43198" marB="4319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700" b="1" dirty="0" smtClean="0">
                          <a:solidFill>
                            <a:srgbClr val="2500FF"/>
                          </a:solidFill>
                          <a:latin typeface="Garamond" charset="0"/>
                          <a:ea typeface="Garamond" charset="0"/>
                          <a:cs typeface="Garamond" charset="0"/>
                        </a:rPr>
                        <a:t>24.0</a:t>
                      </a:r>
                      <a:endParaRPr lang="en-US" sz="2700" b="1" dirty="0">
                        <a:solidFill>
                          <a:srgbClr val="2500FF"/>
                        </a:solidFill>
                        <a:latin typeface="Garamond" charset="0"/>
                        <a:ea typeface="Garamond" charset="0"/>
                        <a:cs typeface="Garamond" charset="0"/>
                      </a:endParaRPr>
                    </a:p>
                  </a:txBody>
                  <a:tcPr marL="86396" marR="86396" marT="43198" marB="43198">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603856">
                <a:tc>
                  <a:txBody>
                    <a:bodyPr/>
                    <a:lstStyle/>
                    <a:p>
                      <a:r>
                        <a:rPr lang="en-US" sz="2700" dirty="0" smtClean="0">
                          <a:latin typeface="Garamond" charset="0"/>
                          <a:ea typeface="Garamond" charset="0"/>
                          <a:cs typeface="Garamond" charset="0"/>
                        </a:rPr>
                        <a:t>+</a:t>
                      </a:r>
                      <a:r>
                        <a:rPr lang="en-US" sz="2700" baseline="0" dirty="0" smtClean="0">
                          <a:latin typeface="Garamond" charset="0"/>
                          <a:ea typeface="Garamond" charset="0"/>
                          <a:cs typeface="Garamond" charset="0"/>
                        </a:rPr>
                        <a:t> noisy corpus</a:t>
                      </a:r>
                      <a:endParaRPr lang="en-US" sz="2700" dirty="0">
                        <a:latin typeface="Garamond" charset="0"/>
                        <a:ea typeface="Garamond" charset="0"/>
                        <a:cs typeface="Garamond" charset="0"/>
                      </a:endParaRPr>
                    </a:p>
                  </a:txBody>
                  <a:tcPr marL="86396" marR="86396" marT="43198" marB="43198">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700" b="1" dirty="0" smtClean="0">
                          <a:solidFill>
                            <a:srgbClr val="00BD00"/>
                          </a:solidFill>
                          <a:latin typeface="Garamond" charset="0"/>
                          <a:ea typeface="Garamond" charset="0"/>
                          <a:cs typeface="Garamond" charset="0"/>
                        </a:rPr>
                        <a:t>17.3 (-9.9)</a:t>
                      </a:r>
                      <a:endParaRPr lang="en-US" sz="2700" b="1" dirty="0">
                        <a:solidFill>
                          <a:srgbClr val="00BD00"/>
                        </a:solidFill>
                        <a:latin typeface="Garamond" charset="0"/>
                        <a:ea typeface="Garamond" charset="0"/>
                        <a:cs typeface="Garamond" charset="0"/>
                      </a:endParaRPr>
                    </a:p>
                  </a:txBody>
                  <a:tcPr marL="86396" marR="86396" marT="43198" marB="4319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700" b="1" dirty="0" smtClean="0">
                          <a:solidFill>
                            <a:srgbClr val="2500FF"/>
                          </a:solidFill>
                          <a:latin typeface="Garamond" charset="0"/>
                          <a:ea typeface="Garamond" charset="0"/>
                          <a:cs typeface="Garamond" charset="0"/>
                        </a:rPr>
                        <a:t>25.2 (+1.2)</a:t>
                      </a:r>
                      <a:endParaRPr lang="en-US" sz="2700" b="1" dirty="0">
                        <a:solidFill>
                          <a:srgbClr val="2500FF"/>
                        </a:solidFill>
                        <a:latin typeface="Garamond" charset="0"/>
                        <a:ea typeface="Garamond" charset="0"/>
                        <a:cs typeface="Garamond" charset="0"/>
                      </a:endParaRPr>
                    </a:p>
                  </a:txBody>
                  <a:tcPr marL="86396" marR="86396" marT="43198" marB="43198">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6" name="Chart 15"/>
          <p:cNvGraphicFramePr>
            <a:graphicFrameLocks/>
          </p:cNvGraphicFramePr>
          <p:nvPr>
            <p:extLst>
              <p:ext uri="{D42A27DB-BD31-4B8C-83A1-F6EECF244321}">
                <p14:modId xmlns:p14="http://schemas.microsoft.com/office/powerpoint/2010/main" val="556492661"/>
              </p:ext>
            </p:extLst>
          </p:nvPr>
        </p:nvGraphicFramePr>
        <p:xfrm>
          <a:off x="26877274" y="15637260"/>
          <a:ext cx="7391400" cy="6628311"/>
        </p:xfrm>
        <a:graphic>
          <a:graphicData uri="http://schemas.openxmlformats.org/drawingml/2006/chart">
            <c:chart xmlns:c="http://schemas.openxmlformats.org/drawingml/2006/chart" xmlns:r="http://schemas.openxmlformats.org/officeDocument/2006/relationships" r:id="rId5"/>
          </a:graphicData>
        </a:graphic>
      </p:graphicFrame>
      <p:sp>
        <p:nvSpPr>
          <p:cNvPr id="17" name="Rounded Rectangle 16"/>
          <p:cNvSpPr/>
          <p:nvPr/>
        </p:nvSpPr>
        <p:spPr>
          <a:xfrm>
            <a:off x="1183966" y="21714324"/>
            <a:ext cx="8814903" cy="2591888"/>
          </a:xfrm>
          <a:prstGeom prst="roundRect">
            <a:avLst>
              <a:gd name="adj" fmla="val 24326"/>
            </a:avLst>
          </a:prstGeom>
          <a:noFill/>
          <a:ln w="127000" cmpd="sng">
            <a:solidFill>
              <a:srgbClr val="002C73"/>
            </a:solidFill>
          </a:ln>
          <a:effectLst/>
        </p:spPr>
        <p:style>
          <a:lnRef idx="1">
            <a:schemeClr val="accent1"/>
          </a:lnRef>
          <a:fillRef idx="3">
            <a:schemeClr val="accent1"/>
          </a:fillRef>
          <a:effectRef idx="2">
            <a:schemeClr val="accent1"/>
          </a:effectRef>
          <a:fontRef idx="minor">
            <a:schemeClr val="lt1"/>
          </a:fontRef>
        </p:style>
        <p:txBody>
          <a:bodyPr lIns="176720" tIns="70688" rIns="176720" bIns="70688" rtlCol="0" anchor="t" anchorCtr="0"/>
          <a:lstStyle/>
          <a:p>
            <a:pPr algn="ctr"/>
            <a:r>
              <a:rPr lang="en-US" sz="4252" b="1" dirty="0">
                <a:solidFill>
                  <a:schemeClr val="tx1"/>
                </a:solidFill>
                <a:latin typeface="Helvetica"/>
                <a:cs typeface="Helvetica"/>
              </a:rPr>
              <a:t>Experiments</a:t>
            </a:r>
          </a:p>
          <a:p>
            <a:pPr algn="ctr"/>
            <a:endParaRPr lang="en-US" sz="800" b="1" dirty="0">
              <a:solidFill>
                <a:schemeClr val="tx1"/>
              </a:solidFill>
              <a:latin typeface="Helvetica"/>
              <a:cs typeface="Helvetica"/>
            </a:endParaRPr>
          </a:p>
          <a:p>
            <a:pPr marL="757366" indent="-392799" algn="just">
              <a:buFont typeface="Arial" charset="0"/>
              <a:buChar char="•"/>
            </a:pPr>
            <a:r>
              <a:rPr lang="en-US" sz="3000" dirty="0">
                <a:solidFill>
                  <a:prstClr val="black"/>
                </a:solidFill>
                <a:latin typeface="Garamond"/>
                <a:cs typeface="Garamond"/>
              </a:rPr>
              <a:t>SMT (Moses) and NMT (Marian)</a:t>
            </a:r>
          </a:p>
          <a:p>
            <a:pPr marL="757366" indent="-392799" algn="just">
              <a:buFont typeface="Arial" charset="0"/>
              <a:buChar char="•"/>
            </a:pPr>
            <a:r>
              <a:rPr lang="en-US" sz="3000" dirty="0">
                <a:solidFill>
                  <a:prstClr val="black"/>
                </a:solidFill>
                <a:latin typeface="Garamond"/>
                <a:cs typeface="Garamond"/>
              </a:rPr>
              <a:t>WMT 2017 DE </a:t>
            </a:r>
            <a:r>
              <a:rPr lang="en-US" sz="3000" dirty="0">
                <a:solidFill>
                  <a:prstClr val="black"/>
                </a:solidFill>
                <a:latin typeface="Garamond"/>
                <a:cs typeface="Garamond"/>
                <a:sym typeface="Wingdings"/>
              </a:rPr>
              <a:t> EN baseline</a:t>
            </a:r>
          </a:p>
          <a:p>
            <a:pPr marL="757366" indent="-392799" algn="just">
              <a:buFont typeface="Arial" charset="0"/>
              <a:buChar char="•"/>
            </a:pPr>
            <a:r>
              <a:rPr lang="en-US" sz="3000" dirty="0">
                <a:solidFill>
                  <a:prstClr val="black"/>
                </a:solidFill>
                <a:latin typeface="Garamond"/>
                <a:cs typeface="Garamond"/>
              </a:rPr>
              <a:t>Web-crawled data from </a:t>
            </a:r>
            <a:r>
              <a:rPr lang="en-US" sz="3000" dirty="0">
                <a:solidFill>
                  <a:prstClr val="black"/>
                </a:solidFill>
                <a:latin typeface="Garamond"/>
                <a:cs typeface="Garamond"/>
                <a:hlinkClick r:id="rId6"/>
              </a:rPr>
              <a:t>paracrawl.eu</a:t>
            </a:r>
            <a:endParaRPr lang="en-US" sz="3000" dirty="0">
              <a:solidFill>
                <a:prstClr val="black"/>
              </a:solidFill>
              <a:latin typeface="Garamond"/>
              <a:cs typeface="Garamond"/>
            </a:endParaRPr>
          </a:p>
          <a:p>
            <a:pPr lvl="0" algn="just"/>
            <a:endParaRPr lang="en-US" sz="2835" dirty="0">
              <a:solidFill>
                <a:prstClr val="black"/>
              </a:solidFill>
              <a:latin typeface="Garamond"/>
              <a:cs typeface="Garamond"/>
            </a:endParaRPr>
          </a:p>
          <a:p>
            <a:pPr lvl="0"/>
            <a:endParaRPr lang="en-US" sz="3024" b="1" dirty="0">
              <a:solidFill>
                <a:schemeClr val="tx1"/>
              </a:solidFill>
              <a:latin typeface="Helvetica"/>
              <a:cs typeface="Helvetica"/>
            </a:endParaRPr>
          </a:p>
          <a:p>
            <a:pPr lvl="0"/>
            <a:endParaRPr lang="en-US" sz="2835" dirty="0">
              <a:solidFill>
                <a:schemeClr val="tx1"/>
              </a:solidFill>
              <a:latin typeface="Garamond"/>
              <a:cs typeface="Garamond"/>
            </a:endParaRPr>
          </a:p>
        </p:txBody>
      </p:sp>
      <p:graphicFrame>
        <p:nvGraphicFramePr>
          <p:cNvPr id="24" name="Chart 23"/>
          <p:cNvGraphicFramePr>
            <a:graphicFrameLocks/>
          </p:cNvGraphicFramePr>
          <p:nvPr>
            <p:extLst>
              <p:ext uri="{D42A27DB-BD31-4B8C-83A1-F6EECF244321}">
                <p14:modId xmlns:p14="http://schemas.microsoft.com/office/powerpoint/2010/main" val="656668022"/>
              </p:ext>
            </p:extLst>
          </p:nvPr>
        </p:nvGraphicFramePr>
        <p:xfrm>
          <a:off x="30725269" y="7529358"/>
          <a:ext cx="4116432" cy="419304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3" name="Chart 22"/>
          <p:cNvGraphicFramePr>
            <a:graphicFrameLocks/>
          </p:cNvGraphicFramePr>
          <p:nvPr>
            <p:extLst>
              <p:ext uri="{D42A27DB-BD31-4B8C-83A1-F6EECF244321}">
                <p14:modId xmlns:p14="http://schemas.microsoft.com/office/powerpoint/2010/main" val="173819144"/>
              </p:ext>
            </p:extLst>
          </p:nvPr>
        </p:nvGraphicFramePr>
        <p:xfrm>
          <a:off x="26686669" y="7523902"/>
          <a:ext cx="4113168" cy="4193047"/>
        </p:xfrm>
        <a:graphic>
          <a:graphicData uri="http://schemas.openxmlformats.org/drawingml/2006/chart">
            <c:chart xmlns:c="http://schemas.openxmlformats.org/drawingml/2006/chart" xmlns:r="http://schemas.openxmlformats.org/officeDocument/2006/relationships" r:id="rId8"/>
          </a:graphicData>
        </a:graphic>
      </p:graphicFrame>
      <p:sp>
        <p:nvSpPr>
          <p:cNvPr id="12" name="TextBox 11"/>
          <p:cNvSpPr txBox="1"/>
          <p:nvPr/>
        </p:nvSpPr>
        <p:spPr>
          <a:xfrm>
            <a:off x="29887069" y="11741186"/>
            <a:ext cx="2425792" cy="507831"/>
          </a:xfrm>
          <a:prstGeom prst="rect">
            <a:avLst/>
          </a:prstGeom>
          <a:noFill/>
        </p:spPr>
        <p:txBody>
          <a:bodyPr wrap="none" rtlCol="0">
            <a:spAutoFit/>
          </a:bodyPr>
          <a:lstStyle/>
          <a:p>
            <a:r>
              <a:rPr lang="en-US" sz="2700" dirty="0">
                <a:latin typeface="Garamond" charset="0"/>
                <a:ea typeface="Garamond" charset="0"/>
                <a:cs typeface="Garamond" charset="0"/>
              </a:rPr>
              <a:t>amount of noise</a:t>
            </a:r>
          </a:p>
        </p:txBody>
      </p:sp>
      <p:sp>
        <p:nvSpPr>
          <p:cNvPr id="21" name="TextBox 20"/>
          <p:cNvSpPr txBox="1"/>
          <p:nvPr/>
        </p:nvSpPr>
        <p:spPr>
          <a:xfrm>
            <a:off x="27601069" y="7406740"/>
            <a:ext cx="3313823" cy="508729"/>
          </a:xfrm>
          <a:prstGeom prst="rect">
            <a:avLst/>
          </a:prstGeom>
          <a:noFill/>
        </p:spPr>
        <p:txBody>
          <a:bodyPr wrap="square" rtlCol="0">
            <a:spAutoFit/>
          </a:bodyPr>
          <a:lstStyle/>
          <a:p>
            <a:r>
              <a:rPr lang="en-US" sz="2706" dirty="0" err="1">
                <a:solidFill>
                  <a:srgbClr val="000000"/>
                </a:solidFill>
                <a:latin typeface="Segoe UI Emoji" charset="0"/>
              </a:rPr>
              <a:t>Uɴᴛʀᴀɴsʟ</a:t>
            </a:r>
            <a:r>
              <a:rPr lang="en-US" sz="2706" dirty="0">
                <a:solidFill>
                  <a:srgbClr val="000000"/>
                </a:solidFill>
                <a:latin typeface="Segoe UI Emoji" charset="0"/>
              </a:rPr>
              <a:t>ᴀᴛᴇᴅ </a:t>
            </a:r>
            <a:r>
              <a:rPr lang="en-US" sz="2706" dirty="0" err="1">
                <a:solidFill>
                  <a:srgbClr val="000000"/>
                </a:solidFill>
                <a:latin typeface="Segoe UI Emoji" charset="0"/>
              </a:rPr>
              <a:t>Tᴀʀɢ</a:t>
            </a:r>
            <a:r>
              <a:rPr lang="en-US" sz="2706" dirty="0">
                <a:solidFill>
                  <a:srgbClr val="000000"/>
                </a:solidFill>
                <a:latin typeface="Segoe UI Emoji" charset="0"/>
              </a:rPr>
              <a:t>ᴇᴛ</a:t>
            </a:r>
            <a:endParaRPr lang="en-US" sz="2706" dirty="0"/>
          </a:p>
        </p:txBody>
      </p:sp>
      <p:sp>
        <p:nvSpPr>
          <p:cNvPr id="27" name="TextBox 26"/>
          <p:cNvSpPr txBox="1"/>
          <p:nvPr/>
        </p:nvSpPr>
        <p:spPr>
          <a:xfrm>
            <a:off x="32094911" y="7414483"/>
            <a:ext cx="1983158" cy="508729"/>
          </a:xfrm>
          <a:prstGeom prst="rect">
            <a:avLst/>
          </a:prstGeom>
          <a:noFill/>
        </p:spPr>
        <p:txBody>
          <a:bodyPr wrap="square" rtlCol="0">
            <a:spAutoFit/>
          </a:bodyPr>
          <a:lstStyle/>
          <a:p>
            <a:r>
              <a:rPr lang="en-US" sz="2706" dirty="0">
                <a:solidFill>
                  <a:srgbClr val="000000"/>
                </a:solidFill>
                <a:latin typeface="Segoe UI Emoji" charset="0"/>
              </a:rPr>
              <a:t>Rᴀᴡ </a:t>
            </a:r>
            <a:r>
              <a:rPr lang="en-US" sz="2706" dirty="0" err="1">
                <a:solidFill>
                  <a:srgbClr val="000000"/>
                </a:solidFill>
                <a:latin typeface="Segoe UI Emoji" charset="0"/>
              </a:rPr>
              <a:t>Cʀ</a:t>
            </a:r>
            <a:r>
              <a:rPr lang="en-US" sz="2706" dirty="0">
                <a:solidFill>
                  <a:srgbClr val="000000"/>
                </a:solidFill>
                <a:latin typeface="Segoe UI Emoji" charset="0"/>
              </a:rPr>
              <a:t>ᴀᴡ</a:t>
            </a:r>
            <a:r>
              <a:rPr lang="en-US" sz="2706" dirty="0" err="1">
                <a:solidFill>
                  <a:srgbClr val="000000"/>
                </a:solidFill>
                <a:latin typeface="Segoe UI Emoji" charset="0"/>
              </a:rPr>
              <a:t>ʟ</a:t>
            </a:r>
            <a:endParaRPr lang="en-US" sz="2706" dirty="0"/>
          </a:p>
        </p:txBody>
      </p:sp>
      <p:graphicFrame>
        <p:nvGraphicFramePr>
          <p:cNvPr id="28" name="Table 27"/>
          <p:cNvGraphicFramePr>
            <a:graphicFrameLocks noGrp="1"/>
          </p:cNvGraphicFramePr>
          <p:nvPr>
            <p:extLst>
              <p:ext uri="{D42A27DB-BD31-4B8C-83A1-F6EECF244321}">
                <p14:modId xmlns:p14="http://schemas.microsoft.com/office/powerpoint/2010/main" val="1159254827"/>
              </p:ext>
            </p:extLst>
          </p:nvPr>
        </p:nvGraphicFramePr>
        <p:xfrm>
          <a:off x="3312617" y="15619412"/>
          <a:ext cx="4095452" cy="4897084"/>
        </p:xfrm>
        <a:graphic>
          <a:graphicData uri="http://schemas.openxmlformats.org/drawingml/2006/table">
            <a:tbl>
              <a:tblPr firstRow="1" bandRow="1">
                <a:tableStyleId>{5940675A-B579-460E-94D1-54222C63F5DA}</a:tableStyleId>
              </a:tblPr>
              <a:tblGrid>
                <a:gridCol w="3211854"/>
                <a:gridCol w="883598"/>
              </a:tblGrid>
              <a:tr h="483034">
                <a:tc>
                  <a:txBody>
                    <a:bodyPr/>
                    <a:lstStyle/>
                    <a:p>
                      <a:r>
                        <a:rPr lang="en-US" sz="2700" dirty="0" smtClean="0">
                          <a:latin typeface="Garamond" charset="0"/>
                          <a:ea typeface="Garamond" charset="0"/>
                          <a:cs typeface="Garamond" charset="0"/>
                        </a:rPr>
                        <a:t>Type of noise</a:t>
                      </a:r>
                      <a:endParaRPr lang="en-US" sz="2700" dirty="0">
                        <a:latin typeface="Garamond" charset="0"/>
                        <a:ea typeface="Garamond" charset="0"/>
                        <a:cs typeface="Garamond" charset="0"/>
                      </a:endParaRPr>
                    </a:p>
                  </a:txBody>
                  <a:tcPr marL="35344" marR="35344" marT="35344" marB="35344">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2700" dirty="0">
                        <a:latin typeface="Garamond" charset="0"/>
                        <a:ea typeface="Garamond" charset="0"/>
                        <a:cs typeface="Garamond" charset="0"/>
                      </a:endParaRPr>
                    </a:p>
                  </a:txBody>
                  <a:tcPr marL="35344" marR="35344" marT="35344" marB="35344">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90450">
                <a:tc>
                  <a:txBody>
                    <a:bodyPr/>
                    <a:lstStyle/>
                    <a:p>
                      <a:r>
                        <a:rPr lang="en-US" sz="2700" dirty="0" smtClean="0">
                          <a:latin typeface="Garamond" charset="0"/>
                          <a:ea typeface="Garamond" charset="0"/>
                          <a:cs typeface="Garamond" charset="0"/>
                        </a:rPr>
                        <a:t>Okay</a:t>
                      </a:r>
                      <a:endParaRPr lang="en-US" sz="2700" dirty="0">
                        <a:latin typeface="Garamond" charset="0"/>
                        <a:ea typeface="Garamond" charset="0"/>
                        <a:cs typeface="Garamond" charset="0"/>
                      </a:endParaRPr>
                    </a:p>
                  </a:txBody>
                  <a:tcPr marL="35344" marR="35344" marT="35344" marB="35344">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a:r>
                        <a:rPr lang="en-US" sz="2700" dirty="0" smtClean="0">
                          <a:latin typeface="Garamond" charset="0"/>
                          <a:ea typeface="Garamond" charset="0"/>
                          <a:cs typeface="Garamond" charset="0"/>
                        </a:rPr>
                        <a:t>23%</a:t>
                      </a:r>
                      <a:endParaRPr lang="en-US" sz="2700" dirty="0">
                        <a:latin typeface="Garamond" charset="0"/>
                        <a:ea typeface="Garamond" charset="0"/>
                        <a:cs typeface="Garamond" charset="0"/>
                      </a:endParaRPr>
                    </a:p>
                  </a:txBody>
                  <a:tcPr marL="35344" marR="35344" marT="35344" marB="35344">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90450">
                <a:tc>
                  <a:txBody>
                    <a:bodyPr/>
                    <a:lstStyle/>
                    <a:p>
                      <a:r>
                        <a:rPr lang="en-US" sz="2700" dirty="0" smtClean="0">
                          <a:latin typeface="Garamond" charset="0"/>
                          <a:ea typeface="Garamond" charset="0"/>
                          <a:cs typeface="Garamond" charset="0"/>
                        </a:rPr>
                        <a:t>Misaligned sentences </a:t>
                      </a:r>
                      <a:endParaRPr lang="en-US" sz="2700" dirty="0">
                        <a:latin typeface="Garamond" charset="0"/>
                        <a:ea typeface="Garamond" charset="0"/>
                        <a:cs typeface="Garamond" charset="0"/>
                      </a:endParaRPr>
                    </a:p>
                  </a:txBody>
                  <a:tcPr marL="35344" marR="35344" marT="35344" marB="35344">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a:r>
                        <a:rPr lang="en-US" sz="2700" dirty="0" smtClean="0">
                          <a:latin typeface="Garamond" charset="0"/>
                          <a:ea typeface="Garamond" charset="0"/>
                          <a:cs typeface="Garamond" charset="0"/>
                        </a:rPr>
                        <a:t>41%</a:t>
                      </a:r>
                      <a:endParaRPr lang="en-US" sz="2700" dirty="0">
                        <a:latin typeface="Garamond" charset="0"/>
                        <a:ea typeface="Garamond" charset="0"/>
                        <a:cs typeface="Garamond" charset="0"/>
                      </a:endParaRPr>
                    </a:p>
                  </a:txBody>
                  <a:tcPr marL="35344" marR="35344" marT="35344" marB="35344">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90450">
                <a:tc>
                  <a:txBody>
                    <a:bodyPr/>
                    <a:lstStyle/>
                    <a:p>
                      <a:r>
                        <a:rPr lang="en-US" sz="2700" dirty="0" smtClean="0">
                          <a:latin typeface="Garamond" charset="0"/>
                          <a:ea typeface="Garamond" charset="0"/>
                          <a:cs typeface="Garamond" charset="0"/>
                        </a:rPr>
                        <a:t>3</a:t>
                      </a:r>
                      <a:r>
                        <a:rPr lang="en-US" sz="2700" baseline="30000" dirty="0" smtClean="0">
                          <a:latin typeface="Garamond" charset="0"/>
                          <a:ea typeface="Garamond" charset="0"/>
                          <a:cs typeface="Garamond" charset="0"/>
                        </a:rPr>
                        <a:t>rd</a:t>
                      </a:r>
                      <a:r>
                        <a:rPr lang="en-US" sz="2700" baseline="0" dirty="0" smtClean="0">
                          <a:latin typeface="Garamond" charset="0"/>
                          <a:ea typeface="Garamond" charset="0"/>
                          <a:cs typeface="Garamond" charset="0"/>
                        </a:rPr>
                        <a:t> Language</a:t>
                      </a:r>
                      <a:endParaRPr lang="en-US" sz="2700" dirty="0">
                        <a:latin typeface="Garamond" charset="0"/>
                        <a:ea typeface="Garamond" charset="0"/>
                        <a:cs typeface="Garamond" charset="0"/>
                      </a:endParaRPr>
                    </a:p>
                  </a:txBody>
                  <a:tcPr marL="35344" marR="35344" marT="35344" marB="35344">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a:r>
                        <a:rPr lang="en-US" sz="2700" dirty="0" smtClean="0">
                          <a:latin typeface="Garamond" charset="0"/>
                          <a:ea typeface="Garamond" charset="0"/>
                          <a:cs typeface="Garamond" charset="0"/>
                        </a:rPr>
                        <a:t>3%</a:t>
                      </a:r>
                      <a:endParaRPr lang="en-US" sz="2700" dirty="0">
                        <a:latin typeface="Garamond" charset="0"/>
                        <a:ea typeface="Garamond" charset="0"/>
                        <a:cs typeface="Garamond" charset="0"/>
                      </a:endParaRPr>
                    </a:p>
                  </a:txBody>
                  <a:tcPr marL="35344" marR="35344" marT="35344" marB="35344">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90450">
                <a:tc>
                  <a:txBody>
                    <a:bodyPr/>
                    <a:lstStyle/>
                    <a:p>
                      <a:r>
                        <a:rPr lang="en-US" sz="2700" dirty="0" smtClean="0">
                          <a:latin typeface="Garamond" charset="0"/>
                          <a:ea typeface="Garamond" charset="0"/>
                          <a:cs typeface="Garamond" charset="0"/>
                        </a:rPr>
                        <a:t>Both English</a:t>
                      </a:r>
                      <a:endParaRPr lang="en-US" sz="2700" dirty="0">
                        <a:latin typeface="Garamond" charset="0"/>
                        <a:ea typeface="Garamond" charset="0"/>
                        <a:cs typeface="Garamond" charset="0"/>
                      </a:endParaRPr>
                    </a:p>
                  </a:txBody>
                  <a:tcPr marL="35344" marR="35344" marT="35344" marB="35344">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a:r>
                        <a:rPr lang="en-US" sz="2700" dirty="0" smtClean="0">
                          <a:latin typeface="Garamond" charset="0"/>
                          <a:ea typeface="Garamond" charset="0"/>
                          <a:cs typeface="Garamond" charset="0"/>
                        </a:rPr>
                        <a:t>10%</a:t>
                      </a:r>
                      <a:endParaRPr lang="en-US" sz="2700" dirty="0">
                        <a:latin typeface="Garamond" charset="0"/>
                        <a:ea typeface="Garamond" charset="0"/>
                        <a:cs typeface="Garamond" charset="0"/>
                      </a:endParaRPr>
                    </a:p>
                  </a:txBody>
                  <a:tcPr marL="35344" marR="35344" marT="35344" marB="35344">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90450">
                <a:tc>
                  <a:txBody>
                    <a:bodyPr/>
                    <a:lstStyle/>
                    <a:p>
                      <a:r>
                        <a:rPr lang="en-US" sz="2700" dirty="0" smtClean="0">
                          <a:latin typeface="Garamond" charset="0"/>
                          <a:ea typeface="Garamond" charset="0"/>
                          <a:cs typeface="Garamond" charset="0"/>
                        </a:rPr>
                        <a:t>Both German </a:t>
                      </a:r>
                      <a:endParaRPr lang="en-US" sz="2700" dirty="0">
                        <a:latin typeface="Garamond" charset="0"/>
                        <a:ea typeface="Garamond" charset="0"/>
                        <a:cs typeface="Garamond" charset="0"/>
                      </a:endParaRPr>
                    </a:p>
                  </a:txBody>
                  <a:tcPr marL="35344" marR="35344" marT="35344" marB="35344">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a:r>
                        <a:rPr lang="en-US" sz="2700" dirty="0" smtClean="0">
                          <a:latin typeface="Garamond" charset="0"/>
                          <a:ea typeface="Garamond" charset="0"/>
                          <a:cs typeface="Garamond" charset="0"/>
                        </a:rPr>
                        <a:t>10%</a:t>
                      </a:r>
                      <a:endParaRPr lang="en-US" sz="2700" dirty="0">
                        <a:latin typeface="Garamond" charset="0"/>
                        <a:ea typeface="Garamond" charset="0"/>
                        <a:cs typeface="Garamond" charset="0"/>
                      </a:endParaRPr>
                    </a:p>
                  </a:txBody>
                  <a:tcPr marL="35344" marR="35344" marT="35344" marB="35344">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90450">
                <a:tc>
                  <a:txBody>
                    <a:bodyPr/>
                    <a:lstStyle/>
                    <a:p>
                      <a:r>
                        <a:rPr lang="en-US" sz="2700" dirty="0" smtClean="0">
                          <a:latin typeface="Garamond" charset="0"/>
                          <a:ea typeface="Garamond" charset="0"/>
                          <a:cs typeface="Garamond" charset="0"/>
                        </a:rPr>
                        <a:t>Untranslated</a:t>
                      </a:r>
                      <a:endParaRPr lang="en-US" sz="2700" dirty="0">
                        <a:latin typeface="Garamond" charset="0"/>
                        <a:ea typeface="Garamond" charset="0"/>
                        <a:cs typeface="Garamond" charset="0"/>
                      </a:endParaRPr>
                    </a:p>
                  </a:txBody>
                  <a:tcPr marL="35344" marR="35344" marT="35344" marB="35344">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a:r>
                        <a:rPr lang="en-US" sz="2700" dirty="0" smtClean="0">
                          <a:latin typeface="Garamond" charset="0"/>
                          <a:ea typeface="Garamond" charset="0"/>
                          <a:cs typeface="Garamond" charset="0"/>
                        </a:rPr>
                        <a:t>4%</a:t>
                      </a:r>
                      <a:endParaRPr lang="en-US" sz="2700" dirty="0">
                        <a:latin typeface="Garamond" charset="0"/>
                        <a:ea typeface="Garamond" charset="0"/>
                        <a:cs typeface="Garamond" charset="0"/>
                      </a:endParaRPr>
                    </a:p>
                  </a:txBody>
                  <a:tcPr marL="35344" marR="35344" marT="35344" marB="35344">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90450">
                <a:tc>
                  <a:txBody>
                    <a:bodyPr/>
                    <a:lstStyle/>
                    <a:p>
                      <a:r>
                        <a:rPr lang="en-US" sz="2700" dirty="0" smtClean="0">
                          <a:latin typeface="Garamond" charset="0"/>
                          <a:ea typeface="Garamond" charset="0"/>
                          <a:cs typeface="Garamond" charset="0"/>
                        </a:rPr>
                        <a:t>Short Segments ≤ 2</a:t>
                      </a:r>
                      <a:endParaRPr lang="en-US" sz="2700" dirty="0">
                        <a:latin typeface="Garamond" charset="0"/>
                        <a:ea typeface="Garamond" charset="0"/>
                        <a:cs typeface="Garamond" charset="0"/>
                      </a:endParaRPr>
                    </a:p>
                  </a:txBody>
                  <a:tcPr marL="35344" marR="35344" marT="35344" marB="35344">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a:r>
                        <a:rPr lang="en-US" sz="2700" dirty="0" smtClean="0">
                          <a:latin typeface="Garamond" charset="0"/>
                          <a:ea typeface="Garamond" charset="0"/>
                          <a:cs typeface="Garamond" charset="0"/>
                        </a:rPr>
                        <a:t>1%</a:t>
                      </a:r>
                      <a:endParaRPr lang="en-US" sz="2700" dirty="0">
                        <a:latin typeface="Garamond" charset="0"/>
                        <a:ea typeface="Garamond" charset="0"/>
                        <a:cs typeface="Garamond" charset="0"/>
                      </a:endParaRPr>
                    </a:p>
                  </a:txBody>
                  <a:tcPr marL="35344" marR="35344" marT="35344" marB="35344">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90450">
                <a:tc>
                  <a:txBody>
                    <a:bodyPr/>
                    <a:lstStyle/>
                    <a:p>
                      <a:pPr marL="0" marR="0" indent="0" algn="l" defTabSz="2011651" rtl="0" eaLnBrk="1" fontAlgn="auto" latinLnBrk="0" hangingPunct="1">
                        <a:lnSpc>
                          <a:spcPct val="100000"/>
                        </a:lnSpc>
                        <a:spcBef>
                          <a:spcPts val="0"/>
                        </a:spcBef>
                        <a:spcAft>
                          <a:spcPts val="0"/>
                        </a:spcAft>
                        <a:buClrTx/>
                        <a:buSzTx/>
                        <a:buFontTx/>
                        <a:buNone/>
                        <a:tabLst/>
                        <a:defRPr/>
                      </a:pPr>
                      <a:r>
                        <a:rPr lang="en-US" sz="2700" dirty="0" smtClean="0">
                          <a:latin typeface="Garamond" charset="0"/>
                          <a:ea typeface="Garamond" charset="0"/>
                          <a:cs typeface="Garamond" charset="0"/>
                        </a:rPr>
                        <a:t>Short Segments 3</a:t>
                      </a:r>
                      <a:r>
                        <a:rPr lang="en-US" sz="2700" baseline="0" dirty="0" smtClean="0">
                          <a:latin typeface="Garamond" charset="0"/>
                          <a:ea typeface="Garamond" charset="0"/>
                          <a:cs typeface="Garamond" charset="0"/>
                        </a:rPr>
                        <a:t> - 5</a:t>
                      </a:r>
                      <a:endParaRPr lang="en-US" sz="2700" dirty="0" smtClean="0">
                        <a:latin typeface="Garamond" charset="0"/>
                        <a:ea typeface="Garamond" charset="0"/>
                        <a:cs typeface="Garamond" charset="0"/>
                      </a:endParaRPr>
                    </a:p>
                  </a:txBody>
                  <a:tcPr marL="35344" marR="35344" marT="35344" marB="35344">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a:r>
                        <a:rPr lang="en-US" sz="2700" dirty="0" smtClean="0">
                          <a:latin typeface="Garamond" charset="0"/>
                          <a:ea typeface="Garamond" charset="0"/>
                          <a:cs typeface="Garamond" charset="0"/>
                        </a:rPr>
                        <a:t>5%</a:t>
                      </a:r>
                      <a:endParaRPr lang="en-US" sz="2700" dirty="0">
                        <a:latin typeface="Garamond" charset="0"/>
                        <a:ea typeface="Garamond" charset="0"/>
                        <a:cs typeface="Garamond" charset="0"/>
                      </a:endParaRPr>
                    </a:p>
                  </a:txBody>
                  <a:tcPr marL="35344" marR="35344" marT="35344" marB="35344">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490450">
                <a:tc>
                  <a:txBody>
                    <a:bodyPr/>
                    <a:lstStyle/>
                    <a:p>
                      <a:r>
                        <a:rPr lang="en-US" sz="2700" dirty="0" smtClean="0">
                          <a:latin typeface="Garamond" charset="0"/>
                          <a:ea typeface="Garamond" charset="0"/>
                          <a:cs typeface="Garamond" charset="0"/>
                        </a:rPr>
                        <a:t>Other Text</a:t>
                      </a:r>
                      <a:r>
                        <a:rPr lang="en-US" sz="2700" baseline="0" dirty="0" smtClean="0">
                          <a:latin typeface="Garamond" charset="0"/>
                          <a:ea typeface="Garamond" charset="0"/>
                          <a:cs typeface="Garamond" charset="0"/>
                        </a:rPr>
                        <a:t> </a:t>
                      </a:r>
                      <a:endParaRPr lang="en-US" sz="2700" dirty="0">
                        <a:latin typeface="Garamond" charset="0"/>
                        <a:ea typeface="Garamond" charset="0"/>
                        <a:cs typeface="Garamond" charset="0"/>
                      </a:endParaRPr>
                    </a:p>
                  </a:txBody>
                  <a:tcPr marL="35344" marR="35344" marT="35344" marB="35344">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r"/>
                      <a:r>
                        <a:rPr lang="en-US" sz="2700" dirty="0" smtClean="0">
                          <a:latin typeface="Garamond" charset="0"/>
                          <a:ea typeface="Garamond" charset="0"/>
                          <a:cs typeface="Garamond" charset="0"/>
                        </a:rPr>
                        <a:t>2%</a:t>
                      </a:r>
                      <a:endParaRPr lang="en-US" sz="2700" dirty="0">
                        <a:latin typeface="Garamond" charset="0"/>
                        <a:ea typeface="Garamond" charset="0"/>
                        <a:cs typeface="Garamond" charset="0"/>
                      </a:endParaRPr>
                    </a:p>
                  </a:txBody>
                  <a:tcPr marL="35344" marR="35344" marT="35344" marB="35344">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tr>
            </a:tbl>
          </a:graphicData>
        </a:graphic>
      </p:graphicFrame>
      <p:sp>
        <p:nvSpPr>
          <p:cNvPr id="33" name="Rounded Rectangle 32"/>
          <p:cNvSpPr/>
          <p:nvPr/>
        </p:nvSpPr>
        <p:spPr>
          <a:xfrm>
            <a:off x="11005969" y="5007055"/>
            <a:ext cx="13966181" cy="19299157"/>
          </a:xfrm>
          <a:prstGeom prst="roundRect">
            <a:avLst>
              <a:gd name="adj" fmla="val 4792"/>
            </a:avLst>
          </a:prstGeom>
          <a:noFill/>
          <a:ln w="127000" cmpd="sng">
            <a:solidFill>
              <a:srgbClr val="002C73"/>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4252" b="1" dirty="0">
                <a:solidFill>
                  <a:schemeClr val="tx1"/>
                </a:solidFill>
                <a:latin typeface="Helvetica"/>
                <a:cs typeface="Helvetica"/>
              </a:rPr>
              <a:t>Results</a:t>
            </a:r>
          </a:p>
          <a:p>
            <a:pPr algn="ctr"/>
            <a:endParaRPr lang="en-US" sz="387" dirty="0">
              <a:solidFill>
                <a:prstClr val="black"/>
              </a:solidFill>
              <a:latin typeface="Garamond"/>
              <a:cs typeface="Garamond"/>
            </a:endParaRPr>
          </a:p>
          <a:p>
            <a:pPr algn="ctr"/>
            <a:endParaRPr lang="en-US" sz="773" dirty="0">
              <a:solidFill>
                <a:prstClr val="black"/>
              </a:solidFill>
              <a:latin typeface="Garamond"/>
              <a:cs typeface="Garamond"/>
            </a:endParaRPr>
          </a:p>
          <a:p>
            <a:pPr algn="ctr"/>
            <a:r>
              <a:rPr lang="en-US" sz="3000" dirty="0">
                <a:solidFill>
                  <a:prstClr val="black"/>
                </a:solidFill>
                <a:latin typeface="Garamond"/>
                <a:cs typeface="Garamond"/>
              </a:rPr>
              <a:t>BLEU scores after adding different amounts of noise (ratio of original clean corpus)</a:t>
            </a:r>
          </a:p>
          <a:p>
            <a:pPr algn="ctr"/>
            <a:endParaRPr lang="en-US" sz="773" dirty="0">
              <a:solidFill>
                <a:prstClr val="black"/>
              </a:solidFill>
              <a:latin typeface="Garamond"/>
              <a:cs typeface="Garamond"/>
            </a:endParaRPr>
          </a:p>
          <a:p>
            <a:pPr algn="ctr"/>
            <a:r>
              <a:rPr lang="en-US" sz="3000" b="1" dirty="0">
                <a:solidFill>
                  <a:srgbClr val="00BD00"/>
                </a:solidFill>
                <a:latin typeface="Garamond"/>
                <a:cs typeface="Garamond"/>
              </a:rPr>
              <a:t>NMT (left green bars)</a:t>
            </a:r>
            <a:r>
              <a:rPr lang="en-US" sz="3000" b="1" dirty="0">
                <a:solidFill>
                  <a:prstClr val="black"/>
                </a:solidFill>
                <a:latin typeface="Garamond"/>
                <a:cs typeface="Garamond"/>
              </a:rPr>
              <a:t> </a:t>
            </a:r>
            <a:r>
              <a:rPr lang="en-US" sz="3000" dirty="0">
                <a:solidFill>
                  <a:prstClr val="black"/>
                </a:solidFill>
                <a:latin typeface="Garamond"/>
                <a:cs typeface="Garamond"/>
              </a:rPr>
              <a:t>is harmed more than </a:t>
            </a:r>
            <a:r>
              <a:rPr lang="en-US" sz="3000" b="1" dirty="0">
                <a:solidFill>
                  <a:srgbClr val="2500FF"/>
                </a:solidFill>
                <a:latin typeface="Garamond"/>
                <a:cs typeface="Garamond"/>
              </a:rPr>
              <a:t>SMT (right blue bars)</a:t>
            </a:r>
            <a:endParaRPr lang="en-US" sz="3000"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709"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endParaRPr lang="en-US" sz="2835" dirty="0">
              <a:solidFill>
                <a:prstClr val="black"/>
              </a:solidFill>
              <a:latin typeface="Garamond"/>
              <a:cs typeface="Garamond"/>
            </a:endParaRPr>
          </a:p>
          <a:p>
            <a:pPr marL="353519" indent="-353519">
              <a:buFont typeface="Arial" charset="0"/>
              <a:buChar char="•"/>
            </a:pPr>
            <a:endParaRPr lang="en-US" sz="2706" dirty="0">
              <a:solidFill>
                <a:prstClr val="black"/>
              </a:solidFill>
              <a:latin typeface="Garamond"/>
              <a:cs typeface="Garamond"/>
            </a:endParaRPr>
          </a:p>
          <a:p>
            <a:pPr algn="ctr"/>
            <a:endParaRPr lang="en-US" sz="2706" dirty="0">
              <a:solidFill>
                <a:prstClr val="black"/>
              </a:solidFill>
              <a:latin typeface="Garamond"/>
              <a:cs typeface="Garamond"/>
            </a:endParaRPr>
          </a:p>
        </p:txBody>
      </p:sp>
      <p:pic>
        <p:nvPicPr>
          <p:cNvPr id="35" name="Picture 34"/>
          <p:cNvPicPr>
            <a:picLocks noChangeAspect="1"/>
          </p:cNvPicPr>
          <p:nvPr/>
        </p:nvPicPr>
        <p:blipFill rotWithShape="1">
          <a:blip r:embed="rId9">
            <a:extLst>
              <a:ext uri="{28A0092B-C50C-407E-A947-70E740481C1C}">
                <a14:useLocalDpi xmlns:a14="http://schemas.microsoft.com/office/drawing/2010/main" val="0"/>
              </a:ext>
            </a:extLst>
          </a:blip>
          <a:srcRect l="11157" t="9675" r="9435" b="20033"/>
          <a:stretch/>
        </p:blipFill>
        <p:spPr>
          <a:xfrm>
            <a:off x="11522869" y="7523902"/>
            <a:ext cx="12897749" cy="16156857"/>
          </a:xfrm>
          <a:prstGeom prst="rect">
            <a:avLst/>
          </a:prstGeom>
        </p:spPr>
      </p:pic>
      <p:sp>
        <p:nvSpPr>
          <p:cNvPr id="25" name="TextBox 24"/>
          <p:cNvSpPr txBox="1"/>
          <p:nvPr/>
        </p:nvSpPr>
        <p:spPr>
          <a:xfrm rot="16200000">
            <a:off x="25746565" y="8905684"/>
            <a:ext cx="1524776" cy="507831"/>
          </a:xfrm>
          <a:prstGeom prst="rect">
            <a:avLst/>
          </a:prstGeom>
          <a:noFill/>
        </p:spPr>
        <p:txBody>
          <a:bodyPr wrap="none" rtlCol="0">
            <a:spAutoFit/>
          </a:bodyPr>
          <a:lstStyle/>
          <a:p>
            <a:r>
              <a:rPr lang="en-US" sz="2700" dirty="0">
                <a:latin typeface="Garamond" charset="0"/>
                <a:ea typeface="Garamond" charset="0"/>
                <a:cs typeface="Garamond" charset="0"/>
              </a:rPr>
              <a:t>% Copied</a:t>
            </a:r>
          </a:p>
        </p:txBody>
      </p:sp>
    </p:spTree>
    <p:extLst>
      <p:ext uri="{BB962C8B-B14F-4D97-AF65-F5344CB8AC3E}">
        <p14:creationId xmlns:p14="http://schemas.microsoft.com/office/powerpoint/2010/main" val="3815351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10028</TotalTime>
  <Words>397</Words>
  <Application>Microsoft Macintosh PowerPoint</Application>
  <PresentationFormat>Custom</PresentationFormat>
  <Paragraphs>141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Garamond</vt:lpstr>
      <vt:lpstr>Helvetica</vt:lpstr>
      <vt:lpstr>Segoe UI Emoji</vt:lpstr>
      <vt:lpstr>Wingdings</vt:lpstr>
      <vt:lpstr>Arial</vt:lpstr>
      <vt:lpstr>Office Theme</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Huda Khayrallah</dc:creator>
  <cp:lastModifiedBy>Microsoft Office User</cp:lastModifiedBy>
  <cp:revision>133</cp:revision>
  <cp:lastPrinted>2018-07-18T23:44:01Z</cp:lastPrinted>
  <dcterms:created xsi:type="dcterms:W3CDTF">2014-07-28T03:53:44Z</dcterms:created>
  <dcterms:modified xsi:type="dcterms:W3CDTF">2018-07-21T03:45:40Z</dcterms:modified>
</cp:coreProperties>
</file>