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51"/>
  </p:notesMasterIdLst>
  <p:sldIdLst>
    <p:sldId id="257" r:id="rId2"/>
    <p:sldId id="322" r:id="rId3"/>
    <p:sldId id="258" r:id="rId4"/>
    <p:sldId id="261" r:id="rId5"/>
    <p:sldId id="305" r:id="rId6"/>
    <p:sldId id="279" r:id="rId7"/>
    <p:sldId id="265" r:id="rId8"/>
    <p:sldId id="266" r:id="rId9"/>
    <p:sldId id="310" r:id="rId10"/>
    <p:sldId id="267" r:id="rId11"/>
    <p:sldId id="293" r:id="rId12"/>
    <p:sldId id="307" r:id="rId13"/>
    <p:sldId id="311" r:id="rId14"/>
    <p:sldId id="308" r:id="rId15"/>
    <p:sldId id="309" r:id="rId16"/>
    <p:sldId id="289" r:id="rId17"/>
    <p:sldId id="290" r:id="rId18"/>
    <p:sldId id="298" r:id="rId19"/>
    <p:sldId id="295" r:id="rId20"/>
    <p:sldId id="312" r:id="rId21"/>
    <p:sldId id="271" r:id="rId22"/>
    <p:sldId id="300" r:id="rId23"/>
    <p:sldId id="296" r:id="rId24"/>
    <p:sldId id="297" r:id="rId25"/>
    <p:sldId id="301" r:id="rId26"/>
    <p:sldId id="272" r:id="rId27"/>
    <p:sldId id="313" r:id="rId28"/>
    <p:sldId id="281" r:id="rId29"/>
    <p:sldId id="302" r:id="rId30"/>
    <p:sldId id="278" r:id="rId31"/>
    <p:sldId id="280" r:id="rId32"/>
    <p:sldId id="303" r:id="rId33"/>
    <p:sldId id="273" r:id="rId34"/>
    <p:sldId id="314" r:id="rId35"/>
    <p:sldId id="304" r:id="rId36"/>
    <p:sldId id="288" r:id="rId37"/>
    <p:sldId id="283" r:id="rId38"/>
    <p:sldId id="319" r:id="rId39"/>
    <p:sldId id="317" r:id="rId40"/>
    <p:sldId id="318" r:id="rId41"/>
    <p:sldId id="316" r:id="rId42"/>
    <p:sldId id="320" r:id="rId43"/>
    <p:sldId id="321" r:id="rId44"/>
    <p:sldId id="286" r:id="rId45"/>
    <p:sldId id="259" r:id="rId46"/>
    <p:sldId id="282" r:id="rId47"/>
    <p:sldId id="260" r:id="rId48"/>
    <p:sldId id="287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209C"/>
    <a:srgbClr val="9751CD"/>
    <a:srgbClr val="BD72F6"/>
    <a:srgbClr val="8039B7"/>
    <a:srgbClr val="007F39"/>
    <a:srgbClr val="22FF86"/>
    <a:srgbClr val="728CFF"/>
    <a:srgbClr val="5A78FF"/>
    <a:srgbClr val="022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6"/>
    <p:restoredTop sz="82349"/>
  </p:normalViewPr>
  <p:slideViewPr>
    <p:cSldViewPr snapToGrid="0" snapToObjects="1" showGuides="1">
      <p:cViewPr>
        <p:scale>
          <a:sx n="98" d="100"/>
          <a:sy n="98" d="100"/>
        </p:scale>
        <p:origin x="1752" y="19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3472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7B197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5DB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D883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00919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rgbClr val="D82CA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explosion val="18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000" b="0" i="0" u="none" strike="noStrike" kern="1200" baseline="0">
                      <a:solidFill>
                        <a:srgbClr val="7B197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394557823129252"/>
                  <c:y val="0.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0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7619047619048"/>
                      <c:h val="0.186732186732187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12244903315657"/>
                  <c:y val="0.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000" b="0" i="0" u="none" strike="noStrike" kern="1200" baseline="0">
                      <a:solidFill>
                        <a:srgbClr val="005DB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02721088435374"/>
                      <c:h val="0.18673218673218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0435374685307194"/>
                  <c:y val="-0.04913995240766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000" b="0" i="0" u="none" strike="noStrike" kern="1200" baseline="0">
                      <a:solidFill>
                        <a:srgbClr val="D883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6054421768707"/>
                      <c:h val="0.187321867321867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.0340136054421769"/>
                  <c:y val="-0.04913995240766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0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2306176013713"/>
                      <c:h val="0.187321867321867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5.35647329798061E-8"/>
                  <c:y val="-0.022112925380641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000" b="0" i="0" u="none" strike="noStrike" kern="1200" baseline="0">
                      <a:solidFill>
                        <a:srgbClr val="00919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952434517114"/>
                      <c:h val="0.187321867321867"/>
                    </c:manualLayout>
                  </c15:layout>
                </c:ext>
              </c:extLst>
            </c:dLbl>
            <c:dLbl>
              <c:idx val="6"/>
              <c:layout>
                <c:manualLayout>
                  <c:x val="-0.00272108843537415"/>
                  <c:y val="-0.029484029484029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000" b="0" i="0" u="none" strike="noStrike" kern="1200" baseline="0">
                        <a:solidFill>
                          <a:srgbClr val="D82CAA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mtClean="0">
                        <a:solidFill>
                          <a:srgbClr val="D82CAA"/>
                        </a:solidFill>
                      </a:rPr>
                      <a:t>Other</a:t>
                    </a:r>
                    <a:r>
                      <a:rPr lang="en-US" baseline="0" smtClean="0">
                        <a:solidFill>
                          <a:srgbClr val="D82CAA"/>
                        </a:solidFill>
                      </a:rPr>
                      <a:t> Text</a:t>
                    </a:r>
                    <a:endParaRPr lang="en-US">
                      <a:solidFill>
                        <a:srgbClr val="D82CAA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000" b="0" i="0" u="none" strike="noStrike" kern="1200" baseline="0">
                      <a:solidFill>
                        <a:srgbClr val="D82CAA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0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Misaligned sentences </c:v>
                </c:pt>
                <c:pt idx="1">
                  <c:v>Both English</c:v>
                </c:pt>
                <c:pt idx="2">
                  <c:v>Both German </c:v>
                </c:pt>
                <c:pt idx="3">
                  <c:v>Untranslated</c:v>
                </c:pt>
                <c:pt idx="4">
                  <c:v>3rd Language</c:v>
                </c:pt>
                <c:pt idx="5">
                  <c:v>Short Segments</c:v>
                </c:pt>
                <c:pt idx="6">
                  <c:v>Non-language </c:v>
                </c:pt>
                <c:pt idx="7">
                  <c:v>Okay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0.41</c:v>
                </c:pt>
                <c:pt idx="1">
                  <c:v>0.1</c:v>
                </c:pt>
                <c:pt idx="2">
                  <c:v>0.1</c:v>
                </c:pt>
                <c:pt idx="3">
                  <c:v>0.04</c:v>
                </c:pt>
                <c:pt idx="4">
                  <c:v>0.03</c:v>
                </c:pt>
                <c:pt idx="5">
                  <c:v>0.06</c:v>
                </c:pt>
                <c:pt idx="6">
                  <c:v>0.02</c:v>
                </c:pt>
                <c:pt idx="7">
                  <c:v>0.23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05850-0C01-8A4F-BA58-EF8411C242E4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F49FB-25AF-5943-8FEB-8E41B0FE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6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4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product of machine translation, poor human translation, or heavily specialized language use, such as bullet points in product descriptions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5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2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33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6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1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NMT</a:t>
            </a:r>
            <a:r>
              <a:rPr lang="en-US" baseline="0" dirty="0" smtClean="0"/>
              <a:t> is hurt same</a:t>
            </a:r>
          </a:p>
          <a:p>
            <a:r>
              <a:rPr lang="en-US" baseline="0" dirty="0" smtClean="0"/>
              <a:t>SMT is hurt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3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Language ID</a:t>
            </a:r>
            <a:r>
              <a:rPr lang="en-US" baseline="0" dirty="0" smtClean="0"/>
              <a:t> does not work well on single sentences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0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6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Multilingual MT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9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err="1" smtClean="0"/>
              <a:t>didn</a:t>
            </a:r>
            <a:r>
              <a:rPr lang="mr-IN" dirty="0" smtClean="0"/>
              <a:t>’</a:t>
            </a:r>
            <a:r>
              <a:rPr lang="en-US" dirty="0" smtClean="0"/>
              <a:t>t</a:t>
            </a:r>
            <a:r>
              <a:rPr lang="en-US" baseline="0" dirty="0" smtClean="0"/>
              <a:t> hurt as much as we expected </a:t>
            </a:r>
            <a:r>
              <a:rPr lang="mr-IN" baseline="0" dirty="0" smtClean="0"/>
              <a:t>–</a:t>
            </a:r>
            <a:r>
              <a:rPr lang="en-US" baseline="0" dirty="0" smtClean="0"/>
              <a:t> perhaps because there was a domain shift between the two different corpora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should have been in the wrong language half the time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systems picking up on the domain shift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52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0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6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1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 task</a:t>
            </a:r>
          </a:p>
          <a:p>
            <a:r>
              <a:rPr lang="en-US" dirty="0" smtClean="0"/>
              <a:t>copy &amp; </a:t>
            </a:r>
            <a:r>
              <a:rPr lang="en-US" dirty="0" err="1" smtClean="0"/>
              <a:t>tranlsate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En</a:t>
            </a:r>
            <a:r>
              <a:rPr lang="en-US" baseline="0" dirty="0" smtClean="0"/>
              <a:t>-Spanish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0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2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4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analysis on poster</a:t>
            </a:r>
          </a:p>
          <a:p>
            <a:r>
              <a:rPr lang="en-US" dirty="0" smtClean="0"/>
              <a:t>learns</a:t>
            </a:r>
            <a:r>
              <a:rPr lang="en-US" baseline="0" dirty="0" smtClean="0"/>
              <a:t> to copy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cant *just* filter exact copies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&lt;=2</a:t>
            </a:r>
          </a:p>
          <a:p>
            <a:r>
              <a:rPr lang="en-US" dirty="0" smtClean="0"/>
              <a:t>3-5</a:t>
            </a:r>
          </a:p>
          <a:p>
            <a:endParaRPr lang="en-US" dirty="0" smtClean="0"/>
          </a:p>
          <a:p>
            <a:r>
              <a:rPr lang="en-US" dirty="0" smtClean="0"/>
              <a:t>Practical in low resource</a:t>
            </a:r>
          </a:p>
          <a:p>
            <a:endParaRPr lang="en-US" dirty="0" smtClean="0"/>
          </a:p>
          <a:p>
            <a:r>
              <a:rPr lang="en-US" dirty="0" smtClean="0"/>
              <a:t>specialized </a:t>
            </a:r>
            <a:r>
              <a:rPr lang="en-US" baseline="0" dirty="0" smtClean="0"/>
              <a:t>terms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Recently some papers have come out on dictionary training in NMT, but prior to that there had been concern about this affecting the LM component of NMT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5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3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&lt;=2</a:t>
            </a:r>
          </a:p>
          <a:p>
            <a:r>
              <a:rPr lang="en-US" dirty="0" smtClean="0"/>
              <a:t>3-5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12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 some further analysis </a:t>
            </a:r>
          </a:p>
          <a:p>
            <a:r>
              <a:rPr lang="en-US" dirty="0" smtClean="0"/>
              <a:t>Come to the poster to talk more</a:t>
            </a:r>
            <a:r>
              <a:rPr lang="en-US" dirty="0" smtClean="0"/>
              <a:t>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Option with </a:t>
            </a:r>
            <a:r>
              <a:rPr lang="en-US" baseline="0" dirty="0" err="1" smtClean="0"/>
              <a:t>paracawrl</a:t>
            </a:r>
            <a:r>
              <a:rPr lang="en-US" baseline="0" dirty="0" smtClean="0"/>
              <a:t> is to use a filtered version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 want to see what kind of noise exists to improve it</a:t>
            </a:r>
            <a:endParaRPr lang="en-US" dirty="0" smtClean="0"/>
          </a:p>
          <a:p>
            <a:r>
              <a:rPr lang="en-US" dirty="0" smtClean="0"/>
              <a:t>what kind</a:t>
            </a:r>
            <a:r>
              <a:rPr lang="en-US" baseline="0" dirty="0" smtClean="0"/>
              <a:t> of noise in data to motivate future filtering work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8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Shared task </a:t>
            </a:r>
            <a:r>
              <a:rPr lang="mr-IN" baseline="0" dirty="0" smtClean="0"/>
              <a:t>–</a:t>
            </a:r>
            <a:r>
              <a:rPr lang="en-US" baseline="0" dirty="0" smtClean="0"/>
              <a:t> did will, beat </a:t>
            </a:r>
            <a:r>
              <a:rPr lang="en-US" baseline="0" dirty="0" err="1" smtClean="0"/>
              <a:t>zipporah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0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 some further analysis </a:t>
            </a:r>
          </a:p>
          <a:p>
            <a:r>
              <a:rPr lang="en-US" dirty="0" smtClean="0"/>
              <a:t>Come to the poster to talk more</a:t>
            </a:r>
            <a:r>
              <a:rPr lang="en-US" dirty="0" smtClean="0"/>
              <a:t>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ran into a situation where</a:t>
            </a:r>
            <a:r>
              <a:rPr lang="en-US" baseline="0" dirty="0" smtClean="0"/>
              <a:t> more data hurt NMT performance and wanted to analyze what happened there.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DE-</a:t>
            </a:r>
            <a:r>
              <a:rPr lang="en-US" dirty="0" err="1" smtClean="0"/>
              <a:t>En</a:t>
            </a:r>
            <a:r>
              <a:rPr lang="en-US" baseline="0" dirty="0" smtClean="0"/>
              <a:t> translation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noisy web corpus </a:t>
            </a:r>
            <a:r>
              <a:rPr lang="en-US" baseline="0" dirty="0" err="1" smtClean="0"/>
              <a:t>paracrawl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71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monolingual</a:t>
            </a:r>
            <a:r>
              <a:rPr lang="en-US" baseline="0" dirty="0" smtClean="0"/>
              <a:t> data for either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9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focus on </a:t>
            </a:r>
            <a:r>
              <a:rPr lang="en-US" dirty="0" err="1" smtClean="0"/>
              <a:t>webcrawled</a:t>
            </a:r>
            <a:r>
              <a:rPr lang="en-US" baseline="0" dirty="0" smtClean="0"/>
              <a:t> data in this talk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30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 came about because we wanted to add </a:t>
            </a:r>
            <a:r>
              <a:rPr lang="en-US" dirty="0" err="1" smtClean="0"/>
              <a:t>paracrawl</a:t>
            </a:r>
            <a:r>
              <a:rPr lang="en-US" dirty="0" smtClean="0"/>
              <a:t> data to WMT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8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314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DELTA PLOT</a:t>
            </a:r>
          </a:p>
          <a:p>
            <a:endParaRPr lang="en-US" dirty="0" smtClean="0"/>
          </a:p>
          <a:p>
            <a:r>
              <a:rPr lang="en-US" dirty="0" smtClean="0"/>
              <a:t>SMT Blue</a:t>
            </a:r>
          </a:p>
          <a:p>
            <a:r>
              <a:rPr lang="en-US" dirty="0" smtClean="0"/>
              <a:t>NMT green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 Segments &lt;=2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 Segments 3 - 5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5%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practical to annotate</a:t>
            </a:r>
            <a:r>
              <a:rPr lang="en-US" baseline="0" dirty="0" smtClean="0"/>
              <a:t> all of </a:t>
            </a:r>
            <a:r>
              <a:rPr lang="en-US" baseline="0" dirty="0" err="1" smtClean="0"/>
              <a:t>paracawl</a:t>
            </a:r>
            <a:r>
              <a:rPr lang="en-US" baseline="0" dirty="0" smtClean="0"/>
              <a:t> for noise types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generate artificial noise in an attempt to mimic these situations to analyze how MT reacts to each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going to go through them all one by one. In general, most impact NMT more than SMT, but one was catastrophic for NMT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F49FB-25AF-5943-8FEB-8E41B0FE60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6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46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C12314A2-7C65-4740-9CD2-1DF380822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Khayrallah &amp; Koehn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2314A2-7C65-4740-9CD2-1DF380822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Khayrallah &amp; Koehn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2314A2-7C65-4740-9CD2-1DF380822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</a:t>
            </a:r>
            <a:endParaRPr lang="en-US" dirty="0"/>
          </a:p>
        </p:txBody>
      </p:sp>
      <p:pic>
        <p:nvPicPr>
          <p:cNvPr id="8" name="Picture 7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Khayrallah &amp; Koehn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C12314A2-7C65-4740-9CD2-1DF3808222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Khayrallah &amp; Koehn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C12314A2-7C65-4740-9CD2-1DF3808222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Khayrallah &amp; Koehn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2314A2-7C65-4740-9CD2-1DF380822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Khayrallah &amp; Koehn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2314A2-7C65-4740-9CD2-1DF380822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Khayrallah &amp; Koehn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2314A2-7C65-4740-9CD2-1DF380822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Khayrallah &amp; Koehn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2314A2-7C65-4740-9CD2-1DF380822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Khayrallah &amp; Koehn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2314A2-7C65-4740-9CD2-1DF380822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Khayrallah &amp; Koehn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2314A2-7C65-4740-9CD2-1DF3808222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" y="6126163"/>
            <a:ext cx="2319527" cy="88436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Khayrallah &amp; Koehn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14A2-7C65-4740-9CD2-1DF380822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6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lweb.org/anthology/W18-2705" TargetMode="External"/><Relationship Id="rId4" Type="http://schemas.openxmlformats.org/officeDocument/2006/relationships/hyperlink" Target="http://aclweb.org/anthology/W18-2705.bib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0002" y="6077666"/>
            <a:ext cx="3203838" cy="100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8986" y="827508"/>
            <a:ext cx="9176657" cy="1470025"/>
          </a:xfrm>
        </p:spPr>
        <p:txBody>
          <a:bodyPr>
            <a:noAutofit/>
          </a:bodyPr>
          <a:lstStyle/>
          <a:p>
            <a:r>
              <a:rPr lang="en-US" sz="4500" dirty="0"/>
              <a:t>On the Impact of 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Various </a:t>
            </a:r>
            <a:r>
              <a:rPr lang="en-US" sz="4500" dirty="0"/>
              <a:t>Types of Noise </a:t>
            </a:r>
            <a:r>
              <a:rPr lang="en-US" sz="4500" dirty="0" smtClean="0"/>
              <a:t>on</a:t>
            </a:r>
            <a:br>
              <a:rPr lang="en-US" sz="4500" dirty="0" smtClean="0"/>
            </a:br>
            <a:r>
              <a:rPr lang="en-US" sz="4500" dirty="0" smtClean="0"/>
              <a:t> </a:t>
            </a:r>
            <a:r>
              <a:rPr lang="en-US" sz="4500" dirty="0"/>
              <a:t>Neural Machine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657" y="2806984"/>
            <a:ext cx="9144000" cy="4403713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</a:rPr>
              <a:t>Huda Khayrallah </a:t>
            </a:r>
            <a:r>
              <a:rPr lang="en-US" sz="3000" dirty="0" smtClean="0">
                <a:solidFill>
                  <a:srgbClr val="000000"/>
                </a:solidFill>
              </a:rPr>
              <a:t>&amp; </a:t>
            </a:r>
            <a:r>
              <a:rPr lang="en-US" sz="3000" b="1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Philipp Koehn</a:t>
            </a:r>
          </a:p>
          <a:p>
            <a:r>
              <a:rPr lang="en-US" sz="3000" dirty="0" smtClean="0">
                <a:solidFill>
                  <a:srgbClr val="000000"/>
                </a:solidFill>
              </a:rPr>
              <a:t>{</a:t>
            </a:r>
            <a:r>
              <a:rPr lang="en-US" sz="3000" dirty="0" err="1" smtClean="0">
                <a:solidFill>
                  <a:srgbClr val="000000"/>
                </a:solidFill>
              </a:rPr>
              <a:t>huda</a:t>
            </a:r>
            <a:r>
              <a:rPr lang="en-US" sz="3000" dirty="0" smtClean="0">
                <a:solidFill>
                  <a:srgbClr val="000000"/>
                </a:solidFill>
              </a:rPr>
              <a:t>, phi}@</a:t>
            </a:r>
            <a:r>
              <a:rPr lang="en-US" sz="3000" dirty="0" err="1" smtClean="0">
                <a:solidFill>
                  <a:srgbClr val="000000"/>
                </a:solidFill>
              </a:rPr>
              <a:t>jhu.edu</a:t>
            </a:r>
            <a:endParaRPr lang="en-US" sz="3000" dirty="0" smtClean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en-US" sz="3000" dirty="0"/>
              <a:t>This talk was presented at </a:t>
            </a:r>
            <a:r>
              <a:rPr lang="en-US" sz="3000" dirty="0" smtClean="0"/>
              <a:t>WNMT at ACL2018</a:t>
            </a:r>
          </a:p>
          <a:p>
            <a:r>
              <a:rPr lang="en-US" sz="3000" dirty="0" smtClean="0"/>
              <a:t>It </a:t>
            </a:r>
            <a:r>
              <a:rPr lang="en-US" sz="3000" dirty="0"/>
              <a:t>is based on this paper</a:t>
            </a:r>
            <a:r>
              <a:rPr lang="en-US" sz="3000" dirty="0" smtClean="0"/>
              <a:t>:</a:t>
            </a:r>
          </a:p>
          <a:p>
            <a:r>
              <a:rPr lang="en-US" sz="3000" dirty="0">
                <a:hlinkClick r:id="rId3"/>
              </a:rPr>
              <a:t>http://</a:t>
            </a:r>
            <a:r>
              <a:rPr lang="en-US" sz="3000" dirty="0" smtClean="0">
                <a:hlinkClick r:id="rId3"/>
              </a:rPr>
              <a:t>aclweb.org/anthology/W18-2705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/>
              <a:t>b</a:t>
            </a:r>
            <a:r>
              <a:rPr lang="en-US" sz="3000" dirty="0" smtClean="0"/>
              <a:t>ib:</a:t>
            </a:r>
          </a:p>
          <a:p>
            <a:r>
              <a:rPr lang="en-US" sz="3000" dirty="0">
                <a:hlinkClick r:id="rId4"/>
              </a:rPr>
              <a:t>http://</a:t>
            </a:r>
            <a:r>
              <a:rPr lang="en-US" sz="3000" dirty="0" smtClean="0">
                <a:hlinkClick r:id="rId4"/>
              </a:rPr>
              <a:t>aclweb.org/anthology/W18-2705.bib</a:t>
            </a:r>
            <a:endParaRPr lang="en-US" sz="3000" dirty="0" smtClean="0"/>
          </a:p>
          <a:p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Misaligned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228D6"/>
                </a:solidFill>
              </a:rPr>
              <a:t>Die Koalas </a:t>
            </a:r>
            <a:r>
              <a:rPr lang="en-US" sz="3000" dirty="0" err="1">
                <a:solidFill>
                  <a:srgbClr val="0228D6"/>
                </a:solidFill>
              </a:rPr>
              <a:t>sind</a:t>
            </a:r>
            <a:r>
              <a:rPr lang="en-US" sz="3000" dirty="0">
                <a:solidFill>
                  <a:srgbClr val="0228D6"/>
                </a:solidFill>
              </a:rPr>
              <a:t> </a:t>
            </a:r>
            <a:r>
              <a:rPr lang="en-US" sz="3000" dirty="0" err="1">
                <a:solidFill>
                  <a:srgbClr val="0228D6"/>
                </a:solidFill>
              </a:rPr>
              <a:t>süß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Die </a:t>
            </a:r>
            <a:r>
              <a:rPr lang="en-US" sz="3000" dirty="0" err="1">
                <a:solidFill>
                  <a:srgbClr val="C00000"/>
                </a:solidFill>
              </a:rPr>
              <a:t>Kängurus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 err="1">
                <a:solidFill>
                  <a:srgbClr val="C00000"/>
                </a:solidFill>
              </a:rPr>
              <a:t>springen</a:t>
            </a:r>
            <a:endParaRPr lang="en-US" sz="3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Der Koala </a:t>
            </a:r>
            <a:r>
              <a:rPr lang="en-US" sz="3000" dirty="0" err="1">
                <a:solidFill>
                  <a:srgbClr val="00B050"/>
                </a:solidFill>
              </a:rPr>
              <a:t>ist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weich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8039B7"/>
                </a:solidFill>
              </a:rPr>
              <a:t>Das </a:t>
            </a:r>
            <a:r>
              <a:rPr lang="en-US" sz="3000" dirty="0" err="1">
                <a:solidFill>
                  <a:srgbClr val="8039B7"/>
                </a:solidFill>
              </a:rPr>
              <a:t>Känguru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ist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schnell</a:t>
            </a: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The kangaroos jump</a:t>
            </a:r>
            <a:endParaRPr lang="en-US" sz="3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The </a:t>
            </a:r>
            <a:r>
              <a:rPr lang="en-US" sz="3000" dirty="0">
                <a:solidFill>
                  <a:srgbClr val="00B050"/>
                </a:solidFill>
              </a:rPr>
              <a:t>koala is </a:t>
            </a:r>
            <a:r>
              <a:rPr lang="en-US" sz="3000" dirty="0" smtClean="0">
                <a:solidFill>
                  <a:srgbClr val="00B050"/>
                </a:solidFill>
              </a:rPr>
              <a:t>soft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8039B7"/>
                </a:solidFill>
              </a:rPr>
              <a:t>The </a:t>
            </a:r>
            <a:r>
              <a:rPr lang="en-US" sz="3000" dirty="0">
                <a:solidFill>
                  <a:srgbClr val="8039B7"/>
                </a:solidFill>
              </a:rPr>
              <a:t>kangaroo is </a:t>
            </a:r>
            <a:r>
              <a:rPr lang="en-US" sz="3000" dirty="0" smtClean="0">
                <a:solidFill>
                  <a:srgbClr val="8039B7"/>
                </a:solidFill>
              </a:rPr>
              <a:t>fast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228D6"/>
                </a:solidFill>
              </a:rPr>
              <a:t>The </a:t>
            </a:r>
            <a:r>
              <a:rPr lang="en-US" sz="3000" dirty="0">
                <a:solidFill>
                  <a:srgbClr val="0228D6"/>
                </a:solidFill>
              </a:rPr>
              <a:t>koalas are cute</a:t>
            </a:r>
          </a:p>
          <a:p>
            <a:endParaRPr lang="en-US" sz="27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Misaligned Sentences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7" t="7638" r="13859" b="85386"/>
          <a:stretch/>
        </p:blipFill>
        <p:spPr>
          <a:xfrm>
            <a:off x="496122" y="2643185"/>
            <a:ext cx="8229600" cy="1585117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95024"/>
              </p:ext>
            </p:extLst>
          </p:nvPr>
        </p:nvGraphicFramePr>
        <p:xfrm>
          <a:off x="7135586" y="5957889"/>
          <a:ext cx="2125980" cy="49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341"/>
                <a:gridCol w="1081639"/>
              </a:tblGrid>
              <a:tr h="377477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NMT</a:t>
                      </a:r>
                      <a:endParaRPr lang="en-US" sz="2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SMT</a:t>
                      </a:r>
                      <a:endParaRPr lang="en-US" sz="2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Misordered</a:t>
            </a:r>
            <a:r>
              <a:rPr lang="en-US" dirty="0" smtClean="0"/>
              <a:t> </a:t>
            </a:r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Misordered</a:t>
            </a:r>
            <a:r>
              <a:rPr lang="en-US" dirty="0" smtClean="0"/>
              <a:t> </a:t>
            </a:r>
            <a:r>
              <a:rPr lang="en-US" dirty="0"/>
              <a:t>Words (source)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1063"/>
                </a:solidFill>
              </a:rPr>
              <a:t>Die</a:t>
            </a:r>
            <a:r>
              <a:rPr lang="en-US" sz="3000" dirty="0">
                <a:solidFill>
                  <a:srgbClr val="001688"/>
                </a:solidFill>
              </a:rPr>
              <a:t> </a:t>
            </a:r>
            <a:r>
              <a:rPr lang="en-US" sz="3000" dirty="0">
                <a:solidFill>
                  <a:srgbClr val="0229D6"/>
                </a:solidFill>
              </a:rPr>
              <a:t>Koalas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  <a:r>
              <a:rPr lang="en-US" sz="3000" dirty="0" err="1">
                <a:solidFill>
                  <a:srgbClr val="0228D6"/>
                </a:solidFill>
              </a:rPr>
              <a:t>sind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  <a:r>
              <a:rPr lang="en-US" sz="3000" dirty="0" err="1">
                <a:solidFill>
                  <a:srgbClr val="728CFF"/>
                </a:solidFill>
              </a:rPr>
              <a:t>süß</a:t>
            </a:r>
            <a:r>
              <a:rPr lang="en-US" sz="3000" dirty="0">
                <a:solidFill>
                  <a:srgbClr val="728CFF"/>
                </a:solidFill>
              </a:rPr>
              <a:t> </a:t>
            </a:r>
            <a:r>
              <a:rPr lang="en-US" sz="3000" dirty="0">
                <a:solidFill>
                  <a:srgbClr val="0228D6"/>
                </a:solidFill>
              </a:rPr>
              <a:t> </a:t>
            </a:r>
            <a:endParaRPr lang="en-US" sz="3000" dirty="0">
              <a:solidFill>
                <a:srgbClr val="A6AED6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610706"/>
                </a:solidFill>
              </a:rPr>
              <a:t>Die </a:t>
            </a:r>
            <a:r>
              <a:rPr lang="en-US" sz="3000" dirty="0" err="1">
                <a:solidFill>
                  <a:srgbClr val="C00000"/>
                </a:solidFill>
              </a:rPr>
              <a:t>Kängurus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 err="1">
                <a:solidFill>
                  <a:srgbClr val="F6585B"/>
                </a:solidFill>
              </a:rPr>
              <a:t>springen</a:t>
            </a:r>
            <a:endParaRPr lang="en-US" sz="3000" dirty="0">
              <a:solidFill>
                <a:srgbClr val="F6585B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A3D1C"/>
                </a:solidFill>
              </a:rPr>
              <a:t>Der </a:t>
            </a:r>
            <a:r>
              <a:rPr lang="en-US" sz="3000" dirty="0">
                <a:solidFill>
                  <a:srgbClr val="007F39"/>
                </a:solidFill>
              </a:rPr>
              <a:t>Koala</a:t>
            </a:r>
            <a:r>
              <a:rPr lang="en-US" sz="3000" dirty="0">
                <a:solidFill>
                  <a:srgbClr val="00632C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ist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22FF86"/>
                </a:solidFill>
              </a:rPr>
              <a:t>weich</a:t>
            </a:r>
            <a:r>
              <a:rPr lang="en-US" sz="3000" dirty="0">
                <a:solidFill>
                  <a:srgbClr val="22FF8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401D5B"/>
                </a:solidFill>
              </a:rPr>
              <a:t>Das </a:t>
            </a:r>
            <a:r>
              <a:rPr lang="en-US" sz="3000" dirty="0" err="1">
                <a:solidFill>
                  <a:srgbClr val="66209C"/>
                </a:solidFill>
              </a:rPr>
              <a:t>Känguru</a:t>
            </a:r>
            <a:r>
              <a:rPr lang="en-US" sz="3000" dirty="0">
                <a:solidFill>
                  <a:srgbClr val="66209C"/>
                </a:solidFill>
              </a:rPr>
              <a:t> </a:t>
            </a:r>
            <a:r>
              <a:rPr lang="en-US" sz="3000" dirty="0" err="1">
                <a:solidFill>
                  <a:srgbClr val="9751CD"/>
                </a:solidFill>
              </a:rPr>
              <a:t>ist</a:t>
            </a:r>
            <a:r>
              <a:rPr lang="en-US" sz="3000" dirty="0">
                <a:solidFill>
                  <a:srgbClr val="9751CD"/>
                </a:solidFill>
              </a:rPr>
              <a:t> </a:t>
            </a:r>
            <a:r>
              <a:rPr lang="en-US" sz="3000" dirty="0" err="1">
                <a:solidFill>
                  <a:srgbClr val="BD72F6"/>
                </a:solidFill>
              </a:rPr>
              <a:t>schnell</a:t>
            </a:r>
            <a:endParaRPr lang="en-US" sz="3000" dirty="0">
              <a:solidFill>
                <a:srgbClr val="BD72F6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1063"/>
                </a:solidFill>
              </a:rPr>
              <a:t>The </a:t>
            </a:r>
            <a:r>
              <a:rPr lang="en-US" sz="3000" dirty="0">
                <a:solidFill>
                  <a:srgbClr val="0228D6"/>
                </a:solidFill>
              </a:rPr>
              <a:t>koalas are </a:t>
            </a:r>
            <a:r>
              <a:rPr lang="en-US" sz="3000" dirty="0" smtClean="0">
                <a:solidFill>
                  <a:srgbClr val="728CFF"/>
                </a:solidFill>
              </a:rPr>
              <a:t>cute</a:t>
            </a:r>
            <a:endParaRPr lang="en-US" sz="3000" dirty="0">
              <a:solidFill>
                <a:srgbClr val="728CFF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610706"/>
                </a:solidFill>
              </a:rPr>
              <a:t>The</a:t>
            </a:r>
            <a:r>
              <a:rPr lang="en-US" sz="3000" dirty="0">
                <a:solidFill>
                  <a:srgbClr val="C00000"/>
                </a:solidFill>
              </a:rPr>
              <a:t> kangaroos </a:t>
            </a:r>
            <a:r>
              <a:rPr lang="en-US" sz="3000" dirty="0">
                <a:solidFill>
                  <a:srgbClr val="FF686A"/>
                </a:solidFill>
              </a:rPr>
              <a:t>jump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A3D1C"/>
                </a:solidFill>
              </a:rPr>
              <a:t>The </a:t>
            </a:r>
            <a:r>
              <a:rPr lang="en-US" sz="3000" dirty="0">
                <a:solidFill>
                  <a:srgbClr val="007F39"/>
                </a:solidFill>
              </a:rPr>
              <a:t>koala </a:t>
            </a:r>
            <a:r>
              <a:rPr lang="en-US" sz="3000" dirty="0">
                <a:solidFill>
                  <a:srgbClr val="00B050"/>
                </a:solidFill>
              </a:rPr>
              <a:t>is </a:t>
            </a:r>
            <a:r>
              <a:rPr lang="en-US" sz="3000" dirty="0">
                <a:solidFill>
                  <a:srgbClr val="22FF86"/>
                </a:solidFill>
              </a:rPr>
              <a:t>soft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401D5B"/>
                </a:solidFill>
              </a:rPr>
              <a:t>The </a:t>
            </a:r>
            <a:r>
              <a:rPr lang="en-US" sz="3000" dirty="0">
                <a:solidFill>
                  <a:srgbClr val="66209C"/>
                </a:solidFill>
              </a:rPr>
              <a:t>kangaroo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>
                <a:solidFill>
                  <a:srgbClr val="9751CD"/>
                </a:solidFill>
              </a:rPr>
              <a:t>is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>
                <a:solidFill>
                  <a:srgbClr val="BD72F6"/>
                </a:solidFill>
              </a:rPr>
              <a:t>fast</a:t>
            </a:r>
          </a:p>
          <a:p>
            <a:endParaRPr lang="en-US" sz="2700" dirty="0"/>
          </a:p>
          <a:p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Misordered</a:t>
            </a:r>
            <a:r>
              <a:rPr lang="en-US" dirty="0" smtClean="0"/>
              <a:t> </a:t>
            </a:r>
            <a:r>
              <a:rPr lang="en-US" dirty="0"/>
              <a:t>Words (source)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229D6"/>
                </a:solidFill>
              </a:rPr>
              <a:t>Koalas </a:t>
            </a:r>
            <a:r>
              <a:rPr lang="en-US" sz="3000" dirty="0">
                <a:solidFill>
                  <a:srgbClr val="001063"/>
                </a:solidFill>
              </a:rPr>
              <a:t>Die</a:t>
            </a:r>
            <a:r>
              <a:rPr lang="en-US" sz="3000" dirty="0" smtClean="0">
                <a:solidFill>
                  <a:srgbClr val="0228D6"/>
                </a:solidFill>
              </a:rPr>
              <a:t> </a:t>
            </a:r>
            <a:r>
              <a:rPr lang="en-US" sz="3000" dirty="0" err="1">
                <a:solidFill>
                  <a:srgbClr val="0228D6"/>
                </a:solidFill>
              </a:rPr>
              <a:t>sind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  <a:r>
              <a:rPr lang="en-US" sz="3000" dirty="0" err="1">
                <a:solidFill>
                  <a:srgbClr val="728CFF"/>
                </a:solidFill>
              </a:rPr>
              <a:t>süß</a:t>
            </a:r>
            <a:r>
              <a:rPr lang="en-US" sz="3000" dirty="0">
                <a:solidFill>
                  <a:srgbClr val="728CFF"/>
                </a:solidFill>
              </a:rPr>
              <a:t> </a:t>
            </a:r>
            <a:r>
              <a:rPr lang="en-US" sz="3000" dirty="0">
                <a:solidFill>
                  <a:srgbClr val="0228D6"/>
                </a:solidFill>
              </a:rPr>
              <a:t> </a:t>
            </a:r>
            <a:endParaRPr lang="en-US" sz="3000" dirty="0">
              <a:solidFill>
                <a:srgbClr val="A6AED6"/>
              </a:solidFill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C00000"/>
                </a:solidFill>
              </a:rPr>
              <a:t>Kängurus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F6585B"/>
                </a:solidFill>
              </a:rPr>
              <a:t>springen</a:t>
            </a:r>
            <a:r>
              <a:rPr lang="en-US" sz="3000" dirty="0" smtClean="0">
                <a:solidFill>
                  <a:srgbClr val="F6585B"/>
                </a:solidFill>
              </a:rPr>
              <a:t> </a:t>
            </a:r>
            <a:r>
              <a:rPr lang="en-US" sz="3000" dirty="0">
                <a:solidFill>
                  <a:srgbClr val="610706"/>
                </a:solidFill>
              </a:rPr>
              <a:t>Die </a:t>
            </a:r>
            <a:endParaRPr lang="en-US" sz="3000" dirty="0">
              <a:solidFill>
                <a:srgbClr val="F6585B"/>
              </a:solidFill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B050"/>
                </a:solidFill>
              </a:rPr>
              <a:t>ist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  <a:r>
              <a:rPr lang="en-US" sz="3000" dirty="0">
                <a:solidFill>
                  <a:srgbClr val="0A3D1C"/>
                </a:solidFill>
              </a:rPr>
              <a:t>Der </a:t>
            </a:r>
            <a:r>
              <a:rPr lang="en-US" sz="3000" dirty="0" smtClean="0">
                <a:solidFill>
                  <a:srgbClr val="0A3D1C"/>
                </a:solidFill>
              </a:rPr>
              <a:t> </a:t>
            </a:r>
            <a:r>
              <a:rPr lang="en-US" sz="3000" dirty="0" err="1" smtClean="0">
                <a:solidFill>
                  <a:srgbClr val="22FF86"/>
                </a:solidFill>
              </a:rPr>
              <a:t>weich</a:t>
            </a:r>
            <a:r>
              <a:rPr lang="en-US" sz="3000" dirty="0" smtClean="0">
                <a:solidFill>
                  <a:srgbClr val="22FF86"/>
                </a:solidFill>
              </a:rPr>
              <a:t> </a:t>
            </a:r>
            <a:r>
              <a:rPr lang="en-US" sz="3000" dirty="0">
                <a:solidFill>
                  <a:srgbClr val="007F39"/>
                </a:solidFill>
              </a:rPr>
              <a:t>Koala</a:t>
            </a:r>
            <a:r>
              <a:rPr lang="en-US" sz="3000" dirty="0">
                <a:solidFill>
                  <a:srgbClr val="00632C"/>
                </a:solidFill>
              </a:rPr>
              <a:t> </a:t>
            </a:r>
            <a:endParaRPr lang="en-US" sz="3000" dirty="0">
              <a:solidFill>
                <a:srgbClr val="22FF86"/>
              </a:solidFill>
            </a:endParaRPr>
          </a:p>
          <a:p>
            <a:pPr marL="0" indent="0">
              <a:buNone/>
            </a:pPr>
            <a:r>
              <a:rPr lang="en-US" sz="3000" dirty="0" err="1">
                <a:solidFill>
                  <a:srgbClr val="BD72F6"/>
                </a:solidFill>
              </a:rPr>
              <a:t>schnell</a:t>
            </a:r>
            <a:r>
              <a:rPr lang="en-US" sz="3000" dirty="0">
                <a:solidFill>
                  <a:srgbClr val="401D5B"/>
                </a:solidFill>
              </a:rPr>
              <a:t> </a:t>
            </a:r>
            <a:r>
              <a:rPr lang="en-US" sz="3000" dirty="0" err="1" smtClean="0">
                <a:solidFill>
                  <a:srgbClr val="66209C"/>
                </a:solidFill>
              </a:rPr>
              <a:t>Känguru</a:t>
            </a:r>
            <a:r>
              <a:rPr lang="en-US" sz="3000" dirty="0" smtClean="0">
                <a:solidFill>
                  <a:srgbClr val="66209C"/>
                </a:solidFill>
              </a:rPr>
              <a:t> </a:t>
            </a:r>
            <a:r>
              <a:rPr lang="en-US" sz="3000" dirty="0" err="1">
                <a:solidFill>
                  <a:srgbClr val="9751CD"/>
                </a:solidFill>
              </a:rPr>
              <a:t>ist</a:t>
            </a:r>
            <a:r>
              <a:rPr lang="en-US" sz="3000" dirty="0">
                <a:solidFill>
                  <a:srgbClr val="9751CD"/>
                </a:solidFill>
              </a:rPr>
              <a:t> </a:t>
            </a:r>
            <a:r>
              <a:rPr lang="en-US" sz="3000" dirty="0" smtClean="0">
                <a:solidFill>
                  <a:srgbClr val="401D5B"/>
                </a:solidFill>
              </a:rPr>
              <a:t>Das </a:t>
            </a:r>
            <a:endParaRPr lang="en-US" sz="3000" dirty="0">
              <a:solidFill>
                <a:srgbClr val="BD72F6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1063"/>
                </a:solidFill>
              </a:rPr>
              <a:t>The </a:t>
            </a:r>
            <a:r>
              <a:rPr lang="en-US" sz="3000" dirty="0">
                <a:solidFill>
                  <a:srgbClr val="0228D6"/>
                </a:solidFill>
              </a:rPr>
              <a:t>koalas are </a:t>
            </a:r>
            <a:r>
              <a:rPr lang="en-US" sz="3000" dirty="0" smtClean="0">
                <a:solidFill>
                  <a:srgbClr val="728CFF"/>
                </a:solidFill>
              </a:rPr>
              <a:t>cute</a:t>
            </a:r>
            <a:endParaRPr lang="en-US" sz="3000" dirty="0">
              <a:solidFill>
                <a:srgbClr val="728CFF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610706"/>
                </a:solidFill>
              </a:rPr>
              <a:t>The</a:t>
            </a:r>
            <a:r>
              <a:rPr lang="en-US" sz="3000" dirty="0">
                <a:solidFill>
                  <a:srgbClr val="C00000"/>
                </a:solidFill>
              </a:rPr>
              <a:t> kangaroos </a:t>
            </a:r>
            <a:r>
              <a:rPr lang="en-US" sz="3000" dirty="0">
                <a:solidFill>
                  <a:srgbClr val="FF686A"/>
                </a:solidFill>
              </a:rPr>
              <a:t>jump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A3D1C"/>
                </a:solidFill>
              </a:rPr>
              <a:t>The </a:t>
            </a:r>
            <a:r>
              <a:rPr lang="en-US" sz="3000" dirty="0">
                <a:solidFill>
                  <a:srgbClr val="007F39"/>
                </a:solidFill>
              </a:rPr>
              <a:t>koala </a:t>
            </a:r>
            <a:r>
              <a:rPr lang="en-US" sz="3000" dirty="0">
                <a:solidFill>
                  <a:srgbClr val="00B050"/>
                </a:solidFill>
              </a:rPr>
              <a:t>is </a:t>
            </a:r>
            <a:r>
              <a:rPr lang="en-US" sz="3000" dirty="0">
                <a:solidFill>
                  <a:srgbClr val="22FF86"/>
                </a:solidFill>
              </a:rPr>
              <a:t>soft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401D5B"/>
                </a:solidFill>
              </a:rPr>
              <a:t>The </a:t>
            </a:r>
            <a:r>
              <a:rPr lang="en-US" sz="3000" dirty="0">
                <a:solidFill>
                  <a:srgbClr val="66209C"/>
                </a:solidFill>
              </a:rPr>
              <a:t>kangaroo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>
                <a:solidFill>
                  <a:srgbClr val="9751CD"/>
                </a:solidFill>
              </a:rPr>
              <a:t>is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>
                <a:solidFill>
                  <a:srgbClr val="BD72F6"/>
                </a:solidFill>
              </a:rPr>
              <a:t>fast</a:t>
            </a:r>
          </a:p>
          <a:p>
            <a:endParaRPr lang="en-US" sz="2700" dirty="0"/>
          </a:p>
          <a:p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Misordered</a:t>
            </a:r>
            <a:r>
              <a:rPr lang="en-US" dirty="0" smtClean="0"/>
              <a:t> </a:t>
            </a:r>
            <a:r>
              <a:rPr lang="en-US" dirty="0"/>
              <a:t>Words (source)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9" t="15945" r="17150" b="77050"/>
          <a:stretch/>
        </p:blipFill>
        <p:spPr>
          <a:xfrm>
            <a:off x="481878" y="2644059"/>
            <a:ext cx="8229600" cy="1600440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95024"/>
              </p:ext>
            </p:extLst>
          </p:nvPr>
        </p:nvGraphicFramePr>
        <p:xfrm>
          <a:off x="7135586" y="5957889"/>
          <a:ext cx="2125980" cy="49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341"/>
                <a:gridCol w="1081639"/>
              </a:tblGrid>
              <a:tr h="377477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NMT</a:t>
                      </a:r>
                      <a:endParaRPr lang="en-US" sz="2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SMT</a:t>
                      </a:r>
                      <a:endParaRPr lang="en-US" sz="2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Misordered</a:t>
            </a:r>
            <a:r>
              <a:rPr lang="en-US" dirty="0" smtClean="0"/>
              <a:t> </a:t>
            </a:r>
            <a:r>
              <a:rPr lang="en-US" dirty="0"/>
              <a:t>Words (target)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21131"/>
            <a:ext cx="7886700" cy="365583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1063"/>
                </a:solidFill>
              </a:rPr>
              <a:t>Die</a:t>
            </a:r>
            <a:r>
              <a:rPr lang="en-US" sz="3000" dirty="0">
                <a:solidFill>
                  <a:srgbClr val="001688"/>
                </a:solidFill>
              </a:rPr>
              <a:t> </a:t>
            </a:r>
            <a:r>
              <a:rPr lang="en-US" sz="3000" dirty="0">
                <a:solidFill>
                  <a:srgbClr val="0229D6"/>
                </a:solidFill>
              </a:rPr>
              <a:t>Koalas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  <a:r>
              <a:rPr lang="en-US" sz="3000" dirty="0" err="1">
                <a:solidFill>
                  <a:srgbClr val="0228D6"/>
                </a:solidFill>
              </a:rPr>
              <a:t>sind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  <a:r>
              <a:rPr lang="en-US" sz="3000" dirty="0" err="1">
                <a:solidFill>
                  <a:srgbClr val="728CFF"/>
                </a:solidFill>
              </a:rPr>
              <a:t>süß</a:t>
            </a:r>
            <a:r>
              <a:rPr lang="en-US" sz="3000" dirty="0">
                <a:solidFill>
                  <a:srgbClr val="728CFF"/>
                </a:solidFill>
              </a:rPr>
              <a:t> </a:t>
            </a:r>
            <a:r>
              <a:rPr lang="en-US" sz="3000" dirty="0">
                <a:solidFill>
                  <a:srgbClr val="0228D6"/>
                </a:solidFill>
              </a:rPr>
              <a:t> </a:t>
            </a:r>
            <a:endParaRPr lang="en-US" sz="3000" dirty="0">
              <a:solidFill>
                <a:srgbClr val="A6AED6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610706"/>
                </a:solidFill>
              </a:rPr>
              <a:t>Die </a:t>
            </a:r>
            <a:r>
              <a:rPr lang="en-US" sz="3000" dirty="0" err="1">
                <a:solidFill>
                  <a:srgbClr val="C00000"/>
                </a:solidFill>
              </a:rPr>
              <a:t>Kängurus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 err="1">
                <a:solidFill>
                  <a:srgbClr val="F6585B"/>
                </a:solidFill>
              </a:rPr>
              <a:t>springen</a:t>
            </a:r>
            <a:endParaRPr lang="en-US" sz="3000" dirty="0">
              <a:solidFill>
                <a:srgbClr val="F6585B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A3D1C"/>
                </a:solidFill>
              </a:rPr>
              <a:t>Der </a:t>
            </a:r>
            <a:r>
              <a:rPr lang="en-US" sz="3000" dirty="0">
                <a:solidFill>
                  <a:srgbClr val="007F39"/>
                </a:solidFill>
              </a:rPr>
              <a:t>Koala</a:t>
            </a:r>
            <a:r>
              <a:rPr lang="en-US" sz="3000" dirty="0">
                <a:solidFill>
                  <a:srgbClr val="00632C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ist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22FF86"/>
                </a:solidFill>
              </a:rPr>
              <a:t>weich</a:t>
            </a:r>
            <a:r>
              <a:rPr lang="en-US" sz="3000" dirty="0">
                <a:solidFill>
                  <a:srgbClr val="22FF8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401D5B"/>
                </a:solidFill>
              </a:rPr>
              <a:t>Das </a:t>
            </a:r>
            <a:r>
              <a:rPr lang="en-US" sz="3000" dirty="0" err="1">
                <a:solidFill>
                  <a:srgbClr val="66209C"/>
                </a:solidFill>
              </a:rPr>
              <a:t>Känguru</a:t>
            </a:r>
            <a:r>
              <a:rPr lang="en-US" sz="3000" dirty="0">
                <a:solidFill>
                  <a:srgbClr val="66209C"/>
                </a:solidFill>
              </a:rPr>
              <a:t> </a:t>
            </a:r>
            <a:r>
              <a:rPr lang="en-US" sz="3000" dirty="0" err="1">
                <a:solidFill>
                  <a:srgbClr val="9751CD"/>
                </a:solidFill>
              </a:rPr>
              <a:t>ist</a:t>
            </a:r>
            <a:r>
              <a:rPr lang="en-US" sz="3000" dirty="0">
                <a:solidFill>
                  <a:srgbClr val="9751CD"/>
                </a:solidFill>
              </a:rPr>
              <a:t> </a:t>
            </a:r>
            <a:r>
              <a:rPr lang="en-US" sz="3000" dirty="0" err="1">
                <a:solidFill>
                  <a:srgbClr val="BD72F6"/>
                </a:solidFill>
              </a:rPr>
              <a:t>schnell</a:t>
            </a:r>
            <a:endParaRPr lang="en-US" sz="3000" dirty="0">
              <a:solidFill>
                <a:srgbClr val="BD72F6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1063"/>
                </a:solidFill>
              </a:rPr>
              <a:t>The </a:t>
            </a:r>
            <a:r>
              <a:rPr lang="en-US" sz="3000" dirty="0">
                <a:solidFill>
                  <a:srgbClr val="0228D6"/>
                </a:solidFill>
              </a:rPr>
              <a:t>koalas are </a:t>
            </a:r>
            <a:r>
              <a:rPr lang="en-US" sz="3000" dirty="0" smtClean="0">
                <a:solidFill>
                  <a:srgbClr val="728CFF"/>
                </a:solidFill>
              </a:rPr>
              <a:t>cute</a:t>
            </a:r>
            <a:endParaRPr lang="en-US" sz="3000" dirty="0">
              <a:solidFill>
                <a:srgbClr val="728CFF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610706"/>
                </a:solidFill>
              </a:rPr>
              <a:t>The</a:t>
            </a:r>
            <a:r>
              <a:rPr lang="en-US" sz="3000" dirty="0">
                <a:solidFill>
                  <a:srgbClr val="C00000"/>
                </a:solidFill>
              </a:rPr>
              <a:t> kangaroos </a:t>
            </a:r>
            <a:r>
              <a:rPr lang="en-US" sz="3000" dirty="0">
                <a:solidFill>
                  <a:srgbClr val="FF686A"/>
                </a:solidFill>
              </a:rPr>
              <a:t>jump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A3D1C"/>
                </a:solidFill>
              </a:rPr>
              <a:t>The </a:t>
            </a:r>
            <a:r>
              <a:rPr lang="en-US" sz="3000" dirty="0">
                <a:solidFill>
                  <a:srgbClr val="007F39"/>
                </a:solidFill>
              </a:rPr>
              <a:t>koala </a:t>
            </a:r>
            <a:r>
              <a:rPr lang="en-US" sz="3000" dirty="0">
                <a:solidFill>
                  <a:srgbClr val="00B050"/>
                </a:solidFill>
              </a:rPr>
              <a:t>is </a:t>
            </a:r>
            <a:r>
              <a:rPr lang="en-US" sz="3000" dirty="0">
                <a:solidFill>
                  <a:srgbClr val="22FF86"/>
                </a:solidFill>
              </a:rPr>
              <a:t>soft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401D5B"/>
                </a:solidFill>
              </a:rPr>
              <a:t>The </a:t>
            </a:r>
            <a:r>
              <a:rPr lang="en-US" sz="3000" dirty="0">
                <a:solidFill>
                  <a:srgbClr val="66209C"/>
                </a:solidFill>
              </a:rPr>
              <a:t>kangaroo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>
                <a:solidFill>
                  <a:srgbClr val="9751CD"/>
                </a:solidFill>
              </a:rPr>
              <a:t>is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>
                <a:solidFill>
                  <a:srgbClr val="BD72F6"/>
                </a:solidFill>
              </a:rPr>
              <a:t>fast</a:t>
            </a:r>
          </a:p>
          <a:p>
            <a:endParaRPr lang="en-US" sz="2700" dirty="0"/>
          </a:p>
          <a:p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Misordered</a:t>
            </a:r>
            <a:r>
              <a:rPr lang="en-US" dirty="0" smtClean="0"/>
              <a:t> Words (target)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1063"/>
                </a:solidFill>
              </a:rPr>
              <a:t>Die</a:t>
            </a:r>
            <a:r>
              <a:rPr lang="en-US" sz="3000" dirty="0">
                <a:solidFill>
                  <a:srgbClr val="001688"/>
                </a:solidFill>
              </a:rPr>
              <a:t> </a:t>
            </a:r>
            <a:r>
              <a:rPr lang="en-US" sz="3000" dirty="0">
                <a:solidFill>
                  <a:srgbClr val="0229D6"/>
                </a:solidFill>
              </a:rPr>
              <a:t>Koalas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  <a:r>
              <a:rPr lang="en-US" sz="3000" dirty="0" err="1">
                <a:solidFill>
                  <a:srgbClr val="0228D6"/>
                </a:solidFill>
              </a:rPr>
              <a:t>sind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  <a:r>
              <a:rPr lang="en-US" sz="3000" dirty="0" err="1">
                <a:solidFill>
                  <a:srgbClr val="728CFF"/>
                </a:solidFill>
              </a:rPr>
              <a:t>süß</a:t>
            </a:r>
            <a:r>
              <a:rPr lang="en-US" sz="3000" dirty="0">
                <a:solidFill>
                  <a:srgbClr val="728CFF"/>
                </a:solidFill>
              </a:rPr>
              <a:t> </a:t>
            </a:r>
            <a:r>
              <a:rPr lang="en-US" sz="3000" dirty="0">
                <a:solidFill>
                  <a:srgbClr val="0228D6"/>
                </a:solidFill>
              </a:rPr>
              <a:t> </a:t>
            </a:r>
            <a:endParaRPr lang="en-US" sz="3000" dirty="0">
              <a:solidFill>
                <a:srgbClr val="A6AED6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610706"/>
                </a:solidFill>
              </a:rPr>
              <a:t>Die </a:t>
            </a:r>
            <a:r>
              <a:rPr lang="en-US" sz="3000" dirty="0" err="1">
                <a:solidFill>
                  <a:srgbClr val="C00000"/>
                </a:solidFill>
              </a:rPr>
              <a:t>Kängurus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 err="1">
                <a:solidFill>
                  <a:srgbClr val="F6585B"/>
                </a:solidFill>
              </a:rPr>
              <a:t>springen</a:t>
            </a:r>
            <a:endParaRPr lang="en-US" sz="3000" dirty="0">
              <a:solidFill>
                <a:srgbClr val="F6585B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A3D1C"/>
                </a:solidFill>
              </a:rPr>
              <a:t>Der </a:t>
            </a:r>
            <a:r>
              <a:rPr lang="en-US" sz="3000" dirty="0">
                <a:solidFill>
                  <a:srgbClr val="007F39"/>
                </a:solidFill>
              </a:rPr>
              <a:t>Koala</a:t>
            </a:r>
            <a:r>
              <a:rPr lang="en-US" sz="3000" dirty="0">
                <a:solidFill>
                  <a:srgbClr val="00632C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ist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22FF86"/>
                </a:solidFill>
              </a:rPr>
              <a:t>weich</a:t>
            </a:r>
            <a:r>
              <a:rPr lang="en-US" sz="3000" dirty="0">
                <a:solidFill>
                  <a:srgbClr val="22FF8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401D5B"/>
                </a:solidFill>
              </a:rPr>
              <a:t>Das </a:t>
            </a:r>
            <a:r>
              <a:rPr lang="en-US" sz="3000" dirty="0" err="1">
                <a:solidFill>
                  <a:srgbClr val="66209C"/>
                </a:solidFill>
              </a:rPr>
              <a:t>Känguru</a:t>
            </a:r>
            <a:r>
              <a:rPr lang="en-US" sz="3000" dirty="0">
                <a:solidFill>
                  <a:srgbClr val="66209C"/>
                </a:solidFill>
              </a:rPr>
              <a:t> </a:t>
            </a:r>
            <a:r>
              <a:rPr lang="en-US" sz="3000" dirty="0" err="1">
                <a:solidFill>
                  <a:srgbClr val="9751CD"/>
                </a:solidFill>
              </a:rPr>
              <a:t>ist</a:t>
            </a:r>
            <a:r>
              <a:rPr lang="en-US" sz="3000" dirty="0">
                <a:solidFill>
                  <a:srgbClr val="9751CD"/>
                </a:solidFill>
              </a:rPr>
              <a:t> </a:t>
            </a:r>
            <a:r>
              <a:rPr lang="en-US" sz="3000" dirty="0" err="1" smtClean="0">
                <a:solidFill>
                  <a:srgbClr val="BD72F6"/>
                </a:solidFill>
              </a:rPr>
              <a:t>schnell</a:t>
            </a:r>
            <a:endParaRPr lang="en-US" sz="3000" dirty="0">
              <a:solidFill>
                <a:srgbClr val="BD72F6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228D6"/>
                </a:solidFill>
              </a:rPr>
              <a:t>koalas </a:t>
            </a:r>
            <a:r>
              <a:rPr lang="en-US" sz="3000" dirty="0" smtClean="0">
                <a:solidFill>
                  <a:srgbClr val="728CFF"/>
                </a:solidFill>
              </a:rPr>
              <a:t>cute</a:t>
            </a:r>
            <a:r>
              <a:rPr lang="en-US" sz="3000" dirty="0" smtClean="0">
                <a:solidFill>
                  <a:srgbClr val="0228D6"/>
                </a:solidFill>
              </a:rPr>
              <a:t> are </a:t>
            </a:r>
            <a:r>
              <a:rPr lang="en-US" sz="3000" dirty="0">
                <a:solidFill>
                  <a:srgbClr val="001063"/>
                </a:solidFill>
              </a:rPr>
              <a:t>The </a:t>
            </a:r>
            <a:endParaRPr lang="en-US" sz="3000" dirty="0">
              <a:solidFill>
                <a:srgbClr val="728CFF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C00000"/>
                </a:solidFill>
              </a:rPr>
              <a:t>kangaroos</a:t>
            </a:r>
            <a:r>
              <a:rPr lang="en-US" sz="3000" dirty="0">
                <a:solidFill>
                  <a:srgbClr val="610706"/>
                </a:solidFill>
              </a:rPr>
              <a:t> The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>
                <a:solidFill>
                  <a:srgbClr val="FF686A"/>
                </a:solidFill>
              </a:rPr>
              <a:t>jump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is </a:t>
            </a:r>
            <a:r>
              <a:rPr lang="en-US" sz="3000" dirty="0" smtClean="0">
                <a:solidFill>
                  <a:srgbClr val="0A3D1C"/>
                </a:solidFill>
              </a:rPr>
              <a:t>The</a:t>
            </a:r>
            <a:r>
              <a:rPr lang="en-US" sz="3000" dirty="0">
                <a:solidFill>
                  <a:srgbClr val="22FF86"/>
                </a:solidFill>
              </a:rPr>
              <a:t> soft</a:t>
            </a:r>
            <a:r>
              <a:rPr lang="en-US" sz="3000" dirty="0" smtClean="0">
                <a:solidFill>
                  <a:srgbClr val="0A3D1C"/>
                </a:solidFill>
              </a:rPr>
              <a:t> </a:t>
            </a:r>
            <a:r>
              <a:rPr lang="en-US" sz="3000" dirty="0" smtClean="0">
                <a:solidFill>
                  <a:srgbClr val="007F39"/>
                </a:solidFill>
              </a:rPr>
              <a:t>koala</a:t>
            </a:r>
            <a:endParaRPr lang="en-US" sz="3000" dirty="0">
              <a:solidFill>
                <a:srgbClr val="22FF86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BD72F6"/>
                </a:solidFill>
              </a:rPr>
              <a:t>fast</a:t>
            </a:r>
            <a:r>
              <a:rPr lang="en-US" sz="3000" dirty="0">
                <a:solidFill>
                  <a:srgbClr val="66209C"/>
                </a:solidFill>
              </a:rPr>
              <a:t> </a:t>
            </a:r>
            <a:r>
              <a:rPr lang="en-US" sz="3000" dirty="0" smtClean="0">
                <a:solidFill>
                  <a:srgbClr val="401D5B"/>
                </a:solidFill>
              </a:rPr>
              <a:t>The </a:t>
            </a:r>
            <a:r>
              <a:rPr lang="en-US" sz="3000" dirty="0" smtClean="0">
                <a:solidFill>
                  <a:srgbClr val="9751CD"/>
                </a:solidFill>
              </a:rPr>
              <a:t>is</a:t>
            </a:r>
            <a:r>
              <a:rPr lang="en-US" sz="3000" dirty="0" smtClean="0">
                <a:solidFill>
                  <a:srgbClr val="8039B7"/>
                </a:solidFill>
              </a:rPr>
              <a:t> </a:t>
            </a:r>
            <a:r>
              <a:rPr lang="en-US" sz="3000" dirty="0" smtClean="0">
                <a:solidFill>
                  <a:srgbClr val="66209C"/>
                </a:solidFill>
              </a:rPr>
              <a:t>kangaroo</a:t>
            </a:r>
            <a:r>
              <a:rPr lang="en-US" sz="3000" dirty="0" smtClean="0">
                <a:solidFill>
                  <a:srgbClr val="8039B7"/>
                </a:solidFill>
              </a:rPr>
              <a:t> </a:t>
            </a:r>
            <a:endParaRPr lang="en-US" sz="3000" dirty="0">
              <a:solidFill>
                <a:srgbClr val="BD72F6"/>
              </a:solidFill>
            </a:endParaRPr>
          </a:p>
          <a:p>
            <a:endParaRPr lang="en-US" sz="2700" dirty="0"/>
          </a:p>
          <a:p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Misordered</a:t>
            </a:r>
            <a:r>
              <a:rPr lang="en-US" dirty="0" smtClean="0"/>
              <a:t> Words (target)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1" t="24257" r="16978" b="68371"/>
          <a:stretch/>
        </p:blipFill>
        <p:spPr>
          <a:xfrm>
            <a:off x="470262" y="2586442"/>
            <a:ext cx="8257739" cy="1685108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95024"/>
              </p:ext>
            </p:extLst>
          </p:nvPr>
        </p:nvGraphicFramePr>
        <p:xfrm>
          <a:off x="7135586" y="5957889"/>
          <a:ext cx="2125980" cy="49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341"/>
                <a:gridCol w="1081639"/>
              </a:tblGrid>
              <a:tr h="377477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NMT</a:t>
                      </a:r>
                      <a:endParaRPr lang="en-US" sz="2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SMT</a:t>
                      </a:r>
                      <a:endParaRPr lang="en-US" sz="2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Wrong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0002" y="6077666"/>
            <a:ext cx="3203838" cy="100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657" y="1336959"/>
            <a:ext cx="9176657" cy="1470025"/>
          </a:xfrm>
        </p:spPr>
        <p:txBody>
          <a:bodyPr>
            <a:noAutofit/>
          </a:bodyPr>
          <a:lstStyle/>
          <a:p>
            <a:r>
              <a:rPr lang="en-US" sz="4500" dirty="0"/>
              <a:t>On the Impact of 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Various </a:t>
            </a:r>
            <a:r>
              <a:rPr lang="en-US" sz="4500" dirty="0"/>
              <a:t>Types of Noise </a:t>
            </a:r>
            <a:r>
              <a:rPr lang="en-US" sz="4500" dirty="0" smtClean="0"/>
              <a:t>on</a:t>
            </a:r>
            <a:br>
              <a:rPr lang="en-US" sz="4500" dirty="0" smtClean="0"/>
            </a:br>
            <a:r>
              <a:rPr lang="en-US" sz="4500" dirty="0" smtClean="0"/>
              <a:t> </a:t>
            </a:r>
            <a:r>
              <a:rPr lang="en-US" sz="4500" dirty="0"/>
              <a:t>Neural Machine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657" y="3532453"/>
            <a:ext cx="9144000" cy="1538306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</a:rPr>
              <a:t>Huda Khayrallah </a:t>
            </a:r>
            <a:r>
              <a:rPr lang="en-US" sz="3000" dirty="0" smtClean="0">
                <a:solidFill>
                  <a:srgbClr val="000000"/>
                </a:solidFill>
              </a:rPr>
              <a:t>&amp; </a:t>
            </a:r>
            <a:r>
              <a:rPr lang="en-US" sz="3000" b="1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Philipp Koehn</a:t>
            </a:r>
          </a:p>
          <a:p>
            <a:r>
              <a:rPr lang="en-US" sz="3000" dirty="0" smtClean="0">
                <a:solidFill>
                  <a:srgbClr val="000000"/>
                </a:solidFill>
              </a:rPr>
              <a:t>{</a:t>
            </a:r>
            <a:r>
              <a:rPr lang="en-US" sz="3000" dirty="0" err="1" smtClean="0">
                <a:solidFill>
                  <a:srgbClr val="000000"/>
                </a:solidFill>
              </a:rPr>
              <a:t>huda</a:t>
            </a:r>
            <a:r>
              <a:rPr lang="en-US" sz="3000" dirty="0" smtClean="0">
                <a:solidFill>
                  <a:srgbClr val="000000"/>
                </a:solidFill>
              </a:rPr>
              <a:t>, phi}@</a:t>
            </a:r>
            <a:r>
              <a:rPr lang="en-US" sz="3000" dirty="0" err="1" smtClean="0">
                <a:solidFill>
                  <a:srgbClr val="000000"/>
                </a:solidFill>
              </a:rPr>
              <a:t>jhu.edu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08" y="4184725"/>
            <a:ext cx="7387192" cy="2901875"/>
            <a:chOff x="-152400" y="3078204"/>
            <a:chExt cx="8458200" cy="33225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400" y="3078204"/>
              <a:ext cx="8040329" cy="33225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070" y="3908853"/>
              <a:ext cx="1283730" cy="1661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9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Wrong Language (French source)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228D6"/>
                </a:solidFill>
              </a:rPr>
              <a:t>Die Koalas </a:t>
            </a:r>
            <a:r>
              <a:rPr lang="en-US" sz="3000" dirty="0" err="1" smtClean="0">
                <a:solidFill>
                  <a:srgbClr val="0228D6"/>
                </a:solidFill>
              </a:rPr>
              <a:t>sind</a:t>
            </a:r>
            <a:r>
              <a:rPr lang="en-US" sz="3000" dirty="0" smtClean="0">
                <a:solidFill>
                  <a:srgbClr val="0228D6"/>
                </a:solidFill>
              </a:rPr>
              <a:t> </a:t>
            </a:r>
            <a:r>
              <a:rPr lang="en-US" sz="3000" dirty="0" err="1" smtClean="0">
                <a:solidFill>
                  <a:srgbClr val="0228D6"/>
                </a:solidFill>
              </a:rPr>
              <a:t>süß</a:t>
            </a:r>
            <a:r>
              <a:rPr lang="en-US" sz="3000" dirty="0" smtClean="0">
                <a:solidFill>
                  <a:srgbClr val="0228D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C00000"/>
                </a:solidFill>
              </a:rPr>
              <a:t>Die </a:t>
            </a:r>
            <a:r>
              <a:rPr lang="en-US" sz="3000" dirty="0" err="1" smtClean="0">
                <a:solidFill>
                  <a:srgbClr val="C00000"/>
                </a:solidFill>
              </a:rPr>
              <a:t>Kängurus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springen</a:t>
            </a:r>
            <a:endParaRPr lang="en-US" sz="3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Der Koala </a:t>
            </a:r>
            <a:r>
              <a:rPr lang="en-US" sz="3000" dirty="0" err="1" smtClean="0">
                <a:solidFill>
                  <a:srgbClr val="00B050"/>
                </a:solidFill>
              </a:rPr>
              <a:t>ist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  <a:r>
              <a:rPr lang="en-US" sz="3000" dirty="0" err="1" smtClean="0">
                <a:solidFill>
                  <a:srgbClr val="00B050"/>
                </a:solidFill>
              </a:rPr>
              <a:t>weich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8039B7"/>
                </a:solidFill>
              </a:rPr>
              <a:t>Das </a:t>
            </a:r>
            <a:r>
              <a:rPr lang="en-US" sz="3000" dirty="0" err="1" smtClean="0">
                <a:solidFill>
                  <a:srgbClr val="8039B7"/>
                </a:solidFill>
              </a:rPr>
              <a:t>Känguru</a:t>
            </a:r>
            <a:r>
              <a:rPr lang="en-US" sz="3000" dirty="0" smtClean="0">
                <a:solidFill>
                  <a:srgbClr val="8039B7"/>
                </a:solidFill>
              </a:rPr>
              <a:t> </a:t>
            </a:r>
            <a:r>
              <a:rPr lang="en-US" sz="3000" dirty="0" err="1" smtClean="0">
                <a:solidFill>
                  <a:srgbClr val="8039B7"/>
                </a:solidFill>
              </a:rPr>
              <a:t>ist</a:t>
            </a:r>
            <a:r>
              <a:rPr lang="en-US" sz="3000" dirty="0" smtClean="0">
                <a:solidFill>
                  <a:srgbClr val="8039B7"/>
                </a:solidFill>
              </a:rPr>
              <a:t> </a:t>
            </a:r>
            <a:r>
              <a:rPr lang="en-US" sz="3000" dirty="0" err="1" smtClean="0">
                <a:solidFill>
                  <a:srgbClr val="8039B7"/>
                </a:solidFill>
              </a:rPr>
              <a:t>schnell</a:t>
            </a: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228D6"/>
                </a:solidFill>
              </a:rPr>
              <a:t>The koalas are cute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C00000"/>
                </a:solidFill>
              </a:rPr>
              <a:t>The kangaroos jump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The koala is soft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8039B7"/>
                </a:solidFill>
              </a:rPr>
              <a:t>The kangaroo is fast</a:t>
            </a:r>
          </a:p>
          <a:p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Wrong Language (French source)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228D6"/>
                </a:solidFill>
              </a:rPr>
              <a:t>Les koalas </a:t>
            </a:r>
            <a:r>
              <a:rPr lang="en-US" sz="3000" dirty="0" err="1">
                <a:solidFill>
                  <a:srgbClr val="0228D6"/>
                </a:solidFill>
              </a:rPr>
              <a:t>sont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  <a:r>
              <a:rPr lang="en-US" sz="3000" dirty="0" smtClean="0">
                <a:solidFill>
                  <a:srgbClr val="0228D6"/>
                </a:solidFill>
              </a:rPr>
              <a:t>mignons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Les </a:t>
            </a:r>
            <a:r>
              <a:rPr lang="en-US" sz="3000" dirty="0" err="1">
                <a:solidFill>
                  <a:srgbClr val="C00000"/>
                </a:solidFill>
              </a:rPr>
              <a:t>kangourous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 err="1">
                <a:solidFill>
                  <a:srgbClr val="C00000"/>
                </a:solidFill>
              </a:rPr>
              <a:t>sautent</a:t>
            </a:r>
            <a:r>
              <a:rPr lang="en-US" sz="3000" dirty="0">
                <a:solidFill>
                  <a:srgbClr val="C00000"/>
                </a:solidFill>
              </a:rPr>
              <a:t> </a:t>
            </a:r>
            <a:endParaRPr lang="en-US" sz="3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Le koala </a:t>
            </a:r>
            <a:r>
              <a:rPr lang="en-US" sz="3000" dirty="0" err="1">
                <a:solidFill>
                  <a:srgbClr val="00B050"/>
                </a:solidFill>
              </a:rPr>
              <a:t>est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doux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endParaRPr lang="en-US" sz="3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8039B7"/>
                </a:solidFill>
              </a:rPr>
              <a:t>Le </a:t>
            </a:r>
            <a:r>
              <a:rPr lang="en-US" sz="3000" dirty="0" err="1">
                <a:solidFill>
                  <a:srgbClr val="8039B7"/>
                </a:solidFill>
              </a:rPr>
              <a:t>kangourou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est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 smtClean="0">
                <a:solidFill>
                  <a:srgbClr val="8039B7"/>
                </a:solidFill>
              </a:rPr>
              <a:t>rapide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>
                <a:solidFill>
                  <a:srgbClr val="0228D6"/>
                </a:solidFill>
              </a:rPr>
              <a:t>The koalas are cute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C00000"/>
                </a:solidFill>
              </a:rPr>
              <a:t>The kangaroos jump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The koala is soft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8039B7"/>
                </a:solidFill>
              </a:rPr>
              <a:t>The kangaroo is fast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Wrong Language (French source)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32660" r="18328" b="60031"/>
          <a:stretch/>
        </p:blipFill>
        <p:spPr>
          <a:xfrm>
            <a:off x="460675" y="2605454"/>
            <a:ext cx="8229600" cy="1681449"/>
          </a:xfr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95024"/>
              </p:ext>
            </p:extLst>
          </p:nvPr>
        </p:nvGraphicFramePr>
        <p:xfrm>
          <a:off x="7135586" y="5957889"/>
          <a:ext cx="2125980" cy="49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341"/>
                <a:gridCol w="1081639"/>
              </a:tblGrid>
              <a:tr h="377477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NMT</a:t>
                      </a:r>
                      <a:endParaRPr lang="en-US" sz="2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SMT</a:t>
                      </a:r>
                      <a:endParaRPr lang="en-US" sz="2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Wrong Language (French </a:t>
            </a:r>
            <a:r>
              <a:rPr lang="en-US" dirty="0" smtClean="0"/>
              <a:t>target)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228D6"/>
                </a:solidFill>
              </a:rPr>
              <a:t>Die Koalas </a:t>
            </a:r>
            <a:r>
              <a:rPr lang="en-US" sz="3000" dirty="0" err="1" smtClean="0">
                <a:solidFill>
                  <a:srgbClr val="0228D6"/>
                </a:solidFill>
              </a:rPr>
              <a:t>sind</a:t>
            </a:r>
            <a:r>
              <a:rPr lang="en-US" sz="3000" dirty="0" smtClean="0">
                <a:solidFill>
                  <a:srgbClr val="0228D6"/>
                </a:solidFill>
              </a:rPr>
              <a:t> </a:t>
            </a:r>
            <a:r>
              <a:rPr lang="en-US" sz="3000" dirty="0" err="1" smtClean="0">
                <a:solidFill>
                  <a:srgbClr val="0228D6"/>
                </a:solidFill>
              </a:rPr>
              <a:t>süß</a:t>
            </a:r>
            <a:r>
              <a:rPr lang="en-US" sz="3000" dirty="0" smtClean="0">
                <a:solidFill>
                  <a:srgbClr val="0228D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C00000"/>
                </a:solidFill>
              </a:rPr>
              <a:t>Die </a:t>
            </a:r>
            <a:r>
              <a:rPr lang="en-US" sz="3000" dirty="0" err="1" smtClean="0">
                <a:solidFill>
                  <a:srgbClr val="C00000"/>
                </a:solidFill>
              </a:rPr>
              <a:t>Kängurus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springen</a:t>
            </a:r>
            <a:endParaRPr lang="en-US" sz="3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Der Koala </a:t>
            </a:r>
            <a:r>
              <a:rPr lang="en-US" sz="3000" dirty="0" err="1" smtClean="0">
                <a:solidFill>
                  <a:srgbClr val="00B050"/>
                </a:solidFill>
              </a:rPr>
              <a:t>ist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  <a:r>
              <a:rPr lang="en-US" sz="3000" dirty="0" err="1" smtClean="0">
                <a:solidFill>
                  <a:srgbClr val="00B050"/>
                </a:solidFill>
              </a:rPr>
              <a:t>weich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8039B7"/>
                </a:solidFill>
              </a:rPr>
              <a:t>Das </a:t>
            </a:r>
            <a:r>
              <a:rPr lang="en-US" sz="3000" dirty="0" err="1" smtClean="0">
                <a:solidFill>
                  <a:srgbClr val="8039B7"/>
                </a:solidFill>
              </a:rPr>
              <a:t>Känguru</a:t>
            </a:r>
            <a:r>
              <a:rPr lang="en-US" sz="3000" dirty="0" smtClean="0">
                <a:solidFill>
                  <a:srgbClr val="8039B7"/>
                </a:solidFill>
              </a:rPr>
              <a:t> </a:t>
            </a:r>
            <a:r>
              <a:rPr lang="en-US" sz="3000" dirty="0" err="1" smtClean="0">
                <a:solidFill>
                  <a:srgbClr val="8039B7"/>
                </a:solidFill>
              </a:rPr>
              <a:t>ist</a:t>
            </a:r>
            <a:r>
              <a:rPr lang="en-US" sz="3000" dirty="0" smtClean="0">
                <a:solidFill>
                  <a:srgbClr val="8039B7"/>
                </a:solidFill>
              </a:rPr>
              <a:t> </a:t>
            </a:r>
            <a:r>
              <a:rPr lang="en-US" sz="3000" dirty="0" err="1" smtClean="0">
                <a:solidFill>
                  <a:srgbClr val="8039B7"/>
                </a:solidFill>
              </a:rPr>
              <a:t>schnell</a:t>
            </a: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228D6"/>
                </a:solidFill>
              </a:rPr>
              <a:t>The koalas are cute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C00000"/>
                </a:solidFill>
              </a:rPr>
              <a:t>The kangaroos jump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The koala is soft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8039B7"/>
                </a:solidFill>
              </a:rPr>
              <a:t>The kangaroo is fast</a:t>
            </a:r>
          </a:p>
          <a:p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Wrong Language (</a:t>
            </a:r>
            <a:r>
              <a:rPr lang="en-US"/>
              <a:t>French </a:t>
            </a:r>
            <a:r>
              <a:rPr lang="en-US" smtClean="0"/>
              <a:t>target)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228D6"/>
                </a:solidFill>
              </a:rPr>
              <a:t>Die Koalas </a:t>
            </a:r>
            <a:r>
              <a:rPr lang="en-US" sz="3000" dirty="0" err="1" smtClean="0">
                <a:solidFill>
                  <a:srgbClr val="0228D6"/>
                </a:solidFill>
              </a:rPr>
              <a:t>sind</a:t>
            </a:r>
            <a:r>
              <a:rPr lang="en-US" sz="3000" dirty="0" smtClean="0">
                <a:solidFill>
                  <a:srgbClr val="0228D6"/>
                </a:solidFill>
              </a:rPr>
              <a:t> </a:t>
            </a:r>
            <a:r>
              <a:rPr lang="en-US" sz="3000" dirty="0" err="1" smtClean="0">
                <a:solidFill>
                  <a:srgbClr val="0228D6"/>
                </a:solidFill>
              </a:rPr>
              <a:t>süß</a:t>
            </a:r>
            <a:r>
              <a:rPr lang="en-US" sz="3000" dirty="0" smtClean="0">
                <a:solidFill>
                  <a:srgbClr val="0228D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C00000"/>
                </a:solidFill>
              </a:rPr>
              <a:t>Die </a:t>
            </a:r>
            <a:r>
              <a:rPr lang="en-US" sz="3000" dirty="0" err="1" smtClean="0">
                <a:solidFill>
                  <a:srgbClr val="C00000"/>
                </a:solidFill>
              </a:rPr>
              <a:t>Kängurus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springen</a:t>
            </a:r>
            <a:endParaRPr lang="en-US" sz="3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Der Koala </a:t>
            </a:r>
            <a:r>
              <a:rPr lang="en-US" sz="3000" dirty="0" err="1" smtClean="0">
                <a:solidFill>
                  <a:srgbClr val="00B050"/>
                </a:solidFill>
              </a:rPr>
              <a:t>ist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  <a:r>
              <a:rPr lang="en-US" sz="3000" dirty="0" err="1" smtClean="0">
                <a:solidFill>
                  <a:srgbClr val="00B050"/>
                </a:solidFill>
              </a:rPr>
              <a:t>weich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8039B7"/>
                </a:solidFill>
              </a:rPr>
              <a:t>Das </a:t>
            </a:r>
            <a:r>
              <a:rPr lang="en-US" sz="3000" dirty="0" err="1" smtClean="0">
                <a:solidFill>
                  <a:srgbClr val="8039B7"/>
                </a:solidFill>
              </a:rPr>
              <a:t>Känguru</a:t>
            </a:r>
            <a:r>
              <a:rPr lang="en-US" sz="3000" dirty="0" smtClean="0">
                <a:solidFill>
                  <a:srgbClr val="8039B7"/>
                </a:solidFill>
              </a:rPr>
              <a:t> </a:t>
            </a:r>
            <a:r>
              <a:rPr lang="en-US" sz="3000" dirty="0" err="1" smtClean="0">
                <a:solidFill>
                  <a:srgbClr val="8039B7"/>
                </a:solidFill>
              </a:rPr>
              <a:t>ist</a:t>
            </a:r>
            <a:r>
              <a:rPr lang="en-US" sz="3000" dirty="0" smtClean="0">
                <a:solidFill>
                  <a:srgbClr val="8039B7"/>
                </a:solidFill>
              </a:rPr>
              <a:t> </a:t>
            </a:r>
            <a:r>
              <a:rPr lang="en-US" sz="3000" dirty="0" err="1" smtClean="0">
                <a:solidFill>
                  <a:srgbClr val="8039B7"/>
                </a:solidFill>
              </a:rPr>
              <a:t>schnell</a:t>
            </a: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228D6"/>
                </a:solidFill>
              </a:rPr>
              <a:t>Les koalas </a:t>
            </a:r>
            <a:r>
              <a:rPr lang="en-US" sz="3000" dirty="0" err="1">
                <a:solidFill>
                  <a:srgbClr val="0228D6"/>
                </a:solidFill>
              </a:rPr>
              <a:t>sont</a:t>
            </a:r>
            <a:r>
              <a:rPr lang="en-US" sz="3000" dirty="0">
                <a:solidFill>
                  <a:srgbClr val="0228D6"/>
                </a:solidFill>
              </a:rPr>
              <a:t> mignons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Les </a:t>
            </a:r>
            <a:r>
              <a:rPr lang="en-US" sz="3000" dirty="0" err="1">
                <a:solidFill>
                  <a:srgbClr val="C00000"/>
                </a:solidFill>
              </a:rPr>
              <a:t>kangourous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 err="1">
                <a:solidFill>
                  <a:srgbClr val="C00000"/>
                </a:solidFill>
              </a:rPr>
              <a:t>sautent</a:t>
            </a:r>
            <a:r>
              <a:rPr lang="en-US" sz="3000" dirty="0">
                <a:solidFill>
                  <a:srgbClr val="C00000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Le koala </a:t>
            </a:r>
            <a:r>
              <a:rPr lang="en-US" sz="3000" dirty="0" err="1">
                <a:solidFill>
                  <a:srgbClr val="00B050"/>
                </a:solidFill>
              </a:rPr>
              <a:t>est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doux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endParaRPr lang="en-US" sz="3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8039B7"/>
                </a:solidFill>
              </a:rPr>
              <a:t>Le </a:t>
            </a:r>
            <a:r>
              <a:rPr lang="en-US" sz="3000" dirty="0" err="1">
                <a:solidFill>
                  <a:srgbClr val="8039B7"/>
                </a:solidFill>
              </a:rPr>
              <a:t>kangourou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est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rapide</a:t>
            </a:r>
            <a:endParaRPr lang="en-US" sz="3000" dirty="0"/>
          </a:p>
          <a:p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Wrong Language (</a:t>
            </a:r>
            <a:r>
              <a:rPr lang="en-US"/>
              <a:t>French </a:t>
            </a:r>
            <a:r>
              <a:rPr lang="en-US" smtClean="0"/>
              <a:t>target)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4" t="40912" r="17925" b="52347"/>
          <a:stretch/>
        </p:blipFill>
        <p:spPr>
          <a:xfrm>
            <a:off x="460790" y="2633180"/>
            <a:ext cx="8229600" cy="1545824"/>
          </a:xfr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95024"/>
              </p:ext>
            </p:extLst>
          </p:nvPr>
        </p:nvGraphicFramePr>
        <p:xfrm>
          <a:off x="7135586" y="5957889"/>
          <a:ext cx="2125980" cy="49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341"/>
                <a:gridCol w="1081639"/>
              </a:tblGrid>
              <a:tr h="377477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NMT</a:t>
                      </a:r>
                      <a:endParaRPr lang="en-US" sz="2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SMT</a:t>
                      </a:r>
                      <a:endParaRPr lang="en-US" sz="2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Untranslated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Untranslated </a:t>
            </a:r>
            <a:r>
              <a:rPr lang="en-US" dirty="0"/>
              <a:t>(English Source)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228D6"/>
                </a:solidFill>
              </a:rPr>
              <a:t>Die Koalas </a:t>
            </a:r>
            <a:r>
              <a:rPr lang="en-US" sz="3000" dirty="0" err="1" smtClean="0">
                <a:solidFill>
                  <a:srgbClr val="0228D6"/>
                </a:solidFill>
              </a:rPr>
              <a:t>sind</a:t>
            </a:r>
            <a:r>
              <a:rPr lang="en-US" sz="3000" dirty="0" smtClean="0">
                <a:solidFill>
                  <a:srgbClr val="0228D6"/>
                </a:solidFill>
              </a:rPr>
              <a:t> </a:t>
            </a:r>
            <a:r>
              <a:rPr lang="en-US" sz="3000" dirty="0" err="1" smtClean="0">
                <a:solidFill>
                  <a:srgbClr val="0228D6"/>
                </a:solidFill>
              </a:rPr>
              <a:t>süß</a:t>
            </a:r>
            <a:r>
              <a:rPr lang="en-US" sz="3000" dirty="0" smtClean="0">
                <a:solidFill>
                  <a:srgbClr val="0228D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C00000"/>
                </a:solidFill>
              </a:rPr>
              <a:t>Die </a:t>
            </a:r>
            <a:r>
              <a:rPr lang="en-US" sz="3000" dirty="0" err="1" smtClean="0">
                <a:solidFill>
                  <a:srgbClr val="C00000"/>
                </a:solidFill>
              </a:rPr>
              <a:t>Kängurus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err="1" smtClean="0">
                <a:solidFill>
                  <a:srgbClr val="C00000"/>
                </a:solidFill>
              </a:rPr>
              <a:t>springen</a:t>
            </a:r>
            <a:endParaRPr lang="en-US" sz="3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Der Koala </a:t>
            </a:r>
            <a:r>
              <a:rPr lang="en-US" sz="3000" dirty="0" err="1" smtClean="0">
                <a:solidFill>
                  <a:srgbClr val="00B050"/>
                </a:solidFill>
              </a:rPr>
              <a:t>ist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  <a:r>
              <a:rPr lang="en-US" sz="3000" dirty="0" err="1" smtClean="0">
                <a:solidFill>
                  <a:srgbClr val="00B050"/>
                </a:solidFill>
              </a:rPr>
              <a:t>weich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8039B7"/>
                </a:solidFill>
              </a:rPr>
              <a:t>Das </a:t>
            </a:r>
            <a:r>
              <a:rPr lang="en-US" sz="3000" dirty="0" err="1" smtClean="0">
                <a:solidFill>
                  <a:srgbClr val="8039B7"/>
                </a:solidFill>
              </a:rPr>
              <a:t>Känguru</a:t>
            </a:r>
            <a:r>
              <a:rPr lang="en-US" sz="3000" dirty="0" smtClean="0">
                <a:solidFill>
                  <a:srgbClr val="8039B7"/>
                </a:solidFill>
              </a:rPr>
              <a:t> </a:t>
            </a:r>
            <a:r>
              <a:rPr lang="en-US" sz="3000" dirty="0" err="1" smtClean="0">
                <a:solidFill>
                  <a:srgbClr val="8039B7"/>
                </a:solidFill>
              </a:rPr>
              <a:t>ist</a:t>
            </a:r>
            <a:r>
              <a:rPr lang="en-US" sz="3000" dirty="0" smtClean="0">
                <a:solidFill>
                  <a:srgbClr val="8039B7"/>
                </a:solidFill>
              </a:rPr>
              <a:t> </a:t>
            </a:r>
            <a:r>
              <a:rPr lang="en-US" sz="3000" dirty="0" err="1" smtClean="0">
                <a:solidFill>
                  <a:srgbClr val="8039B7"/>
                </a:solidFill>
              </a:rPr>
              <a:t>schnell</a:t>
            </a: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228D6"/>
                </a:solidFill>
              </a:rPr>
              <a:t>The koalas are cute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C00000"/>
                </a:solidFill>
              </a:rPr>
              <a:t>The kangaroos jump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The koala is soft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8039B7"/>
                </a:solidFill>
              </a:rPr>
              <a:t>The kangaroo is fast</a:t>
            </a:r>
          </a:p>
          <a:p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Untranslated </a:t>
            </a:r>
            <a:r>
              <a:rPr lang="en-US" dirty="0" smtClean="0"/>
              <a:t>(English source)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228D6"/>
                </a:solidFill>
              </a:rPr>
              <a:t>The koalas are cute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The kangaroos jump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The koala is soft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8039B7"/>
                </a:solidFill>
              </a:rPr>
              <a:t>The kangaroo is fast</a:t>
            </a: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228D6"/>
                </a:solidFill>
              </a:rPr>
              <a:t>The koalas are cute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The kangaroos jump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The koala is soft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8039B7"/>
                </a:solidFill>
              </a:rPr>
              <a:t>The kangaroo is fast</a:t>
            </a:r>
          </a:p>
          <a:p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Untranslated (English source)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0" t="49435" r="18530" b="42667"/>
          <a:stretch/>
        </p:blipFill>
        <p:spPr>
          <a:xfrm>
            <a:off x="459798" y="2534782"/>
            <a:ext cx="8229600" cy="1809567"/>
          </a:xfr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95024"/>
              </p:ext>
            </p:extLst>
          </p:nvPr>
        </p:nvGraphicFramePr>
        <p:xfrm>
          <a:off x="7135586" y="5957889"/>
          <a:ext cx="2125980" cy="49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341"/>
                <a:gridCol w="1081639"/>
              </a:tblGrid>
              <a:tr h="377477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NMT</a:t>
                      </a:r>
                      <a:endParaRPr lang="en-US" sz="2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SMT</a:t>
                      </a:r>
                      <a:endParaRPr lang="en-US" sz="2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 is better!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4"/>
          <a:stretch/>
        </p:blipFill>
        <p:spPr>
          <a:xfrm>
            <a:off x="1960300" y="1295400"/>
            <a:ext cx="5061779" cy="449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1232673" y="3201879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6097" y="5676900"/>
            <a:ext cx="48826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Corpus size (English words)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593500" y="3626700"/>
            <a:ext cx="317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[Koehn &amp; Knowles 2017]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Untranslated </a:t>
            </a:r>
            <a:r>
              <a:rPr lang="en-US" dirty="0" smtClean="0"/>
              <a:t>(German target)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228D6"/>
                </a:solidFill>
              </a:rPr>
              <a:t>Die Koalas </a:t>
            </a:r>
            <a:r>
              <a:rPr lang="en-US" sz="3000" dirty="0" err="1">
                <a:solidFill>
                  <a:srgbClr val="0228D6"/>
                </a:solidFill>
              </a:rPr>
              <a:t>sind</a:t>
            </a:r>
            <a:r>
              <a:rPr lang="en-US" sz="3000" dirty="0">
                <a:solidFill>
                  <a:srgbClr val="0228D6"/>
                </a:solidFill>
              </a:rPr>
              <a:t> </a:t>
            </a:r>
            <a:r>
              <a:rPr lang="en-US" sz="3000" dirty="0" err="1">
                <a:solidFill>
                  <a:srgbClr val="0228D6"/>
                </a:solidFill>
              </a:rPr>
              <a:t>süß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Die </a:t>
            </a:r>
            <a:r>
              <a:rPr lang="en-US" sz="3000" dirty="0" err="1">
                <a:solidFill>
                  <a:srgbClr val="C00000"/>
                </a:solidFill>
              </a:rPr>
              <a:t>Kängurus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 err="1">
                <a:solidFill>
                  <a:srgbClr val="C00000"/>
                </a:solidFill>
              </a:rPr>
              <a:t>springen</a:t>
            </a:r>
            <a:endParaRPr lang="en-US" sz="3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Der Koala </a:t>
            </a:r>
            <a:r>
              <a:rPr lang="en-US" sz="3000" dirty="0" err="1">
                <a:solidFill>
                  <a:srgbClr val="00B050"/>
                </a:solidFill>
              </a:rPr>
              <a:t>ist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weich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8039B7"/>
                </a:solidFill>
              </a:rPr>
              <a:t>Das </a:t>
            </a:r>
            <a:r>
              <a:rPr lang="en-US" sz="3000" dirty="0" err="1">
                <a:solidFill>
                  <a:srgbClr val="8039B7"/>
                </a:solidFill>
              </a:rPr>
              <a:t>Känguru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ist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schnell</a:t>
            </a: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228D6"/>
                </a:solidFill>
              </a:rPr>
              <a:t>The koalas are cute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The kangaroos jump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The koala is soft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8039B7"/>
                </a:solidFill>
              </a:rPr>
              <a:t>The kangaroo is fast</a:t>
            </a:r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Untranslated </a:t>
            </a:r>
            <a:r>
              <a:rPr lang="en-US" dirty="0"/>
              <a:t>(German target)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228D6"/>
                </a:solidFill>
              </a:rPr>
              <a:t>Die Koalas </a:t>
            </a:r>
            <a:r>
              <a:rPr lang="en-US" sz="3000" dirty="0" err="1">
                <a:solidFill>
                  <a:srgbClr val="0228D6"/>
                </a:solidFill>
              </a:rPr>
              <a:t>sind</a:t>
            </a:r>
            <a:r>
              <a:rPr lang="en-US" sz="3000" dirty="0">
                <a:solidFill>
                  <a:srgbClr val="0228D6"/>
                </a:solidFill>
              </a:rPr>
              <a:t> </a:t>
            </a:r>
            <a:r>
              <a:rPr lang="en-US" sz="3000" dirty="0" err="1">
                <a:solidFill>
                  <a:srgbClr val="0228D6"/>
                </a:solidFill>
              </a:rPr>
              <a:t>süß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Die </a:t>
            </a:r>
            <a:r>
              <a:rPr lang="en-US" sz="3000" dirty="0" err="1">
                <a:solidFill>
                  <a:srgbClr val="C00000"/>
                </a:solidFill>
              </a:rPr>
              <a:t>Kängurus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 err="1">
                <a:solidFill>
                  <a:srgbClr val="C00000"/>
                </a:solidFill>
              </a:rPr>
              <a:t>springen</a:t>
            </a:r>
            <a:endParaRPr lang="en-US" sz="3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Der Koala </a:t>
            </a:r>
            <a:r>
              <a:rPr lang="en-US" sz="3000" dirty="0" err="1">
                <a:solidFill>
                  <a:srgbClr val="00B050"/>
                </a:solidFill>
              </a:rPr>
              <a:t>ist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weich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8039B7"/>
                </a:solidFill>
              </a:rPr>
              <a:t>Das </a:t>
            </a:r>
            <a:r>
              <a:rPr lang="en-US" sz="3000" dirty="0" err="1">
                <a:solidFill>
                  <a:srgbClr val="8039B7"/>
                </a:solidFill>
              </a:rPr>
              <a:t>Känguru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ist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schnell</a:t>
            </a: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228D6"/>
                </a:solidFill>
              </a:rPr>
              <a:t>Die Koalas </a:t>
            </a:r>
            <a:r>
              <a:rPr lang="en-US" sz="3000" dirty="0" err="1">
                <a:solidFill>
                  <a:srgbClr val="0228D6"/>
                </a:solidFill>
              </a:rPr>
              <a:t>sind</a:t>
            </a:r>
            <a:r>
              <a:rPr lang="en-US" sz="3000" dirty="0">
                <a:solidFill>
                  <a:srgbClr val="0228D6"/>
                </a:solidFill>
              </a:rPr>
              <a:t> </a:t>
            </a:r>
            <a:r>
              <a:rPr lang="en-US" sz="3000" dirty="0" err="1">
                <a:solidFill>
                  <a:srgbClr val="0228D6"/>
                </a:solidFill>
              </a:rPr>
              <a:t>süß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Die </a:t>
            </a:r>
            <a:r>
              <a:rPr lang="en-US" sz="3000" dirty="0" err="1">
                <a:solidFill>
                  <a:srgbClr val="C00000"/>
                </a:solidFill>
              </a:rPr>
              <a:t>Kängurus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 err="1">
                <a:solidFill>
                  <a:srgbClr val="C00000"/>
                </a:solidFill>
              </a:rPr>
              <a:t>springen</a:t>
            </a:r>
            <a:endParaRPr lang="en-US" sz="3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Der Koala </a:t>
            </a:r>
            <a:r>
              <a:rPr lang="en-US" sz="3000" dirty="0" err="1">
                <a:solidFill>
                  <a:srgbClr val="00B050"/>
                </a:solidFill>
              </a:rPr>
              <a:t>ist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weich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8039B7"/>
                </a:solidFill>
              </a:rPr>
              <a:t>Das </a:t>
            </a:r>
            <a:r>
              <a:rPr lang="en-US" sz="3000" dirty="0" err="1">
                <a:solidFill>
                  <a:srgbClr val="8039B7"/>
                </a:solidFill>
              </a:rPr>
              <a:t>Känguru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ist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schnell</a:t>
            </a:r>
            <a:endParaRPr lang="en-US" sz="3000" dirty="0">
              <a:solidFill>
                <a:srgbClr val="8039B7"/>
              </a:solidFill>
            </a:endParaRPr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Untranslated </a:t>
            </a:r>
            <a:r>
              <a:rPr lang="en-US" dirty="0"/>
              <a:t>(German target)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4" t="57458" r="18002" b="23414"/>
          <a:stretch/>
        </p:blipFill>
        <p:spPr>
          <a:xfrm>
            <a:off x="457200" y="1690689"/>
            <a:ext cx="8229600" cy="4267200"/>
          </a:xfr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69395"/>
              </p:ext>
            </p:extLst>
          </p:nvPr>
        </p:nvGraphicFramePr>
        <p:xfrm>
          <a:off x="7135586" y="5957889"/>
          <a:ext cx="2125980" cy="49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341"/>
                <a:gridCol w="1081639"/>
              </a:tblGrid>
              <a:tr h="377477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NMT</a:t>
                      </a:r>
                      <a:endParaRPr lang="en-US" sz="2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SMT</a:t>
                      </a:r>
                      <a:endParaRPr lang="en-US" sz="2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2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Segments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228D6"/>
                </a:solidFill>
              </a:rPr>
              <a:t>Die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süß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Känguru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8039B7"/>
                </a:solidFill>
              </a:rPr>
              <a:t>schnell</a:t>
            </a:r>
            <a:endParaRPr lang="en-US" dirty="0">
              <a:solidFill>
                <a:srgbClr val="0228D6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228D6"/>
                </a:solidFill>
              </a:rPr>
              <a:t>The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cute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Kangaroo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39B7"/>
                </a:solidFill>
              </a:rPr>
              <a:t>fast</a:t>
            </a:r>
            <a:endParaRPr lang="en-US" dirty="0">
              <a:solidFill>
                <a:srgbClr val="8039B7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Segments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2" name="Content Placeholder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t="75778" r="39906" b="16791"/>
          <a:stretch/>
        </p:blipFill>
        <p:spPr>
          <a:xfrm>
            <a:off x="1790700" y="1690689"/>
            <a:ext cx="5308600" cy="1823602"/>
          </a:xfrm>
          <a:prstGeom prst="rect">
            <a:avLst/>
          </a:prstGeom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t="82973" r="29800" b="8865"/>
          <a:stretch/>
        </p:blipFill>
        <p:spPr>
          <a:xfrm>
            <a:off x="1790700" y="4161988"/>
            <a:ext cx="7061200" cy="20027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9128" y="1571276"/>
            <a:ext cx="16423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≤ 2 words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9128" y="3913591"/>
            <a:ext cx="16423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3-5 words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2960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10002" y="6077666"/>
            <a:ext cx="3203838" cy="100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8" b="20001"/>
          <a:stretch/>
        </p:blipFill>
        <p:spPr>
          <a:xfrm>
            <a:off x="1168400" y="0"/>
            <a:ext cx="6858000" cy="68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filtering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BiCleaner</a:t>
            </a:r>
            <a:r>
              <a:rPr lang="en-US" dirty="0"/>
              <a:t> </a:t>
            </a:r>
            <a:r>
              <a:rPr lang="en-US" sz="2500" dirty="0" smtClean="0"/>
              <a:t>[</a:t>
            </a:r>
            <a:r>
              <a:rPr lang="en-US" sz="2500" dirty="0"/>
              <a:t>Miquel </a:t>
            </a:r>
            <a:r>
              <a:rPr lang="en-US" sz="2500" dirty="0" err="1"/>
              <a:t>Espla-Gomis</a:t>
            </a:r>
            <a:r>
              <a:rPr lang="en-US" sz="2500" dirty="0"/>
              <a:t> and M </a:t>
            </a:r>
            <a:r>
              <a:rPr lang="en-US" sz="2500" dirty="0" err="1" smtClean="0"/>
              <a:t>Forcada</a:t>
            </a:r>
            <a:r>
              <a:rPr lang="en-US" sz="2500" dirty="0" smtClean="0"/>
              <a:t> 2009]</a:t>
            </a:r>
            <a:endParaRPr lang="en-US" sz="2500" dirty="0" smtClean="0"/>
          </a:p>
          <a:p>
            <a:r>
              <a:rPr lang="en-US" dirty="0" smtClean="0"/>
              <a:t>Zipporah </a:t>
            </a:r>
            <a:r>
              <a:rPr lang="en-US" sz="2500" dirty="0" smtClean="0"/>
              <a:t>[Xu &amp; Koehn 2017</a:t>
            </a:r>
            <a:r>
              <a:rPr lang="en-US" sz="2500" dirty="0" smtClean="0"/>
              <a:t>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76719"/>
            <a:ext cx="6686550" cy="1295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2400300" cy="113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filtering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BiCleaner</a:t>
            </a:r>
            <a:r>
              <a:rPr lang="en-US" dirty="0"/>
              <a:t> </a:t>
            </a:r>
            <a:r>
              <a:rPr lang="en-US" sz="2500" dirty="0" smtClean="0"/>
              <a:t>[</a:t>
            </a:r>
            <a:r>
              <a:rPr lang="en-US" sz="2500" dirty="0"/>
              <a:t>Miquel </a:t>
            </a:r>
            <a:r>
              <a:rPr lang="en-US" sz="2500" dirty="0" err="1"/>
              <a:t>Espla-Gomis</a:t>
            </a:r>
            <a:r>
              <a:rPr lang="en-US" sz="2500" dirty="0"/>
              <a:t> and M </a:t>
            </a:r>
            <a:r>
              <a:rPr lang="en-US" sz="2500" dirty="0" err="1" smtClean="0"/>
              <a:t>Forcada</a:t>
            </a:r>
            <a:r>
              <a:rPr lang="en-US" sz="2500" dirty="0" smtClean="0"/>
              <a:t> 2009]</a:t>
            </a:r>
            <a:endParaRPr lang="en-US" sz="2500" dirty="0" smtClean="0"/>
          </a:p>
          <a:p>
            <a:r>
              <a:rPr lang="en-US" dirty="0" smtClean="0"/>
              <a:t>Zipporah </a:t>
            </a:r>
            <a:r>
              <a:rPr lang="en-US" sz="2500" dirty="0" smtClean="0"/>
              <a:t>[Xu &amp; Koehn 2017</a:t>
            </a:r>
            <a:r>
              <a:rPr lang="en-US" sz="2500" dirty="0" smtClean="0"/>
              <a:t>]</a:t>
            </a:r>
          </a:p>
          <a:p>
            <a:r>
              <a:rPr lang="en-US" dirty="0" smtClean="0"/>
              <a:t>WMT shared task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76719"/>
            <a:ext cx="6686550" cy="1295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2400300" cy="113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 &amp; Koehn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399" y="2286000"/>
          <a:ext cx="7315199" cy="2071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9569"/>
                <a:gridCol w="2134695"/>
                <a:gridCol w="2210935"/>
              </a:tblGrid>
              <a:tr h="535043">
                <a:tc>
                  <a:txBody>
                    <a:bodyPr/>
                    <a:lstStyle/>
                    <a:p>
                      <a:endParaRPr lang="en-US" sz="35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NMT</a:t>
                      </a:r>
                      <a:endParaRPr lang="en-US" sz="3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SMT</a:t>
                      </a:r>
                      <a:endParaRPr lang="en-US" sz="3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043">
                <a:tc>
                  <a:txBody>
                    <a:bodyPr/>
                    <a:lstStyle/>
                    <a:p>
                      <a:r>
                        <a:rPr lang="en-US" sz="35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WMT17</a:t>
                      </a:r>
                      <a:endParaRPr lang="en-US" sz="35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27.2</a:t>
                      </a:r>
                      <a:endParaRPr lang="en-US" sz="3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24.0</a:t>
                      </a:r>
                      <a:endParaRPr lang="en-US" sz="3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133">
                <a:tc>
                  <a:txBody>
                    <a:bodyPr/>
                    <a:lstStyle/>
                    <a:p>
                      <a:r>
                        <a:rPr lang="en-US" sz="35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+</a:t>
                      </a:r>
                      <a:r>
                        <a:rPr lang="en-US" sz="35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</a:t>
                      </a:r>
                      <a:r>
                        <a:rPr lang="en-US" sz="35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noisy corpus</a:t>
                      </a:r>
                      <a:endParaRPr lang="en-US" sz="35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17.3 (-9.9)</a:t>
                      </a:r>
                      <a:endParaRPr lang="en-US" sz="3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25.2 (+1.2)</a:t>
                      </a:r>
                      <a:endParaRPr lang="en-US" sz="3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10002" y="6077666"/>
            <a:ext cx="3203838" cy="100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8" b="20001"/>
          <a:stretch/>
        </p:blipFill>
        <p:spPr>
          <a:xfrm>
            <a:off x="1168400" y="0"/>
            <a:ext cx="6858000" cy="686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 &amp; Koehn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 &amp; Koehn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 &amp; Koehn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En</a:t>
            </a:r>
            <a:r>
              <a:rPr lang="en-US" dirty="0" smtClean="0"/>
              <a:t>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cap="all" dirty="0">
                <a:solidFill>
                  <a:srgbClr val="25BCEE"/>
                </a:solidFill>
              </a:rPr>
              <a:t>MARIAN</a:t>
            </a:r>
            <a:r>
              <a:rPr lang="en-US" b="1" cap="all" dirty="0"/>
              <a:t>NMT</a:t>
            </a:r>
          </a:p>
          <a:p>
            <a:pPr lvl="1"/>
            <a:r>
              <a:rPr lang="en-US" dirty="0"/>
              <a:t>RNN encoder-decoder </a:t>
            </a:r>
          </a:p>
          <a:p>
            <a:pPr lvl="1"/>
            <a:r>
              <a:rPr lang="en-US" dirty="0"/>
              <a:t>With attention</a:t>
            </a:r>
          </a:p>
          <a:p>
            <a:pPr lvl="1"/>
            <a:r>
              <a:rPr lang="en-US" dirty="0"/>
              <a:t>BPE</a:t>
            </a:r>
          </a:p>
          <a:p>
            <a:pPr lvl="1"/>
            <a:r>
              <a:rPr lang="en-US" dirty="0"/>
              <a:t>Dropout </a:t>
            </a:r>
            <a:endParaRPr lang="en-US" dirty="0" smtClean="0"/>
          </a:p>
          <a:p>
            <a:pPr lvl="1"/>
            <a:r>
              <a:rPr lang="en-US" dirty="0" smtClean="0"/>
              <a:t>(Shallow!)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Moses</a:t>
            </a:r>
          </a:p>
          <a:p>
            <a:pPr lvl="1"/>
            <a:r>
              <a:rPr lang="en-US" dirty="0"/>
              <a:t>5gram </a:t>
            </a:r>
            <a:r>
              <a:rPr lang="en-US" dirty="0" smtClean="0"/>
              <a:t>LM</a:t>
            </a:r>
          </a:p>
          <a:p>
            <a:pPr lvl="1"/>
            <a:r>
              <a:rPr lang="en-US" dirty="0"/>
              <a:t>hierarchical lexicalized </a:t>
            </a:r>
            <a:r>
              <a:rPr lang="en-US" dirty="0" smtClean="0"/>
              <a:t>reordering</a:t>
            </a:r>
          </a:p>
          <a:p>
            <a:pPr lvl="1"/>
            <a:r>
              <a:rPr lang="en-US" dirty="0" smtClean="0"/>
              <a:t>Operation sequence model</a:t>
            </a:r>
          </a:p>
          <a:p>
            <a:pPr lvl="1"/>
            <a:r>
              <a:rPr lang="en-US" dirty="0" smtClean="0"/>
              <a:t>MBR decoding</a:t>
            </a:r>
          </a:p>
          <a:p>
            <a:pPr lvl="1"/>
            <a:r>
              <a:rPr lang="en-US" dirty="0" smtClean="0"/>
              <a:t>Cube pruning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500" dirty="0" smtClean="0"/>
              <a:t>Khayrallah &amp; Koehn</a:t>
            </a:r>
            <a:endParaRPr lang="en-US" sz="1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3" t="20202" r="41286" b="63839"/>
          <a:stretch/>
        </p:blipFill>
        <p:spPr>
          <a:xfrm>
            <a:off x="7162800" y="1646237"/>
            <a:ext cx="1066800" cy="10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 get more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870077"/>
            <a:ext cx="3962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filtering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76719"/>
            <a:ext cx="6686550" cy="1295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2400300" cy="113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0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</a:t>
            </a:r>
            <a:r>
              <a:rPr lang="en-US" dirty="0" err="1" smtClean="0">
                <a:sym typeface="Wingdings"/>
              </a:rPr>
              <a:t>En</a:t>
            </a:r>
            <a:r>
              <a:rPr lang="en-US" dirty="0" smtClean="0">
                <a:sym typeface="Wingdings"/>
              </a:rPr>
              <a:t> translation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Khayrallah &amp; Koehn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399" y="2286000"/>
          <a:ext cx="7315199" cy="2071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9569"/>
                <a:gridCol w="2134695"/>
                <a:gridCol w="2210935"/>
              </a:tblGrid>
              <a:tr h="535043">
                <a:tc>
                  <a:txBody>
                    <a:bodyPr/>
                    <a:lstStyle/>
                    <a:p>
                      <a:endParaRPr lang="en-US" sz="35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NMT</a:t>
                      </a:r>
                      <a:endParaRPr lang="en-US" sz="3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SMT</a:t>
                      </a:r>
                      <a:endParaRPr lang="en-US" sz="3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043">
                <a:tc>
                  <a:txBody>
                    <a:bodyPr/>
                    <a:lstStyle/>
                    <a:p>
                      <a:r>
                        <a:rPr lang="en-US" sz="35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WMT17</a:t>
                      </a:r>
                      <a:endParaRPr lang="en-US" sz="35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27.2</a:t>
                      </a:r>
                      <a:endParaRPr lang="en-US" sz="3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24.0</a:t>
                      </a:r>
                      <a:endParaRPr lang="en-US" sz="3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1133">
                <a:tc>
                  <a:txBody>
                    <a:bodyPr/>
                    <a:lstStyle/>
                    <a:p>
                      <a:r>
                        <a:rPr lang="en-US" sz="35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+</a:t>
                      </a:r>
                      <a:r>
                        <a:rPr lang="en-US" sz="35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noisy corpus</a:t>
                      </a:r>
                      <a:endParaRPr lang="en-US" sz="35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17.3 (-9.9)</a:t>
                      </a:r>
                      <a:endParaRPr lang="en-US" sz="3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25.2 (+1.2)</a:t>
                      </a:r>
                      <a:endParaRPr lang="en-US" sz="3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8798" y="3519253"/>
            <a:ext cx="79248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5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454" y="-473083"/>
            <a:ext cx="11038908" cy="7804165"/>
          </a:xfrm>
        </p:spPr>
      </p:pic>
    </p:spTree>
    <p:extLst>
      <p:ext uri="{BB962C8B-B14F-4D97-AF65-F5344CB8AC3E}">
        <p14:creationId xmlns:p14="http://schemas.microsoft.com/office/powerpoint/2010/main" val="118508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0002" y="6077666"/>
            <a:ext cx="3203838" cy="100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657" y="1336959"/>
            <a:ext cx="9176657" cy="1470025"/>
          </a:xfrm>
        </p:spPr>
        <p:txBody>
          <a:bodyPr>
            <a:noAutofit/>
          </a:bodyPr>
          <a:lstStyle/>
          <a:p>
            <a:r>
              <a:rPr lang="en-US" sz="4500" dirty="0"/>
              <a:t>On the Impact of 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Various </a:t>
            </a:r>
            <a:r>
              <a:rPr lang="en-US" sz="4500" dirty="0"/>
              <a:t>Types of Noise </a:t>
            </a:r>
            <a:r>
              <a:rPr lang="en-US" sz="4500" dirty="0" smtClean="0"/>
              <a:t>on</a:t>
            </a:r>
            <a:br>
              <a:rPr lang="en-US" sz="4500" dirty="0" smtClean="0"/>
            </a:br>
            <a:r>
              <a:rPr lang="en-US" sz="4500" dirty="0" smtClean="0"/>
              <a:t> </a:t>
            </a:r>
            <a:r>
              <a:rPr lang="en-US" sz="4500" dirty="0"/>
              <a:t>Neural Machine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657" y="3532453"/>
            <a:ext cx="9144000" cy="1538306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</a:rPr>
              <a:t>Huda Khayrallah </a:t>
            </a:r>
            <a:r>
              <a:rPr lang="en-US" sz="3000" dirty="0" smtClean="0">
                <a:solidFill>
                  <a:srgbClr val="000000"/>
                </a:solidFill>
              </a:rPr>
              <a:t>&amp; </a:t>
            </a:r>
            <a:r>
              <a:rPr lang="en-US" sz="3000" b="1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Philipp Koehn</a:t>
            </a:r>
          </a:p>
          <a:p>
            <a:r>
              <a:rPr lang="en-US" sz="3000" dirty="0" smtClean="0">
                <a:solidFill>
                  <a:srgbClr val="000000"/>
                </a:solidFill>
              </a:rPr>
              <a:t>{</a:t>
            </a:r>
            <a:r>
              <a:rPr lang="en-US" sz="3000" dirty="0" err="1" smtClean="0">
                <a:solidFill>
                  <a:srgbClr val="000000"/>
                </a:solidFill>
              </a:rPr>
              <a:t>huda</a:t>
            </a:r>
            <a:r>
              <a:rPr lang="en-US" sz="3000" dirty="0" smtClean="0">
                <a:solidFill>
                  <a:srgbClr val="000000"/>
                </a:solidFill>
              </a:rPr>
              <a:t>, phi}@</a:t>
            </a:r>
            <a:r>
              <a:rPr lang="en-US" sz="3000" dirty="0" err="1" smtClean="0">
                <a:solidFill>
                  <a:srgbClr val="000000"/>
                </a:solidFill>
              </a:rPr>
              <a:t>jhu.edu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08" y="4184725"/>
            <a:ext cx="7387192" cy="2901875"/>
            <a:chOff x="-152400" y="3078204"/>
            <a:chExt cx="8458200" cy="33225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400" y="3078204"/>
              <a:ext cx="8040329" cy="33225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070" y="3908853"/>
              <a:ext cx="1283730" cy="1661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66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Corpus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 &amp; Koehn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2" t="7005" r="19230" b="79788"/>
          <a:stretch/>
        </p:blipFill>
        <p:spPr>
          <a:xfrm>
            <a:off x="457200" y="1939442"/>
            <a:ext cx="8229600" cy="2979115"/>
          </a:xfr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95024"/>
              </p:ext>
            </p:extLst>
          </p:nvPr>
        </p:nvGraphicFramePr>
        <p:xfrm>
          <a:off x="7135586" y="5957889"/>
          <a:ext cx="2125980" cy="49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341"/>
                <a:gridCol w="1081639"/>
              </a:tblGrid>
              <a:tr h="377477"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00BD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NMT</a:t>
                      </a:r>
                      <a:endParaRPr lang="en-US" sz="2500" b="1" dirty="0">
                        <a:solidFill>
                          <a:srgbClr val="00BD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>
                          <a:solidFill>
                            <a:srgbClr val="2500FF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SMT</a:t>
                      </a:r>
                      <a:endParaRPr lang="en-US" sz="2500" b="1" dirty="0">
                        <a:solidFill>
                          <a:srgbClr val="2500FF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marL="111760" marR="111760" marT="55880" marB="5588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6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Analysis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992204"/>
              </p:ext>
            </p:extLst>
          </p:nvPr>
        </p:nvGraphicFramePr>
        <p:xfrm>
          <a:off x="0" y="1370013"/>
          <a:ext cx="9334500" cy="516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 &amp; Koehn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Misaligned Sentences</a:t>
            </a:r>
          </a:p>
          <a:p>
            <a:r>
              <a:rPr lang="en-US" dirty="0" err="1" smtClean="0"/>
              <a:t>Misordered</a:t>
            </a:r>
            <a:r>
              <a:rPr lang="en-US" dirty="0" smtClean="0"/>
              <a:t> words</a:t>
            </a:r>
          </a:p>
          <a:p>
            <a:r>
              <a:rPr lang="en-US" dirty="0" smtClean="0"/>
              <a:t>Wrong Language</a:t>
            </a:r>
          </a:p>
          <a:p>
            <a:r>
              <a:rPr lang="en-US" dirty="0" smtClean="0"/>
              <a:t>Untranslated Sentences</a:t>
            </a:r>
          </a:p>
          <a:p>
            <a:r>
              <a:rPr lang="en-US" dirty="0" smtClean="0"/>
              <a:t>Short Segments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Misaligned Sentences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Misaligned Sentences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smtClean="0"/>
              <a:t>Khayrallah &amp; Koehn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14A2-7C65-4740-9CD2-1DF3808222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2517569"/>
            <a:ext cx="7886700" cy="365939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228D6"/>
                </a:solidFill>
              </a:rPr>
              <a:t>Die Koalas </a:t>
            </a:r>
            <a:r>
              <a:rPr lang="en-US" sz="3000" dirty="0" err="1">
                <a:solidFill>
                  <a:srgbClr val="0228D6"/>
                </a:solidFill>
              </a:rPr>
              <a:t>sind</a:t>
            </a:r>
            <a:r>
              <a:rPr lang="en-US" sz="3000" dirty="0">
                <a:solidFill>
                  <a:srgbClr val="0228D6"/>
                </a:solidFill>
              </a:rPr>
              <a:t> </a:t>
            </a:r>
            <a:r>
              <a:rPr lang="en-US" sz="3000" dirty="0" err="1">
                <a:solidFill>
                  <a:srgbClr val="0228D6"/>
                </a:solidFill>
              </a:rPr>
              <a:t>süß</a:t>
            </a:r>
            <a:r>
              <a:rPr lang="en-US" sz="3000" dirty="0">
                <a:solidFill>
                  <a:srgbClr val="0228D6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Die </a:t>
            </a:r>
            <a:r>
              <a:rPr lang="en-US" sz="3000" dirty="0" err="1">
                <a:solidFill>
                  <a:srgbClr val="C00000"/>
                </a:solidFill>
              </a:rPr>
              <a:t>Kängurus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 err="1">
                <a:solidFill>
                  <a:srgbClr val="C00000"/>
                </a:solidFill>
              </a:rPr>
              <a:t>springen</a:t>
            </a:r>
            <a:endParaRPr lang="en-US" sz="3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Der Koala </a:t>
            </a:r>
            <a:r>
              <a:rPr lang="en-US" sz="3000" dirty="0" err="1">
                <a:solidFill>
                  <a:srgbClr val="00B050"/>
                </a:solidFill>
              </a:rPr>
              <a:t>ist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  <a:r>
              <a:rPr lang="en-US" sz="3000" dirty="0" err="1">
                <a:solidFill>
                  <a:srgbClr val="00B050"/>
                </a:solidFill>
              </a:rPr>
              <a:t>weich</a:t>
            </a:r>
            <a:r>
              <a:rPr lang="en-US" sz="30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8039B7"/>
                </a:solidFill>
              </a:rPr>
              <a:t>Das </a:t>
            </a:r>
            <a:r>
              <a:rPr lang="en-US" sz="3000" dirty="0" err="1">
                <a:solidFill>
                  <a:srgbClr val="8039B7"/>
                </a:solidFill>
              </a:rPr>
              <a:t>Känguru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ist</a:t>
            </a:r>
            <a:r>
              <a:rPr lang="en-US" sz="3000" dirty="0">
                <a:solidFill>
                  <a:srgbClr val="8039B7"/>
                </a:solidFill>
              </a:rPr>
              <a:t> </a:t>
            </a:r>
            <a:r>
              <a:rPr lang="en-US" sz="3000" dirty="0" err="1">
                <a:solidFill>
                  <a:srgbClr val="8039B7"/>
                </a:solidFill>
              </a:rPr>
              <a:t>schnell</a:t>
            </a: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8039B7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228D6"/>
                </a:solidFill>
              </a:rPr>
              <a:t>The koalas are cute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The kangaroos jump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</a:rPr>
              <a:t>The koala is soft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8039B7"/>
                </a:solidFill>
              </a:rPr>
              <a:t>The kangaroo is 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3244</TotalTime>
  <Words>1004</Words>
  <Application>Microsoft Macintosh PowerPoint</Application>
  <PresentationFormat>On-screen Show (4:3)</PresentationFormat>
  <Paragraphs>486</Paragraphs>
  <Slides>49</Slides>
  <Notes>44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Calibri Light</vt:lpstr>
      <vt:lpstr>Garamond</vt:lpstr>
      <vt:lpstr>Mangal</vt:lpstr>
      <vt:lpstr>Wingdings</vt:lpstr>
      <vt:lpstr>Arial</vt:lpstr>
      <vt:lpstr>Office Theme</vt:lpstr>
      <vt:lpstr>On the Impact of  Various Types of Noise on  Neural Machine Translation</vt:lpstr>
      <vt:lpstr>On the Impact of  Various Types of Noise on  Neural Machine Translation</vt:lpstr>
      <vt:lpstr>More data is better!</vt:lpstr>
      <vt:lpstr>PowerPoint Presentation</vt:lpstr>
      <vt:lpstr>Noisy Corpus</vt:lpstr>
      <vt:lpstr>Manual Analysis</vt:lpstr>
      <vt:lpstr>Noise Types</vt:lpstr>
      <vt:lpstr>Misaligned Sentences</vt:lpstr>
      <vt:lpstr>Misaligned Sentences</vt:lpstr>
      <vt:lpstr>Misaligned Sentences</vt:lpstr>
      <vt:lpstr>Misaligned Sentences</vt:lpstr>
      <vt:lpstr>Misordered Words</vt:lpstr>
      <vt:lpstr>Misordered Words (source)</vt:lpstr>
      <vt:lpstr>Misordered Words (source)</vt:lpstr>
      <vt:lpstr>Misordered Words (source)</vt:lpstr>
      <vt:lpstr>Misordered Words (target)</vt:lpstr>
      <vt:lpstr>Misordered Words (target)</vt:lpstr>
      <vt:lpstr>Misordered Words (target)</vt:lpstr>
      <vt:lpstr>Wrong Language</vt:lpstr>
      <vt:lpstr>Wrong Language (French source)</vt:lpstr>
      <vt:lpstr>Wrong Language (French source)</vt:lpstr>
      <vt:lpstr>Wrong Language (French source)</vt:lpstr>
      <vt:lpstr>Wrong Language (French target)</vt:lpstr>
      <vt:lpstr>Wrong Language (French target)</vt:lpstr>
      <vt:lpstr>Wrong Language (French target)</vt:lpstr>
      <vt:lpstr>Untranslated</vt:lpstr>
      <vt:lpstr>Untranslated (English Source)</vt:lpstr>
      <vt:lpstr>Untranslated (English source)</vt:lpstr>
      <vt:lpstr>Untranslated (English source)</vt:lpstr>
      <vt:lpstr>Untranslated (German target)</vt:lpstr>
      <vt:lpstr>Untranslated (German target)</vt:lpstr>
      <vt:lpstr>Untranslated (German target)</vt:lpstr>
      <vt:lpstr>Short Segments</vt:lpstr>
      <vt:lpstr>Short Segments</vt:lpstr>
      <vt:lpstr>Short Segments</vt:lpstr>
      <vt:lpstr>PowerPoint Presentation</vt:lpstr>
      <vt:lpstr>Existing filtering methods</vt:lpstr>
      <vt:lpstr>Existing filtering methods</vt:lpstr>
      <vt:lpstr>Questions?</vt:lpstr>
      <vt:lpstr>PowerPoint Presentation</vt:lpstr>
      <vt:lpstr>PowerPoint Presentation</vt:lpstr>
      <vt:lpstr>PowerPoint Presentation</vt:lpstr>
      <vt:lpstr>PowerPoint Presentation</vt:lpstr>
      <vt:lpstr>DeEn translation</vt:lpstr>
      <vt:lpstr>Let’s go get more data!</vt:lpstr>
      <vt:lpstr>Existing filtering methods</vt:lpstr>
      <vt:lpstr>DeEn translation</vt:lpstr>
      <vt:lpstr>PowerPoint Presentation</vt:lpstr>
      <vt:lpstr>On the Impact of  Various Types of Noise on  Neural Machine Translation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Impact of  Various Types of Noise on  Neural Machine Translation</dc:title>
  <dc:creator>Microsoft Office User</dc:creator>
  <cp:lastModifiedBy>Microsoft Office User</cp:lastModifiedBy>
  <cp:revision>57</cp:revision>
  <cp:lastPrinted>2018-07-19T14:20:53Z</cp:lastPrinted>
  <dcterms:created xsi:type="dcterms:W3CDTF">2018-07-18T01:13:13Z</dcterms:created>
  <dcterms:modified xsi:type="dcterms:W3CDTF">2018-07-21T03:43:46Z</dcterms:modified>
</cp:coreProperties>
</file>