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6ce1b15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6ce1b15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957cc193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957cc193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a903c41c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a903c41c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a903c41c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a903c41c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9bee3e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b9bee3e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a903c41c1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a903c41c1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a903c41c1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a903c41c1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957cc193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957cc193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957cc193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957cc193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a903c41c1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a903c41c1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957cc193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957cc193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957cc193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957cc193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957cc193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957cc193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a903c41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a903c41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a903c41c1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a903c41c1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a903c41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a903c41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6ce1b15c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6ce1b15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a903c41c1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a903c41c1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a903c41c1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a903c41c1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a903c41c1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a903c41c1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923375" y="2360950"/>
            <a:ext cx="3735600" cy="16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824525" y="2738025"/>
            <a:ext cx="25740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Stephen Roberts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Nikita Jain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Khayria Ibrahim higo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Jessica Clewis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064550" y="1180350"/>
            <a:ext cx="7014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pen Sans"/>
                <a:ea typeface="Open Sans"/>
                <a:cs typeface="Open Sans"/>
                <a:sym typeface="Open Sans"/>
              </a:rPr>
              <a:t>Can we predict if a credit card applicant is a good customer?</a:t>
            </a: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656575" y="153176"/>
            <a:ext cx="78873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22"/>
              <a:t>Random Forest  Classification 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20250" y="1078997"/>
            <a:ext cx="8520600" cy="3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u="sng"/>
              <a:t>Model Classification Report</a:t>
            </a:r>
            <a:endParaRPr sz="72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Accuracy 67%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Precision: the model predict customers 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with bad credit 71%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Recall: Bad: 73% </a:t>
            </a:r>
            <a:endParaRPr sz="7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D3D3D"/>
              </a:buClr>
              <a:buSzPct val="100000"/>
              <a:buFont typeface="Open Sans"/>
              <a:buChar char="●"/>
            </a:pPr>
            <a:r>
              <a:rPr lang="en" sz="7200">
                <a:solidFill>
                  <a:srgbClr val="000000"/>
                </a:solidFill>
                <a:highlight>
                  <a:srgbClr val="FFFFFF"/>
                </a:highlight>
              </a:rPr>
              <a:t>F1 Score: 2 * (Precision * Recall) / (Precision + Recall)</a:t>
            </a:r>
            <a:endParaRPr sz="7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7200">
                <a:solidFill>
                  <a:srgbClr val="000000"/>
                </a:solidFill>
                <a:highlight>
                  <a:srgbClr val="FFFFFF"/>
                </a:highlight>
              </a:rPr>
              <a:t>Scour: 0.71 bad</a:t>
            </a:r>
            <a:endParaRPr sz="7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7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since this value is not close to 1</a:t>
            </a:r>
            <a:endParaRPr sz="7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7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model do not do good job.</a:t>
            </a:r>
            <a:endParaRPr sz="7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7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79000"/>
            <a:ext cx="4155149" cy="20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 Means</a:t>
            </a:r>
            <a:endParaRPr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criteria </a:t>
            </a:r>
            <a:endParaRPr/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Count of Children </a:t>
            </a:r>
            <a:endParaRPr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Total Income</a:t>
            </a:r>
            <a:endParaRPr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Age (Days from Birth)</a:t>
            </a:r>
            <a:endParaRPr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Time Employed</a:t>
            </a:r>
            <a:endParaRPr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Average Status (payment lateness)</a:t>
            </a:r>
            <a:endParaRPr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Housing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PCA - used to reduce dimensionality for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Scaled data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25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5875" y="2749275"/>
            <a:ext cx="5805726" cy="23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	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K Means 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Calinski-Harabasz - 199,807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Davies-Bouldin -0.813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Birch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Calinski-Harabasz - 210,552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Davies-Bouldin - 1.201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50" y="1734325"/>
            <a:ext cx="3916999" cy="14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734325"/>
            <a:ext cx="3917000" cy="1414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Labeling 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Attempted to manually classify clients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handle clients with no card opened?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Lack of industry 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Balanced Accuracy Score - 99.6% 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325" y="1266175"/>
            <a:ext cx="3999901" cy="1402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13" y="344875"/>
            <a:ext cx="7467975" cy="46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 - with original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33"/>
              <a:t>Testing &amp; Training Classification Report</a:t>
            </a:r>
            <a:endParaRPr sz="1933"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875" y="1261225"/>
            <a:ext cx="4424325" cy="1580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350" y="3020825"/>
            <a:ext cx="4785576" cy="15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  <a:solidFill>
            <a:srgbClr val="9FC5E8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    </a:t>
            </a:r>
            <a:r>
              <a:rPr b="1" lang="en" sz="41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Neural Network Machine Learning Model</a:t>
            </a:r>
            <a:endParaRPr sz="2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845550"/>
            <a:ext cx="8520600" cy="3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3838"/>
                </a:solidFill>
              </a:rPr>
              <a:t>Attempt # 1 layer 1 units =10 ,activation = relu layer 2 units = 20,activation = relu layer 3 units =1,activation </a:t>
            </a:r>
            <a:endParaRPr b="1" sz="12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3838"/>
                </a:solidFill>
              </a:rPr>
              <a:t>=sigmoid,</a:t>
            </a:r>
            <a:r>
              <a:rPr b="1" lang="en" sz="1200">
                <a:solidFill>
                  <a:srgbClr val="3838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Loss: 0.39296719431877136, Accuracy: 0.8649076223373413</a:t>
            </a:r>
            <a:endParaRPr b="1" sz="1200">
              <a:solidFill>
                <a:srgbClr val="3838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Attempt # 2 layer 1 units =12 , activation = relu layer 2 units = 25 , activation = relu layer 3 units =1 , activation = sigmoid ,</a:t>
            </a:r>
            <a:r>
              <a:rPr b="1" lang="en" sz="1200">
                <a:solidFill>
                  <a:srgbClr val="3838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Loss: 0.39647939801216125, Accuracy: 0.8620932102203369</a:t>
            </a:r>
            <a:endParaRPr b="1" sz="1200">
              <a:solidFill>
                <a:srgbClr val="3838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Attempt # 3 Layer 1 units =10 , activation = relu Layer 2 units =15 , activation = sigmoid layer 3 units =1 , activation = tanh ,</a:t>
            </a:r>
            <a:r>
              <a:rPr b="1" lang="en" sz="1200">
                <a:solidFill>
                  <a:srgbClr val="3838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Loss: 0.3930439352989197, Accuracy: 0.8642040491104126</a:t>
            </a:r>
            <a:endParaRPr b="1" sz="12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025" y="2717524"/>
            <a:ext cx="3071950" cy="21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975" y="2693100"/>
            <a:ext cx="2957275" cy="21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50" y="2717525"/>
            <a:ext cx="2957275" cy="22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198775"/>
            <a:ext cx="85206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Attempts # 1, 2 &amp; 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166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# 4 &amp; 5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801750"/>
            <a:ext cx="8520600" cy="3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Attempt # 4 layer 1 unit =15 ,activation = relu layer 2 unit =30 ,activation = relu layer 3 unit =1 , activation = tanh                 </a:t>
            </a:r>
            <a:r>
              <a:rPr b="1"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Loss: 0.44463440775871277, Accuracy: 0.8605101108551025</a:t>
            </a:r>
            <a:endParaRPr b="1"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Attempt # 5 layer 1 unit =10 ,activation = sigmoid layer 2 unit =15 ,activation = relu layer 3 unit =1 , activation = tanh,</a:t>
            </a:r>
            <a:r>
              <a:rPr b="1"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Loss: 0.3977033197879791, Accuracy: 0.865787148475647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12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150" y="2571763"/>
            <a:ext cx="3009350" cy="2235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66338"/>
            <a:ext cx="3009350" cy="22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Model Performances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7625"/>
            <a:ext cx="9144000" cy="2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14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 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50" y="857300"/>
            <a:ext cx="4649125" cy="40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16829" l="30157" r="35318" t="23911"/>
          <a:stretch/>
        </p:blipFill>
        <p:spPr>
          <a:xfrm>
            <a:off x="4897375" y="337300"/>
            <a:ext cx="3934925" cy="44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276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Result 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983775"/>
            <a:ext cx="8520600" cy="3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Attempt # 1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layer 1 units =10 , activation = relu layer 2 units = 20 , activation = relu layer 3 units =1 , activation = sigmoid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Loss: 0.39296719431877136, Accuracy: 0.8649076223373413</a:t>
            </a:r>
            <a:endParaRPr sz="1200"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521" y="2174446"/>
            <a:ext cx="3485926" cy="25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get a model with a high level of predictive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Unbalanced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industry knowledge with an </a:t>
            </a:r>
            <a:r>
              <a:rPr lang="en"/>
              <a:t>unlabeled</a:t>
            </a:r>
            <a:r>
              <a:rPr lang="en"/>
              <a:t>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categories fell on a </a:t>
            </a:r>
            <a:r>
              <a:rPr lang="en"/>
              <a:t>spectrum</a:t>
            </a:r>
            <a:r>
              <a:rPr lang="en"/>
              <a:t> rather than distinct groupings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121800"/>
            <a:ext cx="2203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6668" l="29960" r="32470" t="24618"/>
          <a:stretch/>
        </p:blipFill>
        <p:spPr>
          <a:xfrm>
            <a:off x="98350" y="1443200"/>
            <a:ext cx="3977101" cy="36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17197" l="30029" r="12935" t="24089"/>
          <a:stretch/>
        </p:blipFill>
        <p:spPr>
          <a:xfrm>
            <a:off x="3457100" y="253000"/>
            <a:ext cx="5522950" cy="33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22"/>
              <a:t>Logistic Regression Model</a:t>
            </a:r>
            <a:endParaRPr sz="38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22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4199375"/>
            <a:ext cx="85206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Sort </a:t>
            </a:r>
            <a:r>
              <a:rPr lang="en"/>
              <a:t>customers value by end of the month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6225"/>
            <a:ext cx="4155174" cy="22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200" y="1913375"/>
            <a:ext cx="3576799" cy="210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0" y="558925"/>
            <a:ext cx="8443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New column Label  0 is Good  1 is Bad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7508700" cy="33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22"/>
              <a:t>Logistic Regression Model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7650"/>
            <a:ext cx="9144000" cy="31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22"/>
              <a:t>Logistic Regression Model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118850" y="1289175"/>
            <a:ext cx="91440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Over resampling </a:t>
            </a:r>
            <a:r>
              <a:rPr lang="en"/>
              <a:t>the data 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425" y="1821950"/>
            <a:ext cx="4512576" cy="31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850" y="1813350"/>
            <a:ext cx="4512576" cy="31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0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22"/>
              <a:t>Logistic Regression Model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Classification Report( Resampled)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2500"/>
            <a:ext cx="9038976" cy="303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61725"/>
            <a:ext cx="85206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22"/>
              <a:t>Random </a:t>
            </a:r>
            <a:r>
              <a:rPr lang="en" sz="3822"/>
              <a:t> Forest  Classification </a:t>
            </a:r>
            <a:endParaRPr sz="3822"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25"/>
            <a:ext cx="8520600" cy="21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365575"/>
            <a:ext cx="8832301" cy="31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