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67" r:id="rId14"/>
    <p:sldId id="275" r:id="rId15"/>
    <p:sldId id="278" r:id="rId16"/>
    <p:sldId id="280" r:id="rId17"/>
    <p:sldId id="274" r:id="rId18"/>
    <p:sldId id="279" r:id="rId19"/>
    <p:sldId id="276" r:id="rId20"/>
    <p:sldId id="271" r:id="rId21"/>
  </p:sldIdLst>
  <p:sldSz cx="9753600" cy="73152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</p:embeddedFont>
    <p:embeddedFont>
      <p:font typeface="Lato Bold" panose="020F0502020204030203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157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416649" y="7046463"/>
            <a:ext cx="2011680" cy="20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22</a:t>
            </a:r>
          </a:p>
        </p:txBody>
      </p:sp>
      <p:sp>
        <p:nvSpPr>
          <p:cNvPr id="4" name="Freeform 4"/>
          <p:cNvSpPr/>
          <p:nvPr/>
        </p:nvSpPr>
        <p:spPr>
          <a:xfrm>
            <a:off x="8648831" y="6369218"/>
            <a:ext cx="746498" cy="428924"/>
          </a:xfrm>
          <a:custGeom>
            <a:avLst/>
            <a:gdLst/>
            <a:ahLst/>
            <a:cxnLst/>
            <a:rect l="l" t="t" r="r" b="b"/>
            <a:pathLst>
              <a:path w="746498" h="428924">
                <a:moveTo>
                  <a:pt x="0" y="0"/>
                </a:moveTo>
                <a:lnTo>
                  <a:pt x="746498" y="0"/>
                </a:lnTo>
                <a:lnTo>
                  <a:pt x="746498" y="428924"/>
                </a:lnTo>
                <a:lnTo>
                  <a:pt x="0" y="4289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43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791980" y="3462567"/>
            <a:ext cx="5132820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4. </a:t>
            </a:r>
            <a:r>
              <a:rPr lang="vi-VN" sz="40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Thiết kế giao thức</a:t>
            </a:r>
            <a:endParaRPr lang="en-US" sz="4000" b="1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416649" y="7046463"/>
            <a:ext cx="2011680" cy="20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22</a:t>
            </a:r>
          </a:p>
        </p:txBody>
      </p:sp>
      <p:sp>
        <p:nvSpPr>
          <p:cNvPr id="4" name="Freeform 4"/>
          <p:cNvSpPr/>
          <p:nvPr/>
        </p:nvSpPr>
        <p:spPr>
          <a:xfrm>
            <a:off x="8648831" y="6369218"/>
            <a:ext cx="746498" cy="428924"/>
          </a:xfrm>
          <a:custGeom>
            <a:avLst/>
            <a:gdLst/>
            <a:ahLst/>
            <a:cxnLst/>
            <a:rect l="l" t="t" r="r" b="b"/>
            <a:pathLst>
              <a:path w="746498" h="428924">
                <a:moveTo>
                  <a:pt x="0" y="0"/>
                </a:moveTo>
                <a:lnTo>
                  <a:pt x="746498" y="0"/>
                </a:lnTo>
                <a:lnTo>
                  <a:pt x="746498" y="428924"/>
                </a:lnTo>
                <a:lnTo>
                  <a:pt x="0" y="4289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435"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5B397-CA5C-BD4D-64D6-5C36345B991F}"/>
              </a:ext>
            </a:extLst>
          </p:cNvPr>
          <p:cNvSpPr txBox="1"/>
          <p:nvPr/>
        </p:nvSpPr>
        <p:spPr>
          <a:xfrm>
            <a:off x="762000" y="1455463"/>
            <a:ext cx="5460067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4. </a:t>
            </a:r>
            <a:r>
              <a:rPr lang="vi-VN" sz="40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Thiết kế giao thức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D7433A2-B3FD-1AD0-74DE-9C81820EBF74}"/>
              </a:ext>
            </a:extLst>
          </p:cNvPr>
          <p:cNvSpPr txBox="1"/>
          <p:nvPr/>
        </p:nvSpPr>
        <p:spPr>
          <a:xfrm>
            <a:off x="762000" y="2552453"/>
            <a:ext cx="8438914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91186" lvl="1" indent="-342900" algn="l">
              <a:lnSpc>
                <a:spcPts val="2760"/>
              </a:lnSpc>
              <a:buFont typeface="Wingdings" panose="05000000000000000000" pitchFamily="2" charset="2"/>
              <a:buChar char="Ø"/>
            </a:pPr>
            <a:r>
              <a:rPr lang="vi-VN" sz="3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Với giao diện console, tạo menu cho người dùng có thể nhập chức năng mong muốn</a:t>
            </a:r>
            <a:endParaRPr lang="en-US" sz="30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3644F2EE-7A3C-EBC7-EB77-E9C2242DDDE1}"/>
              </a:ext>
            </a:extLst>
          </p:cNvPr>
          <p:cNvSpPr txBox="1"/>
          <p:nvPr/>
        </p:nvSpPr>
        <p:spPr>
          <a:xfrm>
            <a:off x="1314686" y="3546850"/>
            <a:ext cx="6229114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62636" lvl="1" indent="-514350" algn="l">
              <a:lnSpc>
                <a:spcPts val="2760"/>
              </a:lnSpc>
              <a:buFont typeface="+mj-lt"/>
              <a:buAutoNum type="arabicPeriod"/>
            </a:pPr>
            <a:r>
              <a:rPr lang="vi-VN" sz="3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Đăng nhập</a:t>
            </a:r>
            <a:endParaRPr lang="en-US" sz="30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762636" lvl="1" indent="-514350" algn="l">
              <a:lnSpc>
                <a:spcPts val="2760"/>
              </a:lnSpc>
              <a:buFont typeface="+mj-lt"/>
              <a:buAutoNum type="arabicPeriod"/>
            </a:pPr>
            <a:r>
              <a:rPr lang="vi-VN" sz="3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Hiển thị danh sách email</a:t>
            </a:r>
          </a:p>
          <a:p>
            <a:pPr marL="762636" lvl="1" indent="-514350" algn="l">
              <a:lnSpc>
                <a:spcPts val="2760"/>
              </a:lnSpc>
              <a:buFont typeface="+mj-lt"/>
              <a:buAutoNum type="arabicPeriod"/>
            </a:pPr>
            <a:r>
              <a:rPr lang="vi-VN" sz="3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Chọn email và xem nội dung</a:t>
            </a:r>
          </a:p>
          <a:p>
            <a:pPr marL="762636" lvl="1" indent="-514350" algn="l">
              <a:lnSpc>
                <a:spcPts val="2760"/>
              </a:lnSpc>
              <a:buFont typeface="+mj-lt"/>
              <a:buAutoNum type="arabicPeriod"/>
            </a:pPr>
            <a:r>
              <a:rPr lang="vi-VN" sz="3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Gửi email</a:t>
            </a:r>
          </a:p>
          <a:p>
            <a:pPr marL="762636" lvl="1" indent="-514350" algn="l">
              <a:lnSpc>
                <a:spcPts val="2760"/>
              </a:lnSpc>
              <a:buFont typeface="+mj-lt"/>
              <a:buAutoNum type="arabicPeriod"/>
            </a:pPr>
            <a:r>
              <a:rPr lang="vi-VN" sz="3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Thoát</a:t>
            </a:r>
            <a:endParaRPr lang="en-US" sz="30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416649" y="7046463"/>
            <a:ext cx="2011680" cy="20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22</a:t>
            </a:r>
          </a:p>
        </p:txBody>
      </p:sp>
      <p:sp>
        <p:nvSpPr>
          <p:cNvPr id="4" name="Freeform 4"/>
          <p:cNvSpPr/>
          <p:nvPr/>
        </p:nvSpPr>
        <p:spPr>
          <a:xfrm>
            <a:off x="8648831" y="6369218"/>
            <a:ext cx="746498" cy="428924"/>
          </a:xfrm>
          <a:custGeom>
            <a:avLst/>
            <a:gdLst/>
            <a:ahLst/>
            <a:cxnLst/>
            <a:rect l="l" t="t" r="r" b="b"/>
            <a:pathLst>
              <a:path w="746498" h="428924">
                <a:moveTo>
                  <a:pt x="0" y="0"/>
                </a:moveTo>
                <a:lnTo>
                  <a:pt x="746498" y="0"/>
                </a:lnTo>
                <a:lnTo>
                  <a:pt x="746498" y="428924"/>
                </a:lnTo>
                <a:lnTo>
                  <a:pt x="0" y="4289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435"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5B397-CA5C-BD4D-64D6-5C36345B991F}"/>
              </a:ext>
            </a:extLst>
          </p:cNvPr>
          <p:cNvSpPr txBox="1"/>
          <p:nvPr/>
        </p:nvSpPr>
        <p:spPr>
          <a:xfrm>
            <a:off x="559103" y="1099990"/>
            <a:ext cx="5460067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4. </a:t>
            </a:r>
            <a:r>
              <a:rPr lang="vi-VN" sz="40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Thiết kế giao thức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11C97AA-B7F7-3803-38FD-C062D9A72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347417"/>
              </p:ext>
            </p:extLst>
          </p:nvPr>
        </p:nvGraphicFramePr>
        <p:xfrm>
          <a:off x="914400" y="1809976"/>
          <a:ext cx="8153400" cy="4405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4266594877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3383835387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97795895"/>
                    </a:ext>
                  </a:extLst>
                </a:gridCol>
              </a:tblGrid>
              <a:tr h="394430">
                <a:tc>
                  <a:txBody>
                    <a:bodyPr/>
                    <a:lstStyle/>
                    <a:p>
                      <a:r>
                        <a:rPr lang="vi-VN" dirty="0"/>
                        <a:t>Chức năng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Giao thức POP3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Giao thức SMTP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436755"/>
                  </a:ext>
                </a:extLst>
              </a:tr>
              <a:tr h="690253">
                <a:tc>
                  <a:txBody>
                    <a:bodyPr/>
                    <a:lstStyle/>
                    <a:p>
                      <a:r>
                        <a:rPr lang="vi-VN" dirty="0"/>
                        <a:t>Đăng nhập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USER, 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EHLO ( khởi tạo kết nối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8593"/>
                  </a:ext>
                </a:extLst>
              </a:tr>
              <a:tr h="658145">
                <a:tc>
                  <a:txBody>
                    <a:bodyPr/>
                    <a:lstStyle/>
                    <a:p>
                      <a:r>
                        <a:rPr lang="vi-VN" dirty="0"/>
                        <a:t>Lấy danh sách 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27870"/>
                  </a:ext>
                </a:extLst>
              </a:tr>
              <a:tr h="690253">
                <a:tc>
                  <a:txBody>
                    <a:bodyPr/>
                    <a:lstStyle/>
                    <a:p>
                      <a:r>
                        <a:rPr lang="vi-VN" dirty="0"/>
                        <a:t>Hiển thị nội dung 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RETR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N/A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535837"/>
                  </a:ext>
                </a:extLst>
              </a:tr>
              <a:tr h="986076">
                <a:tc>
                  <a:txBody>
                    <a:bodyPr/>
                    <a:lstStyle/>
                    <a:p>
                      <a:r>
                        <a:rPr lang="vi-VN" dirty="0"/>
                        <a:t>Tải attachment của 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Phân tích MIME từ dữ liệu đã nhận qua RETR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N/A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969559"/>
                  </a:ext>
                </a:extLst>
              </a:tr>
              <a:tr h="986076">
                <a:tc>
                  <a:txBody>
                    <a:bodyPr/>
                    <a:lstStyle/>
                    <a:p>
                      <a:r>
                        <a:rPr lang="vi-VN" dirty="0"/>
                        <a:t>Gửi email có kèm attachment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MAIL FROM,</a:t>
                      </a:r>
                      <a:br>
                        <a:rPr lang="vi-VN" dirty="0"/>
                      </a:br>
                      <a:r>
                        <a:rPr lang="vi-VN" dirty="0"/>
                        <a:t>RCPT TO,</a:t>
                      </a:r>
                      <a:br>
                        <a:rPr lang="vi-VN" dirty="0"/>
                      </a:br>
                      <a:r>
                        <a:rPr lang="vi-VN" dirty="0"/>
                        <a:t>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087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03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8648831" y="6369218"/>
            <a:ext cx="746498" cy="428924"/>
          </a:xfrm>
          <a:custGeom>
            <a:avLst/>
            <a:gdLst/>
            <a:ahLst/>
            <a:cxnLst/>
            <a:rect l="l" t="t" r="r" b="b"/>
            <a:pathLst>
              <a:path w="746498" h="428924">
                <a:moveTo>
                  <a:pt x="0" y="0"/>
                </a:moveTo>
                <a:lnTo>
                  <a:pt x="746498" y="0"/>
                </a:lnTo>
                <a:lnTo>
                  <a:pt x="746498" y="428924"/>
                </a:lnTo>
                <a:lnTo>
                  <a:pt x="0" y="4289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435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416649" y="7046463"/>
            <a:ext cx="2011680" cy="20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12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62000" y="1695158"/>
            <a:ext cx="5365641" cy="332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5486" lvl="1" indent="-457200" algn="l">
              <a:lnSpc>
                <a:spcPts val="2760"/>
              </a:lnSpc>
              <a:buFont typeface="+mj-lt"/>
              <a:buAutoNum type="arabicPeriod"/>
            </a:pPr>
            <a:r>
              <a:rPr lang="en-US" sz="23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Đăng</a:t>
            </a:r>
            <a:r>
              <a:rPr lang="en-US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nhập</a:t>
            </a:r>
            <a:r>
              <a:rPr lang="vi-VN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( Khởi tạo kết nối )</a:t>
            </a:r>
            <a:endParaRPr lang="en-US" sz="23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12410" y="3353046"/>
            <a:ext cx="7264494" cy="1747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2280"/>
              </a:lnSpc>
              <a:buFontTx/>
              <a:buChar char="-"/>
            </a:pP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Client:   C: USER </a:t>
            </a:r>
            <a: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&lt;username&gt;</a:t>
            </a:r>
          </a:p>
          <a:p>
            <a:pPr lvl="2">
              <a:lnSpc>
                <a:spcPts val="2280"/>
              </a:lnSpc>
            </a:pPr>
            <a: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C: </a:t>
            </a:r>
            <a: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PASS &lt;password&gt;</a:t>
            </a:r>
            <a:endParaRPr lang="vi-VN" sz="19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 algn="l">
              <a:lnSpc>
                <a:spcPts val="2280"/>
              </a:lnSpc>
              <a:buFontTx/>
              <a:buChar char="-"/>
            </a:pPr>
            <a: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Server</a:t>
            </a: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  <a:p>
            <a:pPr lvl="1">
              <a:lnSpc>
                <a:spcPts val="2280"/>
              </a:lnSpc>
            </a:pP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	     S: </a:t>
            </a:r>
            <a: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+OK Mailbox locked and ready</a:t>
            </a:r>
            <a:b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hoặc</a:t>
            </a:r>
          </a:p>
          <a:p>
            <a:pPr lvl="1">
              <a:lnSpc>
                <a:spcPts val="2280"/>
              </a:lnSpc>
            </a:pP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	     S: -ERR Invalid user </a:t>
            </a:r>
            <a: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name </a:t>
            </a: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or password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63609" y="823495"/>
            <a:ext cx="1697603" cy="400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120"/>
              </a:lnSpc>
              <a:spcBef>
                <a:spcPct val="0"/>
              </a:spcBef>
            </a:pPr>
            <a:r>
              <a:rPr lang="en-US" sz="2600" b="1" dirty="0">
                <a:latin typeface="Lato Bold"/>
                <a:ea typeface="Lato Bold"/>
                <a:cs typeface="Lato Bold"/>
                <a:sym typeface="Lato Bold"/>
              </a:rPr>
              <a:t>Message 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E9173AF7-FEE8-7F96-1383-1B557ACED5A9}"/>
              </a:ext>
            </a:extLst>
          </p:cNvPr>
          <p:cNvSpPr txBox="1"/>
          <p:nvPr/>
        </p:nvSpPr>
        <p:spPr>
          <a:xfrm>
            <a:off x="1143000" y="2242947"/>
            <a:ext cx="5365641" cy="344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5486" lvl="1" indent="-457200" algn="l">
              <a:lnSpc>
                <a:spcPts val="2760"/>
              </a:lnSpc>
              <a:buFont typeface="+mj-lt"/>
              <a:buAutoNum type="alphaLcParenR"/>
            </a:pPr>
            <a:r>
              <a:rPr lang="vi-VN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POP3</a:t>
            </a:r>
            <a:endParaRPr lang="en-US" sz="23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E626D88D-BA06-DAA7-30CE-859B09726E49}"/>
              </a:ext>
            </a:extLst>
          </p:cNvPr>
          <p:cNvSpPr txBox="1"/>
          <p:nvPr/>
        </p:nvSpPr>
        <p:spPr>
          <a:xfrm>
            <a:off x="1143000" y="5257800"/>
            <a:ext cx="5365641" cy="344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5486" lvl="1" indent="-457200" algn="l">
              <a:lnSpc>
                <a:spcPts val="2760"/>
              </a:lnSpc>
              <a:buFont typeface="+mj-lt"/>
              <a:buAutoNum type="alphaLcParenR" startAt="2"/>
            </a:pPr>
            <a:r>
              <a:rPr lang="vi-VN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SMTP</a:t>
            </a:r>
            <a:endParaRPr lang="en-US" sz="23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278F56-8E70-CA75-67E8-6D36756046F7}"/>
              </a:ext>
            </a:extLst>
          </p:cNvPr>
          <p:cNvSpPr txBox="1"/>
          <p:nvPr/>
        </p:nvSpPr>
        <p:spPr>
          <a:xfrm>
            <a:off x="1422748" y="5655152"/>
            <a:ext cx="7264494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2280"/>
              </a:lnSpc>
              <a:buFontTx/>
              <a:buChar char="-"/>
            </a:pP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Client:   EHLO &lt;hostname/IP_address&gt; ( localhost )</a:t>
            </a:r>
          </a:p>
          <a:p>
            <a:pPr marL="342900" indent="-342900" algn="l">
              <a:lnSpc>
                <a:spcPts val="2280"/>
              </a:lnSpc>
              <a:buFontTx/>
              <a:buChar char="-"/>
            </a:pPr>
            <a: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Server</a:t>
            </a: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sz="2000" dirty="0"/>
              <a:t>220</a:t>
            </a:r>
            <a:r>
              <a:rPr lang="vi-VN" sz="2000" dirty="0"/>
              <a:t> </a:t>
            </a:r>
            <a:r>
              <a:rPr lang="en-US" sz="2000" dirty="0"/>
              <a:t>&lt;hostname&gt; ESMTP</a:t>
            </a:r>
            <a:endParaRPr lang="vi-VN" sz="19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642092D8-3366-A348-BFEB-B8947F26556B}"/>
              </a:ext>
            </a:extLst>
          </p:cNvPr>
          <p:cNvSpPr txBox="1"/>
          <p:nvPr/>
        </p:nvSpPr>
        <p:spPr>
          <a:xfrm>
            <a:off x="1422748" y="2701400"/>
            <a:ext cx="8438914" cy="321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91186" lvl="1" indent="-342900" algn="l">
              <a:lnSpc>
                <a:spcPts val="2760"/>
              </a:lnSpc>
              <a:buFont typeface="Wingdings" panose="05000000000000000000" pitchFamily="2" charset="2"/>
              <a:buChar char="Ø"/>
            </a:pPr>
            <a:r>
              <a:rPr lang="vi-VN" sz="19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Server: </a:t>
            </a:r>
            <a:r>
              <a:rPr lang="en-US" sz="1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+OK POP3</a:t>
            </a:r>
            <a:endParaRPr lang="en-US" sz="1900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8648831" y="6369218"/>
            <a:ext cx="746498" cy="428924"/>
          </a:xfrm>
          <a:custGeom>
            <a:avLst/>
            <a:gdLst/>
            <a:ahLst/>
            <a:cxnLst/>
            <a:rect l="l" t="t" r="r" b="b"/>
            <a:pathLst>
              <a:path w="746498" h="428924">
                <a:moveTo>
                  <a:pt x="0" y="0"/>
                </a:moveTo>
                <a:lnTo>
                  <a:pt x="746498" y="0"/>
                </a:lnTo>
                <a:lnTo>
                  <a:pt x="746498" y="428924"/>
                </a:lnTo>
                <a:lnTo>
                  <a:pt x="0" y="4289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43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87672" y="2103304"/>
            <a:ext cx="5365641" cy="332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5486" lvl="1" indent="-457200" algn="l">
              <a:lnSpc>
                <a:spcPts val="2760"/>
              </a:lnSpc>
              <a:buFont typeface="+mj-lt"/>
              <a:buAutoNum type="arabicPeriod" startAt="2"/>
            </a:pPr>
            <a:r>
              <a:rPr lang="vi-VN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Lấy danh sách email</a:t>
            </a:r>
            <a:endParaRPr lang="en-US" sz="23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416649" y="7046463"/>
            <a:ext cx="2011680" cy="20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12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90737" y="1241693"/>
            <a:ext cx="1697603" cy="400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120"/>
              </a:lnSpc>
              <a:spcBef>
                <a:spcPct val="0"/>
              </a:spcBef>
            </a:pPr>
            <a:r>
              <a:rPr lang="en-US" sz="2600" b="1" dirty="0">
                <a:latin typeface="Lato Bold"/>
                <a:ea typeface="Lato Bold"/>
                <a:cs typeface="Lato Bold"/>
                <a:sym typeface="Lato Bold"/>
              </a:rPr>
              <a:t>Message 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E34B63A1-C00B-D55C-9909-5D414045C8BE}"/>
              </a:ext>
            </a:extLst>
          </p:cNvPr>
          <p:cNvSpPr txBox="1"/>
          <p:nvPr/>
        </p:nvSpPr>
        <p:spPr>
          <a:xfrm>
            <a:off x="1239539" y="2883436"/>
            <a:ext cx="8188790" cy="2927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2280"/>
              </a:lnSpc>
              <a:buFontTx/>
              <a:buChar char="-"/>
            </a:pPr>
            <a: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Client</a:t>
            </a: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LIST</a:t>
            </a:r>
          </a:p>
          <a:p>
            <a:pPr marL="342900" indent="-342900" algn="l">
              <a:lnSpc>
                <a:spcPts val="2280"/>
              </a:lnSpc>
              <a:buFontTx/>
              <a:buChar char="-"/>
            </a:pP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Server:</a:t>
            </a:r>
            <a:endParaRPr lang="en-US" sz="19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800100" lvl="1" indent="-34290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Thành công: +OK &lt;number_of_emails&gt; messages (&lt;sum_of_bytes&gt;)</a:t>
            </a:r>
            <a:b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VD: S: +OK 2 messages ( 250 bytes )  </a:t>
            </a:r>
            <a:b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	      S: 1 150</a:t>
            </a:r>
            <a:b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	      S: 2 100</a:t>
            </a:r>
            <a:b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S: .</a:t>
            </a:r>
            <a:endParaRPr lang="en-US" sz="19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lvl="1">
              <a:lnSpc>
                <a:spcPts val="2280"/>
              </a:lnSpc>
            </a:pPr>
            <a: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VD: S: +OK 0 messages ( 0 bytes )</a:t>
            </a:r>
            <a:endParaRPr lang="vi-VN" sz="19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800100" lvl="1" indent="-34290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Không thành công: -ERR Cannot list messages</a:t>
            </a:r>
            <a:endParaRPr lang="en-US" sz="19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800100" lvl="1" indent="-342900">
              <a:lnSpc>
                <a:spcPts val="2280"/>
              </a:lnSpc>
              <a:buFontTx/>
              <a:buChar char="-"/>
            </a:pPr>
            <a:endParaRPr lang="vi-VN" sz="19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19834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8648831" y="6369218"/>
            <a:ext cx="746498" cy="428924"/>
          </a:xfrm>
          <a:custGeom>
            <a:avLst/>
            <a:gdLst/>
            <a:ahLst/>
            <a:cxnLst/>
            <a:rect l="l" t="t" r="r" b="b"/>
            <a:pathLst>
              <a:path w="746498" h="428924">
                <a:moveTo>
                  <a:pt x="0" y="0"/>
                </a:moveTo>
                <a:lnTo>
                  <a:pt x="746498" y="0"/>
                </a:lnTo>
                <a:lnTo>
                  <a:pt x="746498" y="428924"/>
                </a:lnTo>
                <a:lnTo>
                  <a:pt x="0" y="4289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435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62000" y="1953578"/>
            <a:ext cx="6112635" cy="332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05486" lvl="1" indent="-457200" algn="l">
              <a:lnSpc>
                <a:spcPts val="2760"/>
              </a:lnSpc>
              <a:buFont typeface="+mj-lt"/>
              <a:buAutoNum type="arabicPeriod" startAt="3"/>
            </a:pPr>
            <a:r>
              <a:rPr lang="vi-VN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Hiển thị nội dung email</a:t>
            </a:r>
            <a:endParaRPr lang="en-US" sz="23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416649" y="7046463"/>
            <a:ext cx="2011680" cy="20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12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63608" y="1268489"/>
            <a:ext cx="1697603" cy="400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120"/>
              </a:lnSpc>
              <a:spcBef>
                <a:spcPct val="0"/>
              </a:spcBef>
            </a:pPr>
            <a:r>
              <a:rPr lang="en-US" sz="2600" b="1" dirty="0">
                <a:latin typeface="Lato Bold"/>
                <a:ea typeface="Lato Bold"/>
                <a:cs typeface="Lato Bold"/>
                <a:sym typeface="Lato Bold"/>
              </a:rPr>
              <a:t>Message 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AF83B46D-B71A-4585-DC0F-B317B8516A33}"/>
              </a:ext>
            </a:extLst>
          </p:cNvPr>
          <p:cNvSpPr txBox="1"/>
          <p:nvPr/>
        </p:nvSpPr>
        <p:spPr>
          <a:xfrm>
            <a:off x="1412409" y="2585610"/>
            <a:ext cx="8112591" cy="3517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2280"/>
              </a:lnSpc>
              <a:buFontTx/>
              <a:buChar char="-"/>
            </a:pP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Client: RETR &lt;message_number&gt;</a:t>
            </a:r>
          </a:p>
          <a:p>
            <a:pPr marL="342900" indent="-342900" algn="l">
              <a:lnSpc>
                <a:spcPts val="2280"/>
              </a:lnSpc>
              <a:buFontTx/>
              <a:buChar char="-"/>
            </a:pP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Server:</a:t>
            </a:r>
          </a:p>
          <a:p>
            <a:pPr marL="800100" lvl="1" indent="-34290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Thành công: </a:t>
            </a:r>
            <a:b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S: +OK Message follows</a:t>
            </a:r>
          </a:p>
          <a:p>
            <a:pPr lvl="2">
              <a:lnSpc>
                <a:spcPts val="2280"/>
              </a:lnSpc>
            </a:pPr>
            <a: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S: From: sender@</a:t>
            </a: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gmail</a:t>
            </a:r>
            <a: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.com</a:t>
            </a:r>
          </a:p>
          <a:p>
            <a:pPr lvl="2">
              <a:lnSpc>
                <a:spcPts val="2280"/>
              </a:lnSpc>
            </a:pPr>
            <a: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S: To: recipient@</a:t>
            </a: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gmail</a:t>
            </a:r>
            <a: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.com</a:t>
            </a:r>
          </a:p>
          <a:p>
            <a:pPr lvl="2">
              <a:lnSpc>
                <a:spcPts val="2280"/>
              </a:lnSpc>
            </a:pPr>
            <a: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S: Subject: Test Email</a:t>
            </a:r>
          </a:p>
          <a:p>
            <a:pPr lvl="2">
              <a:lnSpc>
                <a:spcPts val="2280"/>
              </a:lnSpc>
            </a:pPr>
            <a: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S: Date: Tue, 18 Nov 2024 12:00:00 +0000</a:t>
            </a:r>
          </a:p>
          <a:p>
            <a:pPr lvl="2">
              <a:lnSpc>
                <a:spcPts val="2280"/>
              </a:lnSpc>
            </a:pPr>
            <a: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S: This is the body of the email.</a:t>
            </a:r>
          </a:p>
          <a:p>
            <a:pPr lvl="2">
              <a:lnSpc>
                <a:spcPts val="2280"/>
              </a:lnSpc>
            </a:pPr>
            <a: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S: .</a:t>
            </a:r>
            <a:endParaRPr lang="vi-VN" sz="19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800100" lvl="1" indent="-34290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Không thành công ( không tồn tại mail ): </a:t>
            </a:r>
          </a:p>
          <a:p>
            <a:pPr lvl="2">
              <a:lnSpc>
                <a:spcPts val="2280"/>
              </a:lnSpc>
            </a:pP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S: </a:t>
            </a:r>
            <a: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-ERR Invalid command in current state.</a:t>
            </a:r>
            <a:endParaRPr lang="vi-VN" sz="19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7064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8648831" y="6369218"/>
            <a:ext cx="746498" cy="428924"/>
          </a:xfrm>
          <a:custGeom>
            <a:avLst/>
            <a:gdLst/>
            <a:ahLst/>
            <a:cxnLst/>
            <a:rect l="l" t="t" r="r" b="b"/>
            <a:pathLst>
              <a:path w="746498" h="428924">
                <a:moveTo>
                  <a:pt x="0" y="0"/>
                </a:moveTo>
                <a:lnTo>
                  <a:pt x="746498" y="0"/>
                </a:lnTo>
                <a:lnTo>
                  <a:pt x="746498" y="428924"/>
                </a:lnTo>
                <a:lnTo>
                  <a:pt x="0" y="4289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435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416649" y="7046463"/>
            <a:ext cx="2011680" cy="20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12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33400" y="922371"/>
            <a:ext cx="1697603" cy="400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120"/>
              </a:lnSpc>
              <a:spcBef>
                <a:spcPct val="0"/>
              </a:spcBef>
            </a:pPr>
            <a:r>
              <a:rPr lang="en-US" sz="2600" b="1" dirty="0">
                <a:latin typeface="Lato Bold"/>
                <a:ea typeface="Lato Bold"/>
                <a:cs typeface="Lato Bold"/>
                <a:sym typeface="Lato Bold"/>
              </a:rPr>
              <a:t>Message 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EBA1B832-49F3-EA44-9389-3525B79F1324}"/>
              </a:ext>
            </a:extLst>
          </p:cNvPr>
          <p:cNvSpPr txBox="1"/>
          <p:nvPr/>
        </p:nvSpPr>
        <p:spPr>
          <a:xfrm>
            <a:off x="685800" y="1477812"/>
            <a:ext cx="5365641" cy="332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8286" lvl="1" algn="l">
              <a:lnSpc>
                <a:spcPts val="2760"/>
              </a:lnSpc>
            </a:pPr>
            <a:r>
              <a:rPr lang="vi-VN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4. Gửi email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670DE4A-785A-4CD0-2687-B480A4CBA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583407"/>
              </p:ext>
            </p:extLst>
          </p:nvPr>
        </p:nvGraphicFramePr>
        <p:xfrm>
          <a:off x="255336" y="1965345"/>
          <a:ext cx="9242928" cy="4163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59114512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7600518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439673521"/>
                    </a:ext>
                  </a:extLst>
                </a:gridCol>
                <a:gridCol w="2156328">
                  <a:extLst>
                    <a:ext uri="{9D8B030D-6E8A-4147-A177-3AD203B41FA5}">
                      <a16:colId xmlns:a16="http://schemas.microsoft.com/office/drawing/2014/main" val="2150376521"/>
                    </a:ext>
                  </a:extLst>
                </a:gridCol>
              </a:tblGrid>
              <a:tr h="414823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Lệnh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Mô tả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Client gửi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Server phản hồi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16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EHLO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Khởi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tạo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nối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nhận</a:t>
                      </a:r>
                      <a:r>
                        <a:rPr lang="en-US" dirty="0"/>
                        <a:t> server </a:t>
                      </a:r>
                      <a:r>
                        <a:rPr lang="en-US" dirty="0" err="1"/>
                        <a:t>sẵn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sàng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HELO localhost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+OK POP3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910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MAIL 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Xác định địa chỉ người gửi.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MAIL FROM:&lt;</a:t>
                      </a:r>
                      <a:r>
                        <a:rPr lang="fr-FR" dirty="0" err="1"/>
                        <a:t>sender</a:t>
                      </a:r>
                      <a:r>
                        <a:rPr lang="fr-FR" dirty="0"/>
                        <a:t>@</a:t>
                      </a:r>
                      <a:r>
                        <a:rPr lang="vi-VN" dirty="0"/>
                        <a:t>gmail</a:t>
                      </a:r>
                      <a:r>
                        <a:rPr lang="fr-FR" dirty="0"/>
                        <a:t>.com&gt;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 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99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RCPT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Xác định người nhận.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RCPT TO:&lt;recipient@</a:t>
                      </a:r>
                      <a:r>
                        <a:rPr lang="vi-VN" dirty="0"/>
                        <a:t>gmail</a:t>
                      </a:r>
                      <a:r>
                        <a:rPr lang="en-US" dirty="0"/>
                        <a:t>.com&gt;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 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42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Bắt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gửi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nội</a:t>
                      </a:r>
                      <a:r>
                        <a:rPr lang="en-US" dirty="0"/>
                        <a:t> dung email.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354 Start mail input; end with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589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&lt;Nội dung email&gt;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Nội</a:t>
                      </a:r>
                      <a:r>
                        <a:rPr lang="en-US" dirty="0"/>
                        <a:t> dung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email, bao </a:t>
                      </a:r>
                      <a:r>
                        <a:rPr lang="en-US" dirty="0" err="1"/>
                        <a:t>gồm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đề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thân</a:t>
                      </a:r>
                      <a:r>
                        <a:rPr lang="en-US" dirty="0"/>
                        <a:t> email.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Subject: </a:t>
                      </a:r>
                      <a:r>
                        <a:rPr lang="vi-VN" dirty="0"/>
                        <a:t>&lt;</a:t>
                      </a:r>
                      <a:r>
                        <a:rPr lang="en-US" dirty="0" err="1"/>
                        <a:t>subject_name</a:t>
                      </a:r>
                      <a:r>
                        <a:rPr lang="vi-VN" dirty="0"/>
                        <a:t>&gt;</a:t>
                      </a:r>
                      <a:br>
                        <a:rPr lang="en-US" dirty="0"/>
                      </a:br>
                      <a:r>
                        <a:rPr lang="en-US" dirty="0"/>
                        <a:t>Content: &lt;content&gt;</a:t>
                      </a:r>
                      <a:br>
                        <a:rPr lang="en-US" dirty="0"/>
                      </a:br>
                      <a:r>
                        <a:rPr lang="en-US" dirty="0"/>
                        <a:t>&lt;file&gt;</a:t>
                      </a:r>
                      <a:br>
                        <a:rPr lang="en-US" dirty="0"/>
                      </a:b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250 OK: Message accepted for delivery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625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014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8648831" y="6369218"/>
            <a:ext cx="746498" cy="428924"/>
          </a:xfrm>
          <a:custGeom>
            <a:avLst/>
            <a:gdLst/>
            <a:ahLst/>
            <a:cxnLst/>
            <a:rect l="l" t="t" r="r" b="b"/>
            <a:pathLst>
              <a:path w="746498" h="428924">
                <a:moveTo>
                  <a:pt x="0" y="0"/>
                </a:moveTo>
                <a:lnTo>
                  <a:pt x="746498" y="0"/>
                </a:lnTo>
                <a:lnTo>
                  <a:pt x="746498" y="428924"/>
                </a:lnTo>
                <a:lnTo>
                  <a:pt x="0" y="4289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435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416649" y="7046463"/>
            <a:ext cx="2011680" cy="20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12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3453" y="1496081"/>
            <a:ext cx="5365641" cy="332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5486" lvl="1" indent="-457200" algn="l">
              <a:lnSpc>
                <a:spcPts val="2760"/>
              </a:lnSpc>
              <a:buFont typeface="+mj-lt"/>
              <a:buAutoNum type="arabicPeriod" startAt="4"/>
            </a:pPr>
            <a:r>
              <a:rPr lang="vi-VN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Gửi email</a:t>
            </a:r>
            <a:endParaRPr lang="en-US" sz="23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77109" y="933755"/>
            <a:ext cx="1697603" cy="400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120"/>
              </a:lnSpc>
              <a:spcBef>
                <a:spcPct val="0"/>
              </a:spcBef>
            </a:pPr>
            <a:r>
              <a:rPr lang="en-US" sz="2600" b="1" dirty="0">
                <a:latin typeface="Lato Bold"/>
                <a:ea typeface="Lato Bold"/>
                <a:cs typeface="Lato Bold"/>
                <a:sym typeface="Lato Bold"/>
              </a:rPr>
              <a:t>Message 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8EFDC6F9-162B-E0F1-EC71-E417CEBA4149}"/>
              </a:ext>
            </a:extLst>
          </p:cNvPr>
          <p:cNvSpPr txBox="1"/>
          <p:nvPr/>
        </p:nvSpPr>
        <p:spPr>
          <a:xfrm>
            <a:off x="1384337" y="1990499"/>
            <a:ext cx="7264494" cy="4992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80"/>
              </a:lnSpc>
            </a:pPr>
            <a:r>
              <a:rPr lang="fr-FR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C: EHLO localhost</a:t>
            </a:r>
            <a:b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S: 250 Hello localhost</a:t>
            </a:r>
            <a:b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fr-FR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C: MAIL FROM:&lt;</a:t>
            </a:r>
            <a:r>
              <a:rPr lang="fr-FR" sz="19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sender</a:t>
            </a:r>
            <a:r>
              <a:rPr lang="fr-FR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</a:t>
            </a: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gmail</a:t>
            </a:r>
            <a:r>
              <a:rPr lang="fr-FR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.com&gt;</a:t>
            </a:r>
          </a:p>
          <a:p>
            <a:pPr algn="l">
              <a:lnSpc>
                <a:spcPts val="2280"/>
              </a:lnSpc>
            </a:pPr>
            <a: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S: 250 OK</a:t>
            </a:r>
          </a:p>
          <a:p>
            <a:pPr algn="l">
              <a:lnSpc>
                <a:spcPts val="2280"/>
              </a:lnSpc>
            </a:pPr>
            <a: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C: RCPT TO:&lt;recipient@</a:t>
            </a: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gmail</a:t>
            </a:r>
            <a: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.com&gt;</a:t>
            </a:r>
          </a:p>
          <a:p>
            <a:pPr algn="l">
              <a:lnSpc>
                <a:spcPts val="2280"/>
              </a:lnSpc>
            </a:pPr>
            <a: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S: 250 OK</a:t>
            </a:r>
          </a:p>
          <a:p>
            <a:pPr algn="l">
              <a:lnSpc>
                <a:spcPts val="2280"/>
              </a:lnSpc>
            </a:pPr>
            <a: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C: DATA</a:t>
            </a:r>
          </a:p>
          <a:p>
            <a:pPr algn="l">
              <a:lnSpc>
                <a:spcPts val="2280"/>
              </a:lnSpc>
            </a:pPr>
            <a: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S: 354 Start mail input; end with </a:t>
            </a: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C: Subject: Test Email</a:t>
            </a:r>
          </a:p>
          <a:p>
            <a:pPr algn="l">
              <a:lnSpc>
                <a:spcPts val="2280"/>
              </a:lnSpc>
            </a:pPr>
            <a: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C: From: sender@example.com</a:t>
            </a:r>
          </a:p>
          <a:p>
            <a:pPr algn="l">
              <a:lnSpc>
                <a:spcPts val="2280"/>
              </a:lnSpc>
            </a:pPr>
            <a: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C: To: recipient@example.com</a:t>
            </a:r>
          </a:p>
          <a:p>
            <a:pPr algn="l">
              <a:lnSpc>
                <a:spcPts val="2280"/>
              </a:lnSpc>
            </a:pPr>
            <a: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C: email message.</a:t>
            </a:r>
            <a:b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C: &lt;file&gt;</a:t>
            </a:r>
          </a:p>
          <a:p>
            <a:pPr algn="l">
              <a:lnSpc>
                <a:spcPts val="2280"/>
              </a:lnSpc>
            </a:pPr>
            <a:r>
              <a:rPr lang="en-US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C: .</a:t>
            </a:r>
            <a:b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S: 250 OK</a:t>
            </a:r>
          </a:p>
          <a:p>
            <a:pPr algn="l">
              <a:lnSpc>
                <a:spcPts val="2280"/>
              </a:lnSpc>
            </a:pPr>
            <a:endParaRPr lang="en-US" sz="19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algn="l">
              <a:lnSpc>
                <a:spcPts val="2280"/>
              </a:lnSpc>
            </a:pPr>
            <a:endParaRPr lang="en-US" sz="19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1340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8648831" y="6369218"/>
            <a:ext cx="746498" cy="428924"/>
          </a:xfrm>
          <a:custGeom>
            <a:avLst/>
            <a:gdLst/>
            <a:ahLst/>
            <a:cxnLst/>
            <a:rect l="l" t="t" r="r" b="b"/>
            <a:pathLst>
              <a:path w="746498" h="428924">
                <a:moveTo>
                  <a:pt x="0" y="0"/>
                </a:moveTo>
                <a:lnTo>
                  <a:pt x="746498" y="0"/>
                </a:lnTo>
                <a:lnTo>
                  <a:pt x="746498" y="428924"/>
                </a:lnTo>
                <a:lnTo>
                  <a:pt x="0" y="4289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435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416649" y="7046463"/>
            <a:ext cx="2011680" cy="20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12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33400" y="1019728"/>
            <a:ext cx="1697603" cy="400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120"/>
              </a:lnSpc>
              <a:spcBef>
                <a:spcPct val="0"/>
              </a:spcBef>
            </a:pPr>
            <a:r>
              <a:rPr lang="en-US" sz="2600" b="1" dirty="0">
                <a:latin typeface="Lato Bold"/>
                <a:ea typeface="Lato Bold"/>
                <a:cs typeface="Lato Bold"/>
                <a:sym typeface="Lato Bold"/>
              </a:rPr>
              <a:t>Message 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EBA1B832-49F3-EA44-9389-3525B79F1324}"/>
              </a:ext>
            </a:extLst>
          </p:cNvPr>
          <p:cNvSpPr txBox="1"/>
          <p:nvPr/>
        </p:nvSpPr>
        <p:spPr>
          <a:xfrm>
            <a:off x="762000" y="2107364"/>
            <a:ext cx="5365641" cy="332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5486" lvl="1" indent="-457200" algn="l">
              <a:lnSpc>
                <a:spcPts val="2760"/>
              </a:lnSpc>
              <a:buFont typeface="+mj-lt"/>
              <a:buAutoNum type="arabicPeriod" startAt="5"/>
            </a:pPr>
            <a:r>
              <a:rPr lang="vi-VN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Đăng xuất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FB67F291-6BA2-1427-0167-7C9565204F6E}"/>
              </a:ext>
            </a:extLst>
          </p:cNvPr>
          <p:cNvSpPr txBox="1"/>
          <p:nvPr/>
        </p:nvSpPr>
        <p:spPr>
          <a:xfrm>
            <a:off x="1131382" y="3172378"/>
            <a:ext cx="7490836" cy="5680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00100" lvl="1" indent="-342900">
              <a:lnSpc>
                <a:spcPts val="2280"/>
              </a:lnSpc>
              <a:buFontTx/>
              <a:buChar char="-"/>
            </a:pP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Client: QUIT   </a:t>
            </a:r>
          </a:p>
          <a:p>
            <a:pPr marL="800100" lvl="1" indent="-342900">
              <a:lnSpc>
                <a:spcPts val="2280"/>
              </a:lnSpc>
              <a:buFontTx/>
              <a:buChar char="-"/>
            </a:pP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Server: 250 OK</a:t>
            </a:r>
          </a:p>
        </p:txBody>
      </p:sp>
    </p:spTree>
    <p:extLst>
      <p:ext uri="{BB962C8B-B14F-4D97-AF65-F5344CB8AC3E}">
        <p14:creationId xmlns:p14="http://schemas.microsoft.com/office/powerpoint/2010/main" val="3349457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8648831" y="6369218"/>
            <a:ext cx="746498" cy="428924"/>
          </a:xfrm>
          <a:custGeom>
            <a:avLst/>
            <a:gdLst/>
            <a:ahLst/>
            <a:cxnLst/>
            <a:rect l="l" t="t" r="r" b="b"/>
            <a:pathLst>
              <a:path w="746498" h="428924">
                <a:moveTo>
                  <a:pt x="0" y="0"/>
                </a:moveTo>
                <a:lnTo>
                  <a:pt x="746498" y="0"/>
                </a:lnTo>
                <a:lnTo>
                  <a:pt x="746498" y="428924"/>
                </a:lnTo>
                <a:lnTo>
                  <a:pt x="0" y="4289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435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416649" y="7046463"/>
            <a:ext cx="2011680" cy="20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12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85800" y="1644036"/>
            <a:ext cx="5365641" cy="332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1186" lvl="1" indent="-342900" algn="l">
              <a:lnSpc>
                <a:spcPts val="2760"/>
              </a:lnSpc>
              <a:buFont typeface="Wingdings" panose="05000000000000000000" pitchFamily="2" charset="2"/>
              <a:buChar char="v"/>
            </a:pPr>
            <a:r>
              <a:rPr lang="vi-VN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Khác</a:t>
            </a:r>
            <a:endParaRPr lang="en-US" sz="23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25911" y="2133054"/>
            <a:ext cx="7264494" cy="115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2280"/>
              </a:lnSpc>
              <a:buFontTx/>
              <a:buChar char="-"/>
            </a:pP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Chức năng chung:</a:t>
            </a:r>
          </a:p>
          <a:p>
            <a:pPr marL="800100" lvl="1" indent="-342900">
              <a:lnSpc>
                <a:spcPts val="2280"/>
              </a:lnSpc>
              <a:buFont typeface="Courier New" panose="02070309020205020404" pitchFamily="49" charset="0"/>
              <a:buChar char="o"/>
            </a:pP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Resquest: Nhập chức năng trong menu</a:t>
            </a:r>
          </a:p>
          <a:p>
            <a:pPr lvl="4">
              <a:lnSpc>
                <a:spcPts val="2280"/>
              </a:lnSpc>
            </a:pP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&lt;number_outside_{1,2,3,4,5}&gt;</a:t>
            </a:r>
          </a:p>
          <a:p>
            <a:pPr marL="800100" lvl="1" indent="-342900">
              <a:lnSpc>
                <a:spcPts val="2280"/>
              </a:lnSpc>
              <a:buFont typeface="Courier New" panose="02070309020205020404" pitchFamily="49" charset="0"/>
              <a:buChar char="o"/>
            </a:pP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Response: Lựa chọn không hợp lệ!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33400" y="1019728"/>
            <a:ext cx="1697603" cy="400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120"/>
              </a:lnSpc>
              <a:spcBef>
                <a:spcPct val="0"/>
              </a:spcBef>
            </a:pPr>
            <a:r>
              <a:rPr lang="en-US" sz="2600" b="1" dirty="0">
                <a:latin typeface="Lato Bold"/>
                <a:ea typeface="Lato Bold"/>
                <a:cs typeface="Lato Bold"/>
                <a:sym typeface="Lato Bold"/>
              </a:rPr>
              <a:t>Message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5FBEF-1605-69EC-E1BF-C921A3B6CC5F}"/>
              </a:ext>
            </a:extLst>
          </p:cNvPr>
          <p:cNvSpPr txBox="1"/>
          <p:nvPr/>
        </p:nvSpPr>
        <p:spPr>
          <a:xfrm>
            <a:off x="1133932" y="4713661"/>
            <a:ext cx="7264494" cy="568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2280"/>
              </a:lnSpc>
              <a:buFontTx/>
              <a:buChar char="-"/>
            </a:pP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Thoát:</a:t>
            </a:r>
          </a:p>
          <a:p>
            <a:pPr marL="800100" lvl="1" indent="-342900">
              <a:lnSpc>
                <a:spcPts val="2280"/>
              </a:lnSpc>
              <a:buFont typeface="Courier New" panose="02070309020205020404" pitchFamily="49" charset="0"/>
              <a:buChar char="o"/>
            </a:pP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Response: Đã thoát chương trình.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C069F16A-CBDB-5A4E-4172-B148CDED0C1A}"/>
              </a:ext>
            </a:extLst>
          </p:cNvPr>
          <p:cNvSpPr txBox="1"/>
          <p:nvPr/>
        </p:nvSpPr>
        <p:spPr>
          <a:xfrm>
            <a:off x="1109869" y="3555715"/>
            <a:ext cx="7264494" cy="862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2280"/>
              </a:lnSpc>
              <a:buFontTx/>
              <a:buChar char="-"/>
            </a:pP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Gửi email:</a:t>
            </a:r>
          </a:p>
          <a:p>
            <a:pPr marL="800100" lvl="1" indent="-342900">
              <a:lnSpc>
                <a:spcPts val="2280"/>
              </a:lnSpc>
              <a:buFont typeface="Courier New" panose="02070309020205020404" pitchFamily="49" charset="0"/>
              <a:buChar char="o"/>
            </a:pP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Resquest: &lt;nếu chưa thực hiện đăng nhập&gt;</a:t>
            </a:r>
          </a:p>
          <a:p>
            <a:pPr marL="800100" lvl="1" indent="-342900">
              <a:lnSpc>
                <a:spcPts val="2280"/>
              </a:lnSpc>
              <a:buFont typeface="Courier New" panose="02070309020205020404" pitchFamily="49" charset="0"/>
              <a:buChar char="o"/>
            </a:pPr>
            <a:r>
              <a:rPr lang="vi-VN" sz="19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Response: Hãy đăng nhập trước!</a:t>
            </a:r>
          </a:p>
        </p:txBody>
      </p:sp>
    </p:spTree>
    <p:extLst>
      <p:ext uri="{BB962C8B-B14F-4D97-AF65-F5344CB8AC3E}">
        <p14:creationId xmlns:p14="http://schemas.microsoft.com/office/powerpoint/2010/main" val="155549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31986" y="2868016"/>
            <a:ext cx="7649101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72"/>
              </a:lnSpc>
            </a:pPr>
            <a:r>
              <a:rPr lang="en-US" sz="516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Xây</a:t>
            </a:r>
            <a:r>
              <a:rPr lang="en-US" sz="516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516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dựng</a:t>
            </a:r>
            <a:r>
              <a:rPr lang="en-US" sz="516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POP3, SMTP mail client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66800" y="4624928"/>
            <a:ext cx="5636305" cy="426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5"/>
              </a:lnSpc>
            </a:pPr>
            <a:r>
              <a:rPr lang="en-US" sz="2986" i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GVHD: TS. </a:t>
            </a:r>
            <a:r>
              <a:rPr lang="en-US" sz="2986" i="1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Trương</a:t>
            </a:r>
            <a:r>
              <a:rPr lang="en-US" sz="2986" i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986" i="1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Thị</a:t>
            </a:r>
            <a:r>
              <a:rPr lang="en-US" sz="2986" i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986" i="1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Diệu</a:t>
            </a:r>
            <a:r>
              <a:rPr lang="en-US" sz="2986" i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Linh</a:t>
            </a:r>
          </a:p>
        </p:txBody>
      </p:sp>
      <p:sp>
        <p:nvSpPr>
          <p:cNvPr id="5" name="Freeform 5"/>
          <p:cNvSpPr/>
          <p:nvPr/>
        </p:nvSpPr>
        <p:spPr>
          <a:xfrm>
            <a:off x="531986" y="731520"/>
            <a:ext cx="1925765" cy="782342"/>
          </a:xfrm>
          <a:custGeom>
            <a:avLst/>
            <a:gdLst/>
            <a:ahLst/>
            <a:cxnLst/>
            <a:rect l="l" t="t" r="r" b="b"/>
            <a:pathLst>
              <a:path w="1925765" h="782342">
                <a:moveTo>
                  <a:pt x="0" y="0"/>
                </a:moveTo>
                <a:lnTo>
                  <a:pt x="1925765" y="0"/>
                </a:lnTo>
                <a:lnTo>
                  <a:pt x="1925765" y="782342"/>
                </a:lnTo>
                <a:lnTo>
                  <a:pt x="0" y="7823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31986" y="2362048"/>
            <a:ext cx="5784633" cy="458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sz="32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BÁO CÁO THIẾT KẾ ĐỀ TÀI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83028B8C-C172-6F54-50E8-4FB03EED57A8}"/>
              </a:ext>
            </a:extLst>
          </p:cNvPr>
          <p:cNvSpPr txBox="1"/>
          <p:nvPr/>
        </p:nvSpPr>
        <p:spPr>
          <a:xfrm>
            <a:off x="531986" y="5399384"/>
            <a:ext cx="7850015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25"/>
              </a:lnSpc>
            </a:pPr>
            <a:r>
              <a:rPr lang="vi-VN" sz="2986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Sinh viên thực hiện</a:t>
            </a:r>
            <a:r>
              <a:rPr lang="en-US" sz="2986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vi-VN" sz="2986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Trần Khánh Duy</a:t>
            </a:r>
            <a:br>
              <a:rPr lang="vi-VN" sz="2986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vi-VN" sz="2986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MSSV: 20215016</a:t>
            </a:r>
            <a:endParaRPr lang="en-US" sz="2986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416649" y="7046463"/>
            <a:ext cx="2011680" cy="20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25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51274" y="3316802"/>
            <a:ext cx="4294960" cy="729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29"/>
              </a:lnSpc>
            </a:pPr>
            <a:r>
              <a:rPr lang="en-US" sz="511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THANK YOU 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7416649" y="7046463"/>
            <a:ext cx="2011680" cy="20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4</a:t>
            </a:r>
          </a:p>
        </p:txBody>
      </p:sp>
      <p:sp>
        <p:nvSpPr>
          <p:cNvPr id="4" name="Freeform 4"/>
          <p:cNvSpPr/>
          <p:nvPr/>
        </p:nvSpPr>
        <p:spPr>
          <a:xfrm>
            <a:off x="8648831" y="6369218"/>
            <a:ext cx="746498" cy="428924"/>
          </a:xfrm>
          <a:custGeom>
            <a:avLst/>
            <a:gdLst/>
            <a:ahLst/>
            <a:cxnLst/>
            <a:rect l="l" t="t" r="r" b="b"/>
            <a:pathLst>
              <a:path w="746498" h="428924">
                <a:moveTo>
                  <a:pt x="0" y="0"/>
                </a:moveTo>
                <a:lnTo>
                  <a:pt x="746498" y="0"/>
                </a:lnTo>
                <a:lnTo>
                  <a:pt x="746498" y="428924"/>
                </a:lnTo>
                <a:lnTo>
                  <a:pt x="0" y="4289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43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980584" y="608274"/>
            <a:ext cx="1792432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Mục lục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222509" y="1799882"/>
            <a:ext cx="4799571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99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vi-VN" sz="299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Giới thiệu ứng dụng</a:t>
            </a:r>
            <a:endParaRPr lang="en-US" sz="2999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22509" y="2504732"/>
            <a:ext cx="4799571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99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lang="vi-VN" sz="299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Cấu trúc của ứng dụng</a:t>
            </a:r>
            <a:endParaRPr lang="en-US" sz="2999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22509" y="3209582"/>
            <a:ext cx="5172820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99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3. </a:t>
            </a:r>
            <a:r>
              <a:rPr lang="vi-VN" sz="299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Các chức năng </a:t>
            </a:r>
            <a:endParaRPr lang="en-US" sz="2999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22509" y="3914432"/>
            <a:ext cx="4799571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99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4. </a:t>
            </a:r>
            <a:r>
              <a:rPr lang="vi-VN" sz="299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Thiết kế giao thức</a:t>
            </a:r>
            <a:endParaRPr lang="en-US" sz="2999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416649" y="7046463"/>
            <a:ext cx="2011680" cy="20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5</a:t>
            </a:r>
          </a:p>
        </p:txBody>
      </p:sp>
      <p:sp>
        <p:nvSpPr>
          <p:cNvPr id="4" name="Freeform 4"/>
          <p:cNvSpPr/>
          <p:nvPr/>
        </p:nvSpPr>
        <p:spPr>
          <a:xfrm>
            <a:off x="8648831" y="6369218"/>
            <a:ext cx="746498" cy="428924"/>
          </a:xfrm>
          <a:custGeom>
            <a:avLst/>
            <a:gdLst/>
            <a:ahLst/>
            <a:cxnLst/>
            <a:rect l="l" t="t" r="r" b="b"/>
            <a:pathLst>
              <a:path w="746498" h="428924">
                <a:moveTo>
                  <a:pt x="0" y="0"/>
                </a:moveTo>
                <a:lnTo>
                  <a:pt x="746498" y="0"/>
                </a:lnTo>
                <a:lnTo>
                  <a:pt x="746498" y="428924"/>
                </a:lnTo>
                <a:lnTo>
                  <a:pt x="0" y="4289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43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50981" y="3357562"/>
            <a:ext cx="7251638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vi-VN" sz="40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Giới thiệu ứng dụng</a:t>
            </a:r>
            <a:endParaRPr lang="en-US" sz="4000" b="1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648831" y="6369218"/>
            <a:ext cx="746498" cy="428924"/>
          </a:xfrm>
          <a:custGeom>
            <a:avLst/>
            <a:gdLst/>
            <a:ahLst/>
            <a:cxnLst/>
            <a:rect l="l" t="t" r="r" b="b"/>
            <a:pathLst>
              <a:path w="746498" h="428924">
                <a:moveTo>
                  <a:pt x="0" y="0"/>
                </a:moveTo>
                <a:lnTo>
                  <a:pt x="746498" y="0"/>
                </a:lnTo>
                <a:lnTo>
                  <a:pt x="746498" y="428924"/>
                </a:lnTo>
                <a:lnTo>
                  <a:pt x="0" y="4289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435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383649" y="7023147"/>
            <a:ext cx="2011680" cy="20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6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59797" y="179969"/>
            <a:ext cx="7251638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  <a:spcBef>
                <a:spcPct val="0"/>
              </a:spcBef>
            </a:pPr>
            <a:r>
              <a:rPr lang="en-US" sz="2600" b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Application 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33263" y="1933904"/>
            <a:ext cx="7688310" cy="1409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760"/>
              </a:lnSpc>
              <a:spcBef>
                <a:spcPct val="0"/>
              </a:spcBef>
            </a:pPr>
            <a:r>
              <a:rPr lang="vi-VN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Ứng dụng "POP3, SMTP Mail Client" là một ứng dụng cho phép người dùng gửi và nhận email thông qua các giao thức POP3 và SMTP.</a:t>
            </a:r>
          </a:p>
          <a:p>
            <a:pPr algn="l">
              <a:lnSpc>
                <a:spcPts val="2760"/>
              </a:lnSpc>
              <a:spcBef>
                <a:spcPct val="0"/>
              </a:spcBef>
            </a:pPr>
            <a:r>
              <a:rPr lang="vi-VN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Với ứng dụng này, người dùng có thể</a:t>
            </a:r>
            <a:endParaRPr lang="en-US" sz="23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00618" y="3621505"/>
            <a:ext cx="6610817" cy="1768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96571" lvl="1" indent="-248285">
              <a:lnSpc>
                <a:spcPts val="2760"/>
              </a:lnSpc>
              <a:buFont typeface="Arial"/>
              <a:buChar char="•"/>
            </a:pPr>
            <a:r>
              <a:rPr lang="vi-VN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Gửi email: Sử dụng giao thức SMTP, người dùng có thể gửi email đến các địa chỉ khác</a:t>
            </a:r>
          </a:p>
          <a:p>
            <a:pPr marL="496571" lvl="1" indent="-248285">
              <a:lnSpc>
                <a:spcPts val="2760"/>
              </a:lnSpc>
              <a:buFont typeface="Arial"/>
              <a:buChar char="•"/>
            </a:pPr>
            <a:r>
              <a:rPr lang="vi-VN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Nhận email: Giao thức POP3 cho phép người dùng tải email về từ máy chủ và lưu trữ chúng trên thiết bị cục bộ.</a:t>
            </a:r>
            <a:endParaRPr lang="en-US" sz="23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348169" y="7046463"/>
            <a:ext cx="94298" cy="20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7</a:t>
            </a:r>
          </a:p>
        </p:txBody>
      </p:sp>
      <p:sp>
        <p:nvSpPr>
          <p:cNvPr id="4" name="Freeform 4"/>
          <p:cNvSpPr/>
          <p:nvPr/>
        </p:nvSpPr>
        <p:spPr>
          <a:xfrm>
            <a:off x="8648831" y="6369218"/>
            <a:ext cx="746498" cy="428924"/>
          </a:xfrm>
          <a:custGeom>
            <a:avLst/>
            <a:gdLst/>
            <a:ahLst/>
            <a:cxnLst/>
            <a:rect l="l" t="t" r="r" b="b"/>
            <a:pathLst>
              <a:path w="746498" h="428924">
                <a:moveTo>
                  <a:pt x="0" y="0"/>
                </a:moveTo>
                <a:lnTo>
                  <a:pt x="746498" y="0"/>
                </a:lnTo>
                <a:lnTo>
                  <a:pt x="746498" y="428924"/>
                </a:lnTo>
                <a:lnTo>
                  <a:pt x="0" y="4289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43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932369" y="3057525"/>
            <a:ext cx="6098870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lang="vi-VN" sz="40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Cấu trúc của ứng dụng</a:t>
            </a:r>
            <a:endParaRPr lang="en-US" sz="4000" b="1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648831" y="6369218"/>
            <a:ext cx="746498" cy="428924"/>
          </a:xfrm>
          <a:custGeom>
            <a:avLst/>
            <a:gdLst/>
            <a:ahLst/>
            <a:cxnLst/>
            <a:rect l="l" t="t" r="r" b="b"/>
            <a:pathLst>
              <a:path w="746498" h="428924">
                <a:moveTo>
                  <a:pt x="0" y="0"/>
                </a:moveTo>
                <a:lnTo>
                  <a:pt x="746498" y="0"/>
                </a:lnTo>
                <a:lnTo>
                  <a:pt x="746498" y="428924"/>
                </a:lnTo>
                <a:lnTo>
                  <a:pt x="0" y="4289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43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416649" y="7046463"/>
            <a:ext cx="2011680" cy="20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9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59797" y="179969"/>
            <a:ext cx="7251638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  <a:spcBef>
                <a:spcPct val="0"/>
              </a:spcBef>
            </a:pPr>
            <a:r>
              <a:rPr lang="en-US" sz="2600" b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Architecture of the application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33400" y="2076662"/>
            <a:ext cx="4191000" cy="691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760"/>
              </a:lnSpc>
            </a:pPr>
            <a:r>
              <a:rPr lang="en-US" sz="23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Hệ</a:t>
            </a:r>
            <a:r>
              <a:rPr lang="en-US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thống</a:t>
            </a:r>
            <a:r>
              <a:rPr lang="en-US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được</a:t>
            </a:r>
            <a:r>
              <a:rPr lang="en-US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thiết</a:t>
            </a:r>
            <a:r>
              <a:rPr lang="en-US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kế</a:t>
            </a:r>
            <a:r>
              <a:rPr lang="en-US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theo</a:t>
            </a:r>
            <a:r>
              <a:rPr lang="en-US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kiến</a:t>
            </a:r>
            <a:r>
              <a:rPr lang="en-US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trúc</a:t>
            </a:r>
            <a:r>
              <a:rPr lang="en-US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client-server: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1824" y="3039784"/>
            <a:ext cx="4364603" cy="21275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96571" lvl="1" indent="-248285" algn="l">
              <a:lnSpc>
                <a:spcPts val="2760"/>
              </a:lnSpc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Client: </a:t>
            </a:r>
            <a:r>
              <a:rPr lang="vi-VN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Phần client là ứng dụng được cài đặt trên thiết bị của người dùng để gửi và nhận email. Thực hiện:</a:t>
            </a:r>
          </a:p>
          <a:p>
            <a:pPr marL="953771" lvl="2" indent="-248285">
              <a:lnSpc>
                <a:spcPts val="2760"/>
              </a:lnSpc>
              <a:buFont typeface="Arial"/>
              <a:buChar char="•"/>
            </a:pPr>
            <a:r>
              <a:rPr lang="vi-VN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Gửi Email ( SMTP )</a:t>
            </a:r>
          </a:p>
          <a:p>
            <a:pPr marL="953771" lvl="2" indent="-248285">
              <a:lnSpc>
                <a:spcPts val="2760"/>
              </a:lnSpc>
              <a:buFont typeface="Arial"/>
              <a:buChar char="•"/>
            </a:pPr>
            <a:r>
              <a:rPr lang="vi-VN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Nhận Email ( POP3 )</a:t>
            </a:r>
            <a:endParaRPr lang="en-US" sz="23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41824" y="5332494"/>
            <a:ext cx="7869803" cy="1409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96571" lvl="1" indent="-248285" algn="l">
              <a:lnSpc>
                <a:spcPts val="2760"/>
              </a:lnSpc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Server: </a:t>
            </a:r>
            <a:r>
              <a:rPr lang="vi-VN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Phần server là nơi xử lý các yêu cầu email từ client. Thực hiện:</a:t>
            </a:r>
          </a:p>
          <a:p>
            <a:pPr marL="953771" lvl="2" indent="-248285">
              <a:lnSpc>
                <a:spcPts val="2760"/>
              </a:lnSpc>
              <a:buFont typeface="Arial"/>
              <a:buChar char="•"/>
            </a:pPr>
            <a:r>
              <a:rPr lang="vi-VN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Máy chủ SMTP: Nhận email từ client</a:t>
            </a:r>
          </a:p>
          <a:p>
            <a:pPr marL="953771" lvl="2" indent="-248285">
              <a:lnSpc>
                <a:spcPts val="2760"/>
              </a:lnSpc>
              <a:buFont typeface="Arial"/>
              <a:buChar char="•"/>
            </a:pPr>
            <a:r>
              <a:rPr lang="vi-VN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Máy chủ POP3: Lưu trữ email, cung cấp dịch vụ email</a:t>
            </a:r>
            <a:endParaRPr lang="en-US" sz="23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6" name="Picture 2" descr="Các giao thức của Mail server | Mail Doanh Nghiệp | mailPro">
            <a:extLst>
              <a:ext uri="{FF2B5EF4-FFF2-40B4-BE49-F238E27FC236}">
                <a16:creationId xmlns:a16="http://schemas.microsoft.com/office/drawing/2014/main" id="{60BE9674-CBBA-DAB8-862D-C1031692A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1970142"/>
            <a:ext cx="52387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5B3BF3D6-438C-1171-9A6C-C5058CCD6F5A}"/>
              </a:ext>
            </a:extLst>
          </p:cNvPr>
          <p:cNvSpPr txBox="1"/>
          <p:nvPr/>
        </p:nvSpPr>
        <p:spPr>
          <a:xfrm>
            <a:off x="300716" y="1396796"/>
            <a:ext cx="6098870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lang="vi-VN" sz="40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Cấu trúc của ứng dụng</a:t>
            </a:r>
            <a:endParaRPr lang="en-US" sz="4000" b="1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416649" y="7046463"/>
            <a:ext cx="2011680" cy="20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11</a:t>
            </a:r>
          </a:p>
        </p:txBody>
      </p:sp>
      <p:sp>
        <p:nvSpPr>
          <p:cNvPr id="4" name="Freeform 4"/>
          <p:cNvSpPr/>
          <p:nvPr/>
        </p:nvSpPr>
        <p:spPr>
          <a:xfrm>
            <a:off x="8648831" y="6369218"/>
            <a:ext cx="746498" cy="428924"/>
          </a:xfrm>
          <a:custGeom>
            <a:avLst/>
            <a:gdLst/>
            <a:ahLst/>
            <a:cxnLst/>
            <a:rect l="l" t="t" r="r" b="b"/>
            <a:pathLst>
              <a:path w="746498" h="428924">
                <a:moveTo>
                  <a:pt x="0" y="0"/>
                </a:moveTo>
                <a:lnTo>
                  <a:pt x="746498" y="0"/>
                </a:lnTo>
                <a:lnTo>
                  <a:pt x="746498" y="428924"/>
                </a:lnTo>
                <a:lnTo>
                  <a:pt x="0" y="4289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43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148188" y="3482593"/>
            <a:ext cx="4471811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3. </a:t>
            </a:r>
            <a:r>
              <a:rPr lang="vi-VN" sz="40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Các chức năng </a:t>
            </a:r>
            <a:endParaRPr lang="en-US" sz="4000" b="1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648831" y="6369218"/>
            <a:ext cx="746498" cy="428924"/>
          </a:xfrm>
          <a:custGeom>
            <a:avLst/>
            <a:gdLst/>
            <a:ahLst/>
            <a:cxnLst/>
            <a:rect l="l" t="t" r="r" b="b"/>
            <a:pathLst>
              <a:path w="746498" h="428924">
                <a:moveTo>
                  <a:pt x="0" y="0"/>
                </a:moveTo>
                <a:lnTo>
                  <a:pt x="746498" y="0"/>
                </a:lnTo>
                <a:lnTo>
                  <a:pt x="746498" y="428924"/>
                </a:lnTo>
                <a:lnTo>
                  <a:pt x="0" y="4289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435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416649" y="7046463"/>
            <a:ext cx="2011680" cy="20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12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59797" y="179969"/>
            <a:ext cx="7251638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  <a:spcBef>
                <a:spcPct val="0"/>
              </a:spcBef>
            </a:pPr>
            <a:r>
              <a:rPr lang="en-US" sz="2600" b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Functionality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70845" y="2002114"/>
            <a:ext cx="6245804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60"/>
              </a:lnSpc>
            </a:pPr>
            <a:r>
              <a:rPr lang="en-US" sz="25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Ứng</a:t>
            </a:r>
            <a:r>
              <a:rPr lang="en-US" sz="25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dụng</a:t>
            </a:r>
            <a:r>
              <a:rPr lang="en-US" sz="25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bao </a:t>
            </a:r>
            <a:r>
              <a:rPr lang="en-US" sz="25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gồm</a:t>
            </a:r>
            <a:r>
              <a:rPr lang="en-US" sz="25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các</a:t>
            </a:r>
            <a:r>
              <a:rPr lang="en-US" sz="25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chức</a:t>
            </a:r>
            <a:r>
              <a:rPr lang="en-US" sz="25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năng</a:t>
            </a:r>
            <a:r>
              <a:rPr lang="en-US" sz="25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chính</a:t>
            </a:r>
            <a:r>
              <a:rPr lang="en-US" sz="25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sau</a:t>
            </a:r>
            <a:r>
              <a:rPr lang="en-US" sz="25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21256" y="2722337"/>
            <a:ext cx="7251638" cy="39228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96571" lvl="1" indent="-248285" algn="l">
              <a:lnSpc>
                <a:spcPts val="2760"/>
              </a:lnSpc>
              <a:buFont typeface="Arial"/>
              <a:buChar char="•"/>
            </a:pPr>
            <a:r>
              <a:rPr lang="vi-VN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Đăng </a:t>
            </a:r>
            <a:r>
              <a:rPr lang="en-US" sz="23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nhập</a:t>
            </a:r>
            <a:r>
              <a:rPr lang="en-US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tài</a:t>
            </a:r>
            <a:r>
              <a:rPr lang="en-US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khoản</a:t>
            </a:r>
            <a:endParaRPr lang="en-US" sz="23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96571" lvl="1" indent="-248285" algn="l">
              <a:lnSpc>
                <a:spcPts val="2760"/>
              </a:lnSpc>
              <a:buFont typeface="Arial"/>
              <a:buChar char="•"/>
            </a:pPr>
            <a:r>
              <a:rPr lang="vi-VN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Lấy danh sách email</a:t>
            </a:r>
          </a:p>
          <a:p>
            <a:pPr marL="496571" lvl="1" indent="-248285" algn="l">
              <a:lnSpc>
                <a:spcPts val="2760"/>
              </a:lnSpc>
              <a:buFont typeface="Arial"/>
              <a:buChar char="•"/>
            </a:pPr>
            <a:r>
              <a:rPr lang="vi-VN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Tạo giao diện console để hiển thị các thông tin cần thiết và nhận lệnh từ người dùng</a:t>
            </a:r>
          </a:p>
          <a:p>
            <a:pPr marL="496571" lvl="1" indent="-248285" algn="l">
              <a:lnSpc>
                <a:spcPts val="2760"/>
              </a:lnSpc>
              <a:buFont typeface="Arial"/>
              <a:buChar char="•"/>
            </a:pPr>
            <a:r>
              <a:rPr lang="vi-VN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Chọn một email và hiện nội dung: người gửi, thời gian, nội dung và thông tin attachment ( nếu có )</a:t>
            </a:r>
          </a:p>
          <a:p>
            <a:pPr marL="496571" lvl="1" indent="-248285" algn="l">
              <a:lnSpc>
                <a:spcPts val="2760"/>
              </a:lnSpc>
              <a:buFont typeface="Arial"/>
              <a:buChar char="•"/>
            </a:pPr>
            <a:r>
              <a:rPr lang="vi-VN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Gửi email có kèm attachment là một file	           ( nếu có ) đến một địa chỉ email xác định ( trong hệ thống local )</a:t>
            </a:r>
          </a:p>
          <a:p>
            <a:pPr marL="496571" lvl="1" indent="-248285" algn="l">
              <a:lnSpc>
                <a:spcPts val="2760"/>
              </a:lnSpc>
              <a:buFont typeface="Arial"/>
              <a:buChar char="•"/>
            </a:pPr>
            <a:r>
              <a:rPr lang="vi-VN" sz="2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Đăng xuất</a:t>
            </a:r>
          </a:p>
          <a:p>
            <a:pPr marL="496571" lvl="1" indent="-248285" algn="l">
              <a:lnSpc>
                <a:spcPts val="2760"/>
              </a:lnSpc>
              <a:buFont typeface="Arial"/>
              <a:buChar char="•"/>
            </a:pPr>
            <a:endParaRPr lang="en-US" sz="23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96542B1F-12BA-1234-6CBE-D3191F3FBF8A}"/>
              </a:ext>
            </a:extLst>
          </p:cNvPr>
          <p:cNvSpPr txBox="1"/>
          <p:nvPr/>
        </p:nvSpPr>
        <p:spPr>
          <a:xfrm>
            <a:off x="404989" y="1088364"/>
            <a:ext cx="4471811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3. </a:t>
            </a:r>
            <a:r>
              <a:rPr lang="vi-VN" sz="40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Các chức năng </a:t>
            </a:r>
            <a:endParaRPr lang="en-US" sz="4000" b="1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1049</Words>
  <Application>Microsoft Office PowerPoint</Application>
  <PresentationFormat>Custom</PresentationFormat>
  <Paragraphs>166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Lato</vt:lpstr>
      <vt:lpstr>Courier New</vt:lpstr>
      <vt:lpstr>Wingdings</vt:lpstr>
      <vt:lpstr>Lato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LTM1</dc:title>
  <cp:lastModifiedBy>Tran Khanh Duy 20215016</cp:lastModifiedBy>
  <cp:revision>13</cp:revision>
  <dcterms:created xsi:type="dcterms:W3CDTF">2006-08-16T00:00:00Z</dcterms:created>
  <dcterms:modified xsi:type="dcterms:W3CDTF">2024-11-20T14:54:18Z</dcterms:modified>
  <dc:identifier>DAGUN5DYvCM</dc:identifier>
</cp:coreProperties>
</file>