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3"/>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5143500" cx="9144000"/>
  <p:notesSz cx="6858000" cy="9144000"/>
  <p:embeddedFontLst>
    <p:embeddedFont>
      <p:font typeface="Helvetica Neue"/>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HelveticaNeue-boldItalic.fntdata"/><Relationship Id="rId72" Type="http://schemas.openxmlformats.org/officeDocument/2006/relationships/font" Target="fonts/HelveticaNeue-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HelveticaNeue-bold.fntdata"/><Relationship Id="rId70" Type="http://schemas.openxmlformats.org/officeDocument/2006/relationships/font" Target="fonts/HelveticaNeue-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8" name="Shape 1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65" name="Shape 16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9" name="Shape 1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98" name="Shape 198"/>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Shape 2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18" name="Shape 21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Shape 1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24" name="Shape 22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1" name="Shape 2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237" name="Shape 2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Shape 2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3" name="Shape 2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9" name="Shape 26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7" name="Shape 2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3" name="Shape 28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9" name="Shape 28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5" name="Shape 2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1" name="Shape 30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8" name="Shape 30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15" name="Shape 3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22" name="Shape 32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329" name="Shape 3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6" name="Shape 33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3" name="Shape 34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0" name="Shape 35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6" name="Shape 3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Shape 3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0" name="Shape 3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Shape 3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2" name="Shape 3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8" name="Shape 3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6" name="Shape 3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3" name="Shape 4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09" name="Shape 40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Shape 4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3" name="Shape 4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9" name="Shape 42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5" name="Shape 43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Shape 44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1" name="Shape 4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1" name="Shape 46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7" name="Shape 46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3" name="Shape 4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Shape 47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9" name="Shape 47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5" name="Shape 4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Shape 49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1" name="Shape 49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Shape 49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97" name="Shape 49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Shape 5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03" name="Shape 50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4" name="Shape 14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1" name="Shape 15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howMasterSp="0">
  <p:cSld name="Title">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Shape 56"/>
          <p:cNvSpPr txBox="1"/>
          <p:nvPr>
            <p:ph type="title"/>
          </p:nvPr>
        </p:nvSpPr>
        <p:spPr>
          <a:xfrm>
            <a:off x="315647" y="2914383"/>
            <a:ext cx="8357706" cy="38687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1400" u="none" cap="none" strike="noStrike">
                <a:solidFill>
                  <a:srgbClr val="372F8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7" name="Shape 57"/>
          <p:cNvSpPr txBox="1"/>
          <p:nvPr/>
        </p:nvSpPr>
        <p:spPr>
          <a:xfrm>
            <a:off x="315647" y="4148237"/>
            <a:ext cx="2075861" cy="25671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1200" cap="none">
                <a:solidFill>
                  <a:srgbClr val="231F20"/>
                </a:solidFill>
                <a:latin typeface="Arial"/>
                <a:ea typeface="Arial"/>
                <a:cs typeface="Arial"/>
                <a:sym typeface="Arial"/>
              </a:rPr>
              <a:t>PRESENTED BY:</a:t>
            </a:r>
            <a:endParaRPr b="0" i="0" sz="1200" cap="none">
              <a:solidFill>
                <a:srgbClr val="231F20"/>
              </a:solidFill>
              <a:latin typeface="Arial"/>
              <a:ea typeface="Arial"/>
              <a:cs typeface="Arial"/>
              <a:sym typeface="Arial"/>
            </a:endParaRPr>
          </a:p>
        </p:txBody>
      </p:sp>
      <p:sp>
        <p:nvSpPr>
          <p:cNvPr id="58" name="Shape 58"/>
          <p:cNvSpPr txBox="1"/>
          <p:nvPr/>
        </p:nvSpPr>
        <p:spPr>
          <a:xfrm>
            <a:off x="1698316" y="4148237"/>
            <a:ext cx="6975037" cy="3287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1200" cap="none">
                <a:solidFill>
                  <a:srgbClr val="231F20"/>
                </a:solidFill>
                <a:latin typeface="Arial"/>
                <a:ea typeface="Arial"/>
                <a:cs typeface="Arial"/>
                <a:sym typeface="Arial"/>
              </a:rPr>
              <a:t>Presenter Name, Title, Organization</a:t>
            </a:r>
            <a:endParaRPr/>
          </a:p>
        </p:txBody>
      </p:sp>
      <p:sp>
        <p:nvSpPr>
          <p:cNvPr id="59" name="Shape 59"/>
          <p:cNvSpPr txBox="1"/>
          <p:nvPr/>
        </p:nvSpPr>
        <p:spPr>
          <a:xfrm>
            <a:off x="315647" y="3361929"/>
            <a:ext cx="8357706" cy="30239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1600" cap="none">
                <a:solidFill>
                  <a:srgbClr val="231F20"/>
                </a:solidFill>
                <a:latin typeface="Arial"/>
                <a:ea typeface="Arial"/>
                <a:cs typeface="Arial"/>
                <a:sym typeface="Arial"/>
              </a:rPr>
              <a:t>Optional second line</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p:cSld name="text">
    <p:bg>
      <p:bgPr>
        <a:solidFill>
          <a:schemeClr val="lt1"/>
        </a:solidFill>
      </p:bgPr>
    </p:bg>
    <p:spTree>
      <p:nvGrpSpPr>
        <p:cNvPr id="60" name="Shape 60"/>
        <p:cNvGrpSpPr/>
        <p:nvPr/>
      </p:nvGrpSpPr>
      <p:grpSpPr>
        <a:xfrm>
          <a:off x="0" y="0"/>
          <a:ext cx="0" cy="0"/>
          <a:chOff x="0" y="0"/>
          <a:chExt cx="0" cy="0"/>
        </a:xfrm>
      </p:grpSpPr>
      <p:sp>
        <p:nvSpPr>
          <p:cNvPr id="61" name="Shape 61"/>
          <p:cNvSpPr txBox="1"/>
          <p:nvPr>
            <p:ph idx="1" type="body"/>
          </p:nvPr>
        </p:nvSpPr>
        <p:spPr>
          <a:xfrm>
            <a:off x="274320" y="996950"/>
            <a:ext cx="8229600" cy="3143250"/>
          </a:xfrm>
          <a:prstGeom prst="rect">
            <a:avLst/>
          </a:prstGeom>
          <a:noFill/>
          <a:ln>
            <a:noFill/>
          </a:ln>
        </p:spPr>
        <p:txBody>
          <a:bodyPr anchorCtr="0" anchor="t" bIns="91425" lIns="91425" spcFirstLastPara="1" rIns="91425" wrap="square" tIns="91425"/>
          <a:lstStyle>
            <a:lvl1pPr indent="-330200" lvl="0" marL="457200" marR="0" rtl="0" algn="l">
              <a:spcBef>
                <a:spcPts val="0"/>
              </a:spcBef>
              <a:spcAft>
                <a:spcPts val="0"/>
              </a:spcAft>
              <a:buClr>
                <a:srgbClr val="EB1C23"/>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600"/>
              </a:spcBef>
              <a:spcAft>
                <a:spcPts val="0"/>
              </a:spcAft>
              <a:buClr>
                <a:srgbClr val="45C6EF"/>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600"/>
              </a:spcBef>
              <a:spcAft>
                <a:spcPts val="0"/>
              </a:spcAft>
              <a:buClr>
                <a:srgbClr val="372F81"/>
              </a:buClr>
              <a:buSzPts val="1200"/>
              <a:buFont typeface="Arial"/>
              <a:buChar char="•"/>
              <a:defRPr b="0" i="0" sz="12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0" i="0" sz="1600" u="none" cap="none" strike="noStrike">
                <a:solidFill>
                  <a:schemeClr val="dk1"/>
                </a:solidFill>
                <a:latin typeface="Helvetica Neue"/>
                <a:ea typeface="Helvetica Neue"/>
                <a:cs typeface="Helvetica Neue"/>
                <a:sym typeface="Helvetica Neue"/>
              </a:defRPr>
            </a:lvl4pPr>
            <a:lvl5pPr indent="-228600" lvl="4" marL="2286000" marR="0" rtl="0" algn="l">
              <a:spcBef>
                <a:spcPts val="320"/>
              </a:spcBef>
              <a:spcAft>
                <a:spcPts val="0"/>
              </a:spcAft>
              <a:buClr>
                <a:schemeClr val="dk1"/>
              </a:buClr>
              <a:buSzPts val="1600"/>
              <a:buFont typeface="Arial"/>
              <a:buNone/>
              <a:defRPr b="0" i="0" sz="16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Shape 62"/>
          <p:cNvSpPr txBox="1"/>
          <p:nvPr>
            <p:ph type="title"/>
          </p:nvPr>
        </p:nvSpPr>
        <p:spPr>
          <a:xfrm>
            <a:off x="324339" y="382058"/>
            <a:ext cx="8229600" cy="417433"/>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1800" u="none" cap="none" strike="noStrike">
                <a:solidFill>
                  <a:srgbClr val="372F8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p:cSld name="Bullets">
    <p:bg>
      <p:bgPr>
        <a:solidFill>
          <a:schemeClr val="lt1"/>
        </a:solidFill>
      </p:bgPr>
    </p:bg>
    <p:spTree>
      <p:nvGrpSpPr>
        <p:cNvPr id="63" name="Shape 63"/>
        <p:cNvGrpSpPr/>
        <p:nvPr/>
      </p:nvGrpSpPr>
      <p:grpSpPr>
        <a:xfrm>
          <a:off x="0" y="0"/>
          <a:ext cx="0" cy="0"/>
          <a:chOff x="0" y="0"/>
          <a:chExt cx="0" cy="0"/>
        </a:xfrm>
      </p:grpSpPr>
      <p:sp>
        <p:nvSpPr>
          <p:cNvPr id="64" name="Shape 64"/>
          <p:cNvSpPr txBox="1"/>
          <p:nvPr>
            <p:ph type="title"/>
          </p:nvPr>
        </p:nvSpPr>
        <p:spPr>
          <a:xfrm>
            <a:off x="324339" y="382058"/>
            <a:ext cx="8229600" cy="417433"/>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1800" u="none" cap="none" strike="noStrike">
                <a:solidFill>
                  <a:srgbClr val="372F8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5" name="Shape 65"/>
          <p:cNvSpPr txBox="1"/>
          <p:nvPr>
            <p:ph idx="1" type="body"/>
          </p:nvPr>
        </p:nvSpPr>
        <p:spPr>
          <a:xfrm>
            <a:off x="274320" y="996950"/>
            <a:ext cx="8229600" cy="3143250"/>
          </a:xfrm>
          <a:prstGeom prst="rect">
            <a:avLst/>
          </a:prstGeom>
          <a:noFill/>
          <a:ln>
            <a:noFill/>
          </a:ln>
        </p:spPr>
        <p:txBody>
          <a:bodyPr anchorCtr="0" anchor="t" bIns="91425" lIns="91425" spcFirstLastPara="1" rIns="91425" wrap="square" tIns="91425"/>
          <a:lstStyle>
            <a:lvl1pPr indent="-330200" lvl="0" marL="457200" marR="0" rtl="0" algn="l">
              <a:spcBef>
                <a:spcPts val="0"/>
              </a:spcBef>
              <a:spcAft>
                <a:spcPts val="0"/>
              </a:spcAft>
              <a:buClr>
                <a:srgbClr val="EB1C23"/>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600"/>
              </a:spcBef>
              <a:spcAft>
                <a:spcPts val="0"/>
              </a:spcAft>
              <a:buClr>
                <a:srgbClr val="45C6EF"/>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600"/>
              </a:spcBef>
              <a:spcAft>
                <a:spcPts val="0"/>
              </a:spcAft>
              <a:buClr>
                <a:srgbClr val="372F81"/>
              </a:buClr>
              <a:buSzPts val="1200"/>
              <a:buFont typeface="Arial"/>
              <a:buChar char="•"/>
              <a:defRPr b="0" i="0" sz="12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0" i="0" sz="1600" u="none" cap="none" strike="noStrike">
                <a:solidFill>
                  <a:schemeClr val="dk1"/>
                </a:solidFill>
                <a:latin typeface="Helvetica Neue"/>
                <a:ea typeface="Helvetica Neue"/>
                <a:cs typeface="Helvetica Neue"/>
                <a:sym typeface="Helvetica Neue"/>
              </a:defRPr>
            </a:lvl4pPr>
            <a:lvl5pPr indent="-228600" lvl="4" marL="2286000" marR="0" rtl="0" algn="l">
              <a:spcBef>
                <a:spcPts val="320"/>
              </a:spcBef>
              <a:spcAft>
                <a:spcPts val="0"/>
              </a:spcAft>
              <a:buClr>
                <a:schemeClr val="dk1"/>
              </a:buClr>
              <a:buSzPts val="1600"/>
              <a:buFont typeface="Arial"/>
              <a:buNone/>
              <a:defRPr b="0" i="0" sz="16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start" showMasterSp="0" type="blank">
  <p:cSld name="BLANK">
    <p:bg>
      <p:bgPr>
        <a:solidFill>
          <a:schemeClr val="lt1"/>
        </a:solidFill>
      </p:bgPr>
    </p:bg>
    <p:spTree>
      <p:nvGrpSpPr>
        <p:cNvPr id="66" name="Shape 66"/>
        <p:cNvGrpSpPr/>
        <p:nvPr/>
      </p:nvGrpSpPr>
      <p:grpSpPr>
        <a:xfrm>
          <a:off x="0" y="0"/>
          <a:ext cx="0" cy="0"/>
          <a:chOff x="0" y="0"/>
          <a:chExt cx="0" cy="0"/>
        </a:xfrm>
      </p:grpSpPr>
      <p:pic>
        <p:nvPicPr>
          <p:cNvPr id="67" name="Shape 67"/>
          <p:cNvPicPr preferRelativeResize="0"/>
          <p:nvPr/>
        </p:nvPicPr>
        <p:blipFill rotWithShape="1">
          <a:blip r:embed="rId2">
            <a:alphaModFix/>
          </a:blip>
          <a:srcRect b="0" l="0" r="0" t="0"/>
          <a:stretch/>
        </p:blipFill>
        <p:spPr>
          <a:xfrm>
            <a:off x="4569370" y="-53788"/>
            <a:ext cx="4574630" cy="51972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table-chart">
  <p:cSld name="image-table-chart">
    <p:bg>
      <p:bgPr>
        <a:solidFill>
          <a:schemeClr val="lt1"/>
        </a:solidFill>
      </p:bgPr>
    </p:bg>
    <p:spTree>
      <p:nvGrpSpPr>
        <p:cNvPr id="68" name="Shape 68"/>
        <p:cNvGrpSpPr/>
        <p:nvPr/>
      </p:nvGrpSpPr>
      <p:grpSpPr>
        <a:xfrm>
          <a:off x="0" y="0"/>
          <a:ext cx="0" cy="0"/>
          <a:chOff x="0" y="0"/>
          <a:chExt cx="0" cy="0"/>
        </a:xfrm>
      </p:grpSpPr>
      <p:sp>
        <p:nvSpPr>
          <p:cNvPr id="69" name="Shape 69"/>
          <p:cNvSpPr txBox="1"/>
          <p:nvPr>
            <p:ph idx="1" type="body"/>
          </p:nvPr>
        </p:nvSpPr>
        <p:spPr>
          <a:xfrm>
            <a:off x="324339" y="994997"/>
            <a:ext cx="8229600" cy="3444141"/>
          </a:xfrm>
          <a:prstGeom prst="rect">
            <a:avLst/>
          </a:prstGeom>
          <a:noFill/>
          <a:ln>
            <a:noFill/>
          </a:ln>
        </p:spPr>
        <p:txBody>
          <a:bodyPr anchorCtr="0" anchor="t" bIns="91425" lIns="91425" spcFirstLastPara="1" rIns="91425" wrap="square" tIns="91425"/>
          <a:lstStyle>
            <a:lvl1pPr indent="-330200" lvl="0" marL="457200" marR="0" rtl="0" algn="l">
              <a:spcBef>
                <a:spcPts val="0"/>
              </a:spcBef>
              <a:spcAft>
                <a:spcPts val="0"/>
              </a:spcAft>
              <a:buClr>
                <a:srgbClr val="ED2932"/>
              </a:buClr>
              <a:buSzPts val="1600"/>
              <a:buFont typeface="Arial"/>
              <a:buChar char="•"/>
              <a:defRPr sz="1600">
                <a:solidFill>
                  <a:schemeClr val="dk1"/>
                </a:solidFill>
                <a:latin typeface="Arial"/>
                <a:ea typeface="Arial"/>
                <a:cs typeface="Arial"/>
                <a:sym typeface="Arial"/>
              </a:defRPr>
            </a:lvl1pPr>
            <a:lvl2pPr indent="-228600" lvl="1" marL="914400" marR="0" rtl="0" algn="l">
              <a:spcBef>
                <a:spcPts val="600"/>
              </a:spcBef>
              <a:spcAft>
                <a:spcPts val="0"/>
              </a:spcAft>
              <a:buClr>
                <a:srgbClr val="EF3E33"/>
              </a:buClr>
              <a:buSzPts val="2000"/>
              <a:buFont typeface="Arial"/>
              <a:buNone/>
              <a:defRPr b="0" i="0" sz="2000" u="none" cap="none" strike="noStrike">
                <a:solidFill>
                  <a:schemeClr val="dk1"/>
                </a:solidFill>
                <a:latin typeface="Arial"/>
                <a:ea typeface="Arial"/>
                <a:cs typeface="Arial"/>
                <a:sym typeface="Arial"/>
              </a:defRPr>
            </a:lvl2pPr>
            <a:lvl3pPr indent="-342900" lvl="2" marL="1371600" marR="0" rtl="0" algn="l">
              <a:spcBef>
                <a:spcPts val="600"/>
              </a:spcBef>
              <a:spcAft>
                <a:spcPts val="0"/>
              </a:spcAft>
              <a:buClr>
                <a:srgbClr val="8DC63F"/>
              </a:buClr>
              <a:buSzPts val="1800"/>
              <a:buFont typeface="Arial"/>
              <a:buChar char="•"/>
              <a:defRPr b="0"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accent2"/>
              </a:buClr>
              <a:buSzPts val="1600"/>
              <a:buFont typeface="Arial"/>
              <a:buNone/>
              <a:defRPr b="0" i="0" sz="1600" u="none" cap="none" strike="noStrike">
                <a:solidFill>
                  <a:schemeClr val="dk1"/>
                </a:solidFill>
                <a:latin typeface="Helvetica Neue"/>
                <a:ea typeface="Helvetica Neue"/>
                <a:cs typeface="Helvetica Neue"/>
                <a:sym typeface="Helvetica Neue"/>
              </a:defRPr>
            </a:lvl4pPr>
            <a:lvl5pPr indent="-228600" lvl="4" marL="2286000" marR="0" rtl="0" algn="l">
              <a:spcBef>
                <a:spcPts val="280"/>
              </a:spcBef>
              <a:spcAft>
                <a:spcPts val="0"/>
              </a:spcAft>
              <a:buClr>
                <a:schemeClr val="accent6"/>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Shape 70"/>
          <p:cNvSpPr txBox="1"/>
          <p:nvPr>
            <p:ph type="title"/>
          </p:nvPr>
        </p:nvSpPr>
        <p:spPr>
          <a:xfrm>
            <a:off x="324339" y="382058"/>
            <a:ext cx="8229600" cy="417433"/>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1800" u="none" cap="none" strike="noStrike">
                <a:solidFill>
                  <a:srgbClr val="372F8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howMasterSp="0">
  <p:cSld name="Title">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Shape 77"/>
          <p:cNvSpPr txBox="1"/>
          <p:nvPr>
            <p:ph type="title"/>
          </p:nvPr>
        </p:nvSpPr>
        <p:spPr>
          <a:xfrm>
            <a:off x="315647" y="2914383"/>
            <a:ext cx="8357700" cy="3870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1400" u="none" cap="none" strike="noStrike">
                <a:solidFill>
                  <a:srgbClr val="372F8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8" name="Shape 78"/>
          <p:cNvSpPr txBox="1"/>
          <p:nvPr/>
        </p:nvSpPr>
        <p:spPr>
          <a:xfrm>
            <a:off x="315647" y="4148237"/>
            <a:ext cx="2076000" cy="256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1200" cap="none">
                <a:solidFill>
                  <a:srgbClr val="231F20"/>
                </a:solidFill>
                <a:latin typeface="Arial"/>
                <a:ea typeface="Arial"/>
                <a:cs typeface="Arial"/>
                <a:sym typeface="Arial"/>
              </a:rPr>
              <a:t>PRESENTED BY:</a:t>
            </a:r>
            <a:endParaRPr b="0" i="0" sz="1200" cap="none">
              <a:solidFill>
                <a:srgbClr val="231F20"/>
              </a:solidFill>
              <a:latin typeface="Arial"/>
              <a:ea typeface="Arial"/>
              <a:cs typeface="Arial"/>
              <a:sym typeface="Arial"/>
            </a:endParaRPr>
          </a:p>
        </p:txBody>
      </p:sp>
      <p:sp>
        <p:nvSpPr>
          <p:cNvPr id="79" name="Shape 79"/>
          <p:cNvSpPr txBox="1"/>
          <p:nvPr/>
        </p:nvSpPr>
        <p:spPr>
          <a:xfrm>
            <a:off x="1698316" y="4148237"/>
            <a:ext cx="6975000" cy="328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1200" cap="none">
                <a:solidFill>
                  <a:srgbClr val="231F20"/>
                </a:solidFill>
                <a:latin typeface="Arial"/>
                <a:ea typeface="Arial"/>
                <a:cs typeface="Arial"/>
                <a:sym typeface="Arial"/>
              </a:rPr>
              <a:t>Presenter Name, Title, Organization</a:t>
            </a:r>
            <a:endParaRPr/>
          </a:p>
        </p:txBody>
      </p:sp>
      <p:sp>
        <p:nvSpPr>
          <p:cNvPr id="80" name="Shape 80"/>
          <p:cNvSpPr txBox="1"/>
          <p:nvPr/>
        </p:nvSpPr>
        <p:spPr>
          <a:xfrm>
            <a:off x="315647" y="3361929"/>
            <a:ext cx="8357700" cy="3024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1600" cap="none">
                <a:solidFill>
                  <a:srgbClr val="231F20"/>
                </a:solidFill>
                <a:latin typeface="Arial"/>
                <a:ea typeface="Arial"/>
                <a:cs typeface="Arial"/>
                <a:sym typeface="Arial"/>
              </a:rPr>
              <a:t>Optional second line</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p:cSld name="text">
    <p:bg>
      <p:bgPr>
        <a:solidFill>
          <a:schemeClr val="lt1"/>
        </a:solidFill>
      </p:bgPr>
    </p:bg>
    <p:spTree>
      <p:nvGrpSpPr>
        <p:cNvPr id="81" name="Shape 81"/>
        <p:cNvGrpSpPr/>
        <p:nvPr/>
      </p:nvGrpSpPr>
      <p:grpSpPr>
        <a:xfrm>
          <a:off x="0" y="0"/>
          <a:ext cx="0" cy="0"/>
          <a:chOff x="0" y="0"/>
          <a:chExt cx="0" cy="0"/>
        </a:xfrm>
      </p:grpSpPr>
      <p:sp>
        <p:nvSpPr>
          <p:cNvPr id="82" name="Shape 82"/>
          <p:cNvSpPr txBox="1"/>
          <p:nvPr>
            <p:ph idx="1" type="body"/>
          </p:nvPr>
        </p:nvSpPr>
        <p:spPr>
          <a:xfrm>
            <a:off x="274320" y="996950"/>
            <a:ext cx="8229600" cy="3143100"/>
          </a:xfrm>
          <a:prstGeom prst="rect">
            <a:avLst/>
          </a:prstGeom>
          <a:noFill/>
          <a:ln>
            <a:noFill/>
          </a:ln>
        </p:spPr>
        <p:txBody>
          <a:bodyPr anchorCtr="0" anchor="t" bIns="91425" lIns="91425" spcFirstLastPara="1" rIns="91425" wrap="square" tIns="91425"/>
          <a:lstStyle>
            <a:lvl1pPr indent="-330200" lvl="0" marL="457200" marR="0" rtl="0" algn="l">
              <a:spcBef>
                <a:spcPts val="0"/>
              </a:spcBef>
              <a:spcAft>
                <a:spcPts val="0"/>
              </a:spcAft>
              <a:buClr>
                <a:srgbClr val="EB1C23"/>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600"/>
              </a:spcBef>
              <a:spcAft>
                <a:spcPts val="0"/>
              </a:spcAft>
              <a:buClr>
                <a:srgbClr val="45C6EF"/>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600"/>
              </a:spcBef>
              <a:spcAft>
                <a:spcPts val="0"/>
              </a:spcAft>
              <a:buClr>
                <a:srgbClr val="372F81"/>
              </a:buClr>
              <a:buSzPts val="1200"/>
              <a:buFont typeface="Arial"/>
              <a:buChar char="•"/>
              <a:defRPr b="0" i="0" sz="12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0" i="0" sz="1600" u="none" cap="none" strike="noStrike">
                <a:solidFill>
                  <a:schemeClr val="dk1"/>
                </a:solidFill>
                <a:latin typeface="Helvetica Neue"/>
                <a:ea typeface="Helvetica Neue"/>
                <a:cs typeface="Helvetica Neue"/>
                <a:sym typeface="Helvetica Neue"/>
              </a:defRPr>
            </a:lvl4pPr>
            <a:lvl5pPr indent="-228600" lvl="4" marL="2286000" marR="0" rtl="0" algn="l">
              <a:spcBef>
                <a:spcPts val="320"/>
              </a:spcBef>
              <a:spcAft>
                <a:spcPts val="0"/>
              </a:spcAft>
              <a:buClr>
                <a:schemeClr val="dk1"/>
              </a:buClr>
              <a:buSzPts val="1600"/>
              <a:buFont typeface="Arial"/>
              <a:buNone/>
              <a:defRPr b="0" i="0" sz="16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Shape 83"/>
          <p:cNvSpPr txBox="1"/>
          <p:nvPr>
            <p:ph type="title"/>
          </p:nvPr>
        </p:nvSpPr>
        <p:spPr>
          <a:xfrm>
            <a:off x="324339" y="382058"/>
            <a:ext cx="8229600" cy="4173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1800" u="none" cap="none" strike="noStrike">
                <a:solidFill>
                  <a:srgbClr val="372F8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s">
  <p:cSld name="Bullets">
    <p:bg>
      <p:bgPr>
        <a:solidFill>
          <a:schemeClr val="lt1"/>
        </a:solidFill>
      </p:bgPr>
    </p:bg>
    <p:spTree>
      <p:nvGrpSpPr>
        <p:cNvPr id="84" name="Shape 84"/>
        <p:cNvGrpSpPr/>
        <p:nvPr/>
      </p:nvGrpSpPr>
      <p:grpSpPr>
        <a:xfrm>
          <a:off x="0" y="0"/>
          <a:ext cx="0" cy="0"/>
          <a:chOff x="0" y="0"/>
          <a:chExt cx="0" cy="0"/>
        </a:xfrm>
      </p:grpSpPr>
      <p:sp>
        <p:nvSpPr>
          <p:cNvPr id="85" name="Shape 85"/>
          <p:cNvSpPr txBox="1"/>
          <p:nvPr>
            <p:ph type="title"/>
          </p:nvPr>
        </p:nvSpPr>
        <p:spPr>
          <a:xfrm>
            <a:off x="324339" y="382058"/>
            <a:ext cx="8229600" cy="4173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1800" u="none" cap="none" strike="noStrike">
                <a:solidFill>
                  <a:srgbClr val="372F8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6" name="Shape 86"/>
          <p:cNvSpPr txBox="1"/>
          <p:nvPr>
            <p:ph idx="1" type="body"/>
          </p:nvPr>
        </p:nvSpPr>
        <p:spPr>
          <a:xfrm>
            <a:off x="274320" y="996950"/>
            <a:ext cx="8229600" cy="3143100"/>
          </a:xfrm>
          <a:prstGeom prst="rect">
            <a:avLst/>
          </a:prstGeom>
          <a:noFill/>
          <a:ln>
            <a:noFill/>
          </a:ln>
        </p:spPr>
        <p:txBody>
          <a:bodyPr anchorCtr="0" anchor="t" bIns="91425" lIns="91425" spcFirstLastPara="1" rIns="91425" wrap="square" tIns="91425"/>
          <a:lstStyle>
            <a:lvl1pPr indent="-330200" lvl="0" marL="457200" marR="0" rtl="0" algn="l">
              <a:spcBef>
                <a:spcPts val="0"/>
              </a:spcBef>
              <a:spcAft>
                <a:spcPts val="0"/>
              </a:spcAft>
              <a:buClr>
                <a:srgbClr val="EB1C23"/>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spcBef>
                <a:spcPts val="600"/>
              </a:spcBef>
              <a:spcAft>
                <a:spcPts val="0"/>
              </a:spcAft>
              <a:buClr>
                <a:srgbClr val="45C6EF"/>
              </a:buClr>
              <a:buSzPts val="1400"/>
              <a:buFont typeface="Arial"/>
              <a:buChar char="•"/>
              <a:defRPr b="0" i="0" sz="1400" u="none" cap="none" strike="noStrike">
                <a:solidFill>
                  <a:schemeClr val="dk1"/>
                </a:solidFill>
                <a:latin typeface="Arial"/>
                <a:ea typeface="Arial"/>
                <a:cs typeface="Arial"/>
                <a:sym typeface="Arial"/>
              </a:defRPr>
            </a:lvl2pPr>
            <a:lvl3pPr indent="-304800" lvl="2" marL="1371600" marR="0" rtl="0" algn="l">
              <a:spcBef>
                <a:spcPts val="600"/>
              </a:spcBef>
              <a:spcAft>
                <a:spcPts val="0"/>
              </a:spcAft>
              <a:buClr>
                <a:srgbClr val="372F81"/>
              </a:buClr>
              <a:buSzPts val="1200"/>
              <a:buFont typeface="Arial"/>
              <a:buChar char="•"/>
              <a:defRPr b="0" i="0" sz="12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0" i="0" sz="1600" u="none" cap="none" strike="noStrike">
                <a:solidFill>
                  <a:schemeClr val="dk1"/>
                </a:solidFill>
                <a:latin typeface="Helvetica Neue"/>
                <a:ea typeface="Helvetica Neue"/>
                <a:cs typeface="Helvetica Neue"/>
                <a:sym typeface="Helvetica Neue"/>
              </a:defRPr>
            </a:lvl4pPr>
            <a:lvl5pPr indent="-228600" lvl="4" marL="2286000" marR="0" rtl="0" algn="l">
              <a:spcBef>
                <a:spcPts val="320"/>
              </a:spcBef>
              <a:spcAft>
                <a:spcPts val="0"/>
              </a:spcAft>
              <a:buClr>
                <a:schemeClr val="dk1"/>
              </a:buClr>
              <a:buSzPts val="1600"/>
              <a:buFont typeface="Arial"/>
              <a:buNone/>
              <a:defRPr b="0" i="0" sz="16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start" showMasterSp="0" type="blank">
  <p:cSld name="BLANK">
    <p:bg>
      <p:bgPr>
        <a:solidFill>
          <a:schemeClr val="lt1"/>
        </a:solidFill>
      </p:bgPr>
    </p:bg>
    <p:spTree>
      <p:nvGrpSpPr>
        <p:cNvPr id="87" name="Shape 87"/>
        <p:cNvGrpSpPr/>
        <p:nvPr/>
      </p:nvGrpSpPr>
      <p:grpSpPr>
        <a:xfrm>
          <a:off x="0" y="0"/>
          <a:ext cx="0" cy="0"/>
          <a:chOff x="0" y="0"/>
          <a:chExt cx="0" cy="0"/>
        </a:xfrm>
      </p:grpSpPr>
      <p:pic>
        <p:nvPicPr>
          <p:cNvPr id="88" name="Shape 88"/>
          <p:cNvPicPr preferRelativeResize="0"/>
          <p:nvPr/>
        </p:nvPicPr>
        <p:blipFill rotWithShape="1">
          <a:blip r:embed="rId2">
            <a:alphaModFix/>
          </a:blip>
          <a:srcRect b="0" l="0" r="0" t="0"/>
          <a:stretch/>
        </p:blipFill>
        <p:spPr>
          <a:xfrm>
            <a:off x="4569370" y="-53788"/>
            <a:ext cx="4574631" cy="51972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table-chart">
  <p:cSld name="image-table-chart">
    <p:bg>
      <p:bgPr>
        <a:solidFill>
          <a:schemeClr val="lt1"/>
        </a:solidFill>
      </p:bgPr>
    </p:bg>
    <p:spTree>
      <p:nvGrpSpPr>
        <p:cNvPr id="89" name="Shape 89"/>
        <p:cNvGrpSpPr/>
        <p:nvPr/>
      </p:nvGrpSpPr>
      <p:grpSpPr>
        <a:xfrm>
          <a:off x="0" y="0"/>
          <a:ext cx="0" cy="0"/>
          <a:chOff x="0" y="0"/>
          <a:chExt cx="0" cy="0"/>
        </a:xfrm>
      </p:grpSpPr>
      <p:sp>
        <p:nvSpPr>
          <p:cNvPr id="90" name="Shape 90"/>
          <p:cNvSpPr txBox="1"/>
          <p:nvPr>
            <p:ph idx="1" type="body"/>
          </p:nvPr>
        </p:nvSpPr>
        <p:spPr>
          <a:xfrm>
            <a:off x="324339" y="994997"/>
            <a:ext cx="8229600" cy="3444000"/>
          </a:xfrm>
          <a:prstGeom prst="rect">
            <a:avLst/>
          </a:prstGeom>
          <a:noFill/>
          <a:ln>
            <a:noFill/>
          </a:ln>
        </p:spPr>
        <p:txBody>
          <a:bodyPr anchorCtr="0" anchor="t" bIns="91425" lIns="91425" spcFirstLastPara="1" rIns="91425" wrap="square" tIns="91425"/>
          <a:lstStyle>
            <a:lvl1pPr indent="-330200" lvl="0" marL="457200" marR="0" rtl="0" algn="l">
              <a:spcBef>
                <a:spcPts val="0"/>
              </a:spcBef>
              <a:spcAft>
                <a:spcPts val="0"/>
              </a:spcAft>
              <a:buClr>
                <a:srgbClr val="ED2932"/>
              </a:buClr>
              <a:buSzPts val="1600"/>
              <a:buFont typeface="Arial"/>
              <a:buChar char="•"/>
              <a:defRPr b="0" i="0" sz="1600" u="none" cap="none" strike="noStrike">
                <a:solidFill>
                  <a:schemeClr val="dk1"/>
                </a:solidFill>
                <a:latin typeface="Arial"/>
                <a:ea typeface="Arial"/>
                <a:cs typeface="Arial"/>
                <a:sym typeface="Arial"/>
              </a:defRPr>
            </a:lvl1pPr>
            <a:lvl2pPr indent="-228600" lvl="1" marL="914400" marR="0" rtl="0" algn="l">
              <a:spcBef>
                <a:spcPts val="600"/>
              </a:spcBef>
              <a:spcAft>
                <a:spcPts val="0"/>
              </a:spcAft>
              <a:buClr>
                <a:srgbClr val="EF3E33"/>
              </a:buClr>
              <a:buSzPts val="2000"/>
              <a:buFont typeface="Arial"/>
              <a:buNone/>
              <a:defRPr b="0" i="0" sz="2000" u="none" cap="none" strike="noStrike">
                <a:solidFill>
                  <a:schemeClr val="dk1"/>
                </a:solidFill>
                <a:latin typeface="Arial"/>
                <a:ea typeface="Arial"/>
                <a:cs typeface="Arial"/>
                <a:sym typeface="Arial"/>
              </a:defRPr>
            </a:lvl2pPr>
            <a:lvl3pPr indent="-342900" lvl="2" marL="1371600" marR="0" rtl="0" algn="l">
              <a:spcBef>
                <a:spcPts val="600"/>
              </a:spcBef>
              <a:spcAft>
                <a:spcPts val="0"/>
              </a:spcAft>
              <a:buClr>
                <a:srgbClr val="8DC63F"/>
              </a:buClr>
              <a:buSzPts val="1800"/>
              <a:buFont typeface="Arial"/>
              <a:buChar char="•"/>
              <a:defRPr b="0"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accent2"/>
              </a:buClr>
              <a:buSzPts val="1600"/>
              <a:buFont typeface="Arial"/>
              <a:buNone/>
              <a:defRPr b="0" i="0" sz="1600" u="none" cap="none" strike="noStrike">
                <a:solidFill>
                  <a:schemeClr val="dk1"/>
                </a:solidFill>
                <a:latin typeface="Helvetica Neue"/>
                <a:ea typeface="Helvetica Neue"/>
                <a:cs typeface="Helvetica Neue"/>
                <a:sym typeface="Helvetica Neue"/>
              </a:defRPr>
            </a:lvl4pPr>
            <a:lvl5pPr indent="-228600" lvl="4" marL="2286000" marR="0" rtl="0" algn="l">
              <a:spcBef>
                <a:spcPts val="280"/>
              </a:spcBef>
              <a:spcAft>
                <a:spcPts val="0"/>
              </a:spcAft>
              <a:buClr>
                <a:schemeClr val="accent6"/>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Shape 91"/>
          <p:cNvSpPr txBox="1"/>
          <p:nvPr>
            <p:ph type="title"/>
          </p:nvPr>
        </p:nvSpPr>
        <p:spPr>
          <a:xfrm>
            <a:off x="324339" y="382058"/>
            <a:ext cx="8229600" cy="417300"/>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1" i="0" sz="1800" u="none" cap="none" strike="noStrike">
                <a:solidFill>
                  <a:srgbClr val="372F8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4.png"/><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nvSpPr>
        <p:spPr>
          <a:xfrm>
            <a:off x="6608111" y="645796"/>
            <a:ext cx="18466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52" name="Shape 52"/>
          <p:cNvPicPr preferRelativeResize="0"/>
          <p:nvPr/>
        </p:nvPicPr>
        <p:blipFill rotWithShape="1">
          <a:blip r:embed="rId1">
            <a:alphaModFix/>
          </a:blip>
          <a:srcRect b="0" l="0" r="0" t="0"/>
          <a:stretch/>
        </p:blipFill>
        <p:spPr>
          <a:xfrm>
            <a:off x="323384" y="4850781"/>
            <a:ext cx="2104692" cy="144966"/>
          </a:xfrm>
          <a:prstGeom prst="rect">
            <a:avLst/>
          </a:prstGeom>
          <a:noFill/>
          <a:ln>
            <a:noFill/>
          </a:ln>
        </p:spPr>
      </p:pic>
      <p:sp>
        <p:nvSpPr>
          <p:cNvPr id="53" name="Shape 53"/>
          <p:cNvSpPr txBox="1"/>
          <p:nvPr/>
        </p:nvSpPr>
        <p:spPr>
          <a:xfrm>
            <a:off x="8566658" y="4786342"/>
            <a:ext cx="522568" cy="2738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 sz="900" u="none">
                <a:solidFill>
                  <a:srgbClr val="372F81"/>
                </a:solidFill>
                <a:latin typeface="Arial"/>
                <a:ea typeface="Arial"/>
                <a:cs typeface="Arial"/>
                <a:sym typeface="Arial"/>
              </a:rPr>
              <a:t>I</a:t>
            </a:r>
            <a:r>
              <a:rPr b="1" lang="en" sz="900" u="none">
                <a:solidFill>
                  <a:srgbClr val="372F81"/>
                </a:solidFill>
                <a:latin typeface="Arial"/>
                <a:ea typeface="Arial"/>
                <a:cs typeface="Arial"/>
                <a:sym typeface="Arial"/>
              </a:rPr>
              <a:t> </a:t>
            </a:r>
            <a:fld id="{00000000-1234-1234-1234-123412341234}" type="slidenum">
              <a:rPr b="1" lang="en" sz="900" u="none">
                <a:solidFill>
                  <a:srgbClr val="372F81"/>
                </a:solidFill>
                <a:latin typeface="Arial"/>
                <a:ea typeface="Arial"/>
                <a:cs typeface="Arial"/>
                <a:sym typeface="Arial"/>
              </a:rPr>
              <a:t>‹#›</a:t>
            </a:fld>
            <a:r>
              <a:rPr b="1" lang="en" sz="900" u="none">
                <a:solidFill>
                  <a:srgbClr val="372F81"/>
                </a:solidFill>
                <a:latin typeface="Arial"/>
                <a:ea typeface="Arial"/>
                <a:cs typeface="Arial"/>
                <a:sym typeface="Arial"/>
              </a:rPr>
              <a:t> </a:t>
            </a:r>
            <a:r>
              <a:rPr b="0" lang="en" sz="900" u="none">
                <a:solidFill>
                  <a:srgbClr val="372F81"/>
                </a:solidFill>
                <a:latin typeface="Arial"/>
                <a:ea typeface="Arial"/>
                <a:cs typeface="Arial"/>
                <a:sym typeface="Arial"/>
              </a:rPr>
              <a:t>I</a:t>
            </a:r>
            <a:endParaRPr/>
          </a:p>
        </p:txBody>
      </p:sp>
      <p:pic>
        <p:nvPicPr>
          <p:cNvPr id="54" name="Shape 54"/>
          <p:cNvPicPr preferRelativeResize="0"/>
          <p:nvPr/>
        </p:nvPicPr>
        <p:blipFill rotWithShape="1">
          <a:blip r:embed="rId2">
            <a:alphaModFix/>
          </a:blip>
          <a:srcRect b="0" l="0" r="0" t="0"/>
          <a:stretch/>
        </p:blipFill>
        <p:spPr>
          <a:xfrm>
            <a:off x="0" y="0"/>
            <a:ext cx="9144000" cy="6677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1" name="Shape 71"/>
        <p:cNvGrpSpPr/>
        <p:nvPr/>
      </p:nvGrpSpPr>
      <p:grpSpPr>
        <a:xfrm>
          <a:off x="0" y="0"/>
          <a:ext cx="0" cy="0"/>
          <a:chOff x="0" y="0"/>
          <a:chExt cx="0" cy="0"/>
        </a:xfrm>
      </p:grpSpPr>
      <p:sp>
        <p:nvSpPr>
          <p:cNvPr id="72" name="Shape 72"/>
          <p:cNvSpPr txBox="1"/>
          <p:nvPr/>
        </p:nvSpPr>
        <p:spPr>
          <a:xfrm>
            <a:off x="6608111" y="645796"/>
            <a:ext cx="184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73" name="Shape 73"/>
          <p:cNvPicPr preferRelativeResize="0"/>
          <p:nvPr/>
        </p:nvPicPr>
        <p:blipFill rotWithShape="1">
          <a:blip r:embed="rId1">
            <a:alphaModFix/>
          </a:blip>
          <a:srcRect b="0" l="0" r="0" t="0"/>
          <a:stretch/>
        </p:blipFill>
        <p:spPr>
          <a:xfrm>
            <a:off x="323384" y="4850781"/>
            <a:ext cx="2104692" cy="144966"/>
          </a:xfrm>
          <a:prstGeom prst="rect">
            <a:avLst/>
          </a:prstGeom>
          <a:noFill/>
          <a:ln>
            <a:noFill/>
          </a:ln>
        </p:spPr>
      </p:pic>
      <p:sp>
        <p:nvSpPr>
          <p:cNvPr id="74" name="Shape 74"/>
          <p:cNvSpPr txBox="1"/>
          <p:nvPr/>
        </p:nvSpPr>
        <p:spPr>
          <a:xfrm>
            <a:off x="8566658" y="4786342"/>
            <a:ext cx="522600" cy="273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en" sz="900" u="none">
                <a:solidFill>
                  <a:srgbClr val="372F81"/>
                </a:solidFill>
                <a:latin typeface="Arial"/>
                <a:ea typeface="Arial"/>
                <a:cs typeface="Arial"/>
                <a:sym typeface="Arial"/>
              </a:rPr>
              <a:t>I</a:t>
            </a:r>
            <a:r>
              <a:rPr b="1" lang="en" sz="900" u="none">
                <a:solidFill>
                  <a:srgbClr val="372F81"/>
                </a:solidFill>
                <a:latin typeface="Arial"/>
                <a:ea typeface="Arial"/>
                <a:cs typeface="Arial"/>
                <a:sym typeface="Arial"/>
              </a:rPr>
              <a:t> </a:t>
            </a:r>
            <a:fld id="{00000000-1234-1234-1234-123412341234}" type="slidenum">
              <a:rPr b="1" lang="en" sz="900" u="none">
                <a:solidFill>
                  <a:srgbClr val="372F81"/>
                </a:solidFill>
                <a:latin typeface="Arial"/>
                <a:ea typeface="Arial"/>
                <a:cs typeface="Arial"/>
                <a:sym typeface="Arial"/>
              </a:rPr>
              <a:t>‹#›</a:t>
            </a:fld>
            <a:r>
              <a:rPr b="1" lang="en" sz="900" u="none">
                <a:solidFill>
                  <a:srgbClr val="372F81"/>
                </a:solidFill>
                <a:latin typeface="Arial"/>
                <a:ea typeface="Arial"/>
                <a:cs typeface="Arial"/>
                <a:sym typeface="Arial"/>
              </a:rPr>
              <a:t> </a:t>
            </a:r>
            <a:r>
              <a:rPr b="0" lang="en" sz="900" u="none">
                <a:solidFill>
                  <a:srgbClr val="372F81"/>
                </a:solidFill>
                <a:latin typeface="Arial"/>
                <a:ea typeface="Arial"/>
                <a:cs typeface="Arial"/>
                <a:sym typeface="Arial"/>
              </a:rPr>
              <a:t>I</a:t>
            </a:r>
            <a:endParaRPr/>
          </a:p>
        </p:txBody>
      </p:sp>
      <p:pic>
        <p:nvPicPr>
          <p:cNvPr id="75" name="Shape 75"/>
          <p:cNvPicPr preferRelativeResize="0"/>
          <p:nvPr/>
        </p:nvPicPr>
        <p:blipFill rotWithShape="1">
          <a:blip r:embed="rId2">
            <a:alphaModFix/>
          </a:blip>
          <a:srcRect b="0" l="0" r="0" t="0"/>
          <a:stretch/>
        </p:blipFill>
        <p:spPr>
          <a:xfrm>
            <a:off x="0" y="0"/>
            <a:ext cx="9143999" cy="6677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4" r:id="rId3"/>
    <p:sldLayoutId id="2147483665" r:id="rId4"/>
    <p:sldLayoutId id="2147483666" r:id="rId5"/>
    <p:sldLayoutId id="2147483667" r:id="rId6"/>
    <p:sldLayoutId id="2147483668" r:id="rId7"/>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hyperlink" Target="https://spaces.internet2.edu/display/TWGH/TIER+Instrumentation+-+The+TIER+Beacon" TargetMode="External"/><Relationship Id="rId4" Type="http://schemas.openxmlformats.org/officeDocument/2006/relationships/hyperlink" Target="https://spaces.internet2.edu/display/TPWG/TIER+Docker+Container+Specifica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spaces.internet2.edu/x/DQfSBQ" TargetMode="External"/><Relationship Id="rId4" Type="http://schemas.openxmlformats.org/officeDocument/2006/relationships/hyperlink" Target="https://lists.internet2.edu/sympa/subscribe/tier-packaging" TargetMode="External"/><Relationship Id="rId5" Type="http://schemas.openxmlformats.org/officeDocument/2006/relationships/hyperlink" Target="https://internet2.zoom.us/j/7343238623?pwd=xX4V7ZJlCzg" TargetMode="External"/><Relationship Id="rId6" Type="http://schemas.openxmlformats.org/officeDocument/2006/relationships/hyperlink" Target="https://zoom.us/u/D1M2z"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s://spaces.internet2.edu/display/DSAWG/TIER-Data+Structures+and+APIs+Working+Group+Home" TargetMode="External"/><Relationship Id="rId4" Type="http://schemas.openxmlformats.org/officeDocument/2006/relationships/hyperlink" Target="https://spaces.internet2.edu/display/TIERENTREG/TIER+Entity+Registry+Working+Group" TargetMode="External"/><Relationship Id="rId5" Type="http://schemas.openxmlformats.org/officeDocument/2006/relationships/hyperlink" Target="http://bit.ly/apiRegWG-7" TargetMode="External"/><Relationship Id="rId6" Type="http://schemas.openxmlformats.org/officeDocument/2006/relationships/hyperlink" Target="https://lists.internet2.edu/sympa/subscribe/tier-api" TargetMode="External"/><Relationship Id="rId7" Type="http://schemas.openxmlformats.org/officeDocument/2006/relationships/hyperlink" Target="https://lists.internet2.edu/sympa/subscribe/tier-entre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spaces.internet2.edu/display/TIERENTREG/TIER+Entity+Registry+Working+Group" TargetMode="External"/><Relationship Id="rId4" Type="http://schemas.openxmlformats.org/officeDocument/2006/relationships/hyperlink" Target="https://spaces.internet2.edu/display/TIERENTREG/TIER+Entity+Registry+Working+Group+Charter+for+Phase+I"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hyperlink" Target="https://spaces.internet2.edu/display/TIERENTREG/TIER+Entity+Registry+Working+Group" TargetMode="External"/><Relationship Id="rId4" Type="http://schemas.openxmlformats.org/officeDocument/2006/relationships/hyperlink" Target="https://spaces.internet2.edu/display/DSAWG/TIER-Data+Structures+and+APIs+Working+Group+Home" TargetMode="External"/><Relationship Id="rId5" Type="http://schemas.openxmlformats.org/officeDocument/2006/relationships/hyperlink" Target="https://spaces.internet2.edu/display/TIERENTREG/TIER+ID+Update+Controller+Architecture+Flow++with+TIER+ID+Match" TargetMode="External"/><Relationship Id="rId6" Type="http://schemas.openxmlformats.org/officeDocument/2006/relationships/hyperlink" Target="https://spaces.internet2.edu/pages/viewpage.action?pageId=110331943"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hyperlink" Target="https://spaces.internet2.edu/x/DANhB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hyperlink" Target="https://spaces.internet2.edu/display/Grouper/Grouper+Product+Roadmap" TargetMode="External"/><Relationship Id="rId4" Type="http://schemas.openxmlformats.org/officeDocument/2006/relationships/hyperlink" Target="https://spaces.internet2.edu/display/Grouper/Grouper+Product+Roadma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hyperlink" Target="https://spaces.internet2.edu/display/Grouper/Grouper+provisioning+in+UI" TargetMode="External"/><Relationship Id="rId4" Type="http://schemas.openxmlformats.org/officeDocument/2006/relationships/hyperlink" Target="https://spaces.internet2.edu/display/Grouper/Grouper+provisioning+in+UI"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hyperlink" Target="https://github.internet2.edu/tier/scim-schema"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hyperlink" Target="https://spaces.internet2.edu/x/koFyBw"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hyperlink" Target="https://github.internet2.edu/tier/scim-schema" TargetMode="External"/><Relationship Id="rId4" Type="http://schemas.openxmlformats.org/officeDocument/2006/relationships/hyperlink" Target="https://spaces.internet2.edu/x/koFyBw" TargetMode="External"/><Relationship Id="rId5" Type="http://schemas.openxmlformats.org/officeDocument/2006/relationships/hyperlink" Target="mailto:kwessel@illinois.edu" TargetMode="External"/><Relationship Id="rId6" Type="http://schemas.openxmlformats.org/officeDocument/2006/relationships/hyperlink" Target="mailto:kwessel@illinois.edu"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hyperlink" Target="https://goo.gl/yLcBYq" TargetMode="External"/><Relationship Id="rId4" Type="http://schemas.openxmlformats.org/officeDocument/2006/relationships/hyperlink" Target="https://goo.gl/VKLxjp" TargetMode="External"/><Relationship Id="rId10" Type="http://schemas.openxmlformats.org/officeDocument/2006/relationships/hyperlink" Target="https://lists.internet2.edu/sympa/info/grouper-study" TargetMode="External"/><Relationship Id="rId9" Type="http://schemas.openxmlformats.org/officeDocument/2006/relationships/hyperlink" Target="mailto:grouper-study@internet2.edu" TargetMode="External"/><Relationship Id="rId5" Type="http://schemas.openxmlformats.org/officeDocument/2006/relationships/hyperlink" Target="http://doi.org/10.26869/TI.25.1" TargetMode="External"/><Relationship Id="rId6" Type="http://schemas.openxmlformats.org/officeDocument/2006/relationships/hyperlink" Target="http://doi.org/10.26869/TI.25.1" TargetMode="External"/><Relationship Id="rId7" Type="http://schemas.openxmlformats.org/officeDocument/2006/relationships/hyperlink" Target="https://internet2.zoom.us/j/657410624" TargetMode="External"/><Relationship Id="rId8" Type="http://schemas.openxmlformats.org/officeDocument/2006/relationships/hyperlink" Target="mailto:emurtha@internet2.edu"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hyperlink" Target="https://goo.gl/7n6yVH" TargetMode="External"/><Relationship Id="rId4" Type="http://schemas.openxmlformats.org/officeDocument/2006/relationships/hyperlink" Target="https://goo.gl/WUoY6f" TargetMode="External"/><Relationship Id="rId5" Type="http://schemas.openxmlformats.org/officeDocument/2006/relationships/hyperlink" Target="https://goo.gl/rZYsoA" TargetMode="External"/><Relationship Id="rId6" Type="http://schemas.openxmlformats.org/officeDocument/2006/relationships/hyperlink" Target="https://riceuniversity.zoom.us/j/207589487"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15.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14.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hyperlink" Target="https://spaces.internet2.edu/display/TIERCSP/Identity+Onboarding+with+Banner" TargetMode="External"/><Relationship Id="rId4" Type="http://schemas.openxmlformats.org/officeDocument/2006/relationships/hyperlink" Target="https://docs.google.com/document/d/1kgDU6NoeC-oDGnqvU_4hvqsSdb30r2aymhGJZZJz_0M/edit" TargetMode="External"/><Relationship Id="rId5" Type="http://schemas.openxmlformats.org/officeDocument/2006/relationships/hyperlink" Target="https://github.com/mbrookov/TIER_Ethos_midPoint_POC.g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hyperlink" Target="https://spaces.internet2.edu/display/TIERCSP/TIER+Campus+Success+Program+Hom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bit.ly/2rwdh7Y"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5" name="Shape 95"/>
        <p:cNvGrpSpPr/>
        <p:nvPr/>
      </p:nvGrpSpPr>
      <p:grpSpPr>
        <a:xfrm>
          <a:off x="0" y="0"/>
          <a:ext cx="0" cy="0"/>
          <a:chOff x="0" y="0"/>
          <a:chExt cx="0" cy="0"/>
        </a:xfrm>
      </p:grpSpPr>
      <p:sp>
        <p:nvSpPr>
          <p:cNvPr id="96" name="Shape 96"/>
          <p:cNvSpPr txBox="1"/>
          <p:nvPr>
            <p:ph type="title"/>
          </p:nvPr>
        </p:nvSpPr>
        <p:spPr>
          <a:xfrm>
            <a:off x="315647" y="2914383"/>
            <a:ext cx="8357706" cy="38687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2000" u="none" cap="none" strike="noStrike">
                <a:solidFill>
                  <a:srgbClr val="231F20"/>
                </a:solidFill>
                <a:latin typeface="Arial"/>
                <a:ea typeface="Arial"/>
                <a:cs typeface="Arial"/>
                <a:sym typeface="Arial"/>
              </a:rPr>
              <a:t>TIER Campus Success Program </a:t>
            </a:r>
            <a:endParaRPr b="0" i="0" sz="2000" u="none" cap="none" strike="noStrike">
              <a:solidFill>
                <a:srgbClr val="231F20"/>
              </a:solidFill>
              <a:latin typeface="Arial"/>
              <a:ea typeface="Arial"/>
              <a:cs typeface="Arial"/>
              <a:sym typeface="Arial"/>
            </a:endParaRPr>
          </a:p>
        </p:txBody>
      </p:sp>
      <p:sp>
        <p:nvSpPr>
          <p:cNvPr id="97" name="Shape 97"/>
          <p:cNvSpPr txBox="1"/>
          <p:nvPr/>
        </p:nvSpPr>
        <p:spPr>
          <a:xfrm>
            <a:off x="315647" y="3283776"/>
            <a:ext cx="8357706" cy="30239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1600" cap="none">
                <a:solidFill>
                  <a:srgbClr val="231F20"/>
                </a:solidFill>
                <a:latin typeface="Arial"/>
                <a:ea typeface="Arial"/>
                <a:cs typeface="Arial"/>
                <a:sym typeface="Arial"/>
              </a:rPr>
              <a:t>Face-to-Face Collaboration</a:t>
            </a:r>
            <a:endParaRPr/>
          </a:p>
        </p:txBody>
      </p:sp>
      <p:sp>
        <p:nvSpPr>
          <p:cNvPr id="98" name="Shape 98"/>
          <p:cNvSpPr txBox="1"/>
          <p:nvPr/>
        </p:nvSpPr>
        <p:spPr>
          <a:xfrm>
            <a:off x="315647" y="4915574"/>
            <a:ext cx="762000" cy="13045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800">
                <a:solidFill>
                  <a:srgbClr val="372F81"/>
                </a:solidFill>
                <a:latin typeface="Arial"/>
                <a:ea typeface="Arial"/>
                <a:cs typeface="Arial"/>
                <a:sym typeface="Arial"/>
              </a:rPr>
              <a:t>© 2018 Internet2</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24339" y="382058"/>
            <a:ext cx="8229600" cy="417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Support Services Model Working Group</a:t>
            </a:r>
            <a:endParaRPr/>
          </a:p>
        </p:txBody>
      </p:sp>
      <p:sp>
        <p:nvSpPr>
          <p:cNvPr id="161" name="Shape 161"/>
          <p:cNvSpPr txBox="1"/>
          <p:nvPr>
            <p:ph idx="1" type="body"/>
          </p:nvPr>
        </p:nvSpPr>
        <p:spPr>
          <a:xfrm>
            <a:off x="274325" y="996950"/>
            <a:ext cx="8229600" cy="3506700"/>
          </a:xfrm>
          <a:prstGeom prst="rect">
            <a:avLst/>
          </a:prstGeom>
          <a:noFill/>
          <a:ln>
            <a:noFill/>
          </a:ln>
        </p:spPr>
        <p:txBody>
          <a:bodyPr anchorCtr="0" anchor="t" bIns="0" lIns="0" spcFirstLastPara="1" rIns="0" wrap="square" tIns="0">
            <a:noAutofit/>
          </a:bodyPr>
          <a:lstStyle/>
          <a:p>
            <a:pPr indent="-228600" lvl="0" marL="274320" marR="0" rtl="0" algn="l">
              <a:lnSpc>
                <a:spcPct val="100000"/>
              </a:lnSpc>
              <a:spcBef>
                <a:spcPts val="0"/>
              </a:spcBef>
              <a:spcAft>
                <a:spcPts val="0"/>
              </a:spcAft>
              <a:buClr>
                <a:srgbClr val="EB1C23"/>
              </a:buClr>
              <a:buSzPts val="1600"/>
              <a:buFont typeface="Arial"/>
              <a:buChar char="•"/>
            </a:pPr>
            <a:r>
              <a:rPr b="1" lang="en"/>
              <a:t>Goals: TechEx18</a:t>
            </a:r>
            <a:endParaRPr sz="1600"/>
          </a:p>
          <a:p>
            <a:pPr indent="-241300" lvl="1" marL="548640" marR="0" rtl="0" algn="l">
              <a:spcBef>
                <a:spcPts val="0"/>
              </a:spcBef>
              <a:spcAft>
                <a:spcPts val="0"/>
              </a:spcAft>
              <a:buClr>
                <a:srgbClr val="45C6EF"/>
              </a:buClr>
              <a:buSzPts val="1600"/>
              <a:buFont typeface="Arial"/>
              <a:buChar char="•"/>
            </a:pPr>
            <a:r>
              <a:rPr lang="en" sz="1600"/>
              <a:t>Clear(er) picture around non-software solutions</a:t>
            </a:r>
            <a:endParaRPr sz="1600"/>
          </a:p>
          <a:p>
            <a:pPr indent="-254000" lvl="2" marL="804672" marR="0" rtl="0" algn="l">
              <a:spcBef>
                <a:spcPts val="0"/>
              </a:spcBef>
              <a:spcAft>
                <a:spcPts val="0"/>
              </a:spcAft>
              <a:buSzPts val="1600"/>
              <a:buChar char="•"/>
            </a:pPr>
            <a:r>
              <a:rPr lang="en" sz="1600"/>
              <a:t>Support needs / structure</a:t>
            </a:r>
            <a:endParaRPr sz="1600"/>
          </a:p>
          <a:p>
            <a:pPr indent="-254000" lvl="2" marL="804672" marR="0" rtl="0" algn="l">
              <a:spcBef>
                <a:spcPts val="0"/>
              </a:spcBef>
              <a:spcAft>
                <a:spcPts val="0"/>
              </a:spcAft>
              <a:buSzPts val="1600"/>
              <a:buChar char="•"/>
            </a:pPr>
            <a:r>
              <a:rPr lang="en" sz="1600"/>
              <a:t>Ongoing development approach</a:t>
            </a:r>
            <a:endParaRPr sz="1600"/>
          </a:p>
          <a:p>
            <a:pPr indent="-254000" lvl="2" marL="804672" marR="0" rtl="0" algn="l">
              <a:spcBef>
                <a:spcPts val="0"/>
              </a:spcBef>
              <a:spcAft>
                <a:spcPts val="0"/>
              </a:spcAft>
              <a:buSzPts val="1600"/>
              <a:buChar char="•"/>
            </a:pPr>
            <a:r>
              <a:rPr lang="en" sz="1600"/>
              <a:t>Implementation guidance / solutions</a:t>
            </a:r>
            <a:endParaRPr sz="1600"/>
          </a:p>
          <a:p>
            <a:pPr indent="-254000" lvl="2" marL="804672" marR="0" rtl="0" algn="l">
              <a:spcBef>
                <a:spcPts val="0"/>
              </a:spcBef>
              <a:spcAft>
                <a:spcPts val="0"/>
              </a:spcAft>
              <a:buSzPts val="1600"/>
              <a:buChar char="•"/>
            </a:pPr>
            <a:r>
              <a:rPr lang="en" sz="1600"/>
              <a:t>Efforts to further adoption</a:t>
            </a:r>
            <a:endParaRPr sz="1600"/>
          </a:p>
          <a:p>
            <a:pPr indent="0" lvl="0" marL="0" marR="0" rtl="0" algn="l">
              <a:spcBef>
                <a:spcPts val="0"/>
              </a:spcBef>
              <a:spcAft>
                <a:spcPts val="0"/>
              </a:spcAft>
              <a:buNone/>
            </a:pPr>
            <a:r>
              <a:t/>
            </a:r>
            <a:endParaRPr/>
          </a:p>
          <a:p>
            <a:pPr indent="-241300" lvl="1" marL="548640" marR="0" rtl="0" algn="l">
              <a:spcBef>
                <a:spcPts val="0"/>
              </a:spcBef>
              <a:spcAft>
                <a:spcPts val="0"/>
              </a:spcAft>
              <a:buClr>
                <a:srgbClr val="45C6EF"/>
              </a:buClr>
              <a:buSzPts val="1600"/>
              <a:buFont typeface="Arial"/>
              <a:buChar char="•"/>
            </a:pPr>
            <a:r>
              <a:rPr lang="en" sz="1600"/>
              <a:t>Framework for support model</a:t>
            </a:r>
            <a:endParaRPr sz="1600"/>
          </a:p>
          <a:p>
            <a:pPr indent="-127000" lvl="0" marL="274320" marR="0" rtl="0" algn="l">
              <a:spcBef>
                <a:spcPts val="0"/>
              </a:spcBef>
              <a:spcAft>
                <a:spcPts val="0"/>
              </a:spcAft>
              <a:buClr>
                <a:srgbClr val="EB1C23"/>
              </a:buClr>
              <a:buSzPts val="1600"/>
              <a:buFont typeface="Arial"/>
              <a:buNone/>
            </a:pPr>
            <a:r>
              <a:t/>
            </a:r>
            <a:endParaRPr sz="1600">
              <a:solidFill>
                <a:schemeClr val="dk1"/>
              </a:solidFill>
              <a:latin typeface="Arial"/>
              <a:ea typeface="Arial"/>
              <a:cs typeface="Arial"/>
              <a:sym typeface="Arial"/>
            </a:endParaRPr>
          </a:p>
        </p:txBody>
      </p:sp>
      <p:pic>
        <p:nvPicPr>
          <p:cNvPr id="162" name="Shape 162"/>
          <p:cNvPicPr preferRelativeResize="0"/>
          <p:nvPr/>
        </p:nvPicPr>
        <p:blipFill>
          <a:blip r:embed="rId3">
            <a:alphaModFix/>
          </a:blip>
          <a:stretch>
            <a:fillRect/>
          </a:stretch>
        </p:blipFill>
        <p:spPr>
          <a:xfrm>
            <a:off x="5522825" y="2380650"/>
            <a:ext cx="2981100" cy="21230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nvSpPr>
        <p:spPr>
          <a:xfrm>
            <a:off x="437351" y="2138422"/>
            <a:ext cx="37047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372F81"/>
                </a:solidFill>
                <a:latin typeface="Arial"/>
                <a:ea typeface="Arial"/>
                <a:cs typeface="Arial"/>
                <a:sym typeface="Arial"/>
              </a:rPr>
              <a:t>TIER Working Groups</a:t>
            </a:r>
            <a:endParaRPr/>
          </a:p>
        </p:txBody>
      </p:sp>
      <p:sp>
        <p:nvSpPr>
          <p:cNvPr id="168" name="Shape 168"/>
          <p:cNvSpPr txBox="1"/>
          <p:nvPr/>
        </p:nvSpPr>
        <p:spPr>
          <a:xfrm>
            <a:off x="1279350" y="3110525"/>
            <a:ext cx="16014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5 minutes each</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nvSpPr>
        <p:spPr>
          <a:xfrm>
            <a:off x="165463" y="1790078"/>
            <a:ext cx="3967846"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372F81"/>
                </a:solidFill>
                <a:latin typeface="Arial"/>
                <a:ea typeface="Arial"/>
                <a:cs typeface="Arial"/>
                <a:sym typeface="Arial"/>
              </a:rPr>
              <a:t>TIER Packaging Working Group</a:t>
            </a:r>
            <a:endParaRPr b="1" sz="2400">
              <a:solidFill>
                <a:srgbClr val="372F81"/>
              </a:solidFill>
              <a:latin typeface="Arial"/>
              <a:ea typeface="Arial"/>
              <a:cs typeface="Arial"/>
              <a:sym typeface="Arial"/>
            </a:endParaRPr>
          </a:p>
        </p:txBody>
      </p:sp>
      <p:sp>
        <p:nvSpPr>
          <p:cNvPr id="174" name="Shape 174"/>
          <p:cNvSpPr txBox="1"/>
          <p:nvPr/>
        </p:nvSpPr>
        <p:spPr>
          <a:xfrm>
            <a:off x="0" y="2621075"/>
            <a:ext cx="456195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a:solidFill>
                  <a:schemeClr val="dk1"/>
                </a:solidFill>
              </a:rPr>
              <a:t>Paul Caskey</a:t>
            </a:r>
            <a:endParaRPr sz="1400">
              <a:solidFill>
                <a:schemeClr val="dk1"/>
              </a:solidFill>
              <a:latin typeface="Arial"/>
              <a:ea typeface="Arial"/>
              <a:cs typeface="Arial"/>
              <a:sym typeface="Arial"/>
            </a:endParaRPr>
          </a:p>
        </p:txBody>
      </p:sp>
      <p:sp>
        <p:nvSpPr>
          <p:cNvPr id="175" name="Shape 175"/>
          <p:cNvSpPr txBox="1"/>
          <p:nvPr/>
        </p:nvSpPr>
        <p:spPr>
          <a:xfrm>
            <a:off x="0" y="2928852"/>
            <a:ext cx="4561952"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a:solidFill>
                  <a:schemeClr val="dk1"/>
                </a:solidFill>
              </a:rPr>
              <a:t>Internet2</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6" name="Shape 176"/>
          <p:cNvSpPr txBox="1"/>
          <p:nvPr/>
        </p:nvSpPr>
        <p:spPr>
          <a:xfrm>
            <a:off x="1749325" y="3528275"/>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5</a:t>
            </a:r>
            <a:r>
              <a:rPr i="1" lang="en">
                <a:solidFill>
                  <a:srgbClr val="FF0000"/>
                </a:solidFill>
              </a:rPr>
              <a:t> minutes</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1000"/>
                                        <p:tgtEl>
                                          <p:spTgt spid="17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TIER Packaging Working Group</a:t>
            </a:r>
            <a:endParaRPr/>
          </a:p>
        </p:txBody>
      </p:sp>
      <p:sp>
        <p:nvSpPr>
          <p:cNvPr id="182" name="Shape 182"/>
          <p:cNvSpPr txBox="1"/>
          <p:nvPr>
            <p:ph idx="1" type="body"/>
          </p:nvPr>
        </p:nvSpPr>
        <p:spPr>
          <a:xfrm>
            <a:off x="274320" y="996950"/>
            <a:ext cx="8229600" cy="314325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b="1" lang="en"/>
              <a:t>Purpose</a:t>
            </a:r>
            <a:endParaRPr/>
          </a:p>
          <a:p>
            <a:pPr indent="-228600" lvl="1" marL="548640" marR="0" rtl="0" algn="l">
              <a:spcBef>
                <a:spcPts val="0"/>
              </a:spcBef>
              <a:spcAft>
                <a:spcPts val="0"/>
              </a:spcAft>
              <a:buClr>
                <a:srgbClr val="EB1C23"/>
              </a:buClr>
              <a:buSzPts val="1400"/>
              <a:buFont typeface="Arial"/>
              <a:buChar char="•"/>
            </a:pPr>
            <a:r>
              <a:rPr lang="en" sz="1400"/>
              <a:t>Provide standardized container images of the TIER components</a:t>
            </a:r>
            <a:endParaRPr sz="1400"/>
          </a:p>
          <a:p>
            <a:pPr indent="0" lvl="0" marL="0" marR="0" rtl="0" algn="l">
              <a:spcBef>
                <a:spcPts val="0"/>
              </a:spcBef>
              <a:spcAft>
                <a:spcPts val="0"/>
              </a:spcAft>
              <a:buNone/>
            </a:pPr>
            <a:r>
              <a:t/>
            </a:r>
            <a:endParaRPr sz="2400"/>
          </a:p>
          <a:p>
            <a:pPr indent="0" lvl="0" marL="0" marR="0" rtl="0" algn="l">
              <a:spcBef>
                <a:spcPts val="0"/>
              </a:spcBef>
              <a:spcAft>
                <a:spcPts val="0"/>
              </a:spcAft>
              <a:buNone/>
            </a:pPr>
            <a:r>
              <a:t/>
            </a:r>
            <a:endParaRPr sz="2400"/>
          </a:p>
          <a:p>
            <a:pPr indent="-228600" lvl="0" marL="274320" marR="0" rtl="0" algn="l">
              <a:spcBef>
                <a:spcPts val="0"/>
              </a:spcBef>
              <a:spcAft>
                <a:spcPts val="0"/>
              </a:spcAft>
              <a:buClr>
                <a:srgbClr val="EB1C23"/>
              </a:buClr>
              <a:buSzPts val="1600"/>
              <a:buFont typeface="Arial"/>
              <a:buChar char="•"/>
            </a:pPr>
            <a:r>
              <a:rPr b="1" lang="en"/>
              <a:t>Benefit</a:t>
            </a:r>
            <a:endParaRPr/>
          </a:p>
          <a:p>
            <a:pPr indent="-228600" lvl="1" marL="548640" marR="0" rtl="0" algn="l">
              <a:spcBef>
                <a:spcPts val="0"/>
              </a:spcBef>
              <a:spcAft>
                <a:spcPts val="0"/>
              </a:spcAft>
              <a:buClr>
                <a:srgbClr val="EB1C23"/>
              </a:buClr>
              <a:buSzPts val="1400"/>
              <a:buFont typeface="Arial"/>
              <a:buChar char="•"/>
            </a:pPr>
            <a:r>
              <a:rPr lang="en" sz="1400"/>
              <a:t>Provides a way to quickly deploy components and easily manage them throughout their lifecycle</a:t>
            </a:r>
            <a:endParaRPr sz="1400"/>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24339" y="382058"/>
            <a:ext cx="8229600" cy="4173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Font typeface="Arial"/>
              <a:buNone/>
            </a:pPr>
            <a:r>
              <a:rPr lang="en"/>
              <a:t>TIER Packaging Working Group</a:t>
            </a:r>
            <a:endParaRPr/>
          </a:p>
        </p:txBody>
      </p:sp>
      <p:sp>
        <p:nvSpPr>
          <p:cNvPr id="188" name="Shape 188"/>
          <p:cNvSpPr txBox="1"/>
          <p:nvPr>
            <p:ph idx="1" type="body"/>
          </p:nvPr>
        </p:nvSpPr>
        <p:spPr>
          <a:xfrm>
            <a:off x="274320" y="996950"/>
            <a:ext cx="8229600" cy="314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Current Containers:</a:t>
            </a:r>
            <a:endParaRPr/>
          </a:p>
          <a:p>
            <a:pPr indent="0" lvl="0" marL="0">
              <a:spcBef>
                <a:spcPts val="0"/>
              </a:spcBef>
              <a:spcAft>
                <a:spcPts val="0"/>
              </a:spcAft>
              <a:buNone/>
            </a:pPr>
            <a:r>
              <a:t/>
            </a:r>
            <a:endParaRPr/>
          </a:p>
          <a:p>
            <a:pPr indent="-330200" lvl="0" marL="457200" rtl="0">
              <a:spcBef>
                <a:spcPts val="0"/>
              </a:spcBef>
              <a:spcAft>
                <a:spcPts val="0"/>
              </a:spcAft>
              <a:buSzPts val="1600"/>
              <a:buChar char="•"/>
            </a:pPr>
            <a:r>
              <a:rPr lang="en"/>
              <a:t>Shibboleth IdP</a:t>
            </a:r>
            <a:endParaRPr/>
          </a:p>
          <a:p>
            <a:pPr indent="0" lvl="0" marL="0">
              <a:spcBef>
                <a:spcPts val="0"/>
              </a:spcBef>
              <a:spcAft>
                <a:spcPts val="0"/>
              </a:spcAft>
              <a:buNone/>
            </a:pPr>
            <a:r>
              <a:t/>
            </a:r>
            <a:endParaRPr/>
          </a:p>
          <a:p>
            <a:pPr indent="-330200" lvl="0" marL="457200" rtl="0">
              <a:spcBef>
                <a:spcPts val="0"/>
              </a:spcBef>
              <a:spcAft>
                <a:spcPts val="0"/>
              </a:spcAft>
              <a:buSzPts val="1600"/>
              <a:buChar char="•"/>
            </a:pPr>
            <a:r>
              <a:rPr lang="en"/>
              <a:t>Grouper</a:t>
            </a:r>
            <a:endParaRPr/>
          </a:p>
          <a:p>
            <a:pPr indent="0" lvl="0" marL="0">
              <a:spcBef>
                <a:spcPts val="0"/>
              </a:spcBef>
              <a:spcAft>
                <a:spcPts val="0"/>
              </a:spcAft>
              <a:buNone/>
            </a:pPr>
            <a:r>
              <a:t/>
            </a:r>
            <a:endParaRPr/>
          </a:p>
          <a:p>
            <a:pPr indent="-330200" lvl="0" marL="457200">
              <a:spcBef>
                <a:spcPts val="0"/>
              </a:spcBef>
              <a:spcAft>
                <a:spcPts val="0"/>
              </a:spcAft>
              <a:buSzPts val="1600"/>
              <a:buChar char="•"/>
            </a:pPr>
            <a:r>
              <a:rPr lang="en"/>
              <a:t>COmanage</a:t>
            </a:r>
            <a:endParaRPr/>
          </a:p>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24339" y="382058"/>
            <a:ext cx="8229600" cy="417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TIER Packaging Working Group</a:t>
            </a:r>
            <a:endParaRPr/>
          </a:p>
        </p:txBody>
      </p:sp>
      <p:sp>
        <p:nvSpPr>
          <p:cNvPr id="194" name="Shape 194"/>
          <p:cNvSpPr txBox="1"/>
          <p:nvPr>
            <p:ph idx="1" type="body"/>
          </p:nvPr>
        </p:nvSpPr>
        <p:spPr>
          <a:xfrm>
            <a:off x="274320" y="996950"/>
            <a:ext cx="8229600" cy="3143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Containers “coming soon”:</a:t>
            </a:r>
            <a:endParaRPr/>
          </a:p>
          <a:p>
            <a:pPr indent="0" lvl="0" marL="0" rtl="0">
              <a:spcBef>
                <a:spcPts val="0"/>
              </a:spcBef>
              <a:spcAft>
                <a:spcPts val="0"/>
              </a:spcAft>
              <a:buNone/>
            </a:pPr>
            <a:r>
              <a:t/>
            </a:r>
            <a:endParaRPr/>
          </a:p>
          <a:p>
            <a:pPr indent="-330200" lvl="0" marL="457200" rtl="0">
              <a:spcBef>
                <a:spcPts val="0"/>
              </a:spcBef>
              <a:spcAft>
                <a:spcPts val="0"/>
              </a:spcAft>
              <a:buSzPts val="1600"/>
              <a:buChar char="•"/>
            </a:pPr>
            <a:r>
              <a:rPr lang="en"/>
              <a:t>midPoint</a:t>
            </a:r>
            <a:endParaRPr/>
          </a:p>
          <a:p>
            <a:pPr indent="0" lvl="0" marL="0" rtl="0">
              <a:spcBef>
                <a:spcPts val="0"/>
              </a:spcBef>
              <a:spcAft>
                <a:spcPts val="0"/>
              </a:spcAft>
              <a:buNone/>
            </a:pPr>
            <a:r>
              <a:t/>
            </a:r>
            <a:endParaRPr/>
          </a:p>
          <a:p>
            <a:pPr indent="-330200" lvl="0" marL="457200" rtl="0">
              <a:spcBef>
                <a:spcPts val="0"/>
              </a:spcBef>
              <a:spcAft>
                <a:spcPts val="0"/>
              </a:spcAft>
              <a:buSzPts val="1600"/>
              <a:buChar char="•"/>
            </a:pPr>
            <a:r>
              <a:rPr lang="en"/>
              <a:t>RabbitMQ</a:t>
            </a:r>
            <a:endParaRPr/>
          </a:p>
          <a:p>
            <a:pPr indent="0" lvl="0" marL="0" rtl="0">
              <a:spcBef>
                <a:spcPts val="0"/>
              </a:spcBef>
              <a:spcAft>
                <a:spcPts val="0"/>
              </a:spcAft>
              <a:buNone/>
            </a:pPr>
            <a:r>
              <a:t/>
            </a:r>
            <a:endParaRPr/>
          </a:p>
          <a:p>
            <a:pPr indent="-330200" lvl="0" marL="457200" rtl="0">
              <a:spcBef>
                <a:spcPts val="0"/>
              </a:spcBef>
              <a:spcAft>
                <a:spcPts val="0"/>
              </a:spcAft>
              <a:buSzPts val="1600"/>
              <a:buChar char="•"/>
            </a:pPr>
            <a:r>
              <a:rPr lang="en"/>
              <a:t>ID Match</a:t>
            </a:r>
            <a:endParaRPr/>
          </a:p>
          <a:p>
            <a:pPr indent="0" lvl="0" marL="0" rt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24339" y="382058"/>
            <a:ext cx="8229600" cy="417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TIER Container Specification</a:t>
            </a:r>
            <a:endParaRPr/>
          </a:p>
        </p:txBody>
      </p:sp>
      <p:sp>
        <p:nvSpPr>
          <p:cNvPr id="201" name="Shape 201"/>
          <p:cNvSpPr txBox="1"/>
          <p:nvPr>
            <p:ph idx="1" type="body"/>
          </p:nvPr>
        </p:nvSpPr>
        <p:spPr>
          <a:xfrm>
            <a:off x="230725" y="929900"/>
            <a:ext cx="8229600" cy="3682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 common methodology for all TIER-provided containers</a:t>
            </a:r>
            <a:br>
              <a:rPr lang="en"/>
            </a:br>
            <a:endParaRPr/>
          </a:p>
          <a:p>
            <a:pPr indent="-330200" lvl="0" marL="457200" rtl="0">
              <a:spcBef>
                <a:spcPts val="0"/>
              </a:spcBef>
              <a:spcAft>
                <a:spcPts val="0"/>
              </a:spcAft>
              <a:buSzPts val="1600"/>
              <a:buChar char="•"/>
            </a:pPr>
            <a:r>
              <a:rPr lang="en"/>
              <a:t>Centos 7 base image</a:t>
            </a:r>
            <a:endParaRPr/>
          </a:p>
          <a:p>
            <a:pPr indent="-330200" lvl="0" marL="457200" rtl="0">
              <a:spcBef>
                <a:spcPts val="0"/>
              </a:spcBef>
              <a:spcAft>
                <a:spcPts val="0"/>
              </a:spcAft>
              <a:buSzPts val="1600"/>
              <a:buChar char="•"/>
            </a:pPr>
            <a:r>
              <a:rPr lang="en"/>
              <a:t>Servlet engine: Tomcat using Oracle Java</a:t>
            </a:r>
            <a:endParaRPr/>
          </a:p>
          <a:p>
            <a:pPr indent="-330200" lvl="0" marL="457200" rtl="0">
              <a:spcBef>
                <a:spcPts val="0"/>
              </a:spcBef>
              <a:spcAft>
                <a:spcPts val="0"/>
              </a:spcAft>
              <a:buSzPts val="1600"/>
              <a:buChar char="•"/>
            </a:pPr>
            <a:r>
              <a:rPr lang="en"/>
              <a:t>MariaDB</a:t>
            </a:r>
            <a:endParaRPr/>
          </a:p>
          <a:p>
            <a:pPr indent="-330200" lvl="0" marL="457200" rtl="0">
              <a:spcBef>
                <a:spcPts val="0"/>
              </a:spcBef>
              <a:spcAft>
                <a:spcPts val="0"/>
              </a:spcAft>
              <a:buSzPts val="1600"/>
              <a:buChar char="•"/>
            </a:pPr>
            <a:r>
              <a:rPr lang="en"/>
              <a:t>Collection of basic usage information - </a:t>
            </a:r>
            <a:r>
              <a:rPr lang="en" u="sng">
                <a:solidFill>
                  <a:schemeClr val="hlink"/>
                </a:solidFill>
                <a:hlinkClick r:id="rId3"/>
              </a:rPr>
              <a:t>TIER Beacon</a:t>
            </a:r>
            <a:endParaRPr/>
          </a:p>
          <a:p>
            <a:pPr indent="-330200" lvl="0" marL="457200" rtl="0">
              <a:spcBef>
                <a:spcPts val="0"/>
              </a:spcBef>
              <a:spcAft>
                <a:spcPts val="0"/>
              </a:spcAft>
              <a:buSzPts val="1600"/>
              <a:buChar char="•"/>
            </a:pPr>
            <a:r>
              <a:rPr lang="en"/>
              <a:t>Supervisord for multi-process containers</a:t>
            </a:r>
            <a:endParaRPr/>
          </a:p>
          <a:p>
            <a:pPr indent="-330200" lvl="0" marL="457200" rtl="0">
              <a:spcBef>
                <a:spcPts val="0"/>
              </a:spcBef>
              <a:spcAft>
                <a:spcPts val="0"/>
              </a:spcAft>
              <a:buSzPts val="1600"/>
              <a:buChar char="•"/>
            </a:pPr>
            <a:r>
              <a:rPr lang="en"/>
              <a:t>Container configuration options and secrets/keys</a:t>
            </a:r>
            <a:endParaRPr/>
          </a:p>
          <a:p>
            <a:pPr indent="-330200" lvl="0" marL="457200" rtl="0">
              <a:spcBef>
                <a:spcPts val="0"/>
              </a:spcBef>
              <a:spcAft>
                <a:spcPts val="0"/>
              </a:spcAft>
              <a:buSzPts val="1600"/>
              <a:buChar char="•"/>
            </a:pPr>
            <a:r>
              <a:rPr lang="en"/>
              <a:t>Logging</a:t>
            </a:r>
            <a:endParaRPr/>
          </a:p>
          <a:p>
            <a:pPr indent="-317500" lvl="1" marL="914400" rtl="0">
              <a:spcBef>
                <a:spcPts val="0"/>
              </a:spcBef>
              <a:spcAft>
                <a:spcPts val="0"/>
              </a:spcAft>
              <a:buSzPts val="1400"/>
              <a:buChar char="•"/>
            </a:pPr>
            <a:r>
              <a:rPr lang="en"/>
              <a:t>stdout for standardized collection</a:t>
            </a:r>
            <a:endParaRPr/>
          </a:p>
          <a:p>
            <a:pPr indent="-317500" lvl="1" marL="914400" rtl="0">
              <a:spcBef>
                <a:spcPts val="0"/>
              </a:spcBef>
              <a:spcAft>
                <a:spcPts val="0"/>
              </a:spcAft>
              <a:buSzPts val="1400"/>
              <a:buChar char="•"/>
            </a:pPr>
            <a:r>
              <a:rPr lang="en"/>
              <a:t>fixed format message header for easy parsing</a:t>
            </a:r>
            <a:endParaRPr/>
          </a:p>
          <a:p>
            <a:pPr indent="-330200" lvl="0" marL="457200" rtl="0">
              <a:spcBef>
                <a:spcPts val="0"/>
              </a:spcBef>
              <a:spcAft>
                <a:spcPts val="0"/>
              </a:spcAft>
              <a:buSzPts val="1600"/>
              <a:buChar char="•"/>
            </a:pPr>
            <a:r>
              <a:rPr lang="en"/>
              <a:t>Design Specification</a:t>
            </a:r>
            <a:endParaRPr/>
          </a:p>
          <a:p>
            <a:pPr indent="-317500" lvl="1" marL="914400" rtl="0">
              <a:spcBef>
                <a:spcPts val="0"/>
              </a:spcBef>
              <a:spcAft>
                <a:spcPts val="0"/>
              </a:spcAft>
              <a:buSzPts val="1400"/>
              <a:buChar char="•"/>
            </a:pPr>
            <a:r>
              <a:rPr lang="en" u="sng">
                <a:solidFill>
                  <a:schemeClr val="hlink"/>
                </a:solidFill>
                <a:hlinkClick r:id="rId4"/>
              </a:rPr>
              <a:t>https://spaces.internet2.edu/display/TPWG/TIER+Docker+Container+Specification</a:t>
            </a:r>
            <a:endParaRPr/>
          </a:p>
          <a:p>
            <a:pPr indent="0" lvl="0" marL="0" rt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TIER Packaging Working Group</a:t>
            </a:r>
            <a:endParaRPr/>
          </a:p>
        </p:txBody>
      </p:sp>
      <p:sp>
        <p:nvSpPr>
          <p:cNvPr id="207" name="Shape 207"/>
          <p:cNvSpPr txBox="1"/>
          <p:nvPr>
            <p:ph idx="1" type="body"/>
          </p:nvPr>
        </p:nvSpPr>
        <p:spPr>
          <a:xfrm>
            <a:off x="274325" y="996950"/>
            <a:ext cx="8229600" cy="3717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a:t>More Information:</a:t>
            </a:r>
            <a:endParaRPr>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215900" lvl="0" marL="274320" marR="0" rtl="0" algn="l">
              <a:spcBef>
                <a:spcPts val="0"/>
              </a:spcBef>
              <a:spcAft>
                <a:spcPts val="0"/>
              </a:spcAft>
              <a:buClr>
                <a:srgbClr val="EB1C23"/>
              </a:buClr>
              <a:buSzPts val="1400"/>
              <a:buFont typeface="Arial"/>
              <a:buChar char="•"/>
            </a:pPr>
            <a:r>
              <a:rPr lang="en" sz="1400"/>
              <a:t>Visit the TIER Packaging wiki page</a:t>
            </a:r>
            <a:endParaRPr sz="1400"/>
          </a:p>
          <a:p>
            <a:pPr indent="-228600" lvl="1" marL="548640" marR="0" rtl="0" algn="l">
              <a:spcBef>
                <a:spcPts val="0"/>
              </a:spcBef>
              <a:spcAft>
                <a:spcPts val="0"/>
              </a:spcAft>
              <a:buSzPts val="1400"/>
              <a:buChar char="•"/>
            </a:pPr>
            <a:r>
              <a:rPr lang="en" u="sng">
                <a:solidFill>
                  <a:schemeClr val="hlink"/>
                </a:solidFill>
                <a:hlinkClick r:id="rId3"/>
              </a:rPr>
              <a:t>https://spaces.internet2.edu/x/DQfSBQ</a:t>
            </a:r>
            <a:r>
              <a:rPr lang="en"/>
              <a:t> </a:t>
            </a:r>
            <a:endParaRPr/>
          </a:p>
          <a:p>
            <a:pPr indent="0" lvl="0" marL="457200" marR="0" rtl="0" algn="l">
              <a:spcBef>
                <a:spcPts val="0"/>
              </a:spcBef>
              <a:spcAft>
                <a:spcPts val="0"/>
              </a:spcAft>
              <a:buNone/>
            </a:pPr>
            <a:r>
              <a:t/>
            </a:r>
            <a:endParaRPr sz="1400"/>
          </a:p>
          <a:p>
            <a:pPr indent="-215900" lvl="0" marL="274320" marR="0" rtl="0" algn="l">
              <a:spcBef>
                <a:spcPts val="0"/>
              </a:spcBef>
              <a:spcAft>
                <a:spcPts val="0"/>
              </a:spcAft>
              <a:buClr>
                <a:srgbClr val="EB1C23"/>
              </a:buClr>
              <a:buSzPts val="1400"/>
              <a:buFont typeface="Arial"/>
              <a:buChar char="•"/>
            </a:pPr>
            <a:r>
              <a:rPr lang="en" sz="1400"/>
              <a:t>Join the mailing list</a:t>
            </a:r>
            <a:endParaRPr sz="1400"/>
          </a:p>
          <a:p>
            <a:pPr indent="-228600" lvl="1" marL="548640" marR="0" rtl="0" algn="l">
              <a:spcBef>
                <a:spcPts val="0"/>
              </a:spcBef>
              <a:spcAft>
                <a:spcPts val="0"/>
              </a:spcAft>
              <a:buSzPts val="1400"/>
              <a:buChar char="•"/>
            </a:pPr>
            <a:r>
              <a:rPr lang="en" u="sng">
                <a:solidFill>
                  <a:schemeClr val="hlink"/>
                </a:solidFill>
                <a:hlinkClick r:id="rId4"/>
              </a:rPr>
              <a:t>https://lists.internet2.edu/sympa/subscribe/tier-packaging</a:t>
            </a:r>
            <a:endParaRPr/>
          </a:p>
          <a:p>
            <a:pPr indent="0" lvl="0" marL="457200" marR="0" rtl="0" algn="l">
              <a:spcBef>
                <a:spcPts val="0"/>
              </a:spcBef>
              <a:spcAft>
                <a:spcPts val="0"/>
              </a:spcAft>
              <a:buNone/>
            </a:pPr>
            <a:r>
              <a:t/>
            </a:r>
            <a:endParaRPr sz="1400"/>
          </a:p>
          <a:p>
            <a:pPr indent="-215900" lvl="0" marL="274320" marR="0" rtl="0" algn="l">
              <a:spcBef>
                <a:spcPts val="0"/>
              </a:spcBef>
              <a:spcAft>
                <a:spcPts val="0"/>
              </a:spcAft>
              <a:buClr>
                <a:srgbClr val="EB1C23"/>
              </a:buClr>
              <a:buSzPts val="1400"/>
              <a:buFont typeface="Arial"/>
              <a:buChar char="•"/>
            </a:pPr>
            <a:r>
              <a:rPr lang="en" sz="1400"/>
              <a:t>Join our weekly calls - every Monday at 4pm ET</a:t>
            </a:r>
            <a:endParaRPr sz="1400"/>
          </a:p>
          <a:p>
            <a:pPr indent="-228600" lvl="1" marL="548640" marR="0" rtl="0" algn="l">
              <a:spcBef>
                <a:spcPts val="0"/>
              </a:spcBef>
              <a:spcAft>
                <a:spcPts val="0"/>
              </a:spcAft>
              <a:buSzPts val="1400"/>
              <a:buChar char="•"/>
            </a:pPr>
            <a:r>
              <a:rPr lang="en"/>
              <a:t> </a:t>
            </a:r>
            <a:r>
              <a:rPr lang="en" u="sng">
                <a:solidFill>
                  <a:schemeClr val="hlink"/>
                </a:solidFill>
                <a:hlinkClick r:id="rId5"/>
              </a:rPr>
              <a:t>https://internet2.zoom.us/j/7343238623?pwd=xX4V7ZJlCzg</a:t>
            </a:r>
            <a:r>
              <a:rPr lang="en"/>
              <a:t> </a:t>
            </a:r>
            <a:endParaRPr/>
          </a:p>
          <a:p>
            <a:pPr indent="457200" lvl="0" marL="457200" rtl="0">
              <a:lnSpc>
                <a:spcPct val="115000"/>
              </a:lnSpc>
              <a:spcBef>
                <a:spcPts val="0"/>
              </a:spcBef>
              <a:spcAft>
                <a:spcPts val="0"/>
              </a:spcAft>
              <a:buNone/>
            </a:pPr>
            <a:r>
              <a:rPr i="1" lang="en" sz="1200">
                <a:solidFill>
                  <a:srgbClr val="000000"/>
                </a:solidFill>
                <a:highlight>
                  <a:srgbClr val="FFFFFF"/>
                </a:highlight>
                <a:latin typeface="Calibri"/>
                <a:ea typeface="Calibri"/>
                <a:cs typeface="Calibri"/>
                <a:sym typeface="Calibri"/>
              </a:rPr>
              <a:t>US: +1 669 900 6833 or +1 646 558 8656 </a:t>
            </a:r>
            <a:endParaRPr i="1" sz="1200">
              <a:solidFill>
                <a:srgbClr val="000000"/>
              </a:solidFill>
              <a:highlight>
                <a:srgbClr val="FFFFFF"/>
              </a:highlight>
              <a:latin typeface="Calibri"/>
              <a:ea typeface="Calibri"/>
              <a:cs typeface="Calibri"/>
              <a:sym typeface="Calibri"/>
            </a:endParaRPr>
          </a:p>
          <a:p>
            <a:pPr indent="457200" lvl="0" marL="457200" rtl="0">
              <a:lnSpc>
                <a:spcPct val="115000"/>
              </a:lnSpc>
              <a:spcBef>
                <a:spcPts val="0"/>
              </a:spcBef>
              <a:spcAft>
                <a:spcPts val="0"/>
              </a:spcAft>
              <a:buNone/>
            </a:pPr>
            <a:r>
              <a:rPr i="1" lang="en" sz="1200">
                <a:solidFill>
                  <a:srgbClr val="000000"/>
                </a:solidFill>
                <a:highlight>
                  <a:srgbClr val="FFFFFF"/>
                </a:highlight>
                <a:latin typeface="Calibri"/>
                <a:ea typeface="Calibri"/>
                <a:cs typeface="Calibri"/>
                <a:sym typeface="Calibri"/>
              </a:rPr>
              <a:t>Meeting ID: 734 323 8623 </a:t>
            </a:r>
            <a:endParaRPr i="1" sz="1200">
              <a:solidFill>
                <a:srgbClr val="000000"/>
              </a:solidFill>
              <a:highlight>
                <a:srgbClr val="FFFFFF"/>
              </a:highlight>
              <a:latin typeface="Calibri"/>
              <a:ea typeface="Calibri"/>
              <a:cs typeface="Calibri"/>
              <a:sym typeface="Calibri"/>
            </a:endParaRPr>
          </a:p>
          <a:p>
            <a:pPr indent="457200" lvl="0" marL="457200" rtl="0">
              <a:lnSpc>
                <a:spcPct val="115000"/>
              </a:lnSpc>
              <a:spcBef>
                <a:spcPts val="0"/>
              </a:spcBef>
              <a:spcAft>
                <a:spcPts val="0"/>
              </a:spcAft>
              <a:buNone/>
            </a:pPr>
            <a:r>
              <a:rPr i="1" lang="en" sz="1200">
                <a:solidFill>
                  <a:srgbClr val="000000"/>
                </a:solidFill>
                <a:highlight>
                  <a:srgbClr val="FFFFFF"/>
                </a:highlight>
                <a:latin typeface="Calibri"/>
                <a:ea typeface="Calibri"/>
                <a:cs typeface="Calibri"/>
                <a:sym typeface="Calibri"/>
              </a:rPr>
              <a:t>International numbers available: </a:t>
            </a:r>
            <a:r>
              <a:rPr i="1" lang="en" sz="1200" u="sng">
                <a:solidFill>
                  <a:srgbClr val="1155CC"/>
                </a:solidFill>
                <a:highlight>
                  <a:srgbClr val="FFFFFF"/>
                </a:highlight>
                <a:latin typeface="Calibri"/>
                <a:ea typeface="Calibri"/>
                <a:cs typeface="Calibri"/>
                <a:sym typeface="Calibri"/>
                <a:hlinkClick r:id="rId6"/>
              </a:rPr>
              <a:t>https://zoom.us/u/D1M2z</a:t>
            </a:r>
            <a:r>
              <a:rPr i="1" lang="en" sz="1200">
                <a:solidFill>
                  <a:srgbClr val="000000"/>
                </a:solidFill>
                <a:highlight>
                  <a:srgbClr val="FFFFFF"/>
                </a:highlight>
                <a:latin typeface="Calibri"/>
                <a:ea typeface="Calibri"/>
                <a:cs typeface="Calibri"/>
                <a:sym typeface="Calibri"/>
              </a:rPr>
              <a:t> </a:t>
            </a:r>
            <a:endParaRPr i="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nvSpPr>
        <p:spPr>
          <a:xfrm>
            <a:off x="165463" y="1790078"/>
            <a:ext cx="3967846"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372F81"/>
                </a:solidFill>
                <a:latin typeface="Arial"/>
                <a:ea typeface="Arial"/>
                <a:cs typeface="Arial"/>
                <a:sym typeface="Arial"/>
              </a:rPr>
              <a:t>TIER Data Structures and APIs Working Group</a:t>
            </a:r>
            <a:endParaRPr b="1" sz="2400">
              <a:solidFill>
                <a:srgbClr val="372F81"/>
              </a:solidFill>
              <a:latin typeface="Arial"/>
              <a:ea typeface="Arial"/>
              <a:cs typeface="Arial"/>
              <a:sym typeface="Arial"/>
            </a:endParaRPr>
          </a:p>
        </p:txBody>
      </p:sp>
      <p:sp>
        <p:nvSpPr>
          <p:cNvPr id="213" name="Shape 213"/>
          <p:cNvSpPr txBox="1"/>
          <p:nvPr/>
        </p:nvSpPr>
        <p:spPr>
          <a:xfrm>
            <a:off x="0" y="2621075"/>
            <a:ext cx="456195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Keith Hazelton</a:t>
            </a:r>
            <a:endParaRPr sz="1400">
              <a:solidFill>
                <a:schemeClr val="dk1"/>
              </a:solidFill>
              <a:latin typeface="Arial"/>
              <a:ea typeface="Arial"/>
              <a:cs typeface="Arial"/>
              <a:sym typeface="Arial"/>
            </a:endParaRPr>
          </a:p>
        </p:txBody>
      </p:sp>
      <p:sp>
        <p:nvSpPr>
          <p:cNvPr id="214" name="Shape 214"/>
          <p:cNvSpPr txBox="1"/>
          <p:nvPr/>
        </p:nvSpPr>
        <p:spPr>
          <a:xfrm>
            <a:off x="0" y="2928852"/>
            <a:ext cx="4561952"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University of Wisconsin</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5" name="Shape 215"/>
          <p:cNvSpPr txBox="1"/>
          <p:nvPr/>
        </p:nvSpPr>
        <p:spPr>
          <a:xfrm>
            <a:off x="1749325" y="3452075"/>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5</a:t>
            </a:r>
            <a:r>
              <a:rPr i="1" lang="en">
                <a:solidFill>
                  <a:srgbClr val="FF0000"/>
                </a:solidFill>
              </a:rPr>
              <a:t> minutes</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1000"/>
                                        <p:tgtEl>
                                          <p:spTgt spid="21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1000"/>
                                        <p:tgtEl>
                                          <p:spTgt spid="21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24339" y="382058"/>
            <a:ext cx="8229600" cy="417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a:t>TIER Data Structures and APIs Working Group</a:t>
            </a:r>
            <a:endParaRPr/>
          </a:p>
        </p:txBody>
      </p:sp>
      <p:sp>
        <p:nvSpPr>
          <p:cNvPr id="221" name="Shape 221"/>
          <p:cNvSpPr txBox="1"/>
          <p:nvPr>
            <p:ph idx="1" type="body"/>
          </p:nvPr>
        </p:nvSpPr>
        <p:spPr>
          <a:xfrm>
            <a:off x="274325" y="996950"/>
            <a:ext cx="8229600" cy="376020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b="1" lang="en" sz="1600">
                <a:solidFill>
                  <a:schemeClr val="dk1"/>
                </a:solidFill>
              </a:rPr>
              <a:t>Overview/mission of the Working Group</a:t>
            </a:r>
            <a:endParaRPr b="1" sz="1600">
              <a:solidFill>
                <a:schemeClr val="dk1"/>
              </a:solidFill>
            </a:endParaRPr>
          </a:p>
          <a:p>
            <a:pPr indent="0" lvl="0" marL="0" marR="0" rtl="0" algn="l">
              <a:spcBef>
                <a:spcPts val="0"/>
              </a:spcBef>
              <a:spcAft>
                <a:spcPts val="0"/>
              </a:spcAft>
              <a:buNone/>
            </a:pPr>
            <a:r>
              <a:t/>
            </a:r>
            <a:endParaRPr b="1"/>
          </a:p>
          <a:p>
            <a:pPr indent="-228600" lvl="1" marL="548640" marR="0" rtl="0" algn="l">
              <a:spcBef>
                <a:spcPts val="0"/>
              </a:spcBef>
              <a:spcAft>
                <a:spcPts val="0"/>
              </a:spcAft>
              <a:buSzPts val="1400"/>
              <a:buChar char="•"/>
            </a:pPr>
            <a:r>
              <a:rPr lang="en"/>
              <a:t>Spell out an overarching conceptual model for IAM interfaces and information objects</a:t>
            </a:r>
            <a:endParaRPr/>
          </a:p>
          <a:p>
            <a:pPr indent="-228600" lvl="1" marL="548640" marR="0" rtl="0" algn="l">
              <a:spcBef>
                <a:spcPts val="0"/>
              </a:spcBef>
              <a:spcAft>
                <a:spcPts val="0"/>
              </a:spcAft>
              <a:buSzPts val="1400"/>
              <a:buChar char="•"/>
            </a:pPr>
            <a:r>
              <a:rPr lang="en"/>
              <a:t>Deliver implementations of the model that provide all essential API, Event-driven messaging, schema, and schema extension capabilities</a:t>
            </a:r>
            <a:br>
              <a:rPr lang="en"/>
            </a:br>
            <a:br>
              <a:rPr lang="en" sz="1050">
                <a:solidFill>
                  <a:srgbClr val="333333"/>
                </a:solidFill>
                <a:highlight>
                  <a:srgbClr val="FFFFFF"/>
                </a:highlight>
              </a:rPr>
            </a:br>
            <a:endParaRPr b="1"/>
          </a:p>
          <a:p>
            <a:pPr indent="-228600" lvl="0" marL="274320" marR="0" rtl="0" algn="l">
              <a:spcBef>
                <a:spcPts val="0"/>
              </a:spcBef>
              <a:spcAft>
                <a:spcPts val="0"/>
              </a:spcAft>
              <a:buClr>
                <a:srgbClr val="EB1C23"/>
              </a:buClr>
              <a:buSzPts val="1600"/>
              <a:buFont typeface="Arial"/>
              <a:buChar char="•"/>
            </a:pPr>
            <a:r>
              <a:rPr b="1" lang="en" sz="1600">
                <a:solidFill>
                  <a:schemeClr val="dk1"/>
                </a:solidFill>
              </a:rPr>
              <a:t>How can </a:t>
            </a:r>
            <a:r>
              <a:rPr b="1" lang="en"/>
              <a:t>our work</a:t>
            </a:r>
            <a:r>
              <a:rPr b="1" lang="en" sz="1600">
                <a:solidFill>
                  <a:schemeClr val="dk1"/>
                </a:solidFill>
              </a:rPr>
              <a:t> benefit the community?</a:t>
            </a:r>
            <a:endParaRPr b="1"/>
          </a:p>
          <a:p>
            <a:pPr indent="0" lvl="0" marL="0" marR="0" rtl="0" algn="l">
              <a:spcBef>
                <a:spcPts val="0"/>
              </a:spcBef>
              <a:spcAft>
                <a:spcPts val="0"/>
              </a:spcAft>
              <a:buNone/>
            </a:pPr>
            <a:r>
              <a:t/>
            </a:r>
            <a:endParaRPr b="1"/>
          </a:p>
          <a:p>
            <a:pPr indent="-228600" lvl="1" marL="548640" rtl="0">
              <a:spcBef>
                <a:spcPts val="0"/>
              </a:spcBef>
              <a:spcAft>
                <a:spcPts val="0"/>
              </a:spcAft>
              <a:buSzPts val="1400"/>
              <a:buChar char="•"/>
            </a:pPr>
            <a:r>
              <a:rPr lang="en"/>
              <a:t>Provide both tools and guidance for those building out an up-to-date and comprehensive IAM infrastructure in whole or in part</a:t>
            </a:r>
            <a:endParaRPr/>
          </a:p>
          <a:p>
            <a:pPr indent="-228600" lvl="1" marL="548640" rtl="0">
              <a:spcBef>
                <a:spcPts val="0"/>
              </a:spcBef>
              <a:spcAft>
                <a:spcPts val="0"/>
              </a:spcAft>
              <a:buSzPts val="1400"/>
              <a:buChar char="•"/>
            </a:pPr>
            <a:r>
              <a:rPr lang="en"/>
              <a:t>Deliver solutions to common requirements on IAM in higher education and research</a:t>
            </a:r>
            <a:endParaRPr/>
          </a:p>
          <a:p>
            <a:pPr indent="0" lvl="0" marL="457200" marR="0" rtl="0" algn="l">
              <a:spcBef>
                <a:spcPts val="0"/>
              </a:spcBef>
              <a:spcAft>
                <a:spcPts val="0"/>
              </a:spcAft>
              <a:buNone/>
            </a:pPr>
            <a:r>
              <a:t/>
            </a:r>
            <a:endParaRPr/>
          </a:p>
          <a:p>
            <a:pPr indent="0" lvl="0" marL="45720" marR="0" rtl="0" algn="l">
              <a:spcBef>
                <a:spcPts val="0"/>
              </a:spcBef>
              <a:spcAft>
                <a:spcPts val="0"/>
              </a:spcAft>
              <a:buClr>
                <a:srgbClr val="EB1C23"/>
              </a:buClr>
              <a:buSzPts val="1600"/>
              <a:buFont typeface="Arial"/>
              <a:buNone/>
            </a:pPr>
            <a:r>
              <a:t/>
            </a:r>
            <a:endParaRPr sz="16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TIER Campus Success Program</a:t>
            </a:r>
            <a:endParaRPr/>
          </a:p>
        </p:txBody>
      </p:sp>
      <p:sp>
        <p:nvSpPr>
          <p:cNvPr id="104" name="Shape 104"/>
          <p:cNvSpPr txBox="1"/>
          <p:nvPr/>
        </p:nvSpPr>
        <p:spPr>
          <a:xfrm>
            <a:off x="324339" y="769401"/>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1600">
                <a:solidFill>
                  <a:srgbClr val="45C6EF"/>
                </a:solidFill>
                <a:latin typeface="Arial"/>
                <a:ea typeface="Arial"/>
                <a:cs typeface="Arial"/>
                <a:sym typeface="Arial"/>
              </a:rPr>
              <a:t>AGENDA</a:t>
            </a:r>
            <a:endParaRPr/>
          </a:p>
        </p:txBody>
      </p:sp>
      <p:sp>
        <p:nvSpPr>
          <p:cNvPr id="105" name="Shape 105"/>
          <p:cNvSpPr txBox="1"/>
          <p:nvPr>
            <p:ph idx="1" type="body"/>
          </p:nvPr>
        </p:nvSpPr>
        <p:spPr>
          <a:xfrm>
            <a:off x="816708" y="1156744"/>
            <a:ext cx="6527368" cy="3143250"/>
          </a:xfrm>
          <a:prstGeom prst="rect">
            <a:avLst/>
          </a:prstGeom>
          <a:noFill/>
          <a:ln>
            <a:noFill/>
          </a:ln>
        </p:spPr>
        <p:txBody>
          <a:bodyPr anchorCtr="0" anchor="t" bIns="0" lIns="0" spcFirstLastPara="1" rIns="0" wrap="square" tIns="0">
            <a:noAutofit/>
          </a:bodyPr>
          <a:lstStyle/>
          <a:p>
            <a:pPr indent="-228600" lvl="0" marL="274320" marR="0" rtl="0" algn="l">
              <a:lnSpc>
                <a:spcPct val="150000"/>
              </a:lnSpc>
              <a:spcBef>
                <a:spcPts val="0"/>
              </a:spcBef>
              <a:spcAft>
                <a:spcPts val="0"/>
              </a:spcAft>
              <a:buClr>
                <a:srgbClr val="EB1C23"/>
              </a:buClr>
              <a:buSzPts val="1600"/>
              <a:buFont typeface="Arial"/>
              <a:buChar char="•"/>
            </a:pPr>
            <a:r>
              <a:rPr b="0" i="0" lang="en" sz="1600" u="none" cap="none" strike="noStrike">
                <a:solidFill>
                  <a:schemeClr val="dk1"/>
                </a:solidFill>
                <a:latin typeface="Arial"/>
                <a:ea typeface="Arial"/>
                <a:cs typeface="Arial"/>
                <a:sym typeface="Arial"/>
              </a:rPr>
              <a:t>Welcome</a:t>
            </a:r>
            <a:endParaRPr/>
          </a:p>
          <a:p>
            <a:pPr indent="-228600" lvl="0" marL="274320" marR="0" rtl="0" algn="l">
              <a:lnSpc>
                <a:spcPct val="150000"/>
              </a:lnSpc>
              <a:spcBef>
                <a:spcPts val="0"/>
              </a:spcBef>
              <a:spcAft>
                <a:spcPts val="0"/>
              </a:spcAft>
              <a:buClr>
                <a:srgbClr val="EB1C23"/>
              </a:buClr>
              <a:buSzPts val="1600"/>
              <a:buFont typeface="Arial"/>
              <a:buChar char="•"/>
            </a:pPr>
            <a:r>
              <a:rPr b="0" i="0" lang="en" sz="1600" u="none" cap="none" strike="noStrike">
                <a:solidFill>
                  <a:schemeClr val="dk1"/>
                </a:solidFill>
                <a:latin typeface="Arial"/>
                <a:ea typeface="Arial"/>
                <a:cs typeface="Arial"/>
                <a:sym typeface="Arial"/>
              </a:rPr>
              <a:t>Support Services Model Updates</a:t>
            </a:r>
            <a:endParaRPr/>
          </a:p>
          <a:p>
            <a:pPr indent="-228600" lvl="0" marL="274320" marR="0" rtl="0" algn="l">
              <a:lnSpc>
                <a:spcPct val="150000"/>
              </a:lnSpc>
              <a:spcBef>
                <a:spcPts val="0"/>
              </a:spcBef>
              <a:spcAft>
                <a:spcPts val="0"/>
              </a:spcAft>
              <a:buClr>
                <a:srgbClr val="EB1C23"/>
              </a:buClr>
              <a:buSzPts val="1600"/>
              <a:buFont typeface="Arial"/>
              <a:buChar char="•"/>
            </a:pPr>
            <a:r>
              <a:rPr b="0" i="0" lang="en" sz="1600" u="none" cap="none" strike="noStrike">
                <a:solidFill>
                  <a:schemeClr val="dk1"/>
                </a:solidFill>
                <a:latin typeface="Arial"/>
                <a:ea typeface="Arial"/>
                <a:cs typeface="Arial"/>
                <a:sym typeface="Arial"/>
              </a:rPr>
              <a:t>TIER Working Group Chair &amp; Subject Matter Expert report outs</a:t>
            </a:r>
            <a:endParaRPr/>
          </a:p>
          <a:p>
            <a:pPr indent="-228600" lvl="0" marL="274320" marR="0" rtl="0" algn="l">
              <a:lnSpc>
                <a:spcPct val="150000"/>
              </a:lnSpc>
              <a:spcBef>
                <a:spcPts val="0"/>
              </a:spcBef>
              <a:spcAft>
                <a:spcPts val="0"/>
              </a:spcAft>
              <a:buClr>
                <a:srgbClr val="EB1C23"/>
              </a:buClr>
              <a:buSzPts val="1600"/>
              <a:buFont typeface="Arial"/>
              <a:buChar char="•"/>
            </a:pPr>
            <a:r>
              <a:rPr b="0" i="0" lang="en" sz="1600" u="none" cap="none" strike="noStrike">
                <a:solidFill>
                  <a:schemeClr val="dk1"/>
                </a:solidFill>
                <a:latin typeface="Arial"/>
                <a:ea typeface="Arial"/>
                <a:cs typeface="Arial"/>
                <a:sym typeface="Arial"/>
              </a:rPr>
              <a:t>CSP Working Group report outs</a:t>
            </a:r>
            <a:endParaRPr/>
          </a:p>
          <a:p>
            <a:pPr indent="-228600" lvl="0" marL="274320" marR="0" rtl="0" algn="l">
              <a:lnSpc>
                <a:spcPct val="150000"/>
              </a:lnSpc>
              <a:spcBef>
                <a:spcPts val="0"/>
              </a:spcBef>
              <a:spcAft>
                <a:spcPts val="0"/>
              </a:spcAft>
              <a:buClr>
                <a:srgbClr val="EB1C23"/>
              </a:buClr>
              <a:buSzPts val="1600"/>
              <a:buFont typeface="Arial"/>
              <a:buChar char="•"/>
            </a:pPr>
            <a:r>
              <a:rPr b="0" i="0" lang="en" sz="1600" u="none" cap="none" strike="noStrike">
                <a:solidFill>
                  <a:schemeClr val="dk1"/>
                </a:solidFill>
                <a:latin typeface="Arial"/>
                <a:ea typeface="Arial"/>
                <a:cs typeface="Arial"/>
                <a:sym typeface="Arial"/>
              </a:rPr>
              <a:t>CSP Working Group breakouts</a:t>
            </a:r>
            <a:endParaRPr/>
          </a:p>
          <a:p>
            <a:pPr indent="-228600" lvl="0" marL="274320" marR="0" rtl="0" algn="l">
              <a:lnSpc>
                <a:spcPct val="150000"/>
              </a:lnSpc>
              <a:spcBef>
                <a:spcPts val="0"/>
              </a:spcBef>
              <a:spcAft>
                <a:spcPts val="0"/>
              </a:spcAft>
              <a:buClr>
                <a:srgbClr val="EB1C23"/>
              </a:buClr>
              <a:buSzPts val="1600"/>
              <a:buFont typeface="Arial"/>
              <a:buChar char="•"/>
            </a:pPr>
            <a:r>
              <a:rPr b="0" i="0" lang="en" sz="1600" u="none" cap="none" strike="noStrike">
                <a:solidFill>
                  <a:schemeClr val="dk1"/>
                </a:solidFill>
                <a:latin typeface="Arial"/>
                <a:ea typeface="Arial"/>
                <a:cs typeface="Arial"/>
                <a:sym typeface="Arial"/>
              </a:rPr>
              <a:t>Closing </a:t>
            </a:r>
            <a:endParaRPr/>
          </a:p>
          <a:p>
            <a:pPr indent="-127000" lvl="0" marL="274320" marR="0" rtl="0" algn="l">
              <a:lnSpc>
                <a:spcPct val="150000"/>
              </a:lnSpc>
              <a:spcBef>
                <a:spcPts val="0"/>
              </a:spcBef>
              <a:spcAft>
                <a:spcPts val="0"/>
              </a:spcAft>
              <a:buClr>
                <a:srgbClr val="EB1C23"/>
              </a:buClr>
              <a:buSzPts val="1600"/>
              <a:buFont typeface="Arial"/>
              <a:buNone/>
            </a:pPr>
            <a:r>
              <a:t/>
            </a:r>
            <a:endParaRPr b="0" i="0" sz="1600" u="none" cap="none" strike="noStrike">
              <a:solidFill>
                <a:schemeClr val="dk1"/>
              </a:solidFill>
              <a:latin typeface="Arial"/>
              <a:ea typeface="Arial"/>
              <a:cs typeface="Arial"/>
              <a:sym typeface="Arial"/>
            </a:endParaRPr>
          </a:p>
          <a:p>
            <a:pPr indent="-127000" lvl="0" marL="274320" marR="0" rtl="0" algn="l">
              <a:lnSpc>
                <a:spcPct val="150000"/>
              </a:lnSpc>
              <a:spcBef>
                <a:spcPts val="0"/>
              </a:spcBef>
              <a:spcAft>
                <a:spcPts val="0"/>
              </a:spcAft>
              <a:buClr>
                <a:srgbClr val="EB1C23"/>
              </a:buClr>
              <a:buSzPts val="1600"/>
              <a:buFont typeface="Arial"/>
              <a:buNone/>
            </a:pPr>
            <a:r>
              <a:t/>
            </a:r>
            <a:endParaRPr b="0" i="0" sz="16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24339" y="382058"/>
            <a:ext cx="8229600" cy="417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a:t>TIER Data Structures and APIs Working Group</a:t>
            </a:r>
            <a:endParaRPr/>
          </a:p>
        </p:txBody>
      </p:sp>
      <p:sp>
        <p:nvSpPr>
          <p:cNvPr id="227" name="Shape 227"/>
          <p:cNvSpPr txBox="1"/>
          <p:nvPr>
            <p:ph idx="1" type="body"/>
          </p:nvPr>
        </p:nvSpPr>
        <p:spPr>
          <a:xfrm>
            <a:off x="251200" y="858250"/>
            <a:ext cx="6221400" cy="390390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b="1" lang="en" sz="1600">
                <a:solidFill>
                  <a:schemeClr val="dk1"/>
                </a:solidFill>
              </a:rPr>
              <a:t>Key work completed</a:t>
            </a:r>
            <a:endParaRPr b="1" sz="1600">
              <a:solidFill>
                <a:schemeClr val="dk1"/>
              </a:solidFill>
            </a:endParaRPr>
          </a:p>
          <a:p>
            <a:pPr indent="0" lvl="0" marL="0" marR="0" rtl="0" algn="l">
              <a:spcBef>
                <a:spcPts val="0"/>
              </a:spcBef>
              <a:spcAft>
                <a:spcPts val="0"/>
              </a:spcAft>
              <a:buNone/>
            </a:pPr>
            <a:r>
              <a:t/>
            </a:r>
            <a:endParaRPr b="1"/>
          </a:p>
          <a:p>
            <a:pPr indent="-228600" lvl="1" marL="548640" marR="0" rtl="0" algn="l">
              <a:lnSpc>
                <a:spcPct val="100000"/>
              </a:lnSpc>
              <a:spcBef>
                <a:spcPts val="0"/>
              </a:spcBef>
              <a:spcAft>
                <a:spcPts val="0"/>
              </a:spcAft>
              <a:buClr>
                <a:srgbClr val="45C6EF"/>
              </a:buClr>
              <a:buSzPts val="1400"/>
              <a:buFont typeface="Arial"/>
              <a:buChar char="•"/>
            </a:pPr>
            <a:r>
              <a:rPr lang="en"/>
              <a:t>Foundational person schema work</a:t>
            </a:r>
            <a:endParaRPr/>
          </a:p>
          <a:p>
            <a:pPr indent="-228600" lvl="1" marL="548640" marR="0" rtl="0" algn="l">
              <a:lnSpc>
                <a:spcPct val="100000"/>
              </a:lnSpc>
              <a:spcBef>
                <a:spcPts val="0"/>
              </a:spcBef>
              <a:spcAft>
                <a:spcPts val="0"/>
              </a:spcAft>
              <a:buSzPts val="1400"/>
              <a:buChar char="•"/>
            </a:pPr>
            <a:r>
              <a:rPr lang="en"/>
              <a:t>API guidelines and principles</a:t>
            </a:r>
            <a:endParaRPr/>
          </a:p>
          <a:p>
            <a:pPr indent="-228600" lvl="1" marL="548640" marR="0" rtl="0" algn="l">
              <a:lnSpc>
                <a:spcPct val="100000"/>
              </a:lnSpc>
              <a:spcBef>
                <a:spcPts val="0"/>
              </a:spcBef>
              <a:spcAft>
                <a:spcPts val="0"/>
              </a:spcAft>
              <a:buClr>
                <a:srgbClr val="45C6EF"/>
              </a:buClr>
              <a:buSzPts val="1400"/>
              <a:buFont typeface="Arial"/>
              <a:buChar char="•"/>
            </a:pPr>
            <a:r>
              <a:rPr lang="en"/>
              <a:t>Architecture for IAM in textual and graphical form</a:t>
            </a:r>
            <a:endParaRPr/>
          </a:p>
          <a:p>
            <a:pPr indent="-228600" lvl="1" marL="548640" marR="0" rtl="0" algn="l">
              <a:lnSpc>
                <a:spcPct val="100000"/>
              </a:lnSpc>
              <a:spcBef>
                <a:spcPts val="0"/>
              </a:spcBef>
              <a:spcAft>
                <a:spcPts val="0"/>
              </a:spcAft>
              <a:buSzPts val="1400"/>
              <a:buChar char="•"/>
            </a:pPr>
            <a:r>
              <a:rPr lang="en"/>
              <a:t>Helped sponsor, draft and review the Grouper Deployment Guide, Version 1.0</a:t>
            </a:r>
            <a:endParaRPr/>
          </a:p>
          <a:p>
            <a:pPr indent="0" lvl="0" marL="0" marR="0" rtl="0" algn="l">
              <a:lnSpc>
                <a:spcPct val="100000"/>
              </a:lnSpc>
              <a:spcBef>
                <a:spcPts val="0"/>
              </a:spcBef>
              <a:spcAft>
                <a:spcPts val="0"/>
              </a:spcAft>
              <a:buNone/>
            </a:pPr>
            <a:r>
              <a:t/>
            </a:r>
            <a:endParaRPr/>
          </a:p>
          <a:p>
            <a:pPr indent="-228600" lvl="1" marL="548640" marR="0" rtl="0" algn="l">
              <a:lnSpc>
                <a:spcPct val="100000"/>
              </a:lnSpc>
              <a:spcBef>
                <a:spcPts val="0"/>
              </a:spcBef>
              <a:spcAft>
                <a:spcPts val="0"/>
              </a:spcAft>
              <a:buSzPts val="1400"/>
              <a:buChar char="•"/>
            </a:pPr>
            <a:r>
              <a:rPr lang="en"/>
              <a:t>Arranged for Evolveum to offer a midPoint 101 training week for two cohorts of ten students</a:t>
            </a:r>
            <a:endParaRPr sz="1400"/>
          </a:p>
          <a:p>
            <a:pPr indent="0" lvl="0" marL="914400" marR="0" rtl="0" algn="l">
              <a:spcBef>
                <a:spcPts val="0"/>
              </a:spcBef>
              <a:spcAft>
                <a:spcPts val="0"/>
              </a:spcAft>
              <a:buNone/>
            </a:pPr>
            <a:r>
              <a:t/>
            </a:r>
            <a:endParaRPr sz="1400"/>
          </a:p>
          <a:p>
            <a:pPr indent="-228600" lvl="1" marL="548640" marR="0" rtl="0" algn="l">
              <a:spcBef>
                <a:spcPts val="0"/>
              </a:spcBef>
              <a:spcAft>
                <a:spcPts val="0"/>
              </a:spcAft>
              <a:buSzPts val="1400"/>
              <a:buChar char="•"/>
            </a:pPr>
            <a:r>
              <a:rPr lang="en"/>
              <a:t>Beginning with Tech Ex 2016 and Global Summit 2017</a:t>
            </a:r>
            <a:endParaRPr/>
          </a:p>
          <a:p>
            <a:pPr indent="-241300" lvl="2" marL="804672" marR="0" rtl="0" algn="l">
              <a:spcBef>
                <a:spcPts val="0"/>
              </a:spcBef>
              <a:spcAft>
                <a:spcPts val="0"/>
              </a:spcAft>
              <a:buSzPts val="1400"/>
              <a:buChar char="•"/>
            </a:pPr>
            <a:r>
              <a:rPr lang="en" sz="1400"/>
              <a:t>Offer showcases at each event to highlight achievements and deliverables</a:t>
            </a:r>
            <a:endParaRPr sz="1400"/>
          </a:p>
          <a:p>
            <a:pPr indent="-241300" lvl="2" marL="804672" marR="0" rtl="0" algn="l">
              <a:spcBef>
                <a:spcPts val="0"/>
              </a:spcBef>
              <a:spcAft>
                <a:spcPts val="0"/>
              </a:spcAft>
              <a:buSzPts val="1400"/>
              <a:buChar char="•"/>
            </a:pPr>
            <a:r>
              <a:rPr lang="en" sz="1400"/>
              <a:t>Each round adds new capabilities or highlights new patterns</a:t>
            </a:r>
            <a:endParaRPr sz="1400"/>
          </a:p>
          <a:p>
            <a:pPr indent="-241300" lvl="2" marL="804672" marR="0" rtl="0" algn="l">
              <a:spcBef>
                <a:spcPts val="0"/>
              </a:spcBef>
              <a:spcAft>
                <a:spcPts val="0"/>
              </a:spcAft>
              <a:buSzPts val="1400"/>
              <a:buChar char="•"/>
            </a:pPr>
            <a:r>
              <a:rPr lang="en" sz="1400"/>
              <a:t>Built on a basic scenario going from Systems of Record through IAM infrastructure to managed access to services</a:t>
            </a:r>
            <a:endParaRPr sz="1400"/>
          </a:p>
          <a:p>
            <a:pPr indent="0" lvl="0" marL="457200" marR="0" rtl="0" algn="l">
              <a:spcBef>
                <a:spcPts val="0"/>
              </a:spcBef>
              <a:spcAft>
                <a:spcPts val="0"/>
              </a:spcAft>
              <a:buNone/>
            </a:pPr>
            <a:r>
              <a:t/>
            </a:r>
            <a:endParaRPr/>
          </a:p>
          <a:p>
            <a:pPr indent="0" lvl="0" marL="0" marR="0" rtl="0" algn="l">
              <a:spcBef>
                <a:spcPts val="0"/>
              </a:spcBef>
              <a:spcAft>
                <a:spcPts val="0"/>
              </a:spcAft>
              <a:buNone/>
            </a:pPr>
            <a:r>
              <a:t/>
            </a:r>
            <a:endParaRPr/>
          </a:p>
          <a:p>
            <a:pPr indent="0" lvl="0" marL="457200" marR="0" rtl="0" algn="l">
              <a:spcBef>
                <a:spcPts val="0"/>
              </a:spcBef>
              <a:spcAft>
                <a:spcPts val="0"/>
              </a:spcAft>
              <a:buNone/>
            </a:pPr>
            <a:r>
              <a:t/>
            </a:r>
            <a:endParaRPr/>
          </a:p>
          <a:p>
            <a:pPr indent="0" lvl="0" marL="0" marR="0" rtl="0" algn="l">
              <a:spcBef>
                <a:spcPts val="0"/>
              </a:spcBef>
              <a:spcAft>
                <a:spcPts val="0"/>
              </a:spcAft>
              <a:buNone/>
            </a:pPr>
            <a:r>
              <a:t/>
            </a:r>
            <a:endParaRPr/>
          </a:p>
        </p:txBody>
      </p:sp>
      <p:pic>
        <p:nvPicPr>
          <p:cNvPr id="228" name="Shape 228"/>
          <p:cNvPicPr preferRelativeResize="0"/>
          <p:nvPr/>
        </p:nvPicPr>
        <p:blipFill>
          <a:blip r:embed="rId3">
            <a:alphaModFix/>
          </a:blip>
          <a:stretch>
            <a:fillRect/>
          </a:stretch>
        </p:blipFill>
        <p:spPr>
          <a:xfrm>
            <a:off x="6627350" y="799500"/>
            <a:ext cx="1876575" cy="18765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324339" y="324283"/>
            <a:ext cx="8229600" cy="417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a:t>TIER Data Structures and APIs Working Group</a:t>
            </a:r>
            <a:endParaRPr/>
          </a:p>
        </p:txBody>
      </p:sp>
      <p:sp>
        <p:nvSpPr>
          <p:cNvPr id="234" name="Shape 234"/>
          <p:cNvSpPr txBox="1"/>
          <p:nvPr>
            <p:ph idx="1" type="body"/>
          </p:nvPr>
        </p:nvSpPr>
        <p:spPr>
          <a:xfrm>
            <a:off x="274325" y="741575"/>
            <a:ext cx="8229600" cy="434430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FF0000"/>
              </a:buClr>
              <a:buSzPts val="1600"/>
              <a:buFont typeface="Arial"/>
              <a:buChar char="•"/>
            </a:pPr>
            <a:r>
              <a:rPr b="1" lang="en" sz="1600">
                <a:solidFill>
                  <a:schemeClr val="dk1"/>
                </a:solidFill>
              </a:rPr>
              <a:t>Work underway</a:t>
            </a:r>
            <a:endParaRPr b="1" sz="1600">
              <a:solidFill>
                <a:schemeClr val="dk1"/>
              </a:solidFill>
            </a:endParaRPr>
          </a:p>
          <a:p>
            <a:pPr indent="0" lvl="0" marL="0" marR="0" rtl="0" algn="l">
              <a:spcBef>
                <a:spcPts val="0"/>
              </a:spcBef>
              <a:spcAft>
                <a:spcPts val="0"/>
              </a:spcAft>
              <a:buNone/>
            </a:pPr>
            <a:r>
              <a:t/>
            </a:r>
            <a:endParaRPr b="1"/>
          </a:p>
          <a:p>
            <a:pPr indent="-228600" lvl="1" marL="548640" rtl="0">
              <a:spcBef>
                <a:spcPts val="0"/>
              </a:spcBef>
              <a:spcAft>
                <a:spcPts val="0"/>
              </a:spcAft>
              <a:buSzPts val="1400"/>
              <a:buChar char="•"/>
            </a:pPr>
            <a:r>
              <a:rPr lang="en"/>
              <a:t>Building out a set of solution patterns for provisioning and deprovisioning</a:t>
            </a:r>
            <a:endParaRPr/>
          </a:p>
          <a:p>
            <a:pPr indent="-228600" lvl="1" marL="548640" rtl="0">
              <a:spcBef>
                <a:spcPts val="0"/>
              </a:spcBef>
              <a:spcAft>
                <a:spcPts val="0"/>
              </a:spcAft>
              <a:buSzPts val="1400"/>
              <a:buChar char="•"/>
            </a:pPr>
            <a:r>
              <a:rPr lang="en"/>
              <a:t>Developing guidelines for Event-driven messaging and async integration between components</a:t>
            </a:r>
            <a:endParaRPr/>
          </a:p>
          <a:p>
            <a:pPr indent="-228600" lvl="1" marL="548640" rtl="0">
              <a:spcBef>
                <a:spcPts val="0"/>
              </a:spcBef>
              <a:spcAft>
                <a:spcPts val="0"/>
              </a:spcAft>
              <a:buSzPts val="1400"/>
              <a:buChar char="•"/>
            </a:pPr>
            <a:r>
              <a:rPr lang="en"/>
              <a:t>Full API and Schema specifications and management tools (targeted for TechEx 2018)</a:t>
            </a:r>
            <a:endParaRPr/>
          </a:p>
          <a:p>
            <a:pPr indent="-228600" lvl="1" marL="548640" rtl="0">
              <a:spcBef>
                <a:spcPts val="0"/>
              </a:spcBef>
              <a:spcAft>
                <a:spcPts val="0"/>
              </a:spcAft>
              <a:buSzPts val="1400"/>
              <a:buChar char="•"/>
            </a:pPr>
            <a:r>
              <a:rPr lang="en"/>
              <a:t>Collaborations with Campus Success Working Groups</a:t>
            </a:r>
            <a:endParaRPr/>
          </a:p>
          <a:p>
            <a:pPr indent="-241300" lvl="2" marL="804672" rtl="0">
              <a:spcBef>
                <a:spcPts val="0"/>
              </a:spcBef>
              <a:spcAft>
                <a:spcPts val="0"/>
              </a:spcAft>
              <a:buSzPts val="1400"/>
              <a:buChar char="•"/>
            </a:pPr>
            <a:r>
              <a:rPr lang="en" sz="1400"/>
              <a:t>Ongoing engagement with Director of new Banner data integration tool, Ethos </a:t>
            </a:r>
            <a:endParaRPr sz="1400"/>
          </a:p>
          <a:p>
            <a:pPr indent="0" lvl="0" marL="0" marR="0" rtl="0" algn="l">
              <a:spcBef>
                <a:spcPts val="0"/>
              </a:spcBef>
              <a:spcAft>
                <a:spcPts val="0"/>
              </a:spcAft>
              <a:buNone/>
            </a:pPr>
            <a:r>
              <a:t/>
            </a:r>
            <a:endParaRPr/>
          </a:p>
          <a:p>
            <a:pPr indent="-228600" lvl="0" marL="274320" marR="0" rtl="0" algn="l">
              <a:spcBef>
                <a:spcPts val="0"/>
              </a:spcBef>
              <a:spcAft>
                <a:spcPts val="0"/>
              </a:spcAft>
              <a:buClr>
                <a:srgbClr val="FF0000"/>
              </a:buClr>
              <a:buSzPts val="1600"/>
              <a:buFont typeface="Arial"/>
              <a:buChar char="•"/>
            </a:pPr>
            <a:r>
              <a:rPr b="1" lang="en" sz="1600">
                <a:solidFill>
                  <a:schemeClr val="dk1"/>
                </a:solidFill>
              </a:rPr>
              <a:t>Planned work</a:t>
            </a:r>
            <a:endParaRPr b="1" sz="1600">
              <a:solidFill>
                <a:schemeClr val="dk1"/>
              </a:solidFill>
            </a:endParaRPr>
          </a:p>
          <a:p>
            <a:pPr indent="0" lvl="0" marL="0" marR="0" rtl="0" algn="l">
              <a:spcBef>
                <a:spcPts val="0"/>
              </a:spcBef>
              <a:spcAft>
                <a:spcPts val="0"/>
              </a:spcAft>
              <a:buNone/>
            </a:pPr>
            <a:r>
              <a:t/>
            </a:r>
            <a:endParaRPr b="1"/>
          </a:p>
          <a:p>
            <a:pPr indent="-228600" lvl="1" marL="548640" rtl="0">
              <a:spcBef>
                <a:spcPts val="0"/>
              </a:spcBef>
              <a:spcAft>
                <a:spcPts val="0"/>
              </a:spcAft>
              <a:buSzPts val="1400"/>
              <a:buChar char="•"/>
            </a:pPr>
            <a:r>
              <a:rPr lang="en"/>
              <a:t>Building on the Grouper Deployment Guide with aim of providing a comprehensive </a:t>
            </a:r>
            <a:r>
              <a:rPr i="1" lang="en"/>
              <a:t>TIER Components Deployment and Integration Guide</a:t>
            </a:r>
            <a:endParaRPr i="1"/>
          </a:p>
          <a:p>
            <a:pPr indent="-228600" lvl="1" marL="548640" rtl="0">
              <a:spcBef>
                <a:spcPts val="0"/>
              </a:spcBef>
              <a:spcAft>
                <a:spcPts val="0"/>
              </a:spcAft>
              <a:buSzPts val="1400"/>
              <a:buChar char="•"/>
            </a:pPr>
            <a:r>
              <a:rPr lang="en"/>
              <a:t>Partnering with Evolveum and Unicon for specific development efforts including new connectors and other enhancements to midPoint</a:t>
            </a:r>
            <a:endParaRPr/>
          </a:p>
          <a:p>
            <a:pPr indent="-228600" lvl="1" marL="548640" rtl="0">
              <a:spcBef>
                <a:spcPts val="0"/>
              </a:spcBef>
              <a:spcAft>
                <a:spcPts val="0"/>
              </a:spcAft>
              <a:buSzPts val="1400"/>
              <a:buChar char="•"/>
            </a:pPr>
            <a:r>
              <a:rPr lang="en"/>
              <a:t>Cooperate with TIER Packaging WG to deliver TIER components in a way that makes them easy to deploy, configure, run, monitor and scale.</a:t>
            </a:r>
            <a:endParaRPr/>
          </a:p>
          <a:p>
            <a:pPr indent="-228600" lvl="1" marL="548640" rtl="0">
              <a:spcBef>
                <a:spcPts val="0"/>
              </a:spcBef>
              <a:spcAft>
                <a:spcPts val="0"/>
              </a:spcAft>
              <a:buSzPts val="1400"/>
              <a:buChar char="•"/>
            </a:pPr>
            <a:r>
              <a:rPr lang="en"/>
              <a:t>Provide use-case based, actionable guidance on how to choose which TIER components to use to deliver which capabilities</a:t>
            </a:r>
            <a:endParaRPr/>
          </a:p>
          <a:p>
            <a:pPr indent="0" lvl="0" marL="0" rtl="0">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24339" y="382058"/>
            <a:ext cx="8229600" cy="417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a:t>TIER Data Structures and APIs Working Group</a:t>
            </a:r>
            <a:endParaRPr/>
          </a:p>
        </p:txBody>
      </p:sp>
      <p:sp>
        <p:nvSpPr>
          <p:cNvPr id="240" name="Shape 240"/>
          <p:cNvSpPr txBox="1"/>
          <p:nvPr>
            <p:ph idx="1" type="body"/>
          </p:nvPr>
        </p:nvSpPr>
        <p:spPr>
          <a:xfrm>
            <a:off x="274325" y="996950"/>
            <a:ext cx="8229600" cy="3718800"/>
          </a:xfrm>
          <a:prstGeom prst="rect">
            <a:avLst/>
          </a:prstGeom>
          <a:noFill/>
          <a:ln>
            <a:noFill/>
          </a:ln>
        </p:spPr>
        <p:txBody>
          <a:bodyPr anchorCtr="0" anchor="t" bIns="0" lIns="0" spcFirstLastPara="1" rIns="0" wrap="square" tIns="0">
            <a:noAutofit/>
          </a:bodyPr>
          <a:lstStyle/>
          <a:p>
            <a:pPr indent="-228600" lvl="0" marL="274320" marR="0" rtl="0" algn="l">
              <a:lnSpc>
                <a:spcPct val="100000"/>
              </a:lnSpc>
              <a:spcBef>
                <a:spcPts val="0"/>
              </a:spcBef>
              <a:spcAft>
                <a:spcPts val="0"/>
              </a:spcAft>
              <a:buClr>
                <a:srgbClr val="EB1C23"/>
              </a:buClr>
              <a:buSzPts val="1600"/>
              <a:buFont typeface="Arial"/>
              <a:buChar char="•"/>
            </a:pPr>
            <a:r>
              <a:rPr b="1" lang="en"/>
              <a:t>Links to resources (blogs, wiki, artifacts, etc)</a:t>
            </a:r>
            <a:endParaRPr b="1"/>
          </a:p>
          <a:p>
            <a:pPr indent="0" lvl="0" marL="0" rtl="0">
              <a:spcBef>
                <a:spcPts val="0"/>
              </a:spcBef>
              <a:spcAft>
                <a:spcPts val="0"/>
              </a:spcAft>
              <a:buNone/>
            </a:pPr>
            <a:r>
              <a:t/>
            </a:r>
            <a:endParaRPr/>
          </a:p>
          <a:p>
            <a:pPr indent="-228600" lvl="1" marL="548640" rtl="0">
              <a:spcBef>
                <a:spcPts val="0"/>
              </a:spcBef>
              <a:spcAft>
                <a:spcPts val="0"/>
              </a:spcAft>
              <a:buClr>
                <a:srgbClr val="45C6EF"/>
              </a:buClr>
              <a:buSzPts val="1400"/>
              <a:buFont typeface="Arial"/>
              <a:buChar char="•"/>
            </a:pPr>
            <a:r>
              <a:rPr lang="en" u="sng">
                <a:solidFill>
                  <a:schemeClr val="hlink"/>
                </a:solidFill>
                <a:hlinkClick r:id="rId3"/>
              </a:rPr>
              <a:t>TIER Data Structures and APIs Working Group</a:t>
            </a:r>
            <a:r>
              <a:rPr lang="en"/>
              <a:t> </a:t>
            </a:r>
            <a:endParaRPr/>
          </a:p>
          <a:p>
            <a:pPr indent="-228600" lvl="1" marL="548640" rtl="0">
              <a:spcBef>
                <a:spcPts val="0"/>
              </a:spcBef>
              <a:spcAft>
                <a:spcPts val="0"/>
              </a:spcAft>
              <a:buClr>
                <a:srgbClr val="45C6EF"/>
              </a:buClr>
              <a:buSzPts val="1400"/>
              <a:buFont typeface="Arial"/>
              <a:buChar char="•"/>
            </a:pPr>
            <a:r>
              <a:rPr lang="en" u="sng">
                <a:solidFill>
                  <a:schemeClr val="hlink"/>
                </a:solidFill>
                <a:hlinkClick r:id="rId4"/>
              </a:rPr>
              <a:t>TIER Entity Registry Working Group</a:t>
            </a:r>
            <a:endParaRPr sz="1400"/>
          </a:p>
          <a:p>
            <a:pPr indent="-228600" lvl="1" marL="548640" rtl="0">
              <a:spcBef>
                <a:spcPts val="0"/>
              </a:spcBef>
              <a:spcAft>
                <a:spcPts val="0"/>
              </a:spcAft>
              <a:buClr>
                <a:srgbClr val="45C6EF"/>
              </a:buClr>
              <a:buSzPts val="1400"/>
              <a:buFont typeface="Arial"/>
              <a:buChar char="•"/>
            </a:pPr>
            <a:r>
              <a:rPr lang="en"/>
              <a:t>The WG meeting notes,</a:t>
            </a:r>
            <a:r>
              <a:rPr i="1" lang="en"/>
              <a:t> </a:t>
            </a:r>
            <a:r>
              <a:rPr lang="en" u="sng">
                <a:solidFill>
                  <a:schemeClr val="hlink"/>
                </a:solidFill>
                <a:hlinkClick r:id="rId5"/>
              </a:rPr>
              <a:t>http://bit.ly/apiRegWG-7</a:t>
            </a:r>
            <a:r>
              <a:rPr lang="en"/>
              <a:t> are full of links to additional resources and work products</a:t>
            </a:r>
            <a:endParaRPr/>
          </a:p>
          <a:p>
            <a:pPr indent="0" lvl="0" marL="0" rtl="0">
              <a:spcBef>
                <a:spcPts val="0"/>
              </a:spcBef>
              <a:spcAft>
                <a:spcPts val="0"/>
              </a:spcAft>
              <a:buNone/>
            </a:pPr>
            <a:r>
              <a:t/>
            </a:r>
            <a:endParaRPr/>
          </a:p>
          <a:p>
            <a:pPr indent="-228600" lvl="0" marL="274320" marR="0" rtl="0" algn="l">
              <a:lnSpc>
                <a:spcPct val="100000"/>
              </a:lnSpc>
              <a:spcBef>
                <a:spcPts val="0"/>
              </a:spcBef>
              <a:spcAft>
                <a:spcPts val="0"/>
              </a:spcAft>
              <a:buClr>
                <a:srgbClr val="EB1C23"/>
              </a:buClr>
              <a:buSzPts val="1600"/>
              <a:buFont typeface="Arial"/>
              <a:buChar char="•"/>
            </a:pPr>
            <a:r>
              <a:rPr b="1" lang="en"/>
              <a:t>How to get involved</a:t>
            </a:r>
            <a:endParaRPr b="1"/>
          </a:p>
          <a:p>
            <a:pPr indent="0" lvl="0" marL="0" marR="0" rtl="0" algn="l">
              <a:lnSpc>
                <a:spcPct val="100000"/>
              </a:lnSpc>
              <a:spcBef>
                <a:spcPts val="0"/>
              </a:spcBef>
              <a:spcAft>
                <a:spcPts val="0"/>
              </a:spcAft>
              <a:buNone/>
            </a:pPr>
            <a:r>
              <a:t/>
            </a:r>
            <a:endParaRPr b="1"/>
          </a:p>
          <a:p>
            <a:pPr indent="-228600" lvl="1" marL="548640" marR="0" rtl="0" algn="l">
              <a:lnSpc>
                <a:spcPct val="100000"/>
              </a:lnSpc>
              <a:spcBef>
                <a:spcPts val="0"/>
              </a:spcBef>
              <a:spcAft>
                <a:spcPts val="0"/>
              </a:spcAft>
              <a:buClr>
                <a:srgbClr val="45C6EF"/>
              </a:buClr>
              <a:buSzPts val="1400"/>
              <a:buFont typeface="Arial"/>
              <a:buChar char="•"/>
            </a:pPr>
            <a:r>
              <a:rPr lang="en"/>
              <a:t>Subscribe to the mailing lists</a:t>
            </a:r>
            <a:endParaRPr/>
          </a:p>
          <a:p>
            <a:pPr indent="-228600" lvl="2" marL="804672" marR="0" rtl="0" algn="l">
              <a:lnSpc>
                <a:spcPct val="100000"/>
              </a:lnSpc>
              <a:spcBef>
                <a:spcPts val="0"/>
              </a:spcBef>
              <a:spcAft>
                <a:spcPts val="0"/>
              </a:spcAft>
              <a:buSzPts val="1200"/>
              <a:buChar char="•"/>
            </a:pPr>
            <a:r>
              <a:rPr lang="en" sz="1050">
                <a:solidFill>
                  <a:srgbClr val="333333"/>
                </a:solidFill>
                <a:highlight>
                  <a:srgbClr val="FFFDF6"/>
                </a:highlight>
              </a:rPr>
              <a:t>Browse to </a:t>
            </a:r>
            <a:r>
              <a:rPr lang="en" sz="1050" u="sng">
                <a:solidFill>
                  <a:srgbClr val="333333"/>
                </a:solidFill>
                <a:highlight>
                  <a:srgbClr val="FFFDF6"/>
                </a:highlight>
              </a:rPr>
              <a:t> </a:t>
            </a:r>
            <a:r>
              <a:rPr lang="en" sz="1050" u="sng">
                <a:solidFill>
                  <a:srgbClr val="3572B0"/>
                </a:solidFill>
                <a:highlight>
                  <a:srgbClr val="FFFDF6"/>
                </a:highlight>
                <a:hlinkClick r:id="rId6"/>
              </a:rPr>
              <a:t>https://lists.internet2.edu/sympa/subscribe/tier-api</a:t>
            </a:r>
            <a:r>
              <a:rPr lang="en" sz="1050" u="sng">
                <a:solidFill>
                  <a:srgbClr val="333333"/>
                </a:solidFill>
                <a:highlight>
                  <a:srgbClr val="FFFDF6"/>
                </a:highlight>
              </a:rPr>
              <a:t> </a:t>
            </a:r>
            <a:r>
              <a:rPr lang="en" sz="1050">
                <a:solidFill>
                  <a:srgbClr val="333333"/>
                </a:solidFill>
                <a:highlight>
                  <a:srgbClr val="FFFDF6"/>
                </a:highlight>
              </a:rPr>
              <a:t> and </a:t>
            </a:r>
            <a:r>
              <a:rPr lang="en" sz="1050" u="sng">
                <a:solidFill>
                  <a:srgbClr val="333333"/>
                </a:solidFill>
                <a:highlight>
                  <a:srgbClr val="FFFDF6"/>
                </a:highlight>
              </a:rPr>
              <a:t> </a:t>
            </a:r>
            <a:r>
              <a:rPr lang="en" sz="1050" u="sng">
                <a:solidFill>
                  <a:schemeClr val="hlink"/>
                </a:solidFill>
                <a:highlight>
                  <a:srgbClr val="FFFDF6"/>
                </a:highlight>
                <a:hlinkClick r:id="rId7"/>
              </a:rPr>
              <a:t>https://lists.internet2.edu/sympa/subscribe/tier-entreg</a:t>
            </a:r>
            <a:r>
              <a:rPr lang="en" sz="1050" u="sng">
                <a:solidFill>
                  <a:srgbClr val="333333"/>
                </a:solidFill>
                <a:highlight>
                  <a:srgbClr val="FFFDF6"/>
                </a:highlight>
              </a:rPr>
              <a:t> </a:t>
            </a:r>
            <a:endParaRPr/>
          </a:p>
          <a:p>
            <a:pPr indent="-228600" lvl="1" marL="548640" marR="0" rtl="0" algn="l">
              <a:lnSpc>
                <a:spcPct val="100000"/>
              </a:lnSpc>
              <a:spcBef>
                <a:spcPts val="0"/>
              </a:spcBef>
              <a:spcAft>
                <a:spcPts val="0"/>
              </a:spcAft>
              <a:buClr>
                <a:srgbClr val="45C6EF"/>
              </a:buClr>
              <a:buSzPts val="1400"/>
              <a:buFont typeface="Arial"/>
              <a:buChar char="•"/>
            </a:pPr>
            <a:r>
              <a:rPr lang="en"/>
              <a:t>The Data Structures and APIs Working Group and the Entity Registry Working Group work closely together, share a meeting agenda and hold two video calls per week:</a:t>
            </a:r>
            <a:endParaRPr/>
          </a:p>
          <a:p>
            <a:pPr indent="-228600" lvl="2" marL="804672" marR="0" rtl="0" algn="l">
              <a:lnSpc>
                <a:spcPct val="100000"/>
              </a:lnSpc>
              <a:spcBef>
                <a:spcPts val="0"/>
              </a:spcBef>
              <a:spcAft>
                <a:spcPts val="0"/>
              </a:spcAft>
              <a:buSzPts val="1200"/>
              <a:buChar char="•"/>
            </a:pPr>
            <a:r>
              <a:rPr lang="en"/>
              <a:t>Wed at 3 pm Eastern </a:t>
            </a:r>
            <a:endParaRPr/>
          </a:p>
          <a:p>
            <a:pPr indent="-228600" lvl="2" marL="804672" marR="0" rtl="0" algn="l">
              <a:lnSpc>
                <a:spcPct val="100000"/>
              </a:lnSpc>
              <a:spcBef>
                <a:spcPts val="0"/>
              </a:spcBef>
              <a:spcAft>
                <a:spcPts val="0"/>
              </a:spcAft>
              <a:buSzPts val="1200"/>
              <a:buChar char="•"/>
            </a:pPr>
            <a:r>
              <a:rPr lang="en"/>
              <a:t>Friday at 10 am Eastern</a:t>
            </a:r>
            <a:endParaRPr/>
          </a:p>
          <a:p>
            <a:pPr indent="-228600" lvl="1" marL="548640" marR="0" rtl="0" algn="l">
              <a:lnSpc>
                <a:spcPct val="100000"/>
              </a:lnSpc>
              <a:spcBef>
                <a:spcPts val="0"/>
              </a:spcBef>
              <a:spcAft>
                <a:spcPts val="0"/>
              </a:spcAft>
              <a:buClr>
                <a:srgbClr val="45C6EF"/>
              </a:buClr>
              <a:buSzPts val="1400"/>
              <a:buFont typeface="Arial"/>
              <a:buChar char="•"/>
            </a:pPr>
            <a:r>
              <a:rPr lang="en"/>
              <a:t>Contact Keith Hazelton or Warren Curry for further information</a:t>
            </a:r>
            <a:br>
              <a:rPr b="1" lang="en"/>
            </a:br>
            <a:br>
              <a:rPr b="1" lang="en"/>
            </a:br>
            <a:br>
              <a:rPr b="1" lang="en"/>
            </a:br>
            <a:endParaRPr b="1"/>
          </a:p>
          <a:p>
            <a:pPr indent="-228600" lvl="0" marL="274320" marR="0" rtl="0" algn="l">
              <a:lnSpc>
                <a:spcPct val="100000"/>
              </a:lnSpc>
              <a:spcBef>
                <a:spcPts val="0"/>
              </a:spcBef>
              <a:spcAft>
                <a:spcPts val="0"/>
              </a:spcAft>
              <a:buClr>
                <a:srgbClr val="EB1C23"/>
              </a:buClr>
              <a:buSzPts val="1600"/>
              <a:buFont typeface="Arial"/>
              <a:buChar char="•"/>
            </a:pPr>
            <a:r>
              <a:t/>
            </a:r>
            <a:endParaRPr sz="1600"/>
          </a:p>
          <a:p>
            <a:pPr indent="-127000" lvl="0" marL="274320" marR="0" rtl="0" algn="l">
              <a:spcBef>
                <a:spcPts val="0"/>
              </a:spcBef>
              <a:spcAft>
                <a:spcPts val="0"/>
              </a:spcAft>
              <a:buClr>
                <a:srgbClr val="EB1C23"/>
              </a:buClr>
              <a:buSzPts val="1600"/>
              <a:buFont typeface="Arial"/>
              <a:buNone/>
            </a:pPr>
            <a:r>
              <a:t/>
            </a:r>
            <a:endParaRPr sz="16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nvSpPr>
        <p:spPr>
          <a:xfrm>
            <a:off x="165463" y="1790078"/>
            <a:ext cx="3967846"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372F81"/>
                </a:solidFill>
                <a:latin typeface="Arial"/>
                <a:ea typeface="Arial"/>
                <a:cs typeface="Arial"/>
                <a:sym typeface="Arial"/>
              </a:rPr>
              <a:t>TIER Entity Registry Working Group</a:t>
            </a:r>
            <a:endParaRPr b="1" sz="2400">
              <a:solidFill>
                <a:srgbClr val="372F81"/>
              </a:solidFill>
              <a:latin typeface="Arial"/>
              <a:ea typeface="Arial"/>
              <a:cs typeface="Arial"/>
              <a:sym typeface="Arial"/>
            </a:endParaRPr>
          </a:p>
        </p:txBody>
      </p:sp>
      <p:sp>
        <p:nvSpPr>
          <p:cNvPr id="246" name="Shape 246"/>
          <p:cNvSpPr txBox="1"/>
          <p:nvPr/>
        </p:nvSpPr>
        <p:spPr>
          <a:xfrm>
            <a:off x="0" y="2621075"/>
            <a:ext cx="4561952" cy="3077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247" name="Shape 247"/>
          <p:cNvSpPr txBox="1"/>
          <p:nvPr/>
        </p:nvSpPr>
        <p:spPr>
          <a:xfrm>
            <a:off x="0" y="2928852"/>
            <a:ext cx="4561952"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Benn Oshrin</a:t>
            </a:r>
            <a:r>
              <a:rPr lang="en" sz="1400">
                <a:solidFill>
                  <a:schemeClr val="dk1"/>
                </a:solidFill>
                <a:latin typeface="Arial"/>
                <a:ea typeface="Arial"/>
                <a:cs typeface="Arial"/>
                <a:sym typeface="Arial"/>
              </a:rPr>
              <a:t>, Spherical Cow Group</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8" name="Shape 248"/>
          <p:cNvSpPr txBox="1"/>
          <p:nvPr/>
        </p:nvSpPr>
        <p:spPr>
          <a:xfrm>
            <a:off x="1749325" y="3604475"/>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5 minutes</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1000"/>
                                        <p:tgtEl>
                                          <p:spTgt spid="24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1000"/>
                                        <p:tgtEl>
                                          <p:spTgt spid="24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TIER Entity Registry Working Group</a:t>
            </a:r>
            <a:endParaRPr/>
          </a:p>
        </p:txBody>
      </p:sp>
      <p:sp>
        <p:nvSpPr>
          <p:cNvPr id="254" name="Shape 254"/>
          <p:cNvSpPr txBox="1"/>
          <p:nvPr>
            <p:ph idx="1" type="body"/>
          </p:nvPr>
        </p:nvSpPr>
        <p:spPr>
          <a:xfrm>
            <a:off x="274320" y="996950"/>
            <a:ext cx="8229600" cy="314325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Overview/mission of the Working Group</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sz="1050">
                <a:solidFill>
                  <a:srgbClr val="000000"/>
                </a:solidFill>
                <a:highlight>
                  <a:srgbClr val="FFFFFF"/>
                </a:highlight>
              </a:rPr>
              <a:t>The </a:t>
            </a:r>
            <a:r>
              <a:rPr lang="en" sz="1050">
                <a:solidFill>
                  <a:srgbClr val="3572B0"/>
                </a:solidFill>
                <a:highlight>
                  <a:srgbClr val="FFFFFF"/>
                </a:highlight>
                <a:uFill>
                  <a:noFill/>
                </a:uFill>
                <a:hlinkClick r:id="rId3"/>
              </a:rPr>
              <a:t>TIER Entity Registry Working Group</a:t>
            </a:r>
            <a:r>
              <a:rPr lang="en" sz="1050">
                <a:solidFill>
                  <a:srgbClr val="000000"/>
                </a:solidFill>
                <a:highlight>
                  <a:srgbClr val="FFFFFF"/>
                </a:highlight>
              </a:rPr>
              <a:t> is tasked with identifying and documenting the minimum viable requirements for a TIER Registry component and making recommendations to the TIER </a:t>
            </a:r>
            <a:r>
              <a:rPr lang="en" sz="1050">
                <a:solidFill>
                  <a:srgbClr val="333333"/>
                </a:solidFill>
                <a:highlight>
                  <a:srgbClr val="FFFFFF"/>
                </a:highlight>
              </a:rPr>
              <a:t>Community Architecture Planning and Engagement (CAPE) </a:t>
            </a:r>
            <a:r>
              <a:rPr lang="en" sz="1050">
                <a:solidFill>
                  <a:srgbClr val="000000"/>
                </a:solidFill>
                <a:highlight>
                  <a:srgbClr val="FFFFFF"/>
                </a:highlight>
              </a:rPr>
              <a:t>group about the criteria for the adoption of an official TIER Registry component.</a:t>
            </a:r>
            <a:endParaRPr sz="1050">
              <a:solidFill>
                <a:srgbClr val="000000"/>
              </a:solidFill>
              <a:highlight>
                <a:srgbClr val="FFFFFF"/>
              </a:highlight>
            </a:endParaRPr>
          </a:p>
          <a:p>
            <a:pPr indent="-206375" lvl="1" marL="548640" marR="0" rtl="0" algn="l">
              <a:spcBef>
                <a:spcPts val="0"/>
              </a:spcBef>
              <a:spcAft>
                <a:spcPts val="0"/>
              </a:spcAft>
              <a:buClr>
                <a:srgbClr val="000000"/>
              </a:buClr>
              <a:buSzPts val="1050"/>
              <a:buChar char="•"/>
            </a:pPr>
            <a:r>
              <a:rPr lang="en" sz="1100" u="sng">
                <a:solidFill>
                  <a:schemeClr val="hlink"/>
                </a:solidFill>
                <a:hlinkClick r:id="rId4"/>
              </a:rPr>
              <a:t>https://spaces.internet2.edu/display/TIERENTREG/TIER+Entity+Registry+Working+Group+Charter+for+Phase+I</a:t>
            </a:r>
            <a:endParaRPr sz="1050">
              <a:solidFill>
                <a:srgbClr val="000000"/>
              </a:solidFill>
              <a:highlight>
                <a:srgbClr val="FFFFFF"/>
              </a:highlight>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How can the community benefit from our work?</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sz="1050">
                <a:solidFill>
                  <a:srgbClr val="000000"/>
                </a:solidFill>
                <a:highlight>
                  <a:srgbClr val="FFFFFF"/>
                </a:highlight>
              </a:rPr>
              <a:t>The ‘glue’ that binds IAM services together is an Entity Registry. Such a Registry facilitates the creation, maintenance, and distribution of person and other subject / entity information across TIER components and other elements of the institutional IT landscape.  It must be capable of receiving, deduplicating, resolving collisions and otherwise grooming this information from authoritative sources and disseminating canonical person and other entity information to downstream services </a:t>
            </a:r>
            <a:endParaRPr sz="1050">
              <a:solidFill>
                <a:srgbClr val="000000"/>
              </a:solidFill>
              <a:highlight>
                <a:srgbClr val="FFFFFF"/>
              </a:highlight>
            </a:endParaRPr>
          </a:p>
          <a:p>
            <a:pPr indent="-206375" lvl="1" marL="548640" marR="0" rtl="0" algn="l">
              <a:spcBef>
                <a:spcPts val="0"/>
              </a:spcBef>
              <a:spcAft>
                <a:spcPts val="0"/>
              </a:spcAft>
              <a:buClr>
                <a:srgbClr val="000000"/>
              </a:buClr>
              <a:buSzPts val="1050"/>
              <a:buChar char="•"/>
            </a:pPr>
            <a:r>
              <a:rPr lang="en" sz="1050">
                <a:solidFill>
                  <a:srgbClr val="000000"/>
                </a:solidFill>
                <a:highlight>
                  <a:srgbClr val="FFFFFF"/>
                </a:highlight>
              </a:rPr>
              <a:t>Best / Commmon practices for Onboarding</a:t>
            </a:r>
            <a:endParaRPr sz="1050">
              <a:solidFill>
                <a:srgbClr val="000000"/>
              </a:solidFill>
              <a:highlight>
                <a:srgbClr val="FFFFFF"/>
              </a:highlight>
            </a:endParaRPr>
          </a:p>
          <a:p>
            <a:pPr indent="-206375" lvl="1" marL="548640" marR="0" rtl="0" algn="l">
              <a:spcBef>
                <a:spcPts val="0"/>
              </a:spcBef>
              <a:spcAft>
                <a:spcPts val="0"/>
              </a:spcAft>
              <a:buClr>
                <a:srgbClr val="000000"/>
              </a:buClr>
              <a:buSzPts val="1050"/>
              <a:buChar char="•"/>
            </a:pPr>
            <a:r>
              <a:rPr lang="en" sz="1050">
                <a:solidFill>
                  <a:srgbClr val="000000"/>
                </a:solidFill>
                <a:highlight>
                  <a:srgbClr val="FFFFFF"/>
                </a:highlight>
              </a:rPr>
              <a:t>Clarification of Identity Registry Information content and must have functionality. </a:t>
            </a:r>
            <a:endParaRPr sz="1050">
              <a:solidFill>
                <a:srgbClr val="000000"/>
              </a:solidFill>
              <a:highlight>
                <a:srgbClr val="FFFFFF"/>
              </a:highlight>
            </a:endParaRPr>
          </a:p>
          <a:p>
            <a:pPr indent="0" lvl="0" marL="457200" marR="0" rtl="0" algn="l">
              <a:spcBef>
                <a:spcPts val="0"/>
              </a:spcBef>
              <a:spcAft>
                <a:spcPts val="0"/>
              </a:spcAft>
              <a:buNone/>
            </a:pPr>
            <a:r>
              <a:t/>
            </a:r>
            <a:endParaRPr sz="1050">
              <a:solidFill>
                <a:srgbClr val="000000"/>
              </a:solidFill>
              <a:highlight>
                <a:srgbClr val="FFFFFF"/>
              </a:high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TIER Entity Registry Working Group</a:t>
            </a:r>
            <a:endParaRPr/>
          </a:p>
        </p:txBody>
      </p:sp>
      <p:sp>
        <p:nvSpPr>
          <p:cNvPr id="260" name="Shape 260"/>
          <p:cNvSpPr txBox="1"/>
          <p:nvPr>
            <p:ph idx="1" type="body"/>
          </p:nvPr>
        </p:nvSpPr>
        <p:spPr>
          <a:xfrm>
            <a:off x="274320" y="996950"/>
            <a:ext cx="8229600" cy="3143250"/>
          </a:xfrm>
          <a:prstGeom prst="rect">
            <a:avLst/>
          </a:prstGeom>
          <a:noFill/>
          <a:ln>
            <a:noFill/>
          </a:ln>
        </p:spPr>
        <p:txBody>
          <a:bodyPr anchorCtr="0" anchor="t" bIns="0" lIns="0" spcFirstLastPara="1" rIns="0" wrap="square" tIns="0">
            <a:noAutofit/>
          </a:bodyPr>
          <a:lstStyle/>
          <a:p>
            <a:pPr indent="-228600" lvl="0" marL="274320" rtl="0">
              <a:spcBef>
                <a:spcPts val="0"/>
              </a:spcBef>
              <a:spcAft>
                <a:spcPts val="0"/>
              </a:spcAft>
              <a:buClr>
                <a:schemeClr val="accent1"/>
              </a:buClr>
              <a:buSzPts val="1600"/>
              <a:buFont typeface="Arial"/>
              <a:buChar char="•"/>
            </a:pPr>
            <a:r>
              <a:rPr lang="en"/>
              <a:t>Work Completed</a:t>
            </a:r>
            <a:endParaRPr/>
          </a:p>
          <a:p>
            <a:pPr indent="-228600" lvl="1" marL="548640" rtl="0">
              <a:spcBef>
                <a:spcPts val="600"/>
              </a:spcBef>
              <a:spcAft>
                <a:spcPts val="0"/>
              </a:spcAft>
              <a:buSzPts val="1400"/>
              <a:buChar char="•"/>
            </a:pPr>
            <a:r>
              <a:rPr lang="en"/>
              <a:t>Minimal Person registry concept and schema</a:t>
            </a:r>
            <a:endParaRPr/>
          </a:p>
          <a:p>
            <a:pPr indent="-228600" lvl="1" marL="548640" rtl="0">
              <a:spcBef>
                <a:spcPts val="0"/>
              </a:spcBef>
              <a:spcAft>
                <a:spcPts val="0"/>
              </a:spcAft>
              <a:buSzPts val="1400"/>
              <a:buChar char="•"/>
            </a:pPr>
            <a:r>
              <a:rPr lang="en"/>
              <a:t>Adoption of MidPoint as TIER registry</a:t>
            </a:r>
            <a:endParaRPr/>
          </a:p>
          <a:p>
            <a:pPr indent="-228600" lvl="1" marL="548640" rtl="0">
              <a:spcBef>
                <a:spcPts val="0"/>
              </a:spcBef>
              <a:spcAft>
                <a:spcPts val="0"/>
              </a:spcAft>
              <a:buSzPts val="1400"/>
              <a:buChar char="•"/>
            </a:pPr>
            <a:r>
              <a:rPr lang="en"/>
              <a:t>Clarification of COmanage role as an SOR for external/guest entity onboarding </a:t>
            </a:r>
            <a:endParaRPr/>
          </a:p>
          <a:p>
            <a:pPr indent="-228600" lvl="1" marL="548640" rtl="0">
              <a:spcBef>
                <a:spcPts val="0"/>
              </a:spcBef>
              <a:spcAft>
                <a:spcPts val="0"/>
              </a:spcAft>
              <a:buSzPts val="1400"/>
              <a:buChar char="•"/>
            </a:pPr>
            <a:r>
              <a:rPr lang="en"/>
              <a:t>Identity Onboard process definition. </a:t>
            </a:r>
            <a:endParaRPr/>
          </a:p>
          <a:p>
            <a:pPr indent="0" lvl="0" marL="457200" rtl="0">
              <a:spcBef>
                <a:spcPts val="0"/>
              </a:spcBef>
              <a:spcAft>
                <a:spcPts val="0"/>
              </a:spcAft>
              <a:buClr>
                <a:srgbClr val="000000"/>
              </a:buClr>
              <a:buSzPts val="1100"/>
              <a:buFont typeface="Arial"/>
              <a:buNone/>
            </a:pPr>
            <a:r>
              <a:t/>
            </a:r>
            <a:endParaRPr/>
          </a:p>
          <a:p>
            <a:pPr indent="-228600" lvl="0" marL="274320" rtl="0">
              <a:spcBef>
                <a:spcPts val="0"/>
              </a:spcBef>
              <a:spcAft>
                <a:spcPts val="0"/>
              </a:spcAft>
              <a:buClr>
                <a:schemeClr val="accent1"/>
              </a:buClr>
              <a:buSzPts val="1600"/>
              <a:buFont typeface="Arial"/>
              <a:buChar char="•"/>
            </a:pPr>
            <a:r>
              <a:rPr lang="en"/>
              <a:t>Work underway</a:t>
            </a:r>
            <a:endParaRPr/>
          </a:p>
          <a:p>
            <a:pPr indent="-228600" lvl="1" marL="548640" rtl="0">
              <a:spcBef>
                <a:spcPts val="0"/>
              </a:spcBef>
              <a:spcAft>
                <a:spcPts val="0"/>
              </a:spcAft>
              <a:buSzPts val="1400"/>
              <a:buChar char="•"/>
            </a:pPr>
            <a:r>
              <a:rPr lang="en"/>
              <a:t>Refinement of the TIER Person Schema </a:t>
            </a:r>
            <a:endParaRPr/>
          </a:p>
          <a:p>
            <a:pPr indent="-228600" lvl="1" marL="548640" rtl="0">
              <a:spcBef>
                <a:spcPts val="0"/>
              </a:spcBef>
              <a:spcAft>
                <a:spcPts val="0"/>
              </a:spcAft>
              <a:buSzPts val="1400"/>
              <a:buChar char="•"/>
            </a:pPr>
            <a:r>
              <a:rPr lang="en"/>
              <a:t>Refinement of normalized data content </a:t>
            </a:r>
            <a:endParaRPr/>
          </a:p>
          <a:p>
            <a:pPr indent="-228600" lvl="1" marL="548640" rtl="0">
              <a:spcBef>
                <a:spcPts val="0"/>
              </a:spcBef>
              <a:spcAft>
                <a:spcPts val="0"/>
              </a:spcAft>
              <a:buSzPts val="1400"/>
              <a:buChar char="•"/>
            </a:pPr>
            <a:r>
              <a:rPr lang="en"/>
              <a:t>TIER ID Match</a:t>
            </a:r>
            <a:endParaRPr/>
          </a:p>
          <a:p>
            <a:pPr indent="-228600" lvl="1" marL="548640" rtl="0">
              <a:spcBef>
                <a:spcPts val="0"/>
              </a:spcBef>
              <a:spcAft>
                <a:spcPts val="0"/>
              </a:spcAft>
              <a:buSzPts val="1400"/>
              <a:buChar char="•"/>
            </a:pPr>
            <a:r>
              <a:rPr lang="en"/>
              <a:t>MidPoint and ID Match integration</a:t>
            </a:r>
            <a:endParaRPr/>
          </a:p>
          <a:p>
            <a:pPr indent="0" lvl="0" marL="457200" rtl="0">
              <a:spcBef>
                <a:spcPts val="0"/>
              </a:spcBef>
              <a:spcAft>
                <a:spcPts val="0"/>
              </a:spcAft>
              <a:buNone/>
            </a:pPr>
            <a:r>
              <a:t/>
            </a:r>
            <a:endParaRPr/>
          </a:p>
          <a:p>
            <a:pPr indent="-228600" lvl="0" marL="274320" rtl="0">
              <a:spcBef>
                <a:spcPts val="0"/>
              </a:spcBef>
              <a:spcAft>
                <a:spcPts val="0"/>
              </a:spcAft>
              <a:buClr>
                <a:schemeClr val="accent1"/>
              </a:buClr>
              <a:buSzPts val="1600"/>
              <a:buFont typeface="Arial"/>
              <a:buChar char="•"/>
            </a:pPr>
            <a:r>
              <a:rPr lang="en"/>
              <a:t>Planned work</a:t>
            </a:r>
            <a:endParaRPr/>
          </a:p>
          <a:p>
            <a:pPr indent="-228600" lvl="1" marL="548640" rtl="0">
              <a:spcBef>
                <a:spcPts val="0"/>
              </a:spcBef>
              <a:spcAft>
                <a:spcPts val="0"/>
              </a:spcAft>
              <a:buSzPts val="1400"/>
              <a:buChar char="•"/>
            </a:pPr>
            <a:r>
              <a:rPr lang="en"/>
              <a:t>Best practices and Patterns for onboarding your Identity Architecture/Design reference</a:t>
            </a:r>
            <a:endParaRPr/>
          </a:p>
          <a:p>
            <a:pPr indent="-228600" lvl="1" marL="548640" rtl="0">
              <a:spcBef>
                <a:spcPts val="0"/>
              </a:spcBef>
              <a:spcAft>
                <a:spcPts val="0"/>
              </a:spcAft>
              <a:buSzPts val="1400"/>
              <a:buChar char="•"/>
            </a:pPr>
            <a:r>
              <a:rPr lang="en"/>
              <a:t>Best Practice SOR onboarding specifics (Banner, Peoplesoft, and more)</a:t>
            </a:r>
            <a:endParaRPr/>
          </a:p>
          <a:p>
            <a:pPr indent="0" lvl="0" marL="45720" marR="0" rtl="0" algn="l">
              <a:spcBef>
                <a:spcPts val="0"/>
              </a:spcBef>
              <a:spcAft>
                <a:spcPts val="0"/>
              </a:spcAft>
              <a:buClr>
                <a:srgbClr val="EB1C23"/>
              </a:buClr>
              <a:buSzPts val="1600"/>
              <a:buFont typeface="Arial"/>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TIER Entity Registry Working Group</a:t>
            </a:r>
            <a:endParaRPr/>
          </a:p>
        </p:txBody>
      </p:sp>
      <p:sp>
        <p:nvSpPr>
          <p:cNvPr id="266" name="Shape 266"/>
          <p:cNvSpPr txBox="1"/>
          <p:nvPr>
            <p:ph idx="1" type="body"/>
          </p:nvPr>
        </p:nvSpPr>
        <p:spPr>
          <a:xfrm>
            <a:off x="274325" y="996950"/>
            <a:ext cx="8229600" cy="327810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Links to resources (blogs, wiki, artifacts, etc)</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sz="1100" u="sng">
                <a:solidFill>
                  <a:schemeClr val="hlink"/>
                </a:solidFill>
                <a:hlinkClick r:id="rId3"/>
              </a:rPr>
              <a:t>TIER Entity Registry Working Group</a:t>
            </a:r>
            <a:endParaRPr/>
          </a:p>
          <a:p>
            <a:pPr indent="-228600" lvl="1" marL="548640" marR="0" rtl="0" algn="l">
              <a:spcBef>
                <a:spcPts val="0"/>
              </a:spcBef>
              <a:spcAft>
                <a:spcPts val="0"/>
              </a:spcAft>
              <a:buSzPts val="1400"/>
              <a:buChar char="•"/>
            </a:pPr>
            <a:r>
              <a:rPr lang="en" sz="1100" u="sng">
                <a:solidFill>
                  <a:schemeClr val="hlink"/>
                </a:solidFill>
                <a:hlinkClick r:id="rId4"/>
              </a:rPr>
              <a:t>TIER Data Structures and APIs Working Group</a:t>
            </a:r>
            <a:r>
              <a:rPr lang="en"/>
              <a:t> </a:t>
            </a:r>
            <a:endParaRPr/>
          </a:p>
          <a:p>
            <a:pPr indent="-228600" lvl="2" marL="804672" marR="0" rtl="0" algn="l">
              <a:spcBef>
                <a:spcPts val="0"/>
              </a:spcBef>
              <a:spcAft>
                <a:spcPts val="0"/>
              </a:spcAft>
              <a:buSzPts val="1200"/>
              <a:buChar char="•"/>
            </a:pPr>
            <a:r>
              <a:rPr lang="en"/>
              <a:t>Many </a:t>
            </a:r>
            <a:r>
              <a:rPr lang="en"/>
              <a:t>artifacts</a:t>
            </a:r>
            <a:r>
              <a:rPr lang="en"/>
              <a:t> are at the two sites above. </a:t>
            </a:r>
            <a:endParaRPr/>
          </a:p>
          <a:p>
            <a:pPr indent="-228600" lvl="1" marL="548640" marR="0" rtl="0" algn="l">
              <a:spcBef>
                <a:spcPts val="0"/>
              </a:spcBef>
              <a:spcAft>
                <a:spcPts val="0"/>
              </a:spcAft>
              <a:buSzPts val="1400"/>
              <a:buChar char="•"/>
            </a:pPr>
            <a:r>
              <a:rPr lang="en"/>
              <a:t>Special interest</a:t>
            </a:r>
            <a:endParaRPr/>
          </a:p>
          <a:p>
            <a:pPr indent="-228600" lvl="2" marL="804672" marR="0" rtl="0" algn="l">
              <a:spcBef>
                <a:spcPts val="0"/>
              </a:spcBef>
              <a:spcAft>
                <a:spcPts val="0"/>
              </a:spcAft>
              <a:buSzPts val="1200"/>
              <a:buChar char="•"/>
            </a:pPr>
            <a:r>
              <a:rPr lang="en" sz="1100" u="sng">
                <a:solidFill>
                  <a:schemeClr val="hlink"/>
                </a:solidFill>
                <a:hlinkClick r:id="rId5"/>
              </a:rPr>
              <a:t>TIER Identity Onboarding Process</a:t>
            </a:r>
            <a:endParaRPr/>
          </a:p>
          <a:p>
            <a:pPr indent="-228600" lvl="2" marL="804672" marR="0" rtl="0" algn="l">
              <a:spcBef>
                <a:spcPts val="0"/>
              </a:spcBef>
              <a:spcAft>
                <a:spcPts val="0"/>
              </a:spcAft>
              <a:buSzPts val="1200"/>
              <a:buChar char="•"/>
            </a:pPr>
            <a:r>
              <a:rPr lang="en" sz="1100" u="sng">
                <a:solidFill>
                  <a:schemeClr val="hlink"/>
                </a:solidFill>
                <a:hlinkClick r:id="rId6"/>
              </a:rPr>
              <a:t>Minimal Entity Registry Definition/Logical Design</a:t>
            </a:r>
            <a:endParaRPr/>
          </a:p>
          <a:p>
            <a:pPr indent="0" lvl="0" marL="0" marR="0" rtl="0" algn="l">
              <a:spcBef>
                <a:spcPts val="0"/>
              </a:spcBef>
              <a:spcAft>
                <a:spcPts val="0"/>
              </a:spcAft>
              <a:buNone/>
            </a:pPr>
            <a:r>
              <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How to get involved</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t>Entity Registry Workgroup and </a:t>
            </a:r>
            <a:r>
              <a:rPr lang="en">
                <a:solidFill>
                  <a:srgbClr val="000000"/>
                </a:solidFill>
              </a:rPr>
              <a:t>Data Structures and APIs Working Group have two video call per week. Wed at 3pm Eastern Friday at 10am eastern.  These groups work closely together and work  from a common meeting Agenda</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Contact information Warren Curry or Keith </a:t>
            </a:r>
            <a:r>
              <a:rPr lang="en"/>
              <a:t>H</a:t>
            </a:r>
            <a:r>
              <a:rPr lang="en" sz="1600">
                <a:solidFill>
                  <a:schemeClr val="dk1"/>
                </a:solidFill>
                <a:latin typeface="Arial"/>
                <a:ea typeface="Arial"/>
                <a:cs typeface="Arial"/>
                <a:sym typeface="Arial"/>
              </a:rPr>
              <a:t>azelton</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t>TIER-API &lt;tier-api@internet2.edu&gt;;  tier-entreg &lt;TIER-entreg@internet2.edu&gt;</a:t>
            </a:r>
            <a:endParaRPr/>
          </a:p>
          <a:p>
            <a:pPr indent="0" lvl="0" marL="45720" marR="0" rtl="0" algn="l">
              <a:spcBef>
                <a:spcPts val="0"/>
              </a:spcBef>
              <a:spcAft>
                <a:spcPts val="0"/>
              </a:spcAft>
              <a:buClr>
                <a:srgbClr val="EB1C23"/>
              </a:buClr>
              <a:buSzPts val="1600"/>
              <a:buFont typeface="Arial"/>
              <a:buNone/>
            </a:pPr>
            <a:r>
              <a:t/>
            </a:r>
            <a:endParaRPr sz="16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nvSpPr>
        <p:spPr>
          <a:xfrm>
            <a:off x="297053" y="1648844"/>
            <a:ext cx="3967846" cy="132343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000">
                <a:solidFill>
                  <a:srgbClr val="372F81"/>
                </a:solidFill>
                <a:latin typeface="Arial"/>
                <a:ea typeface="Arial"/>
                <a:cs typeface="Arial"/>
                <a:sym typeface="Arial"/>
              </a:rPr>
              <a:t>Big Ten Academic Alliance (BTAA) and TIER Collaboration on Provisioning and De-Provisioning</a:t>
            </a:r>
            <a:endParaRPr b="1" sz="2000">
              <a:solidFill>
                <a:srgbClr val="372F81"/>
              </a:solidFill>
              <a:latin typeface="Arial"/>
              <a:ea typeface="Arial"/>
              <a:cs typeface="Arial"/>
              <a:sym typeface="Arial"/>
            </a:endParaRPr>
          </a:p>
        </p:txBody>
      </p:sp>
      <p:sp>
        <p:nvSpPr>
          <p:cNvPr id="272" name="Shape 272"/>
          <p:cNvSpPr txBox="1"/>
          <p:nvPr/>
        </p:nvSpPr>
        <p:spPr>
          <a:xfrm>
            <a:off x="0" y="3126172"/>
            <a:ext cx="456195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Keith Wessel</a:t>
            </a:r>
            <a:endParaRPr sz="1400">
              <a:solidFill>
                <a:schemeClr val="dk1"/>
              </a:solidFill>
              <a:latin typeface="Arial"/>
              <a:ea typeface="Arial"/>
              <a:cs typeface="Arial"/>
              <a:sym typeface="Arial"/>
            </a:endParaRPr>
          </a:p>
        </p:txBody>
      </p:sp>
      <p:sp>
        <p:nvSpPr>
          <p:cNvPr id="273" name="Shape 273"/>
          <p:cNvSpPr txBox="1"/>
          <p:nvPr/>
        </p:nvSpPr>
        <p:spPr>
          <a:xfrm>
            <a:off x="0" y="3433949"/>
            <a:ext cx="4561952"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University of Illinois at Urbana-Champaign</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4" name="Shape 274"/>
          <p:cNvSpPr txBox="1"/>
          <p:nvPr/>
        </p:nvSpPr>
        <p:spPr>
          <a:xfrm>
            <a:off x="1710975" y="3957175"/>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5 minutes</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1000"/>
                                        <p:tgtEl>
                                          <p:spTgt spid="27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1000"/>
                                        <p:tgtEl>
                                          <p:spTgt spid="2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324339" y="382058"/>
            <a:ext cx="8229600" cy="50621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Big Ten Academic Alliance (BTAA) and TIER Collaboration on Provisioning and De-Provisioning</a:t>
            </a:r>
            <a:endParaRPr/>
          </a:p>
        </p:txBody>
      </p:sp>
      <p:sp>
        <p:nvSpPr>
          <p:cNvPr id="280" name="Shape 280"/>
          <p:cNvSpPr txBox="1"/>
          <p:nvPr>
            <p:ph idx="1" type="body"/>
          </p:nvPr>
        </p:nvSpPr>
        <p:spPr>
          <a:xfrm>
            <a:off x="324339" y="1118870"/>
            <a:ext cx="8229600" cy="314325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Overview/</a:t>
            </a:r>
            <a:r>
              <a:rPr lang="en"/>
              <a:t>M</a:t>
            </a:r>
            <a:r>
              <a:rPr lang="en" sz="1600">
                <a:solidFill>
                  <a:schemeClr val="dk1"/>
                </a:solidFill>
                <a:latin typeface="Arial"/>
                <a:ea typeface="Arial"/>
                <a:cs typeface="Arial"/>
                <a:sym typeface="Arial"/>
              </a:rPr>
              <a:t>ission/</a:t>
            </a:r>
            <a:r>
              <a:rPr lang="en"/>
              <a:t>Community Benefits</a:t>
            </a:r>
            <a:endParaRPr/>
          </a:p>
          <a:p>
            <a:pPr indent="-228600" lvl="1" marL="548640" rtl="0">
              <a:spcBef>
                <a:spcPts val="600"/>
              </a:spcBef>
              <a:spcAft>
                <a:spcPts val="0"/>
              </a:spcAft>
              <a:buClr>
                <a:srgbClr val="45C6EF"/>
              </a:buClr>
              <a:buSzPts val="1400"/>
              <a:buChar char="•"/>
            </a:pPr>
            <a:r>
              <a:rPr lang="en" sz="1400"/>
              <a:t>Joint effort with Big Ten Academic Alliance Provisioning Working Group</a:t>
            </a:r>
            <a:endParaRPr sz="1400"/>
          </a:p>
          <a:p>
            <a:pPr indent="-228600" lvl="1" marL="548640" rtl="0">
              <a:spcBef>
                <a:spcPts val="600"/>
              </a:spcBef>
              <a:spcAft>
                <a:spcPts val="0"/>
              </a:spcAft>
              <a:buClr>
                <a:srgbClr val="45C6EF"/>
              </a:buClr>
              <a:buSzPts val="1400"/>
              <a:buChar char="•"/>
            </a:pPr>
            <a:r>
              <a:rPr lang="en" sz="1400"/>
              <a:t>Creating best practices and supporting resources for provisioning and deprovisioning</a:t>
            </a:r>
            <a:endParaRPr sz="1400"/>
          </a:p>
          <a:p>
            <a:pPr indent="-228600" lvl="1" marL="548640" rtl="0">
              <a:spcBef>
                <a:spcPts val="600"/>
              </a:spcBef>
              <a:spcAft>
                <a:spcPts val="0"/>
              </a:spcAft>
              <a:buClr>
                <a:srgbClr val="45C6EF"/>
              </a:buClr>
              <a:buSzPts val="1400"/>
              <a:buChar char="•"/>
            </a:pPr>
            <a:r>
              <a:rPr lang="en" sz="1400"/>
              <a:t>Developing standards in areas that don’t exist</a:t>
            </a:r>
            <a:endParaRPr sz="1400"/>
          </a:p>
          <a:p>
            <a:pPr indent="0" lvl="0" marL="0" marR="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324339" y="382058"/>
            <a:ext cx="8229600" cy="50621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Big Ten Academic Alliance (BTAA) and TIER Collaboration on Provisioning and De-Provisioning</a:t>
            </a:r>
            <a:endParaRPr/>
          </a:p>
        </p:txBody>
      </p:sp>
      <p:sp>
        <p:nvSpPr>
          <p:cNvPr id="286" name="Shape 286"/>
          <p:cNvSpPr txBox="1"/>
          <p:nvPr>
            <p:ph idx="1" type="body"/>
          </p:nvPr>
        </p:nvSpPr>
        <p:spPr>
          <a:xfrm>
            <a:off x="324339" y="1118870"/>
            <a:ext cx="8229600" cy="314325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a:t>Surveyed BTAA and other interested schools for current practices and needs</a:t>
            </a:r>
            <a:endParaRPr/>
          </a:p>
          <a:p>
            <a:pPr indent="-228600" lvl="0" marL="274320" marR="0" rtl="0" algn="l">
              <a:spcBef>
                <a:spcPts val="0"/>
              </a:spcBef>
              <a:spcAft>
                <a:spcPts val="0"/>
              </a:spcAft>
              <a:buClr>
                <a:srgbClr val="EB1C23"/>
              </a:buClr>
              <a:buSzPts val="1600"/>
              <a:buFont typeface="Arial"/>
              <a:buChar char="•"/>
            </a:pPr>
            <a:r>
              <a:rPr lang="en"/>
              <a:t>Harvested patterns and best practices from survey results</a:t>
            </a:r>
            <a:endParaRPr/>
          </a:p>
          <a:p>
            <a:pPr indent="-228600" lvl="0" marL="274320" marR="0" rtl="0" algn="l">
              <a:spcBef>
                <a:spcPts val="0"/>
              </a:spcBef>
              <a:spcAft>
                <a:spcPts val="0"/>
              </a:spcAft>
              <a:buClr>
                <a:srgbClr val="EB1C23"/>
              </a:buClr>
              <a:buSzPts val="1600"/>
              <a:buFont typeface="Arial"/>
              <a:buChar char="•"/>
            </a:pPr>
            <a:r>
              <a:rPr lang="en"/>
              <a:t>Created high-level outline for a write-up</a:t>
            </a:r>
            <a:endParaRPr/>
          </a:p>
          <a:p>
            <a:pPr indent="-228600" lvl="0" marL="274320" marR="0" rtl="0" algn="l">
              <a:spcBef>
                <a:spcPts val="0"/>
              </a:spcBef>
              <a:spcAft>
                <a:spcPts val="0"/>
              </a:spcAft>
              <a:buClr>
                <a:srgbClr val="EB1C23"/>
              </a:buClr>
              <a:buSzPts val="1600"/>
              <a:buFont typeface="Arial"/>
              <a:buChar char="•"/>
            </a:pPr>
            <a:r>
              <a:rPr lang="en"/>
              <a:t>Created a survey for product functionality evaluations</a:t>
            </a:r>
            <a:endParaRPr/>
          </a:p>
          <a:p>
            <a:pPr indent="-228600" lvl="0" marL="274320" marR="0" rtl="0" algn="l">
              <a:spcBef>
                <a:spcPts val="0"/>
              </a:spcBef>
              <a:spcAft>
                <a:spcPts val="0"/>
              </a:spcAft>
              <a:buClr>
                <a:srgbClr val="EB1C23"/>
              </a:buClr>
              <a:buSzPts val="1600"/>
              <a:buFont typeface="Arial"/>
              <a:buChar char="•"/>
            </a:pPr>
            <a:r>
              <a:rPr lang="en"/>
              <a:t>Planning to complete product evaluations this summer</a:t>
            </a:r>
            <a:endParaRPr/>
          </a:p>
          <a:p>
            <a:pPr indent="-228600" lvl="0" marL="274320" marR="0" rtl="0" algn="l">
              <a:spcBef>
                <a:spcPts val="0"/>
              </a:spcBef>
              <a:spcAft>
                <a:spcPts val="0"/>
              </a:spcAft>
              <a:buClr>
                <a:srgbClr val="EB1C23"/>
              </a:buClr>
              <a:buSzPts val="1600"/>
              <a:buFont typeface="Arial"/>
              <a:buChar char="•"/>
            </a:pPr>
            <a:r>
              <a:rPr lang="en"/>
              <a:t>Planned deliverables</a:t>
            </a:r>
            <a:endParaRPr/>
          </a:p>
          <a:p>
            <a:pPr indent="-228600" lvl="1" marL="548640" marR="0" rtl="0" algn="l">
              <a:spcBef>
                <a:spcPts val="0"/>
              </a:spcBef>
              <a:spcAft>
                <a:spcPts val="0"/>
              </a:spcAft>
              <a:buSzPts val="1400"/>
              <a:buChar char="•"/>
            </a:pPr>
            <a:r>
              <a:rPr lang="en"/>
              <a:t>A</a:t>
            </a:r>
            <a:r>
              <a:rPr lang="en"/>
              <a:t> best-practices write-up</a:t>
            </a:r>
            <a:endParaRPr/>
          </a:p>
          <a:p>
            <a:pPr indent="-228600" lvl="1" marL="548640" marR="0" rtl="0" algn="l">
              <a:spcBef>
                <a:spcPts val="0"/>
              </a:spcBef>
              <a:spcAft>
                <a:spcPts val="0"/>
              </a:spcAft>
              <a:buSzPts val="1400"/>
              <a:buChar char="•"/>
            </a:pPr>
            <a:r>
              <a:rPr lang="en"/>
              <a:t>Product Comparison Chart</a:t>
            </a:r>
            <a:endParaRPr/>
          </a:p>
          <a:p>
            <a:pPr indent="-228600" lvl="1" marL="548640" marR="0" rtl="0" algn="l">
              <a:spcBef>
                <a:spcPts val="0"/>
              </a:spcBef>
              <a:spcAft>
                <a:spcPts val="0"/>
              </a:spcAft>
              <a:buSzPts val="1400"/>
              <a:buChar char="•"/>
            </a:pPr>
            <a:r>
              <a:rPr lang="en"/>
              <a:t>Possible Grouper Recipes for easy implementation</a:t>
            </a:r>
            <a:endParaRPr/>
          </a:p>
          <a:p>
            <a:pPr indent="0" lvl="0" marL="45720" marR="0" rtl="0" algn="l">
              <a:spcBef>
                <a:spcPts val="0"/>
              </a:spcBef>
              <a:spcAft>
                <a:spcPts val="0"/>
              </a:spcAft>
              <a:buClr>
                <a:srgbClr val="EB1C23"/>
              </a:buClr>
              <a:buSzPts val="1600"/>
              <a:buFont typeface="Arial"/>
              <a:buNone/>
            </a:pPr>
            <a:r>
              <a:t/>
            </a:r>
            <a:endParaRPr/>
          </a:p>
          <a:p>
            <a:pPr indent="0" lvl="0" marL="45720" marR="0" rtl="0" algn="l">
              <a:spcBef>
                <a:spcPts val="0"/>
              </a:spcBef>
              <a:spcAft>
                <a:spcPts val="0"/>
              </a:spcAft>
              <a:buClr>
                <a:srgbClr val="EB1C23"/>
              </a:buClr>
              <a:buSzPts val="1600"/>
              <a:buFont typeface="Arial"/>
              <a:buNone/>
            </a:pPr>
            <a:r>
              <a:rPr lang="en"/>
              <a:t>More later...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Welcome</a:t>
            </a:r>
            <a:endParaRPr/>
          </a:p>
        </p:txBody>
      </p:sp>
      <p:sp>
        <p:nvSpPr>
          <p:cNvPr id="111" name="Shape 111"/>
          <p:cNvSpPr txBox="1"/>
          <p:nvPr>
            <p:ph idx="1" type="body"/>
          </p:nvPr>
        </p:nvSpPr>
        <p:spPr>
          <a:xfrm>
            <a:off x="274320" y="996950"/>
            <a:ext cx="8229600" cy="314325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a:t>Thank you!</a:t>
            </a:r>
            <a:endParaRPr/>
          </a:p>
          <a:p>
            <a:pPr indent="-228600" lvl="0" marL="274320" marR="0" rtl="0" algn="l">
              <a:spcBef>
                <a:spcPts val="0"/>
              </a:spcBef>
              <a:spcAft>
                <a:spcPts val="0"/>
              </a:spcAft>
              <a:buClr>
                <a:srgbClr val="EB1C23"/>
              </a:buClr>
              <a:buSzPts val="1600"/>
              <a:buFont typeface="Arial"/>
              <a:buChar char="•"/>
            </a:pPr>
            <a:r>
              <a:rPr b="0" i="0" lang="en" sz="1600" u="none" cap="none" strike="noStrike">
                <a:solidFill>
                  <a:schemeClr val="dk1"/>
                </a:solidFill>
                <a:latin typeface="Arial"/>
                <a:ea typeface="Arial"/>
                <a:cs typeface="Arial"/>
                <a:sym typeface="Arial"/>
              </a:rPr>
              <a:t>Opening remarks</a:t>
            </a:r>
            <a:endParaRPr b="0" i="0" sz="1600" u="none" cap="none" strike="noStrike">
              <a:solidFill>
                <a:schemeClr val="dk1"/>
              </a:solidFill>
              <a:latin typeface="Arial"/>
              <a:ea typeface="Arial"/>
              <a:cs typeface="Arial"/>
              <a:sym typeface="Arial"/>
            </a:endParaRPr>
          </a:p>
          <a:p>
            <a:pPr indent="-228600" lvl="0" marL="274320" marR="0" rtl="0" algn="l">
              <a:spcBef>
                <a:spcPts val="0"/>
              </a:spcBef>
              <a:spcAft>
                <a:spcPts val="0"/>
              </a:spcAft>
              <a:buClr>
                <a:srgbClr val="EB1C23"/>
              </a:buClr>
              <a:buSzPts val="1600"/>
              <a:buFont typeface="Arial"/>
              <a:buChar char="•"/>
            </a:pPr>
            <a:r>
              <a:rPr lang="en"/>
              <a:t>Quick Intros</a:t>
            </a:r>
            <a:endParaRPr/>
          </a:p>
          <a:p>
            <a:pPr indent="-215900" lvl="0" marL="274320" marR="0" rtl="0" algn="l">
              <a:lnSpc>
                <a:spcPct val="100000"/>
              </a:lnSpc>
              <a:spcBef>
                <a:spcPts val="0"/>
              </a:spcBef>
              <a:spcAft>
                <a:spcPts val="0"/>
              </a:spcAft>
              <a:buClr>
                <a:srgbClr val="45C6EF"/>
              </a:buClr>
              <a:buSzPts val="1400"/>
              <a:buFont typeface="Arial"/>
              <a:buChar char="•"/>
            </a:pPr>
            <a:r>
              <a:rPr b="0" i="0" lang="en" sz="1600" u="none" cap="none" strike="noStrike">
                <a:solidFill>
                  <a:schemeClr val="dk1"/>
                </a:solidFill>
                <a:latin typeface="Arial"/>
                <a:ea typeface="Arial"/>
                <a:cs typeface="Arial"/>
                <a:sym typeface="Arial"/>
              </a:rPr>
              <a:t>Goals and desired outcomes</a:t>
            </a:r>
            <a:endParaRPr b="0" i="0" sz="1600" u="none" cap="none" strike="noStrike">
              <a:solidFill>
                <a:schemeClr val="dk1"/>
              </a:solidFill>
              <a:latin typeface="Arial"/>
              <a:ea typeface="Arial"/>
              <a:cs typeface="Arial"/>
              <a:sym typeface="Arial"/>
            </a:endParaRPr>
          </a:p>
          <a:p>
            <a:pPr indent="-228600" lvl="1" marL="548640" marR="0" rtl="0" algn="l">
              <a:spcBef>
                <a:spcPts val="0"/>
              </a:spcBef>
              <a:spcAft>
                <a:spcPts val="0"/>
              </a:spcAft>
              <a:buClr>
                <a:srgbClr val="45C6EF"/>
              </a:buClr>
              <a:buSzPts val="1400"/>
              <a:buFont typeface="Arial"/>
              <a:buChar char="•"/>
            </a:pPr>
            <a:r>
              <a:rPr lang="en"/>
              <a:t>Provide very high level overview of all that’s going on</a:t>
            </a:r>
            <a:endParaRPr/>
          </a:p>
          <a:p>
            <a:pPr indent="-228600" lvl="1" marL="548640" rtl="0">
              <a:spcBef>
                <a:spcPts val="0"/>
              </a:spcBef>
              <a:spcAft>
                <a:spcPts val="0"/>
              </a:spcAft>
              <a:buClr>
                <a:srgbClr val="45C6EF"/>
              </a:buClr>
              <a:buSzPts val="1400"/>
              <a:buFont typeface="Arial"/>
              <a:buChar char="•"/>
            </a:pPr>
            <a:r>
              <a:rPr lang="en"/>
              <a:t>Get your questions answered!</a:t>
            </a:r>
            <a:endParaRPr/>
          </a:p>
          <a:p>
            <a:pPr indent="-228600" lvl="1" marL="548640" rtl="0">
              <a:spcBef>
                <a:spcPts val="0"/>
              </a:spcBef>
              <a:spcAft>
                <a:spcPts val="0"/>
              </a:spcAft>
              <a:buClr>
                <a:srgbClr val="45C6EF"/>
              </a:buClr>
              <a:buSzPts val="1400"/>
              <a:buFont typeface="Arial"/>
              <a:buChar char="•"/>
            </a:pPr>
            <a:r>
              <a:rPr lang="en"/>
              <a:t>Finalize what we have to complete by TechEx</a:t>
            </a:r>
            <a:endParaRPr/>
          </a:p>
          <a:p>
            <a:pPr indent="0" lvl="0" marL="0" rtl="0">
              <a:spcBef>
                <a:spcPts val="0"/>
              </a:spcBef>
              <a:spcAft>
                <a:spcPts val="0"/>
              </a:spcAft>
              <a:buNone/>
            </a:pPr>
            <a:r>
              <a:t/>
            </a:r>
            <a:endParaRPr/>
          </a:p>
          <a:p>
            <a:pPr indent="0" lvl="1" marL="408940" marR="0" rtl="0" algn="l">
              <a:spcBef>
                <a:spcPts val="600"/>
              </a:spcBef>
              <a:spcAft>
                <a:spcPts val="0"/>
              </a:spcAft>
              <a:buClr>
                <a:srgbClr val="45C6EF"/>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2" name="Shape 112"/>
          <p:cNvSpPr txBox="1"/>
          <p:nvPr/>
        </p:nvSpPr>
        <p:spPr>
          <a:xfrm>
            <a:off x="5665675" y="591800"/>
            <a:ext cx="1140000" cy="478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i="1" lang="en">
                <a:solidFill>
                  <a:srgbClr val="FF0000"/>
                </a:solidFill>
              </a:rPr>
              <a:t>10</a:t>
            </a:r>
            <a:r>
              <a:rPr i="1" lang="en">
                <a:solidFill>
                  <a:srgbClr val="FF0000"/>
                </a:solidFill>
              </a:rPr>
              <a:t> minutes</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324339" y="382058"/>
            <a:ext cx="8229600" cy="50621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Big Ten Academic Alliance (BTAA) and TIER Collaboration on Provisioning and De-Provisioning</a:t>
            </a:r>
            <a:endParaRPr/>
          </a:p>
        </p:txBody>
      </p:sp>
      <p:sp>
        <p:nvSpPr>
          <p:cNvPr id="292" name="Shape 292"/>
          <p:cNvSpPr txBox="1"/>
          <p:nvPr>
            <p:ph idx="1" type="body"/>
          </p:nvPr>
        </p:nvSpPr>
        <p:spPr>
          <a:xfrm>
            <a:off x="324339" y="1118870"/>
            <a:ext cx="8229600" cy="314325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Links to </a:t>
            </a:r>
            <a:r>
              <a:rPr lang="en"/>
              <a:t>Wiki space: </a:t>
            </a:r>
            <a:r>
              <a:rPr lang="en" u="sng">
                <a:solidFill>
                  <a:schemeClr val="hlink"/>
                </a:solidFill>
                <a:hlinkClick r:id="rId3"/>
              </a:rPr>
              <a:t>https://spaces.internet2.edu/x/DANhBg</a:t>
            </a:r>
            <a:r>
              <a:rPr lang="en"/>
              <a:t> </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How to get involve</a:t>
            </a:r>
            <a:r>
              <a:rPr lang="en"/>
              <a:t>d:</a:t>
            </a:r>
            <a:endParaRPr/>
          </a:p>
          <a:p>
            <a:pPr indent="-228600" lvl="1" marL="548640" marR="0" rtl="0" algn="l">
              <a:spcBef>
                <a:spcPts val="0"/>
              </a:spcBef>
              <a:spcAft>
                <a:spcPts val="0"/>
              </a:spcAft>
              <a:buSzPts val="1400"/>
              <a:buChar char="•"/>
            </a:pPr>
            <a:r>
              <a:rPr lang="en"/>
              <a:t>Join the working group</a:t>
            </a:r>
            <a:endParaRPr/>
          </a:p>
          <a:p>
            <a:pPr indent="-228600" lvl="1" marL="548640" marR="0" rtl="0" algn="l">
              <a:spcBef>
                <a:spcPts val="0"/>
              </a:spcBef>
              <a:spcAft>
                <a:spcPts val="0"/>
              </a:spcAft>
              <a:buSzPts val="1400"/>
              <a:buChar char="•"/>
            </a:pPr>
            <a:r>
              <a:rPr lang="en"/>
              <a:t>Evaluate your favorite provisioning engine and provide us feedback</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Contact information: kwessel@illinois.edu</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45720" marR="0" rtl="0" algn="l">
              <a:spcBef>
                <a:spcPts val="0"/>
              </a:spcBef>
              <a:spcAft>
                <a:spcPts val="0"/>
              </a:spcAft>
              <a:buClr>
                <a:srgbClr val="EB1C23"/>
              </a:buClr>
              <a:buSzPts val="1600"/>
              <a:buFont typeface="Arial"/>
              <a:buNone/>
            </a:pPr>
            <a:r>
              <a:t/>
            </a:r>
            <a:endParaRPr sz="16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nvSpPr>
        <p:spPr>
          <a:xfrm>
            <a:off x="261258" y="2173255"/>
            <a:ext cx="408432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372F81"/>
                </a:solidFill>
                <a:latin typeface="Arial"/>
                <a:ea typeface="Arial"/>
                <a:cs typeface="Arial"/>
                <a:sym typeface="Arial"/>
              </a:rPr>
              <a:t>Subject Matter Experts</a:t>
            </a:r>
            <a:endParaRPr/>
          </a:p>
        </p:txBody>
      </p:sp>
      <p:sp>
        <p:nvSpPr>
          <p:cNvPr id="298" name="Shape 298"/>
          <p:cNvSpPr txBox="1"/>
          <p:nvPr/>
        </p:nvSpPr>
        <p:spPr>
          <a:xfrm>
            <a:off x="1496950" y="2684075"/>
            <a:ext cx="14448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5 minutes each</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324339" y="382058"/>
            <a:ext cx="8229600" cy="61489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COmanage</a:t>
            </a:r>
            <a:br>
              <a:rPr b="1" i="0" lang="en" sz="1800" u="none" cap="none" strike="noStrike">
                <a:solidFill>
                  <a:srgbClr val="372F81"/>
                </a:solidFill>
                <a:latin typeface="Arial"/>
                <a:ea typeface="Arial"/>
                <a:cs typeface="Arial"/>
                <a:sym typeface="Arial"/>
              </a:rPr>
            </a:br>
            <a:r>
              <a:rPr b="0" i="0" lang="en" sz="1800" u="none" cap="none" strike="noStrike">
                <a:solidFill>
                  <a:schemeClr val="accent1"/>
                </a:solidFill>
                <a:latin typeface="Arial"/>
                <a:ea typeface="Arial"/>
                <a:cs typeface="Arial"/>
                <a:sym typeface="Arial"/>
              </a:rPr>
              <a:t>Scott Koranda &amp; Benn Oshrin</a:t>
            </a:r>
            <a:endParaRPr b="0" i="0" sz="1800" u="none" cap="none" strike="noStrike">
              <a:solidFill>
                <a:schemeClr val="accent1"/>
              </a:solidFill>
              <a:latin typeface="Arial"/>
              <a:ea typeface="Arial"/>
              <a:cs typeface="Arial"/>
              <a:sym typeface="Arial"/>
            </a:endParaRPr>
          </a:p>
        </p:txBody>
      </p:sp>
      <p:sp>
        <p:nvSpPr>
          <p:cNvPr id="304" name="Shape 304"/>
          <p:cNvSpPr txBox="1"/>
          <p:nvPr>
            <p:ph idx="1" type="body"/>
          </p:nvPr>
        </p:nvSpPr>
        <p:spPr>
          <a:xfrm>
            <a:off x="324339" y="1162413"/>
            <a:ext cx="8229600" cy="314325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Recent Developments</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t>COmanage Registry v3.2.0 development underway</a:t>
            </a:r>
            <a:endParaRPr/>
          </a:p>
          <a:p>
            <a:pPr indent="-228600" lvl="2" marL="804672" marR="0" rtl="0" algn="l">
              <a:spcBef>
                <a:spcPts val="0"/>
              </a:spcBef>
              <a:spcAft>
                <a:spcPts val="0"/>
              </a:spcAft>
              <a:buSzPts val="1200"/>
              <a:buChar char="•"/>
            </a:pPr>
            <a:r>
              <a:rPr lang="en"/>
              <a:t>voPerson support</a:t>
            </a:r>
            <a:endParaRPr/>
          </a:p>
          <a:p>
            <a:pPr indent="-228600" lvl="2" marL="804672" marR="0" rtl="0" algn="l">
              <a:spcBef>
                <a:spcPts val="0"/>
              </a:spcBef>
              <a:spcAft>
                <a:spcPts val="0"/>
              </a:spcAft>
              <a:buSzPts val="1200"/>
              <a:buChar char="•"/>
            </a:pPr>
            <a:r>
              <a:rPr lang="en"/>
              <a:t>New objects: Servers</a:t>
            </a:r>
            <a:endParaRPr/>
          </a:p>
          <a:p>
            <a:pPr indent="-228600" lvl="2" marL="804672" marR="0" rtl="0" algn="l">
              <a:spcBef>
                <a:spcPts val="0"/>
              </a:spcBef>
              <a:spcAft>
                <a:spcPts val="0"/>
              </a:spcAft>
              <a:buSzPts val="1200"/>
              <a:buChar char="•"/>
            </a:pPr>
            <a:r>
              <a:rPr lang="en"/>
              <a:t>Dashboards</a:t>
            </a:r>
            <a:endParaRPr/>
          </a:p>
          <a:p>
            <a:pPr indent="-228600" lvl="2" marL="804672" marR="0" rtl="0" algn="l">
              <a:spcBef>
                <a:spcPts val="0"/>
              </a:spcBef>
              <a:spcAft>
                <a:spcPts val="0"/>
              </a:spcAft>
              <a:buSzPts val="1200"/>
              <a:buChar char="•"/>
            </a:pPr>
            <a:r>
              <a:rPr lang="en"/>
              <a:t>Various smaller fixes and changes</a:t>
            </a:r>
            <a:endParaRPr/>
          </a:p>
          <a:p>
            <a:pPr indent="-228600" lvl="1" marL="548640" rtl="0">
              <a:spcBef>
                <a:spcPts val="0"/>
              </a:spcBef>
              <a:spcAft>
                <a:spcPts val="0"/>
              </a:spcAft>
              <a:buSzPts val="1400"/>
              <a:buChar char="•"/>
            </a:pPr>
            <a:r>
              <a:rPr lang="en"/>
              <a:t>v4.0.0 framework migration scoping and planning mostly completed</a:t>
            </a:r>
            <a:endParaRPr/>
          </a:p>
          <a:p>
            <a:pPr indent="-228600" lvl="1" marL="548640" rtl="0">
              <a:spcBef>
                <a:spcPts val="0"/>
              </a:spcBef>
              <a:spcAft>
                <a:spcPts val="0"/>
              </a:spcAft>
              <a:buSzPts val="1400"/>
              <a:buChar char="•"/>
            </a:pPr>
            <a:r>
              <a:rPr lang="en"/>
              <a:t>TIER Docker image</a:t>
            </a:r>
            <a:endParaRPr/>
          </a:p>
          <a:p>
            <a:pPr indent="0" lvl="0" marL="0" marR="0" rtl="0" algn="l">
              <a:spcBef>
                <a:spcPts val="0"/>
              </a:spcBef>
              <a:spcAft>
                <a:spcPts val="0"/>
              </a:spcAft>
              <a:buNone/>
            </a:pPr>
            <a:r>
              <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Future Developments</a:t>
            </a:r>
            <a:endParaRPr sz="1600">
              <a:solidFill>
                <a:schemeClr val="dk1"/>
              </a:solidFill>
              <a:latin typeface="Arial"/>
              <a:ea typeface="Arial"/>
              <a:cs typeface="Arial"/>
              <a:sym typeface="Arial"/>
            </a:endParaRPr>
          </a:p>
          <a:p>
            <a:pPr indent="-228600" lvl="1" marL="548640" rtl="0">
              <a:spcBef>
                <a:spcPts val="0"/>
              </a:spcBef>
              <a:spcAft>
                <a:spcPts val="0"/>
              </a:spcAft>
              <a:buSzPts val="1400"/>
              <a:buChar char="•"/>
            </a:pPr>
            <a:r>
              <a:rPr lang="en"/>
              <a:t>v3.2.0 release TBD, soonish</a:t>
            </a:r>
            <a:endParaRPr/>
          </a:p>
          <a:p>
            <a:pPr indent="-228600" lvl="1" marL="548640" rtl="0">
              <a:spcBef>
                <a:spcPts val="0"/>
              </a:spcBef>
              <a:spcAft>
                <a:spcPts val="0"/>
              </a:spcAft>
              <a:buSzPts val="1400"/>
              <a:buChar char="•"/>
            </a:pPr>
            <a:r>
              <a:rPr lang="en"/>
              <a:t>v4.0.0 framework migration</a:t>
            </a:r>
            <a:endParaRPr/>
          </a:p>
          <a:p>
            <a:pPr indent="-228600" lvl="1" marL="548640" rtl="0">
              <a:spcBef>
                <a:spcPts val="0"/>
              </a:spcBef>
              <a:spcAft>
                <a:spcPts val="0"/>
              </a:spcAft>
              <a:buSzPts val="1400"/>
              <a:buChar char="•"/>
            </a:pPr>
            <a:r>
              <a:rPr lang="en"/>
              <a:t>New ID Match project under way, initial "alpha" release soon</a:t>
            </a:r>
            <a:endParaRPr/>
          </a:p>
          <a:p>
            <a:pPr indent="-228600" lvl="2" marL="804672" rtl="0">
              <a:spcBef>
                <a:spcPts val="0"/>
              </a:spcBef>
              <a:spcAft>
                <a:spcPts val="0"/>
              </a:spcAft>
              <a:buSzPts val="1200"/>
              <a:buChar char="•"/>
            </a:pPr>
            <a:r>
              <a:rPr lang="en"/>
              <a:t>Beta and v1.0.0 releases TBD, probably before summer</a:t>
            </a:r>
            <a:endParaRPr/>
          </a:p>
          <a:p>
            <a:pPr indent="-228600" lvl="2" marL="804672" rtl="0">
              <a:spcBef>
                <a:spcPts val="0"/>
              </a:spcBef>
              <a:spcAft>
                <a:spcPts val="0"/>
              </a:spcAft>
              <a:buSzPts val="1200"/>
              <a:buChar char="•"/>
            </a:pPr>
            <a:r>
              <a:rPr lang="en"/>
              <a:t>Packaging?</a:t>
            </a:r>
            <a:endParaRPr/>
          </a:p>
        </p:txBody>
      </p:sp>
      <p:sp>
        <p:nvSpPr>
          <p:cNvPr id="305" name="Shape 305"/>
          <p:cNvSpPr txBox="1"/>
          <p:nvPr/>
        </p:nvSpPr>
        <p:spPr>
          <a:xfrm>
            <a:off x="6022500" y="591800"/>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5 minutes</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324339" y="382058"/>
            <a:ext cx="8229600" cy="61489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Grouper </a:t>
            </a:r>
            <a:r>
              <a:rPr lang="en"/>
              <a:t>progress since TechEx</a:t>
            </a:r>
            <a:br>
              <a:rPr b="1" i="0" lang="en" sz="1800" u="none" cap="none" strike="noStrike">
                <a:solidFill>
                  <a:srgbClr val="372F81"/>
                </a:solidFill>
                <a:latin typeface="Arial"/>
                <a:ea typeface="Arial"/>
                <a:cs typeface="Arial"/>
                <a:sym typeface="Arial"/>
              </a:rPr>
            </a:br>
            <a:r>
              <a:rPr b="0" i="0" lang="en" sz="1800" u="none" cap="none" strike="noStrike">
                <a:solidFill>
                  <a:schemeClr val="accent1"/>
                </a:solidFill>
                <a:latin typeface="Arial"/>
                <a:ea typeface="Arial"/>
                <a:cs typeface="Arial"/>
                <a:sym typeface="Arial"/>
              </a:rPr>
              <a:t>Chris Hyzer</a:t>
            </a:r>
            <a:endParaRPr b="0" i="0" sz="1800" u="none" cap="none" strike="noStrike">
              <a:solidFill>
                <a:schemeClr val="accent1"/>
              </a:solidFill>
              <a:latin typeface="Arial"/>
              <a:ea typeface="Arial"/>
              <a:cs typeface="Arial"/>
              <a:sym typeface="Arial"/>
            </a:endParaRPr>
          </a:p>
        </p:txBody>
      </p:sp>
      <p:sp>
        <p:nvSpPr>
          <p:cNvPr id="311" name="Shape 311"/>
          <p:cNvSpPr txBox="1"/>
          <p:nvPr>
            <p:ph idx="1" type="body"/>
          </p:nvPr>
        </p:nvSpPr>
        <p:spPr>
          <a:xfrm>
            <a:off x="324339" y="1162413"/>
            <a:ext cx="8229600" cy="3143250"/>
          </a:xfrm>
          <a:prstGeom prst="rect">
            <a:avLst/>
          </a:prstGeom>
          <a:noFill/>
          <a:ln>
            <a:noFill/>
          </a:ln>
        </p:spPr>
        <p:txBody>
          <a:bodyPr anchorCtr="0" anchor="t" bIns="0" lIns="0" spcFirstLastPara="1" rIns="0" wrap="square" tIns="0">
            <a:noAutofit/>
          </a:bodyPr>
          <a:lstStyle/>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Migrate Admin and Lite UI to the New UI</a:t>
            </a:r>
            <a:endParaRPr>
              <a:solidFill>
                <a:srgbClr val="231F20"/>
              </a:solidFill>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Delete old and/or inactive data</a:t>
            </a:r>
            <a:endParaRPr>
              <a:solidFill>
                <a:srgbClr val="231F20"/>
              </a:solidFill>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Deprovisioning</a:t>
            </a:r>
            <a:endParaRPr>
              <a:solidFill>
                <a:srgbClr val="231F20"/>
              </a:solidFill>
            </a:endParaRPr>
          </a:p>
          <a:p>
            <a:pPr indent="-228600" lvl="0" marL="274320" rtl="0">
              <a:lnSpc>
                <a:spcPct val="115000"/>
              </a:lnSpc>
              <a:spcBef>
                <a:spcPts val="0"/>
              </a:spcBef>
              <a:spcAft>
                <a:spcPts val="0"/>
              </a:spcAft>
              <a:buClr>
                <a:schemeClr val="accent1"/>
              </a:buClr>
              <a:buSzPts val="1600"/>
              <a:buFont typeface="Arial"/>
              <a:buChar char="•"/>
            </a:pPr>
            <a:r>
              <a:rPr lang="en">
                <a:solidFill>
                  <a:srgbClr val="231F20"/>
                </a:solidFill>
              </a:rPr>
              <a:t>Update third party dependencies</a:t>
            </a:r>
            <a:endParaRPr>
              <a:solidFill>
                <a:srgbClr val="231F20"/>
              </a:solidFill>
            </a:endParaRPr>
          </a:p>
          <a:p>
            <a:pPr indent="-228600" lvl="0" marL="274320" rtl="0">
              <a:lnSpc>
                <a:spcPct val="115000"/>
              </a:lnSpc>
              <a:spcBef>
                <a:spcPts val="0"/>
              </a:spcBef>
              <a:spcAft>
                <a:spcPts val="0"/>
              </a:spcAft>
              <a:buClr>
                <a:schemeClr val="accent1"/>
              </a:buClr>
              <a:buSzPts val="1600"/>
              <a:buFont typeface="Arial"/>
              <a:buChar char="•"/>
            </a:pPr>
            <a:r>
              <a:rPr lang="en">
                <a:solidFill>
                  <a:srgbClr val="231F20"/>
                </a:solidFill>
              </a:rPr>
              <a:t>Performance improvements </a:t>
            </a:r>
            <a:endParaRPr>
              <a:solidFill>
                <a:srgbClr val="231F20"/>
              </a:solidFill>
            </a:endParaRPr>
          </a:p>
          <a:p>
            <a:pPr indent="-228600" lvl="0" marL="274320" rtl="0">
              <a:lnSpc>
                <a:spcPct val="115000"/>
              </a:lnSpc>
              <a:spcBef>
                <a:spcPts val="0"/>
              </a:spcBef>
              <a:spcAft>
                <a:spcPts val="0"/>
              </a:spcAft>
              <a:buClr>
                <a:schemeClr val="accent1"/>
              </a:buClr>
              <a:buSzPts val="1600"/>
              <a:buFont typeface="Arial"/>
              <a:buChar char="•"/>
            </a:pPr>
            <a:r>
              <a:rPr lang="en">
                <a:solidFill>
                  <a:srgbClr val="231F20"/>
                </a:solidFill>
              </a:rPr>
              <a:t>Provisioning to BMC remedy</a:t>
            </a:r>
            <a:endParaRPr/>
          </a:p>
        </p:txBody>
      </p:sp>
      <p:sp>
        <p:nvSpPr>
          <p:cNvPr id="312" name="Shape 312"/>
          <p:cNvSpPr txBox="1"/>
          <p:nvPr/>
        </p:nvSpPr>
        <p:spPr>
          <a:xfrm>
            <a:off x="6022500" y="591800"/>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324339" y="382058"/>
            <a:ext cx="8229600" cy="615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Grouper roadmap</a:t>
            </a:r>
            <a:br>
              <a:rPr b="1" i="0" lang="en" sz="1800" u="none" cap="none" strike="noStrike">
                <a:solidFill>
                  <a:srgbClr val="372F81"/>
                </a:solidFill>
                <a:latin typeface="Arial"/>
                <a:ea typeface="Arial"/>
                <a:cs typeface="Arial"/>
                <a:sym typeface="Arial"/>
              </a:rPr>
            </a:br>
            <a:r>
              <a:rPr b="0" i="0" lang="en" sz="1800" u="none" cap="none" strike="noStrike">
                <a:solidFill>
                  <a:schemeClr val="accent1"/>
                </a:solidFill>
                <a:latin typeface="Arial"/>
                <a:ea typeface="Arial"/>
                <a:cs typeface="Arial"/>
                <a:sym typeface="Arial"/>
              </a:rPr>
              <a:t>Chris Hyzer</a:t>
            </a:r>
            <a:endParaRPr b="0" i="0" sz="1800" u="none" cap="none" strike="noStrike">
              <a:solidFill>
                <a:schemeClr val="accent1"/>
              </a:solidFill>
              <a:latin typeface="Arial"/>
              <a:ea typeface="Arial"/>
              <a:cs typeface="Arial"/>
              <a:sym typeface="Arial"/>
            </a:endParaRPr>
          </a:p>
        </p:txBody>
      </p:sp>
      <p:sp>
        <p:nvSpPr>
          <p:cNvPr id="318" name="Shape 318"/>
          <p:cNvSpPr txBox="1"/>
          <p:nvPr>
            <p:ph idx="1" type="body"/>
          </p:nvPr>
        </p:nvSpPr>
        <p:spPr>
          <a:xfrm>
            <a:off x="324339" y="1162413"/>
            <a:ext cx="8229600" cy="3143100"/>
          </a:xfrm>
          <a:prstGeom prst="rect">
            <a:avLst/>
          </a:prstGeom>
          <a:noFill/>
          <a:ln>
            <a:noFill/>
          </a:ln>
        </p:spPr>
        <p:txBody>
          <a:bodyPr anchorCtr="0" anchor="t" bIns="0" lIns="0" spcFirstLastPara="1" rIns="0" wrap="square" tIns="0">
            <a:noAutofit/>
          </a:bodyPr>
          <a:lstStyle/>
          <a:p>
            <a:pPr indent="-228600" lvl="0" marL="274320" marR="0" rtl="0" algn="l">
              <a:lnSpc>
                <a:spcPct val="115000"/>
              </a:lnSpc>
              <a:spcBef>
                <a:spcPts val="0"/>
              </a:spcBef>
              <a:spcAft>
                <a:spcPts val="0"/>
              </a:spcAft>
              <a:buClr>
                <a:srgbClr val="EB1C23"/>
              </a:buClr>
              <a:buSzPts val="1600"/>
              <a:buFont typeface="Arial"/>
              <a:buChar char="•"/>
            </a:pPr>
            <a:r>
              <a:rPr lang="en" u="sng">
                <a:solidFill>
                  <a:schemeClr val="hlink"/>
                </a:solidFill>
                <a:hlinkClick r:id="rId3"/>
              </a:rPr>
              <a:t>https://spaces.internet2.edu/display/Grouper/Grouper+Product+Roadmap</a:t>
            </a:r>
            <a:endParaRPr u="sng">
              <a:solidFill>
                <a:schemeClr val="hlink"/>
              </a:solidFill>
              <a:hlinkClick r:id="rId4"/>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Imminent release of 2.4 (immediate focus)</a:t>
            </a:r>
            <a:endParaRPr>
              <a:solidFill>
                <a:srgbClr val="231F20"/>
              </a:solidFill>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Support 2.4</a:t>
            </a:r>
            <a:endParaRPr>
              <a:solidFill>
                <a:srgbClr val="231F20"/>
              </a:solidFill>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Continue to do low impact improvement patches in 2.4</a:t>
            </a:r>
            <a:endParaRPr>
              <a:solidFill>
                <a:srgbClr val="231F20"/>
              </a:solidFill>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2.5 release in 2019 Q2</a:t>
            </a:r>
            <a:endParaRPr/>
          </a:p>
        </p:txBody>
      </p:sp>
      <p:sp>
        <p:nvSpPr>
          <p:cNvPr id="319" name="Shape 319"/>
          <p:cNvSpPr txBox="1"/>
          <p:nvPr/>
        </p:nvSpPr>
        <p:spPr>
          <a:xfrm>
            <a:off x="6022500" y="591800"/>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324339" y="382058"/>
            <a:ext cx="8229600" cy="615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Grouper roadmap</a:t>
            </a:r>
            <a:r>
              <a:rPr lang="en"/>
              <a:t> </a:t>
            </a:r>
            <a:r>
              <a:rPr lang="en">
                <a:solidFill>
                  <a:srgbClr val="372F81"/>
                </a:solidFill>
              </a:rPr>
              <a:t>- 2.4 patches (tentative)</a:t>
            </a:r>
            <a:br>
              <a:rPr b="1" i="0" lang="en" sz="1800" u="none" cap="none" strike="noStrike">
                <a:solidFill>
                  <a:srgbClr val="372F81"/>
                </a:solidFill>
                <a:latin typeface="Arial"/>
                <a:ea typeface="Arial"/>
                <a:cs typeface="Arial"/>
                <a:sym typeface="Arial"/>
              </a:rPr>
            </a:br>
            <a:r>
              <a:rPr b="0" i="0" lang="en" sz="1800" u="none" cap="none" strike="noStrike">
                <a:solidFill>
                  <a:schemeClr val="accent1"/>
                </a:solidFill>
                <a:latin typeface="Arial"/>
                <a:ea typeface="Arial"/>
                <a:cs typeface="Arial"/>
                <a:sym typeface="Arial"/>
              </a:rPr>
              <a:t>Chris Hyzer</a:t>
            </a:r>
            <a:endParaRPr b="0" i="0" sz="1800" u="none" cap="none" strike="noStrike">
              <a:solidFill>
                <a:schemeClr val="accent1"/>
              </a:solidFill>
              <a:latin typeface="Arial"/>
              <a:ea typeface="Arial"/>
              <a:cs typeface="Arial"/>
              <a:sym typeface="Arial"/>
            </a:endParaRPr>
          </a:p>
        </p:txBody>
      </p:sp>
      <p:sp>
        <p:nvSpPr>
          <p:cNvPr id="325" name="Shape 325"/>
          <p:cNvSpPr txBox="1"/>
          <p:nvPr>
            <p:ph idx="1" type="body"/>
          </p:nvPr>
        </p:nvSpPr>
        <p:spPr>
          <a:xfrm>
            <a:off x="324339" y="1162413"/>
            <a:ext cx="8229600" cy="3143100"/>
          </a:xfrm>
          <a:prstGeom prst="rect">
            <a:avLst/>
          </a:prstGeom>
          <a:noFill/>
          <a:ln>
            <a:noFill/>
          </a:ln>
        </p:spPr>
        <p:txBody>
          <a:bodyPr anchorCtr="0" anchor="t" bIns="0" lIns="0" spcFirstLastPara="1" rIns="0" wrap="square" tIns="0">
            <a:noAutofit/>
          </a:bodyPr>
          <a:lstStyle/>
          <a:p>
            <a:pPr indent="-228600" lvl="0" marL="274320" rtl="0">
              <a:lnSpc>
                <a:spcPct val="115000"/>
              </a:lnSpc>
              <a:spcBef>
                <a:spcPts val="0"/>
              </a:spcBef>
              <a:spcAft>
                <a:spcPts val="0"/>
              </a:spcAft>
              <a:buClr>
                <a:srgbClr val="EB1C23"/>
              </a:buClr>
              <a:buSzPts val="1600"/>
              <a:buFont typeface="Arial"/>
              <a:buChar char="•"/>
            </a:pPr>
            <a:r>
              <a:rPr lang="en" u="sng">
                <a:solidFill>
                  <a:schemeClr val="hlink"/>
                </a:solidFill>
                <a:hlinkClick r:id="rId3"/>
              </a:rPr>
              <a:t>Provisioning managed from UI</a:t>
            </a:r>
            <a:endParaRPr u="sng">
              <a:solidFill>
                <a:schemeClr val="hlink"/>
              </a:solidFill>
              <a:hlinkClick r:id="rId4"/>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Allow configuration to be stored in database</a:t>
            </a:r>
            <a:endParaRPr>
              <a:solidFill>
                <a:srgbClr val="231F20"/>
              </a:solidFill>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Membership reports</a:t>
            </a:r>
            <a:endParaRPr>
              <a:solidFill>
                <a:srgbClr val="231F20"/>
              </a:solidFill>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Simple workflow approvals</a:t>
            </a:r>
            <a:endParaRPr>
              <a:solidFill>
                <a:srgbClr val="231F20"/>
              </a:solidFill>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Workflow state changes in groups</a:t>
            </a:r>
            <a:endParaRPr>
              <a:solidFill>
                <a:srgbClr val="231F20"/>
              </a:solidFill>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Separation of duties</a:t>
            </a:r>
            <a:endParaRPr>
              <a:solidFill>
                <a:srgbClr val="231F20"/>
              </a:solidFill>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Subject source configuration in UI</a:t>
            </a:r>
            <a:endParaRPr>
              <a:solidFill>
                <a:srgbClr val="231F20"/>
              </a:solidFill>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Real time loading from LDAP</a:t>
            </a:r>
            <a:endParaRPr>
              <a:solidFill>
                <a:srgbClr val="231F20"/>
              </a:solidFill>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Atlassian integration to REST API (cloud or local)</a:t>
            </a:r>
            <a:endParaRPr/>
          </a:p>
        </p:txBody>
      </p:sp>
      <p:sp>
        <p:nvSpPr>
          <p:cNvPr id="326" name="Shape 326"/>
          <p:cNvSpPr txBox="1"/>
          <p:nvPr/>
        </p:nvSpPr>
        <p:spPr>
          <a:xfrm>
            <a:off x="6022500" y="591800"/>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324339" y="382058"/>
            <a:ext cx="8229600" cy="6150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Grouper roadmap</a:t>
            </a:r>
            <a:r>
              <a:rPr lang="en"/>
              <a:t> </a:t>
            </a:r>
            <a:r>
              <a:rPr lang="en">
                <a:solidFill>
                  <a:srgbClr val="372F81"/>
                </a:solidFill>
              </a:rPr>
              <a:t>- 2.5 (tentative)</a:t>
            </a:r>
            <a:br>
              <a:rPr b="1" i="0" lang="en" sz="1800" u="none" cap="none" strike="noStrike">
                <a:solidFill>
                  <a:srgbClr val="372F81"/>
                </a:solidFill>
                <a:latin typeface="Arial"/>
                <a:ea typeface="Arial"/>
                <a:cs typeface="Arial"/>
                <a:sym typeface="Arial"/>
              </a:rPr>
            </a:br>
            <a:r>
              <a:rPr b="0" i="0" lang="en" sz="1800" u="none" cap="none" strike="noStrike">
                <a:solidFill>
                  <a:schemeClr val="accent1"/>
                </a:solidFill>
                <a:latin typeface="Arial"/>
                <a:ea typeface="Arial"/>
                <a:cs typeface="Arial"/>
                <a:sym typeface="Arial"/>
              </a:rPr>
              <a:t>Chris Hyzer</a:t>
            </a:r>
            <a:endParaRPr b="0" i="0" sz="1800" u="none" cap="none" strike="noStrike">
              <a:solidFill>
                <a:schemeClr val="accent1"/>
              </a:solidFill>
              <a:latin typeface="Arial"/>
              <a:ea typeface="Arial"/>
              <a:cs typeface="Arial"/>
              <a:sym typeface="Arial"/>
            </a:endParaRPr>
          </a:p>
        </p:txBody>
      </p:sp>
      <p:sp>
        <p:nvSpPr>
          <p:cNvPr id="332" name="Shape 332"/>
          <p:cNvSpPr txBox="1"/>
          <p:nvPr>
            <p:ph idx="1" type="body"/>
          </p:nvPr>
        </p:nvSpPr>
        <p:spPr>
          <a:xfrm>
            <a:off x="324339" y="1162413"/>
            <a:ext cx="8229600" cy="3143100"/>
          </a:xfrm>
          <a:prstGeom prst="rect">
            <a:avLst/>
          </a:prstGeom>
          <a:noFill/>
          <a:ln>
            <a:noFill/>
          </a:ln>
        </p:spPr>
        <p:txBody>
          <a:bodyPr anchorCtr="0" anchor="t" bIns="0" lIns="0" spcFirstLastPara="1" rIns="0" wrap="square" tIns="0">
            <a:noAutofit/>
          </a:bodyPr>
          <a:lstStyle/>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Group delete dates</a:t>
            </a:r>
            <a:endParaRPr>
              <a:solidFill>
                <a:srgbClr val="231F20"/>
              </a:solidFill>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Membership notes</a:t>
            </a:r>
            <a:endParaRPr>
              <a:solidFill>
                <a:srgbClr val="231F20"/>
              </a:solidFill>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“Internal” groups</a:t>
            </a:r>
            <a:endParaRPr>
              <a:solidFill>
                <a:srgbClr val="231F20"/>
              </a:solidFill>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Better paging in WS</a:t>
            </a:r>
            <a:endParaRPr>
              <a:solidFill>
                <a:srgbClr val="231F20"/>
              </a:solidFill>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Continue dependency updates</a:t>
            </a:r>
            <a:endParaRPr>
              <a:solidFill>
                <a:srgbClr val="231F20"/>
              </a:solidFill>
            </a:endParaRPr>
          </a:p>
          <a:p>
            <a:pPr indent="-228600" lvl="0" marL="274320" rtl="0">
              <a:lnSpc>
                <a:spcPct val="115000"/>
              </a:lnSpc>
              <a:spcBef>
                <a:spcPts val="0"/>
              </a:spcBef>
              <a:spcAft>
                <a:spcPts val="0"/>
              </a:spcAft>
              <a:buClr>
                <a:srgbClr val="EB1C23"/>
              </a:buClr>
              <a:buSzPts val="1600"/>
              <a:buFont typeface="Arial"/>
              <a:buChar char="•"/>
            </a:pPr>
            <a:r>
              <a:rPr lang="en">
                <a:solidFill>
                  <a:srgbClr val="231F20"/>
                </a:solidFill>
              </a:rPr>
              <a:t>Provision lifecycle events</a:t>
            </a:r>
            <a:endParaRPr/>
          </a:p>
        </p:txBody>
      </p:sp>
      <p:sp>
        <p:nvSpPr>
          <p:cNvPr id="333" name="Shape 333"/>
          <p:cNvSpPr txBox="1"/>
          <p:nvPr/>
        </p:nvSpPr>
        <p:spPr>
          <a:xfrm>
            <a:off x="6022500" y="591800"/>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324339" y="382058"/>
            <a:ext cx="8229600" cy="61489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midPoint</a:t>
            </a:r>
            <a:br>
              <a:rPr b="1" i="0" lang="en" sz="1800" u="none" cap="none" strike="noStrike">
                <a:solidFill>
                  <a:srgbClr val="372F81"/>
                </a:solidFill>
                <a:latin typeface="Arial"/>
                <a:ea typeface="Arial"/>
                <a:cs typeface="Arial"/>
                <a:sym typeface="Arial"/>
              </a:rPr>
            </a:br>
            <a:r>
              <a:rPr b="0" i="0" lang="en" sz="1800" u="none" cap="none" strike="noStrike">
                <a:solidFill>
                  <a:schemeClr val="accent1"/>
                </a:solidFill>
                <a:latin typeface="Arial"/>
                <a:ea typeface="Arial"/>
                <a:cs typeface="Arial"/>
                <a:sym typeface="Arial"/>
              </a:rPr>
              <a:t>Ethan Kromhout</a:t>
            </a:r>
            <a:endParaRPr b="0" i="0" sz="1800" u="none" cap="none" strike="noStrike">
              <a:solidFill>
                <a:schemeClr val="accent1"/>
              </a:solidFill>
              <a:latin typeface="Arial"/>
              <a:ea typeface="Arial"/>
              <a:cs typeface="Arial"/>
              <a:sym typeface="Arial"/>
            </a:endParaRPr>
          </a:p>
        </p:txBody>
      </p:sp>
      <p:sp>
        <p:nvSpPr>
          <p:cNvPr id="339" name="Shape 339"/>
          <p:cNvSpPr txBox="1"/>
          <p:nvPr>
            <p:ph idx="1" type="body"/>
          </p:nvPr>
        </p:nvSpPr>
        <p:spPr>
          <a:xfrm>
            <a:off x="324339" y="1162413"/>
            <a:ext cx="8229600" cy="314325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Recent Developments</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t>Normalized messages based on TIER minimal person schema</a:t>
            </a:r>
            <a:endParaRPr/>
          </a:p>
          <a:p>
            <a:pPr indent="-228600" lvl="1" marL="548640" marR="0" rtl="0" algn="l">
              <a:spcBef>
                <a:spcPts val="0"/>
              </a:spcBef>
              <a:spcAft>
                <a:spcPts val="0"/>
              </a:spcAft>
              <a:buSzPts val="1400"/>
              <a:buChar char="•"/>
            </a:pPr>
            <a:r>
              <a:rPr lang="en"/>
              <a:t>Using Grouper access management to drive roles in midPoint</a:t>
            </a:r>
            <a:endParaRPr/>
          </a:p>
          <a:p>
            <a:pPr indent="-228600" lvl="1" marL="548640" marR="0" rtl="0" algn="l">
              <a:spcBef>
                <a:spcPts val="0"/>
              </a:spcBef>
              <a:spcAft>
                <a:spcPts val="0"/>
              </a:spcAft>
              <a:buSzPts val="1400"/>
              <a:buChar char="•"/>
            </a:pPr>
            <a:r>
              <a:rPr lang="en"/>
              <a:t>midPoint 3.7.1 released, and a new chapter in the Practical Identity Management with MidPoint book</a:t>
            </a:r>
            <a:endParaRPr/>
          </a:p>
          <a:p>
            <a:pPr indent="-228600" lvl="2" marL="804672" marR="0" rtl="0" algn="l">
              <a:spcBef>
                <a:spcPts val="0"/>
              </a:spcBef>
              <a:spcAft>
                <a:spcPts val="0"/>
              </a:spcAft>
              <a:buSzPts val="1200"/>
              <a:buChar char="•"/>
            </a:pPr>
            <a:r>
              <a:rPr lang="en"/>
              <a:t>midPoint 3.7.1 supports Spring boot or traditional web containers</a:t>
            </a:r>
            <a:endParaRPr/>
          </a:p>
          <a:p>
            <a:pPr indent="-228600" lvl="2" marL="804672" marR="0" rtl="0" algn="l">
              <a:spcBef>
                <a:spcPts val="0"/>
              </a:spcBef>
              <a:spcAft>
                <a:spcPts val="0"/>
              </a:spcAft>
              <a:buSzPts val="1200"/>
              <a:buChar char="•"/>
            </a:pPr>
            <a:r>
              <a:rPr lang="en"/>
              <a:t>Different approach possibly needed for SSO integration</a:t>
            </a:r>
            <a:endParaRPr/>
          </a:p>
          <a:p>
            <a:pPr indent="0" lvl="0" marL="0" marR="0" rtl="0" algn="l">
              <a:spcBef>
                <a:spcPts val="0"/>
              </a:spcBef>
              <a:spcAft>
                <a:spcPts val="0"/>
              </a:spcAft>
              <a:buNone/>
            </a:pPr>
            <a:r>
              <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Future Developments</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t>SOW in progress for TIER midPoint container</a:t>
            </a:r>
            <a:endParaRPr/>
          </a:p>
          <a:p>
            <a:pPr indent="-228600" lvl="1" marL="548640" marR="0" rtl="0" algn="l">
              <a:spcBef>
                <a:spcPts val="0"/>
              </a:spcBef>
              <a:spcAft>
                <a:spcPts val="0"/>
              </a:spcAft>
              <a:buSzPts val="1400"/>
              <a:buChar char="•"/>
            </a:pPr>
            <a:r>
              <a:rPr lang="en"/>
              <a:t>Build on normalized message, and add outgoing Institutional Person created /updated message</a:t>
            </a:r>
            <a:endParaRPr/>
          </a:p>
          <a:p>
            <a:pPr indent="-228600" lvl="1" marL="548640" marR="0" rtl="0" algn="l">
              <a:spcBef>
                <a:spcPts val="0"/>
              </a:spcBef>
              <a:spcAft>
                <a:spcPts val="0"/>
              </a:spcAft>
              <a:buSzPts val="1400"/>
              <a:buChar char="•"/>
            </a:pPr>
            <a:r>
              <a:rPr lang="en"/>
              <a:t>Different patterns for getting Subject ID to Grouper</a:t>
            </a:r>
            <a:endParaRPr/>
          </a:p>
          <a:p>
            <a:pPr indent="-228600" lvl="1" marL="548640" marR="0" rtl="0" algn="l">
              <a:spcBef>
                <a:spcPts val="0"/>
              </a:spcBef>
              <a:spcAft>
                <a:spcPts val="0"/>
              </a:spcAft>
              <a:buSzPts val="1400"/>
              <a:buChar char="•"/>
            </a:pPr>
            <a:r>
              <a:rPr lang="en"/>
              <a:t>Integration with ID matching, inside midPoint or external registry controller</a:t>
            </a:r>
            <a:endParaRPr/>
          </a:p>
        </p:txBody>
      </p:sp>
      <p:sp>
        <p:nvSpPr>
          <p:cNvPr id="340" name="Shape 340"/>
          <p:cNvSpPr txBox="1"/>
          <p:nvPr/>
        </p:nvSpPr>
        <p:spPr>
          <a:xfrm>
            <a:off x="6022500" y="591800"/>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5 minutes</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324339" y="382058"/>
            <a:ext cx="8229600" cy="61489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Shibboleth</a:t>
            </a:r>
            <a:br>
              <a:rPr b="1" i="0" lang="en" sz="1800" u="none" cap="none" strike="noStrike">
                <a:solidFill>
                  <a:srgbClr val="372F81"/>
                </a:solidFill>
                <a:latin typeface="Arial"/>
                <a:ea typeface="Arial"/>
                <a:cs typeface="Arial"/>
                <a:sym typeface="Arial"/>
              </a:rPr>
            </a:br>
            <a:r>
              <a:rPr b="0" i="0" lang="en" sz="1800" u="none" cap="none" strike="noStrike">
                <a:solidFill>
                  <a:schemeClr val="accent1"/>
                </a:solidFill>
                <a:latin typeface="Arial"/>
                <a:ea typeface="Arial"/>
                <a:cs typeface="Arial"/>
                <a:sym typeface="Arial"/>
              </a:rPr>
              <a:t>Paul Caskey &amp; Mic</a:t>
            </a:r>
            <a:r>
              <a:rPr b="0" lang="en">
                <a:solidFill>
                  <a:schemeClr val="accent1"/>
                </a:solidFill>
              </a:rPr>
              <a:t>hael Grady</a:t>
            </a:r>
            <a:endParaRPr b="0" i="0" sz="1800" u="none" cap="none" strike="noStrike">
              <a:solidFill>
                <a:schemeClr val="accent1"/>
              </a:solidFill>
              <a:latin typeface="Arial"/>
              <a:ea typeface="Arial"/>
              <a:cs typeface="Arial"/>
              <a:sym typeface="Arial"/>
            </a:endParaRPr>
          </a:p>
        </p:txBody>
      </p:sp>
      <p:sp>
        <p:nvSpPr>
          <p:cNvPr id="346" name="Shape 346"/>
          <p:cNvSpPr txBox="1"/>
          <p:nvPr>
            <p:ph idx="1" type="body"/>
          </p:nvPr>
        </p:nvSpPr>
        <p:spPr>
          <a:xfrm>
            <a:off x="324339" y="1162413"/>
            <a:ext cx="8229600" cy="314325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Recent Developments</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Future Developments</a:t>
            </a:r>
            <a:endParaRPr/>
          </a:p>
        </p:txBody>
      </p:sp>
      <p:sp>
        <p:nvSpPr>
          <p:cNvPr id="347" name="Shape 347"/>
          <p:cNvSpPr txBox="1"/>
          <p:nvPr/>
        </p:nvSpPr>
        <p:spPr>
          <a:xfrm>
            <a:off x="6022500" y="591800"/>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5 minutes</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nvSpPr>
        <p:spPr>
          <a:xfrm>
            <a:off x="261258" y="2173255"/>
            <a:ext cx="408432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372F81"/>
                </a:solidFill>
                <a:latin typeface="Arial"/>
                <a:ea typeface="Arial"/>
                <a:cs typeface="Arial"/>
                <a:sym typeface="Arial"/>
              </a:rPr>
              <a:t>Campus Success Program Working Groups</a:t>
            </a:r>
            <a:endParaRPr/>
          </a:p>
        </p:txBody>
      </p:sp>
      <p:sp>
        <p:nvSpPr>
          <p:cNvPr id="353" name="Shape 353"/>
          <p:cNvSpPr txBox="1"/>
          <p:nvPr/>
        </p:nvSpPr>
        <p:spPr>
          <a:xfrm>
            <a:off x="1476513" y="3232350"/>
            <a:ext cx="19497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10 </a:t>
            </a:r>
            <a:r>
              <a:rPr i="1" lang="en">
                <a:solidFill>
                  <a:srgbClr val="FF0000"/>
                </a:solidFill>
              </a:rPr>
              <a:t>minutes each</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nvSpPr>
        <p:spPr>
          <a:xfrm>
            <a:off x="428643" y="1790078"/>
            <a:ext cx="3704666"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372F81"/>
                </a:solidFill>
                <a:latin typeface="Arial"/>
                <a:ea typeface="Arial"/>
                <a:cs typeface="Arial"/>
                <a:sym typeface="Arial"/>
              </a:rPr>
              <a:t>Support Services Model Working Group</a:t>
            </a:r>
            <a:endParaRPr/>
          </a:p>
        </p:txBody>
      </p:sp>
      <p:sp>
        <p:nvSpPr>
          <p:cNvPr id="118" name="Shape 118"/>
          <p:cNvSpPr txBox="1"/>
          <p:nvPr/>
        </p:nvSpPr>
        <p:spPr>
          <a:xfrm>
            <a:off x="0" y="2621075"/>
            <a:ext cx="456195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Michael D. Erickson</a:t>
            </a:r>
            <a:endParaRPr sz="1400">
              <a:solidFill>
                <a:schemeClr val="dk1"/>
              </a:solidFill>
              <a:latin typeface="Arial"/>
              <a:ea typeface="Arial"/>
              <a:cs typeface="Arial"/>
              <a:sym typeface="Arial"/>
            </a:endParaRPr>
          </a:p>
        </p:txBody>
      </p:sp>
      <p:sp>
        <p:nvSpPr>
          <p:cNvPr id="119" name="Shape 119"/>
          <p:cNvSpPr txBox="1"/>
          <p:nvPr/>
        </p:nvSpPr>
        <p:spPr>
          <a:xfrm>
            <a:off x="0" y="2928852"/>
            <a:ext cx="4561952" cy="5232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Colorado School of Mines</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0" name="Shape 120"/>
          <p:cNvSpPr txBox="1"/>
          <p:nvPr/>
        </p:nvSpPr>
        <p:spPr>
          <a:xfrm>
            <a:off x="1749325" y="3452075"/>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20</a:t>
            </a:r>
            <a:r>
              <a:rPr i="1" lang="en">
                <a:solidFill>
                  <a:srgbClr val="FF0000"/>
                </a:solidFill>
              </a:rPr>
              <a:t> minutes</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1000"/>
                                        <p:tgtEl>
                                          <p:spTgt spid="11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1000"/>
                                        <p:tgtEl>
                                          <p:spTgt spid="11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nvSpPr>
        <p:spPr>
          <a:xfrm>
            <a:off x="60960" y="1790078"/>
            <a:ext cx="4336869"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372F81"/>
                </a:solidFill>
                <a:latin typeface="Arial"/>
                <a:ea typeface="Arial"/>
                <a:cs typeface="Arial"/>
                <a:sym typeface="Arial"/>
              </a:rPr>
              <a:t>API’s, SCIM Schemas, &amp; Bulk Transaction Requirements</a:t>
            </a:r>
            <a:endParaRPr b="1" sz="2400">
              <a:solidFill>
                <a:srgbClr val="372F81"/>
              </a:solidFill>
              <a:latin typeface="Arial"/>
              <a:ea typeface="Arial"/>
              <a:cs typeface="Arial"/>
              <a:sym typeface="Arial"/>
            </a:endParaRPr>
          </a:p>
        </p:txBody>
      </p:sp>
      <p:sp>
        <p:nvSpPr>
          <p:cNvPr id="359" name="Shape 359"/>
          <p:cNvSpPr txBox="1"/>
          <p:nvPr/>
        </p:nvSpPr>
        <p:spPr>
          <a:xfrm>
            <a:off x="-51582" y="3252017"/>
            <a:ext cx="456195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Keith Wessel</a:t>
            </a:r>
            <a:endParaRPr sz="1400">
              <a:solidFill>
                <a:schemeClr val="dk1"/>
              </a:solidFill>
              <a:latin typeface="Arial"/>
              <a:ea typeface="Arial"/>
              <a:cs typeface="Arial"/>
              <a:sym typeface="Arial"/>
            </a:endParaRPr>
          </a:p>
        </p:txBody>
      </p:sp>
      <p:sp>
        <p:nvSpPr>
          <p:cNvPr id="360" name="Shape 360"/>
          <p:cNvSpPr txBox="1"/>
          <p:nvPr/>
        </p:nvSpPr>
        <p:spPr>
          <a:xfrm>
            <a:off x="-51582" y="3559794"/>
            <a:ext cx="456195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University of Illinois at Urbana-Champaign</a:t>
            </a:r>
            <a:endParaRPr/>
          </a:p>
        </p:txBody>
      </p:sp>
      <p:sp>
        <p:nvSpPr>
          <p:cNvPr id="361" name="Shape 361"/>
          <p:cNvSpPr txBox="1"/>
          <p:nvPr/>
        </p:nvSpPr>
        <p:spPr>
          <a:xfrm>
            <a:off x="1659388" y="4024350"/>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10</a:t>
            </a:r>
            <a:r>
              <a:rPr i="1" lang="en">
                <a:solidFill>
                  <a:srgbClr val="FF0000"/>
                </a:solidFill>
              </a:rPr>
              <a:t> minutes</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59"/>
                                        </p:tgtEl>
                                        <p:attrNameLst>
                                          <p:attrName>style.visibility</p:attrName>
                                        </p:attrNameLst>
                                      </p:cBhvr>
                                      <p:to>
                                        <p:strVal val="visible"/>
                                      </p:to>
                                    </p:set>
                                    <p:anim calcmode="lin" valueType="num">
                                      <p:cBhvr additive="base">
                                        <p:cTn dur="1000"/>
                                        <p:tgtEl>
                                          <p:spTgt spid="35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360"/>
                                        </p:tgtEl>
                                        <p:attrNameLst>
                                          <p:attrName>style.visibility</p:attrName>
                                        </p:attrNameLst>
                                      </p:cBhvr>
                                      <p:to>
                                        <p:strVal val="visible"/>
                                      </p:to>
                                    </p:set>
                                    <p:anim calcmode="lin" valueType="num">
                                      <p:cBhvr additive="base">
                                        <p:cTn dur="1000"/>
                                        <p:tgtEl>
                                          <p:spTgt spid="36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API’s, SCIM Schemas, &amp; Bulk Transaction Requirements</a:t>
            </a:r>
            <a:endParaRPr/>
          </a:p>
        </p:txBody>
      </p:sp>
      <p:sp>
        <p:nvSpPr>
          <p:cNvPr id="367" name="Shape 367"/>
          <p:cNvSpPr txBox="1"/>
          <p:nvPr>
            <p:ph idx="1" type="body"/>
          </p:nvPr>
        </p:nvSpPr>
        <p:spPr>
          <a:xfrm>
            <a:off x="274320" y="996949"/>
            <a:ext cx="8229600" cy="3339919"/>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Overview/</a:t>
            </a:r>
            <a:r>
              <a:rPr lang="en"/>
              <a:t>M</a:t>
            </a:r>
            <a:r>
              <a:rPr lang="en" sz="1600">
                <a:solidFill>
                  <a:schemeClr val="dk1"/>
                </a:solidFill>
                <a:latin typeface="Arial"/>
                <a:ea typeface="Arial"/>
                <a:cs typeface="Arial"/>
                <a:sym typeface="Arial"/>
              </a:rPr>
              <a:t>ission/Community </a:t>
            </a:r>
            <a:r>
              <a:rPr lang="en"/>
              <a:t>Benefits</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t>Joint effort with Big Ten Academic Alliance Provisioning Working Group</a:t>
            </a:r>
            <a:endParaRPr/>
          </a:p>
          <a:p>
            <a:pPr indent="-228600" lvl="1" marL="548640" marR="0" rtl="0" algn="l">
              <a:spcBef>
                <a:spcPts val="0"/>
              </a:spcBef>
              <a:spcAft>
                <a:spcPts val="0"/>
              </a:spcAft>
              <a:buSzPts val="1400"/>
              <a:buChar char="•"/>
            </a:pPr>
            <a:r>
              <a:rPr lang="en"/>
              <a:t>Creating best practices and supporting resources for provisioning and deprovisioning</a:t>
            </a:r>
            <a:endParaRPr/>
          </a:p>
          <a:p>
            <a:pPr indent="-228600" lvl="1" marL="548640" marR="0" rtl="0" algn="l">
              <a:spcBef>
                <a:spcPts val="0"/>
              </a:spcBef>
              <a:spcAft>
                <a:spcPts val="0"/>
              </a:spcAft>
              <a:buSzPts val="1400"/>
              <a:buChar char="•"/>
            </a:pPr>
            <a:r>
              <a:rPr lang="en"/>
              <a:t>Developing standards in areas that don’t exist</a:t>
            </a:r>
            <a:endParaRPr/>
          </a:p>
          <a:p>
            <a:pPr indent="-228600" lvl="1" marL="548640" marR="0" rtl="0" algn="l">
              <a:spcBef>
                <a:spcPts val="0"/>
              </a:spcBef>
              <a:spcAft>
                <a:spcPts val="0"/>
              </a:spcAft>
              <a:buSzPts val="1400"/>
              <a:buChar char="•"/>
            </a:pPr>
            <a:r>
              <a:rPr lang="en"/>
              <a:t>Collecting and cataloging extensions to SCIM</a:t>
            </a:r>
            <a:endParaRPr/>
          </a:p>
          <a:p>
            <a:pPr indent="-228600" lvl="1" marL="548640" marR="0" rtl="0" algn="l">
              <a:spcBef>
                <a:spcPts val="0"/>
              </a:spcBef>
              <a:spcAft>
                <a:spcPts val="0"/>
              </a:spcAft>
              <a:buSzPts val="1400"/>
              <a:buChar char="•"/>
            </a:pPr>
            <a:r>
              <a:rPr lang="en"/>
              <a:t>Developing requirements for bulk transaction provisioning API</a:t>
            </a:r>
            <a:endParaRPr/>
          </a:p>
          <a:p>
            <a:pPr indent="0" lvl="0" marL="45720" marR="0" rtl="0" algn="l">
              <a:spcBef>
                <a:spcPts val="0"/>
              </a:spcBef>
              <a:spcAft>
                <a:spcPts val="0"/>
              </a:spcAft>
              <a:buClr>
                <a:srgbClr val="EB1C23"/>
              </a:buClr>
              <a:buSzPts val="1600"/>
              <a:buFont typeface="Arial"/>
              <a:buNone/>
            </a:pPr>
            <a:r>
              <a:t/>
            </a:r>
            <a:endParaRPr sz="16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API’s, SCIM Schemas, &amp; Bulk Transaction Requirements</a:t>
            </a:r>
            <a:endParaRPr/>
          </a:p>
        </p:txBody>
      </p:sp>
      <p:sp>
        <p:nvSpPr>
          <p:cNvPr id="373" name="Shape 373"/>
          <p:cNvSpPr txBox="1"/>
          <p:nvPr>
            <p:ph idx="1" type="body"/>
          </p:nvPr>
        </p:nvSpPr>
        <p:spPr>
          <a:xfrm>
            <a:off x="274320" y="996949"/>
            <a:ext cx="8229600" cy="33399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a:t>SCIM Schemas</a:t>
            </a:r>
            <a:endParaRPr b="1"/>
          </a:p>
          <a:p>
            <a:pPr indent="-228600" lvl="0" marL="274320" marR="0" rtl="0" algn="l">
              <a:spcBef>
                <a:spcPts val="0"/>
              </a:spcBef>
              <a:spcAft>
                <a:spcPts val="0"/>
              </a:spcAft>
              <a:buClr>
                <a:srgbClr val="EB1C23"/>
              </a:buClr>
              <a:buSzPts val="1600"/>
              <a:buFont typeface="Arial"/>
              <a:buChar char="•"/>
            </a:pPr>
            <a:r>
              <a:rPr lang="en"/>
              <a:t>Created a Github repo with the core SCIM schema</a:t>
            </a:r>
            <a:endParaRPr/>
          </a:p>
          <a:p>
            <a:pPr indent="-228600" lvl="0" marL="274320" marR="0" rtl="0" algn="l">
              <a:spcBef>
                <a:spcPts val="0"/>
              </a:spcBef>
              <a:spcAft>
                <a:spcPts val="0"/>
              </a:spcAft>
              <a:buClr>
                <a:srgbClr val="EB1C23"/>
              </a:buClr>
              <a:buSzPts val="1600"/>
              <a:buFont typeface="Arial"/>
              <a:buChar char="•"/>
            </a:pPr>
            <a:r>
              <a:rPr lang="en"/>
              <a:t>Extensions??? Anyone? Beuller?</a:t>
            </a:r>
            <a:endParaRPr/>
          </a:p>
          <a:p>
            <a:pPr indent="-228600" lvl="0" marL="274320" marR="0" rtl="0" algn="l">
              <a:spcBef>
                <a:spcPts val="0"/>
              </a:spcBef>
              <a:spcAft>
                <a:spcPts val="0"/>
              </a:spcAft>
              <a:buClr>
                <a:srgbClr val="EB1C23"/>
              </a:buClr>
              <a:buSzPts val="1600"/>
              <a:buFont typeface="Arial"/>
              <a:buChar char="•"/>
            </a:pPr>
            <a:r>
              <a:rPr lang="en"/>
              <a:t>It can't be that easy</a:t>
            </a:r>
            <a:endParaRPr/>
          </a:p>
          <a:p>
            <a:pPr indent="-228600" lvl="0" marL="274320" marR="0" rtl="0" algn="l">
              <a:spcBef>
                <a:spcPts val="0"/>
              </a:spcBef>
              <a:spcAft>
                <a:spcPts val="0"/>
              </a:spcAft>
              <a:buClr>
                <a:srgbClr val="EB1C23"/>
              </a:buClr>
              <a:buSzPts val="1600"/>
              <a:buFont typeface="Arial"/>
              <a:buChar char="•"/>
            </a:pPr>
            <a:r>
              <a:rPr lang="en"/>
              <a:t>Help us if you know of extensions</a:t>
            </a:r>
            <a:endParaRPr/>
          </a:p>
          <a:p>
            <a:pPr indent="-228600" lvl="0" marL="274320" marR="0" rtl="0" algn="l">
              <a:spcBef>
                <a:spcPts val="0"/>
              </a:spcBef>
              <a:spcAft>
                <a:spcPts val="0"/>
              </a:spcAft>
              <a:buClr>
                <a:srgbClr val="EB1C23"/>
              </a:buClr>
              <a:buSzPts val="1600"/>
              <a:buFont typeface="Arial"/>
              <a:buChar char="•"/>
            </a:pPr>
            <a:r>
              <a:rPr lang="en"/>
              <a:t>Status: </a:t>
            </a:r>
            <a:r>
              <a:rPr lang="en" u="sng">
                <a:solidFill>
                  <a:schemeClr val="hlink"/>
                </a:solidFill>
                <a:hlinkClick r:id="rId3"/>
              </a:rPr>
              <a:t>https://github.internet2.edu/tier/scim-schema</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324339" y="382058"/>
            <a:ext cx="8229600" cy="4173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Font typeface="Arial"/>
              <a:buNone/>
            </a:pPr>
            <a:r>
              <a:rPr lang="en"/>
              <a:t>API’s, SCIM Schemas, &amp; Bulk Transaction Requirements</a:t>
            </a:r>
            <a:endParaRPr/>
          </a:p>
        </p:txBody>
      </p:sp>
      <p:sp>
        <p:nvSpPr>
          <p:cNvPr id="379" name="Shape 379"/>
          <p:cNvSpPr txBox="1"/>
          <p:nvPr>
            <p:ph idx="1" type="body"/>
          </p:nvPr>
        </p:nvSpPr>
        <p:spPr>
          <a:xfrm>
            <a:off x="274320" y="996950"/>
            <a:ext cx="8229600" cy="3143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Bulk Transaction API</a:t>
            </a:r>
            <a:endParaRPr b="1"/>
          </a:p>
          <a:p>
            <a:pPr indent="-228600" lvl="0" marL="274320" rtl="0">
              <a:spcBef>
                <a:spcPts val="0"/>
              </a:spcBef>
              <a:spcAft>
                <a:spcPts val="0"/>
              </a:spcAft>
              <a:buClr>
                <a:schemeClr val="accent1"/>
              </a:buClr>
              <a:buSzPts val="1600"/>
              <a:buChar char="•"/>
            </a:pPr>
            <a:r>
              <a:rPr lang="en" sz="1400"/>
              <a:t>Goal: Create API requirements for provisioning large batches</a:t>
            </a:r>
            <a:endParaRPr sz="1400"/>
          </a:p>
          <a:p>
            <a:pPr indent="-228600" lvl="0" marL="274320" rtl="0">
              <a:spcBef>
                <a:spcPts val="0"/>
              </a:spcBef>
              <a:spcAft>
                <a:spcPts val="0"/>
              </a:spcAft>
              <a:buClr>
                <a:schemeClr val="accent1"/>
              </a:buClr>
              <a:buSzPts val="1600"/>
              <a:buChar char="•"/>
            </a:pPr>
            <a:r>
              <a:rPr lang="en" sz="1400"/>
              <a:t>Pass requirements to TIER API WG to develop</a:t>
            </a:r>
            <a:endParaRPr sz="1400"/>
          </a:p>
          <a:p>
            <a:pPr indent="-228600" lvl="0" marL="274320" rtl="0">
              <a:spcBef>
                <a:spcPts val="0"/>
              </a:spcBef>
              <a:spcAft>
                <a:spcPts val="0"/>
              </a:spcAft>
              <a:buClr>
                <a:schemeClr val="accent1"/>
              </a:buClr>
              <a:buSzPts val="1600"/>
              <a:buChar char="•"/>
            </a:pPr>
            <a:r>
              <a:rPr lang="en" sz="1400"/>
              <a:t>Progress: Created a list of use cases</a:t>
            </a:r>
            <a:endParaRPr sz="1400"/>
          </a:p>
          <a:p>
            <a:pPr indent="-228600" lvl="0" marL="274320" rtl="0">
              <a:spcBef>
                <a:spcPts val="0"/>
              </a:spcBef>
              <a:spcAft>
                <a:spcPts val="0"/>
              </a:spcAft>
              <a:buClr>
                <a:schemeClr val="accent1"/>
              </a:buClr>
              <a:buSzPts val="1600"/>
              <a:buChar char="•"/>
            </a:pPr>
            <a:r>
              <a:rPr lang="en" sz="1400"/>
              <a:t>Shared list with TIER API Working Group</a:t>
            </a:r>
            <a:endParaRPr sz="1400"/>
          </a:p>
          <a:p>
            <a:pPr indent="-228600" lvl="0" marL="274320" rtl="0">
              <a:spcBef>
                <a:spcPts val="0"/>
              </a:spcBef>
              <a:spcAft>
                <a:spcPts val="0"/>
              </a:spcAft>
              <a:buClr>
                <a:schemeClr val="accent1"/>
              </a:buClr>
              <a:buSzPts val="1600"/>
              <a:buChar char="•"/>
            </a:pPr>
            <a:r>
              <a:rPr lang="en" sz="1400"/>
              <a:t>Status: a separate bulk API is not needed</a:t>
            </a:r>
            <a:endParaRPr sz="1400"/>
          </a:p>
          <a:p>
            <a:pPr indent="-228600" lvl="0" marL="274320" rtl="0">
              <a:spcBef>
                <a:spcPts val="0"/>
              </a:spcBef>
              <a:spcAft>
                <a:spcPts val="0"/>
              </a:spcAft>
              <a:buClr>
                <a:schemeClr val="accent1"/>
              </a:buClr>
              <a:buSzPts val="1600"/>
              <a:buChar char="•"/>
            </a:pPr>
            <a:r>
              <a:rPr lang="en" sz="1400"/>
              <a:t>Use cases to be used as tests for the API WG</a:t>
            </a:r>
            <a:endParaRPr sz="1400"/>
          </a:p>
          <a:p>
            <a:pPr indent="-228600" lvl="0" marL="274320" rtl="0">
              <a:spcBef>
                <a:spcPts val="0"/>
              </a:spcBef>
              <a:spcAft>
                <a:spcPts val="0"/>
              </a:spcAft>
              <a:buClr>
                <a:schemeClr val="accent1"/>
              </a:buClr>
              <a:buSzPts val="1600"/>
              <a:buChar char="•"/>
            </a:pPr>
            <a:r>
              <a:rPr lang="en" sz="1400"/>
              <a:t>Use cases: </a:t>
            </a:r>
            <a:r>
              <a:rPr lang="en" sz="1400" u="sng">
                <a:solidFill>
                  <a:schemeClr val="hlink"/>
                </a:solidFill>
                <a:hlinkClick r:id="rId3"/>
              </a:rPr>
              <a:t>https://spaces.internet2.edu/x/koFyBw</a:t>
            </a:r>
            <a:r>
              <a:rPr lang="en" sz="1400"/>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API’s, SCIM Schemas, &amp; Bulk Transaction Requirements</a:t>
            </a:r>
            <a:endParaRPr/>
          </a:p>
        </p:txBody>
      </p:sp>
      <p:sp>
        <p:nvSpPr>
          <p:cNvPr id="385" name="Shape 385"/>
          <p:cNvSpPr txBox="1"/>
          <p:nvPr>
            <p:ph idx="1" type="body"/>
          </p:nvPr>
        </p:nvSpPr>
        <p:spPr>
          <a:xfrm>
            <a:off x="274320" y="996949"/>
            <a:ext cx="8229600" cy="3339919"/>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a:t>SCIM Schema: </a:t>
            </a:r>
            <a:r>
              <a:rPr lang="en" u="sng">
                <a:solidFill>
                  <a:schemeClr val="hlink"/>
                </a:solidFill>
                <a:hlinkClick r:id="rId3"/>
              </a:rPr>
              <a:t>https://github.internet2.edu/tier/scim-schema</a:t>
            </a:r>
            <a:endParaRPr/>
          </a:p>
          <a:p>
            <a:pPr indent="-228600" lvl="0" marL="274320" marR="0" rtl="0" algn="l">
              <a:spcBef>
                <a:spcPts val="0"/>
              </a:spcBef>
              <a:spcAft>
                <a:spcPts val="0"/>
              </a:spcAft>
              <a:buClr>
                <a:srgbClr val="EB1C23"/>
              </a:buClr>
              <a:buSzPts val="1600"/>
              <a:buFont typeface="Arial"/>
              <a:buChar char="•"/>
            </a:pPr>
            <a:r>
              <a:rPr lang="en"/>
              <a:t>Bulk transaction API use cases: </a:t>
            </a:r>
            <a:r>
              <a:rPr lang="en" u="sng">
                <a:solidFill>
                  <a:schemeClr val="hlink"/>
                </a:solidFill>
                <a:hlinkClick r:id="rId4"/>
              </a:rPr>
              <a:t>https://spaces.internet2.edu/x/koFyBw</a:t>
            </a:r>
            <a:r>
              <a:rPr lang="en"/>
              <a:t> </a:t>
            </a:r>
            <a:endParaRPr/>
          </a:p>
          <a:p>
            <a:pPr indent="-228600" lvl="0" marL="274320" marR="0" rtl="0" algn="l">
              <a:spcBef>
                <a:spcPts val="0"/>
              </a:spcBef>
              <a:spcAft>
                <a:spcPts val="0"/>
              </a:spcAft>
              <a:buClr>
                <a:srgbClr val="EB1C23"/>
              </a:buClr>
              <a:buSzPts val="1600"/>
              <a:buFont typeface="Arial"/>
              <a:buChar char="•"/>
            </a:pPr>
            <a:r>
              <a:rPr lang="en"/>
              <a:t>Get Involved: Send us your SCIM extensions!</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Contact information: </a:t>
            </a:r>
            <a:r>
              <a:rPr lang="en" sz="1600" u="sng">
                <a:solidFill>
                  <a:schemeClr val="hlink"/>
                </a:solidFill>
                <a:latin typeface="Arial"/>
                <a:ea typeface="Arial"/>
                <a:cs typeface="Arial"/>
                <a:sym typeface="Arial"/>
                <a:hlinkClick r:id="rId5"/>
              </a:rPr>
              <a:t>kwessel@il</a:t>
            </a:r>
            <a:r>
              <a:rPr lang="en" u="sng">
                <a:solidFill>
                  <a:schemeClr val="hlink"/>
                </a:solidFill>
                <a:hlinkClick r:id="rId6"/>
              </a:rPr>
              <a:t>linois.edu</a:t>
            </a:r>
            <a:endParaRPr/>
          </a:p>
          <a:p>
            <a:pPr indent="0" lvl="0" marL="0" marR="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nvSpPr>
        <p:spPr>
          <a:xfrm>
            <a:off x="60959" y="2042626"/>
            <a:ext cx="4336869"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372F81"/>
                </a:solidFill>
                <a:latin typeface="Arial"/>
                <a:ea typeface="Arial"/>
                <a:cs typeface="Arial"/>
                <a:sym typeface="Arial"/>
              </a:rPr>
              <a:t>Grouper Deployment Enhancement</a:t>
            </a:r>
            <a:endParaRPr/>
          </a:p>
        </p:txBody>
      </p:sp>
      <p:sp>
        <p:nvSpPr>
          <p:cNvPr id="391" name="Shape 391"/>
          <p:cNvSpPr txBox="1"/>
          <p:nvPr/>
        </p:nvSpPr>
        <p:spPr>
          <a:xfrm>
            <a:off x="-51582" y="3252017"/>
            <a:ext cx="456195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a:solidFill>
                  <a:schemeClr val="dk1"/>
                </a:solidFill>
              </a:rPr>
              <a:t>Bill Thompson</a:t>
            </a:r>
            <a:endParaRPr sz="1400">
              <a:solidFill>
                <a:schemeClr val="dk1"/>
              </a:solidFill>
              <a:latin typeface="Arial"/>
              <a:ea typeface="Arial"/>
              <a:cs typeface="Arial"/>
              <a:sym typeface="Arial"/>
            </a:endParaRPr>
          </a:p>
        </p:txBody>
      </p:sp>
      <p:sp>
        <p:nvSpPr>
          <p:cNvPr id="392" name="Shape 392"/>
          <p:cNvSpPr txBox="1"/>
          <p:nvPr/>
        </p:nvSpPr>
        <p:spPr>
          <a:xfrm>
            <a:off x="-51582" y="3559794"/>
            <a:ext cx="456195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a:solidFill>
                  <a:schemeClr val="dk1"/>
                </a:solidFill>
              </a:rPr>
              <a:t>Lafayette College</a:t>
            </a:r>
            <a:endParaRPr/>
          </a:p>
        </p:txBody>
      </p:sp>
      <p:sp>
        <p:nvSpPr>
          <p:cNvPr id="393" name="Shape 393"/>
          <p:cNvSpPr txBox="1"/>
          <p:nvPr/>
        </p:nvSpPr>
        <p:spPr>
          <a:xfrm>
            <a:off x="1659388" y="4100550"/>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10 minutes</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91"/>
                                        </p:tgtEl>
                                        <p:attrNameLst>
                                          <p:attrName>style.visibility</p:attrName>
                                        </p:attrNameLst>
                                      </p:cBhvr>
                                      <p:to>
                                        <p:strVal val="visible"/>
                                      </p:to>
                                    </p:set>
                                    <p:anim calcmode="lin" valueType="num">
                                      <p:cBhvr additive="base">
                                        <p:cTn dur="1000"/>
                                        <p:tgtEl>
                                          <p:spTgt spid="391"/>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392"/>
                                        </p:tgtEl>
                                        <p:attrNameLst>
                                          <p:attrName>style.visibility</p:attrName>
                                        </p:attrNameLst>
                                      </p:cBhvr>
                                      <p:to>
                                        <p:strVal val="visible"/>
                                      </p:to>
                                    </p:set>
                                    <p:anim calcmode="lin" valueType="num">
                                      <p:cBhvr additive="base">
                                        <p:cTn dur="1000"/>
                                        <p:tgtEl>
                                          <p:spTgt spid="39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Grouper Deployment Enhancement</a:t>
            </a:r>
            <a:endParaRPr/>
          </a:p>
        </p:txBody>
      </p:sp>
      <p:sp>
        <p:nvSpPr>
          <p:cNvPr id="399" name="Shape 399"/>
          <p:cNvSpPr txBox="1"/>
          <p:nvPr>
            <p:ph idx="1" type="body"/>
          </p:nvPr>
        </p:nvSpPr>
        <p:spPr>
          <a:xfrm>
            <a:off x="274320" y="996949"/>
            <a:ext cx="8229600" cy="3374753"/>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Overview/mission of the Working Group</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t>The working group is charged with </a:t>
            </a:r>
            <a:r>
              <a:rPr lang="en"/>
              <a:t>collaboratively</a:t>
            </a:r>
            <a:r>
              <a:rPr lang="en"/>
              <a:t> producing five deliverables:</a:t>
            </a:r>
            <a:endParaRPr/>
          </a:p>
          <a:p>
            <a:pPr indent="-228600" lvl="2" marL="804672" rtl="0">
              <a:lnSpc>
                <a:spcPct val="115000"/>
              </a:lnSpc>
              <a:spcBef>
                <a:spcPts val="0"/>
              </a:spcBef>
              <a:spcAft>
                <a:spcPts val="0"/>
              </a:spcAft>
              <a:buClr>
                <a:srgbClr val="000000"/>
              </a:buClr>
              <a:buSzPts val="1200"/>
              <a:buChar char="•"/>
            </a:pPr>
            <a:r>
              <a:rPr lang="en">
                <a:solidFill>
                  <a:srgbClr val="000000"/>
                </a:solidFill>
              </a:rPr>
              <a:t>Input and advice around version 2 of the Grouper Deployment Guide</a:t>
            </a:r>
            <a:endParaRPr>
              <a:solidFill>
                <a:srgbClr val="000000"/>
              </a:solidFill>
            </a:endParaRPr>
          </a:p>
          <a:p>
            <a:pPr indent="-228600" lvl="2" marL="804672" rtl="0">
              <a:lnSpc>
                <a:spcPct val="115000"/>
              </a:lnSpc>
              <a:spcBef>
                <a:spcPts val="0"/>
              </a:spcBef>
              <a:spcAft>
                <a:spcPts val="0"/>
              </a:spcAft>
              <a:buClr>
                <a:srgbClr val="000000"/>
              </a:buClr>
              <a:buSzPts val="1200"/>
              <a:buChar char="•"/>
            </a:pPr>
            <a:r>
              <a:rPr lang="en">
                <a:solidFill>
                  <a:srgbClr val="000000"/>
                </a:solidFill>
              </a:rPr>
              <a:t>A checklist for installation and deployment</a:t>
            </a:r>
            <a:endParaRPr>
              <a:solidFill>
                <a:srgbClr val="000000"/>
              </a:solidFill>
            </a:endParaRPr>
          </a:p>
          <a:p>
            <a:pPr indent="-228600" lvl="2" marL="804672" rtl="0">
              <a:lnSpc>
                <a:spcPct val="115000"/>
              </a:lnSpc>
              <a:spcBef>
                <a:spcPts val="0"/>
              </a:spcBef>
              <a:spcAft>
                <a:spcPts val="0"/>
              </a:spcAft>
              <a:buClr>
                <a:srgbClr val="000000"/>
              </a:buClr>
              <a:buSzPts val="1200"/>
              <a:buChar char="•"/>
            </a:pPr>
            <a:r>
              <a:rPr lang="en">
                <a:solidFill>
                  <a:srgbClr val="000000"/>
                </a:solidFill>
              </a:rPr>
              <a:t>Prioritize feature requests for the Grouper development team from CSP member institutions</a:t>
            </a:r>
            <a:endParaRPr>
              <a:solidFill>
                <a:srgbClr val="000000"/>
              </a:solidFill>
            </a:endParaRPr>
          </a:p>
          <a:p>
            <a:pPr indent="-228600" lvl="2" marL="804672" rtl="0">
              <a:lnSpc>
                <a:spcPct val="115000"/>
              </a:lnSpc>
              <a:spcBef>
                <a:spcPts val="0"/>
              </a:spcBef>
              <a:spcAft>
                <a:spcPts val="0"/>
              </a:spcAft>
              <a:buClr>
                <a:srgbClr val="000000"/>
              </a:buClr>
              <a:buSzPts val="1200"/>
              <a:buChar char="•"/>
            </a:pPr>
            <a:r>
              <a:rPr lang="en">
                <a:solidFill>
                  <a:srgbClr val="000000"/>
                </a:solidFill>
              </a:rPr>
              <a:t>Subject adapter for the MidPoint entity registry</a:t>
            </a:r>
            <a:endParaRPr>
              <a:solidFill>
                <a:srgbClr val="000000"/>
              </a:solidFill>
            </a:endParaRPr>
          </a:p>
          <a:p>
            <a:pPr indent="-228600" lvl="2" marL="804672" rtl="0">
              <a:lnSpc>
                <a:spcPct val="115000"/>
              </a:lnSpc>
              <a:spcBef>
                <a:spcPts val="0"/>
              </a:spcBef>
              <a:spcAft>
                <a:spcPts val="0"/>
              </a:spcAft>
              <a:buClr>
                <a:srgbClr val="000000"/>
              </a:buClr>
              <a:buSzPts val="1200"/>
              <a:buChar char="•"/>
            </a:pPr>
            <a:r>
              <a:rPr lang="en">
                <a:solidFill>
                  <a:srgbClr val="000000"/>
                </a:solidFill>
              </a:rPr>
              <a:t>Loader mechanism for Ellucian Banner</a:t>
            </a:r>
            <a:endParaRPr>
              <a:solidFill>
                <a:srgbClr val="000000"/>
              </a:solidFill>
            </a:endParaRPr>
          </a:p>
          <a:p>
            <a:pPr indent="0" lvl="0" marL="0" marR="0" rtl="0" algn="l">
              <a:spcBef>
                <a:spcPts val="0"/>
              </a:spcBef>
              <a:spcAft>
                <a:spcPts val="0"/>
              </a:spcAft>
              <a:buNone/>
            </a:pPr>
            <a:r>
              <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How can the community benefit from our work?</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solidFill>
                  <a:srgbClr val="000000"/>
                </a:solidFill>
              </a:rPr>
              <a:t>Might be in an excellent position to act as clearing house for collecting and organizing deployment artifacts from schools that have already addressed scenarios / use cases and their inherent pain points</a:t>
            </a:r>
            <a:endParaRPr/>
          </a:p>
        </p:txBody>
      </p:sp>
      <p:sp>
        <p:nvSpPr>
          <p:cNvPr id="400" name="Shape 400"/>
          <p:cNvSpPr txBox="1"/>
          <p:nvPr/>
        </p:nvSpPr>
        <p:spPr>
          <a:xfrm>
            <a:off x="6335825" y="799500"/>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10 minutes</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Grouper Deployment Enhancement</a:t>
            </a:r>
            <a:endParaRPr/>
          </a:p>
        </p:txBody>
      </p:sp>
      <p:sp>
        <p:nvSpPr>
          <p:cNvPr id="406" name="Shape 406"/>
          <p:cNvSpPr txBox="1"/>
          <p:nvPr>
            <p:ph idx="1" type="body"/>
          </p:nvPr>
        </p:nvSpPr>
        <p:spPr>
          <a:xfrm>
            <a:off x="274320" y="996949"/>
            <a:ext cx="8229600" cy="3374753"/>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Key work completed</a:t>
            </a:r>
            <a:endParaRPr sz="1600">
              <a:solidFill>
                <a:schemeClr val="dk1"/>
              </a:solidFill>
              <a:latin typeface="Arial"/>
              <a:ea typeface="Arial"/>
              <a:cs typeface="Arial"/>
              <a:sym typeface="Arial"/>
            </a:endParaRPr>
          </a:p>
          <a:p>
            <a:pPr indent="-228600" lvl="1" marL="548640" marR="0" rtl="0" algn="l">
              <a:spcBef>
                <a:spcPts val="0"/>
              </a:spcBef>
              <a:spcAft>
                <a:spcPts val="0"/>
              </a:spcAft>
              <a:buClr>
                <a:srgbClr val="45C6EF"/>
              </a:buClr>
              <a:buSzPts val="1400"/>
              <a:buFont typeface="Arial"/>
              <a:buChar char="•"/>
            </a:pPr>
            <a:r>
              <a:rPr lang="en"/>
              <a:t>Assembled the working group</a:t>
            </a:r>
            <a:endParaRPr/>
          </a:p>
          <a:p>
            <a:pPr indent="-228600" lvl="1" marL="548640" marR="0" rtl="0" algn="l">
              <a:spcBef>
                <a:spcPts val="0"/>
              </a:spcBef>
              <a:spcAft>
                <a:spcPts val="0"/>
              </a:spcAft>
              <a:buClr>
                <a:srgbClr val="45C6EF"/>
              </a:buClr>
              <a:buSzPts val="1400"/>
              <a:buFont typeface="Arial"/>
              <a:buChar char="•"/>
            </a:pPr>
            <a:r>
              <a:rPr lang="en"/>
              <a:t>Defined the charter and deliverables</a:t>
            </a:r>
            <a:endParaRPr/>
          </a:p>
          <a:p>
            <a:pPr indent="0" lvl="0" marL="0" marR="0" rtl="0" algn="l">
              <a:spcBef>
                <a:spcPts val="0"/>
              </a:spcBef>
              <a:spcAft>
                <a:spcPts val="0"/>
              </a:spcAft>
              <a:buNone/>
            </a:pPr>
            <a:r>
              <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Work underway</a:t>
            </a:r>
            <a:endParaRPr sz="1600">
              <a:solidFill>
                <a:schemeClr val="dk1"/>
              </a:solidFill>
              <a:latin typeface="Arial"/>
              <a:ea typeface="Arial"/>
              <a:cs typeface="Arial"/>
              <a:sym typeface="Arial"/>
            </a:endParaRPr>
          </a:p>
          <a:p>
            <a:pPr indent="-228600" lvl="1" marL="548640" marR="0" rtl="0" algn="l">
              <a:spcBef>
                <a:spcPts val="0"/>
              </a:spcBef>
              <a:spcAft>
                <a:spcPts val="0"/>
              </a:spcAft>
              <a:buClr>
                <a:srgbClr val="45C6EF"/>
              </a:buClr>
              <a:buSzPts val="1400"/>
              <a:buFont typeface="Arial"/>
              <a:buChar char="•"/>
            </a:pPr>
            <a:r>
              <a:rPr lang="en"/>
              <a:t>Collecting deployment artifacts from Banner and MidPoint institutions to develop implementation "recipes"</a:t>
            </a:r>
            <a:endParaRPr/>
          </a:p>
          <a:p>
            <a:pPr indent="0" lvl="0" marL="0" marR="0" rtl="0" algn="l">
              <a:spcBef>
                <a:spcPts val="0"/>
              </a:spcBef>
              <a:spcAft>
                <a:spcPts val="0"/>
              </a:spcAft>
              <a:buNone/>
            </a:pPr>
            <a:r>
              <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Planned work</a:t>
            </a:r>
            <a:endParaRPr/>
          </a:p>
          <a:p>
            <a:pPr indent="-228600" lvl="1" marL="548640" marR="0" rtl="0" algn="l">
              <a:spcBef>
                <a:spcPts val="0"/>
              </a:spcBef>
              <a:spcAft>
                <a:spcPts val="0"/>
              </a:spcAft>
              <a:buClr>
                <a:srgbClr val="45C6EF"/>
              </a:buClr>
              <a:buSzPts val="1400"/>
              <a:buFont typeface="Arial"/>
              <a:buChar char="•"/>
            </a:pPr>
            <a:r>
              <a:rPr lang="en"/>
              <a:t>Provide input on Grouper Deployment Guide v2</a:t>
            </a:r>
            <a:endParaRPr/>
          </a:p>
          <a:p>
            <a:pPr indent="-228600" lvl="1" marL="548640" marR="0" rtl="0" algn="l">
              <a:spcBef>
                <a:spcPts val="0"/>
              </a:spcBef>
              <a:spcAft>
                <a:spcPts val="0"/>
              </a:spcAft>
              <a:buClr>
                <a:srgbClr val="45C6EF"/>
              </a:buClr>
              <a:buSzPts val="1400"/>
              <a:buFont typeface="Arial"/>
              <a:buChar char="•"/>
            </a:pPr>
            <a:r>
              <a:rPr lang="en"/>
              <a:t>TechEx</a:t>
            </a:r>
            <a:endParaRPr/>
          </a:p>
          <a:p>
            <a:pPr indent="-228600" lvl="2" marL="804672" marR="0" rtl="0" algn="l">
              <a:lnSpc>
                <a:spcPct val="100000"/>
              </a:lnSpc>
              <a:spcBef>
                <a:spcPts val="0"/>
              </a:spcBef>
              <a:spcAft>
                <a:spcPts val="0"/>
              </a:spcAft>
              <a:buSzPts val="1200"/>
              <a:buChar char="•"/>
            </a:pPr>
            <a:r>
              <a:rPr lang="en"/>
              <a:t>Grouper Deployment BOF</a:t>
            </a:r>
            <a:endParaRPr/>
          </a:p>
          <a:p>
            <a:pPr indent="-228600" lvl="2" marL="804672" marR="0" rtl="0" algn="l">
              <a:lnSpc>
                <a:spcPct val="100000"/>
              </a:lnSpc>
              <a:spcBef>
                <a:spcPts val="0"/>
              </a:spcBef>
              <a:spcAft>
                <a:spcPts val="0"/>
              </a:spcAft>
              <a:buSzPts val="1200"/>
              <a:buChar char="•"/>
            </a:pPr>
            <a:r>
              <a:rPr lang="en"/>
              <a:t>Deployment panel discussion(?)</a:t>
            </a:r>
            <a:endParaRPr sz="1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Grouper Deployment Enhancement</a:t>
            </a:r>
            <a:endParaRPr/>
          </a:p>
        </p:txBody>
      </p:sp>
      <p:sp>
        <p:nvSpPr>
          <p:cNvPr id="412" name="Shape 412"/>
          <p:cNvSpPr txBox="1"/>
          <p:nvPr>
            <p:ph idx="1" type="body"/>
          </p:nvPr>
        </p:nvSpPr>
        <p:spPr>
          <a:xfrm>
            <a:off x="274320" y="996949"/>
            <a:ext cx="8229600" cy="3374753"/>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Links to resources</a:t>
            </a:r>
            <a:endParaRPr/>
          </a:p>
          <a:p>
            <a:pPr indent="-228600" lvl="1" marL="548640" marR="0" rtl="0" algn="l">
              <a:spcBef>
                <a:spcPts val="0"/>
              </a:spcBef>
              <a:spcAft>
                <a:spcPts val="0"/>
              </a:spcAft>
              <a:buSzPts val="1400"/>
              <a:buChar char="•"/>
            </a:pPr>
            <a:r>
              <a:rPr lang="en"/>
              <a:t>Meeting rolling agenda / meeting notes - </a:t>
            </a:r>
            <a:r>
              <a:rPr lang="en" u="sng">
                <a:solidFill>
                  <a:schemeClr val="hlink"/>
                </a:solidFill>
                <a:hlinkClick r:id="rId3"/>
              </a:rPr>
              <a:t>https://goo.gl/yLcBYq</a:t>
            </a:r>
            <a:endParaRPr/>
          </a:p>
          <a:p>
            <a:pPr indent="-228600" lvl="1" marL="548640" marR="0" rtl="0" algn="l">
              <a:spcBef>
                <a:spcPts val="0"/>
              </a:spcBef>
              <a:spcAft>
                <a:spcPts val="0"/>
              </a:spcAft>
              <a:buSzPts val="1400"/>
              <a:buChar char="•"/>
            </a:pPr>
            <a:r>
              <a:rPr lang="en"/>
              <a:t>Wiki page - </a:t>
            </a:r>
            <a:r>
              <a:rPr lang="en" u="sng">
                <a:solidFill>
                  <a:schemeClr val="hlink"/>
                </a:solidFill>
                <a:hlinkClick r:id="rId4"/>
              </a:rPr>
              <a:t>https://goo.gl/VKLxjp</a:t>
            </a:r>
            <a:endParaRPr>
              <a:solidFill>
                <a:srgbClr val="000000"/>
              </a:solidFill>
            </a:endParaRPr>
          </a:p>
          <a:p>
            <a:pPr indent="-228600" lvl="1" marL="548640" marR="0" rtl="0" algn="l">
              <a:spcBef>
                <a:spcPts val="0"/>
              </a:spcBef>
              <a:spcAft>
                <a:spcPts val="0"/>
              </a:spcAft>
              <a:buSzPts val="1400"/>
              <a:buChar char="•"/>
            </a:pPr>
            <a:r>
              <a:rPr lang="en">
                <a:solidFill>
                  <a:srgbClr val="000000"/>
                </a:solidFill>
              </a:rPr>
              <a:t>TIER Grouper Deployment Guide </a:t>
            </a:r>
            <a:r>
              <a:rPr lang="en" u="sng">
                <a:solidFill>
                  <a:srgbClr val="3572B0"/>
                </a:solidFill>
                <a:hlinkClick r:id="rId5"/>
              </a:rPr>
              <a:t>http://doi.org/10.26869/TI.25.1</a:t>
            </a:r>
            <a:endParaRPr u="sng">
              <a:solidFill>
                <a:srgbClr val="3572B0"/>
              </a:solidFill>
              <a:hlinkClick r:id="rId6"/>
            </a:endParaRPr>
          </a:p>
          <a:p>
            <a:pPr indent="0" lvl="0" marL="457200" marR="0" rtl="0" algn="l">
              <a:spcBef>
                <a:spcPts val="0"/>
              </a:spcBef>
              <a:spcAft>
                <a:spcPts val="0"/>
              </a:spcAft>
              <a:buNone/>
            </a:pPr>
            <a:r>
              <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How to get involved</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t>The working group meets on the 1st and 3rd Thursday of the month, from 3-4PM ET</a:t>
            </a:r>
            <a:endParaRPr/>
          </a:p>
          <a:p>
            <a:pPr indent="-228600" lvl="2" marL="804672" rtl="0">
              <a:lnSpc>
                <a:spcPct val="115000"/>
              </a:lnSpc>
              <a:spcBef>
                <a:spcPts val="0"/>
              </a:spcBef>
              <a:spcAft>
                <a:spcPts val="0"/>
              </a:spcAft>
              <a:buSzPts val="1200"/>
              <a:buChar char="•"/>
            </a:pPr>
            <a:r>
              <a:rPr lang="en" u="sng">
                <a:solidFill>
                  <a:srgbClr val="1155CC"/>
                </a:solidFill>
                <a:hlinkClick r:id="rId7"/>
              </a:rPr>
              <a:t>https://internet2.zoom.us/j/657410624</a:t>
            </a:r>
            <a:endParaRPr/>
          </a:p>
          <a:p>
            <a:pPr indent="-228600" lvl="1" marL="548640" rtl="0">
              <a:lnSpc>
                <a:spcPct val="115000"/>
              </a:lnSpc>
              <a:spcBef>
                <a:spcPts val="0"/>
              </a:spcBef>
              <a:spcAft>
                <a:spcPts val="0"/>
              </a:spcAft>
              <a:buSzPts val="1400"/>
              <a:buChar char="•"/>
            </a:pPr>
            <a:r>
              <a:rPr lang="en"/>
              <a:t>#tier-grouper channel on Internet2 Slack </a:t>
            </a:r>
            <a:r>
              <a:rPr lang="en" sz="1200"/>
              <a:t>(email </a:t>
            </a:r>
            <a:r>
              <a:rPr lang="en" sz="1200" u="sng">
                <a:solidFill>
                  <a:schemeClr val="hlink"/>
                </a:solidFill>
                <a:hlinkClick r:id="rId8"/>
              </a:rPr>
              <a:t>emurtha@internet2.edu</a:t>
            </a:r>
            <a:r>
              <a:rPr lang="en" sz="1200"/>
              <a:t> for access)</a:t>
            </a:r>
            <a:endParaRPr sz="1200"/>
          </a:p>
          <a:p>
            <a:pPr indent="0" lvl="0" marL="0" marR="0" rtl="0" algn="l">
              <a:spcBef>
                <a:spcPts val="0"/>
              </a:spcBef>
              <a:spcAft>
                <a:spcPts val="0"/>
              </a:spcAft>
              <a:buNone/>
            </a:pPr>
            <a:r>
              <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Contact information</a:t>
            </a:r>
            <a:endParaRPr sz="1600">
              <a:solidFill>
                <a:schemeClr val="dk1"/>
              </a:solidFill>
              <a:latin typeface="Arial"/>
              <a:ea typeface="Arial"/>
              <a:cs typeface="Arial"/>
              <a:sym typeface="Arial"/>
            </a:endParaRPr>
          </a:p>
          <a:p>
            <a:pPr indent="-215900" lvl="1" marL="548640" marR="0" rtl="0" algn="l">
              <a:spcBef>
                <a:spcPts val="0"/>
              </a:spcBef>
              <a:spcAft>
                <a:spcPts val="0"/>
              </a:spcAft>
              <a:buSzPts val="1200"/>
              <a:buChar char="•"/>
            </a:pPr>
            <a:r>
              <a:rPr lang="en" sz="1200"/>
              <a:t>Liam Hoekenga &lt;liamr@umich.edu&gt;</a:t>
            </a:r>
            <a:endParaRPr sz="1200"/>
          </a:p>
          <a:p>
            <a:pPr indent="-228600" lvl="1" marL="548640" marR="0" rtl="0" algn="l">
              <a:spcBef>
                <a:spcPts val="0"/>
              </a:spcBef>
              <a:spcAft>
                <a:spcPts val="0"/>
              </a:spcAft>
              <a:buSzPts val="1400"/>
              <a:buChar char="•"/>
            </a:pPr>
            <a:r>
              <a:rPr lang="en"/>
              <a:t>Mailing list - </a:t>
            </a:r>
            <a:r>
              <a:rPr lang="en" u="sng">
                <a:solidFill>
                  <a:schemeClr val="hlink"/>
                </a:solidFill>
                <a:hlinkClick r:id="rId9"/>
              </a:rPr>
              <a:t>grouper-study@internet2.edu</a:t>
            </a:r>
            <a:endParaRPr/>
          </a:p>
          <a:p>
            <a:pPr indent="-228600" lvl="2" marL="804672" marR="0" rtl="0" algn="l">
              <a:spcBef>
                <a:spcPts val="0"/>
              </a:spcBef>
              <a:spcAft>
                <a:spcPts val="0"/>
              </a:spcAft>
              <a:buSzPts val="1200"/>
              <a:buChar char="•"/>
            </a:pPr>
            <a:r>
              <a:rPr lang="en"/>
              <a:t>Subscribe using Sympa web interface at </a:t>
            </a:r>
            <a:r>
              <a:rPr lang="en" u="sng">
                <a:solidFill>
                  <a:schemeClr val="hlink"/>
                </a:solidFill>
                <a:hlinkClick r:id="rId10"/>
              </a:rPr>
              <a:t>https://lists.internet2.edu/sympa/info/grouper-study</a:t>
            </a:r>
            <a:r>
              <a:rPr lang="en"/>
              <a:t> or by sending email with the subject "subscribe grouper-study" to pubsympa@internet2.edu</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nvSpPr>
        <p:spPr>
          <a:xfrm>
            <a:off x="60959" y="2208088"/>
            <a:ext cx="4336869"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372F81"/>
                </a:solidFill>
                <a:latin typeface="Arial"/>
                <a:ea typeface="Arial"/>
                <a:cs typeface="Arial"/>
                <a:sym typeface="Arial"/>
              </a:rPr>
              <a:t>DevOps Deployment Guide</a:t>
            </a:r>
            <a:endParaRPr/>
          </a:p>
        </p:txBody>
      </p:sp>
      <p:sp>
        <p:nvSpPr>
          <p:cNvPr id="418" name="Shape 418"/>
          <p:cNvSpPr txBox="1"/>
          <p:nvPr/>
        </p:nvSpPr>
        <p:spPr>
          <a:xfrm>
            <a:off x="-51582" y="3252017"/>
            <a:ext cx="456195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Dean Lane</a:t>
            </a:r>
            <a:endParaRPr sz="1400">
              <a:solidFill>
                <a:schemeClr val="dk1"/>
              </a:solidFill>
              <a:latin typeface="Arial"/>
              <a:ea typeface="Arial"/>
              <a:cs typeface="Arial"/>
              <a:sym typeface="Arial"/>
            </a:endParaRPr>
          </a:p>
        </p:txBody>
      </p:sp>
      <p:sp>
        <p:nvSpPr>
          <p:cNvPr id="419" name="Shape 419"/>
          <p:cNvSpPr txBox="1"/>
          <p:nvPr/>
        </p:nvSpPr>
        <p:spPr>
          <a:xfrm>
            <a:off x="-51582" y="3559794"/>
            <a:ext cx="456195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Rice University</a:t>
            </a:r>
            <a:endParaRPr/>
          </a:p>
        </p:txBody>
      </p:sp>
      <p:sp>
        <p:nvSpPr>
          <p:cNvPr id="420" name="Shape 420"/>
          <p:cNvSpPr txBox="1"/>
          <p:nvPr/>
        </p:nvSpPr>
        <p:spPr>
          <a:xfrm>
            <a:off x="1659388" y="4024350"/>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10 minutes</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18"/>
                                        </p:tgtEl>
                                        <p:attrNameLst>
                                          <p:attrName>style.visibility</p:attrName>
                                        </p:attrNameLst>
                                      </p:cBhvr>
                                      <p:to>
                                        <p:strVal val="visible"/>
                                      </p:to>
                                    </p:set>
                                    <p:anim calcmode="lin" valueType="num">
                                      <p:cBhvr additive="base">
                                        <p:cTn dur="1000"/>
                                        <p:tgtEl>
                                          <p:spTgt spid="41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419"/>
                                        </p:tgtEl>
                                        <p:attrNameLst>
                                          <p:attrName>style.visibility</p:attrName>
                                        </p:attrNameLst>
                                      </p:cBhvr>
                                      <p:to>
                                        <p:strVal val="visible"/>
                                      </p:to>
                                    </p:set>
                                    <p:anim calcmode="lin" valueType="num">
                                      <p:cBhvr additive="base">
                                        <p:cTn dur="1000"/>
                                        <p:tgtEl>
                                          <p:spTgt spid="41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Support Services Model Working Group</a:t>
            </a:r>
            <a:endParaRPr/>
          </a:p>
        </p:txBody>
      </p:sp>
      <p:sp>
        <p:nvSpPr>
          <p:cNvPr id="126" name="Shape 126"/>
          <p:cNvSpPr txBox="1"/>
          <p:nvPr>
            <p:ph idx="1" type="body"/>
          </p:nvPr>
        </p:nvSpPr>
        <p:spPr>
          <a:xfrm>
            <a:off x="274325" y="996950"/>
            <a:ext cx="8229600" cy="376020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b="1" lang="en" sz="1600">
                <a:solidFill>
                  <a:schemeClr val="dk1"/>
                </a:solidFill>
              </a:rPr>
              <a:t>Overview/mission of the Working Group</a:t>
            </a:r>
            <a:endParaRPr b="1"/>
          </a:p>
          <a:p>
            <a:pPr indent="-228600" lvl="1" marL="548640" marR="0" rtl="0" algn="l">
              <a:spcBef>
                <a:spcPts val="0"/>
              </a:spcBef>
              <a:spcAft>
                <a:spcPts val="0"/>
              </a:spcAft>
              <a:buClr>
                <a:srgbClr val="EB1C23"/>
              </a:buClr>
              <a:buSzPts val="1400"/>
              <a:buChar char="•"/>
            </a:pPr>
            <a:r>
              <a:rPr lang="en">
                <a:solidFill>
                  <a:srgbClr val="000000"/>
                </a:solidFill>
              </a:rPr>
              <a:t>Identify a mechanism for collaborative engagement with vendors for development and support (immediate/short-term)</a:t>
            </a:r>
            <a:endParaRPr>
              <a:solidFill>
                <a:srgbClr val="000000"/>
              </a:solidFill>
            </a:endParaRPr>
          </a:p>
          <a:p>
            <a:pPr indent="0" lvl="0" marL="457200" marR="0" rtl="0" algn="l">
              <a:spcBef>
                <a:spcPts val="0"/>
              </a:spcBef>
              <a:spcAft>
                <a:spcPts val="0"/>
              </a:spcAft>
              <a:buNone/>
            </a:pPr>
            <a:r>
              <a:t/>
            </a:r>
            <a:endParaRPr>
              <a:solidFill>
                <a:srgbClr val="000000"/>
              </a:solidFill>
            </a:endParaRPr>
          </a:p>
          <a:p>
            <a:pPr indent="-228600" lvl="1" marL="548640" marR="0" rtl="0" algn="l">
              <a:spcBef>
                <a:spcPts val="0"/>
              </a:spcBef>
              <a:spcAft>
                <a:spcPts val="0"/>
              </a:spcAft>
              <a:buClr>
                <a:srgbClr val="EB1C23"/>
              </a:buClr>
              <a:buSzPts val="1400"/>
              <a:buChar char="•"/>
            </a:pPr>
            <a:r>
              <a:rPr lang="en">
                <a:solidFill>
                  <a:srgbClr val="000000"/>
                </a:solidFill>
              </a:rPr>
              <a:t>Draft a framework for continuing (sustained) development, addressing scope, participation and governance, and perhaps funding</a:t>
            </a:r>
            <a:endParaRPr>
              <a:solidFill>
                <a:srgbClr val="000000"/>
              </a:solidFill>
            </a:endParaRPr>
          </a:p>
          <a:p>
            <a:pPr indent="0" lvl="0" marL="457200" marR="0" rtl="0" algn="l">
              <a:lnSpc>
                <a:spcPct val="100000"/>
              </a:lnSpc>
              <a:spcBef>
                <a:spcPts val="0"/>
              </a:spcBef>
              <a:spcAft>
                <a:spcPts val="0"/>
              </a:spcAft>
              <a:buNone/>
            </a:pPr>
            <a:r>
              <a:t/>
            </a:r>
            <a:endParaRPr>
              <a:solidFill>
                <a:srgbClr val="000000"/>
              </a:solidFill>
            </a:endParaRPr>
          </a:p>
          <a:p>
            <a:pPr indent="-228600" lvl="1" marL="548640" marR="0" rtl="0" algn="l">
              <a:lnSpc>
                <a:spcPct val="100000"/>
              </a:lnSpc>
              <a:spcBef>
                <a:spcPts val="0"/>
              </a:spcBef>
              <a:spcAft>
                <a:spcPts val="0"/>
              </a:spcAft>
              <a:buClr>
                <a:srgbClr val="EB1C23"/>
              </a:buClr>
              <a:buSzPts val="1400"/>
              <a:buFont typeface="Arial"/>
              <a:buChar char="•"/>
            </a:pPr>
            <a:r>
              <a:rPr lang="en">
                <a:solidFill>
                  <a:srgbClr val="000000"/>
                </a:solidFill>
              </a:rPr>
              <a:t>Draft a framework for continuing (sustained) support of core TIER components, addressing scope, potential funding needs</a:t>
            </a:r>
            <a:endParaRPr>
              <a:solidFill>
                <a:srgbClr val="000000"/>
              </a:solidFill>
            </a:endParaRPr>
          </a:p>
          <a:p>
            <a:pPr indent="0" lvl="0" marL="0" marR="0" rtl="0" algn="l">
              <a:lnSpc>
                <a:spcPct val="100000"/>
              </a:lnSpc>
              <a:spcBef>
                <a:spcPts val="0"/>
              </a:spcBef>
              <a:spcAft>
                <a:spcPts val="0"/>
              </a:spcAft>
              <a:buNone/>
            </a:pPr>
            <a:r>
              <a:t/>
            </a:r>
            <a:endParaRPr>
              <a:solidFill>
                <a:srgbClr val="000000"/>
              </a:solidFill>
            </a:endParaRPr>
          </a:p>
          <a:p>
            <a:pPr indent="0" lvl="0" marL="457200" marR="0" rtl="0" algn="l">
              <a:lnSpc>
                <a:spcPct val="100000"/>
              </a:lnSpc>
              <a:spcBef>
                <a:spcPts val="0"/>
              </a:spcBef>
              <a:spcAft>
                <a:spcPts val="0"/>
              </a:spcAft>
              <a:buNone/>
            </a:pPr>
            <a:r>
              <a:t/>
            </a:r>
            <a:endParaRPr sz="1100">
              <a:solidFill>
                <a:srgbClr val="000000"/>
              </a:solidFill>
            </a:endParaRPr>
          </a:p>
          <a:p>
            <a:pPr indent="-228600" lvl="0" marL="274320" marR="0" rtl="0" algn="l">
              <a:spcBef>
                <a:spcPts val="0"/>
              </a:spcBef>
              <a:spcAft>
                <a:spcPts val="0"/>
              </a:spcAft>
              <a:buClr>
                <a:srgbClr val="EB1C23"/>
              </a:buClr>
              <a:buSzPts val="1600"/>
              <a:buFont typeface="Arial"/>
              <a:buChar char="•"/>
            </a:pPr>
            <a:r>
              <a:rPr b="1" lang="en" sz="1600">
                <a:solidFill>
                  <a:schemeClr val="dk1"/>
                </a:solidFill>
              </a:rPr>
              <a:t>How can the community benefit from our work?</a:t>
            </a:r>
            <a:endParaRPr b="1"/>
          </a:p>
          <a:p>
            <a:pPr indent="-241300" lvl="1" marL="548640" marR="0" rtl="0" algn="l">
              <a:spcBef>
                <a:spcPts val="0"/>
              </a:spcBef>
              <a:spcAft>
                <a:spcPts val="0"/>
              </a:spcAft>
              <a:buClr>
                <a:srgbClr val="EB1C23"/>
              </a:buClr>
              <a:buSzPts val="1600"/>
              <a:buChar char="•"/>
            </a:pPr>
            <a:r>
              <a:rPr lang="en"/>
              <a:t>Furthers the maturity of the software solutions as a viable platform</a:t>
            </a:r>
            <a:endParaRPr/>
          </a:p>
          <a:p>
            <a:pPr indent="-228600" lvl="1" marL="548640" marR="0" rtl="0" algn="l">
              <a:spcBef>
                <a:spcPts val="0"/>
              </a:spcBef>
              <a:spcAft>
                <a:spcPts val="0"/>
              </a:spcAft>
              <a:buSzPts val="1400"/>
              <a:buChar char="•"/>
            </a:pPr>
            <a:r>
              <a:rPr lang="en"/>
              <a:t>Engenders confidence in ability to adopt solutions with less risk</a:t>
            </a:r>
            <a:endParaRPr/>
          </a:p>
          <a:p>
            <a:pPr indent="-241300" lvl="1" marL="548640" marR="0" rtl="0" algn="l">
              <a:spcBef>
                <a:spcPts val="0"/>
              </a:spcBef>
              <a:spcAft>
                <a:spcPts val="0"/>
              </a:spcAft>
              <a:buClr>
                <a:srgbClr val="EB1C23"/>
              </a:buClr>
              <a:buSzPts val="1600"/>
              <a:buChar char="•"/>
            </a:pPr>
            <a:r>
              <a:rPr lang="en"/>
              <a:t>Empowers, enables broader adoption</a:t>
            </a:r>
            <a:endParaRPr/>
          </a:p>
          <a:p>
            <a:pPr indent="0" lvl="0" marL="457200" marR="0" rtl="0" algn="l">
              <a:spcBef>
                <a:spcPts val="0"/>
              </a:spcBef>
              <a:spcAft>
                <a:spcPts val="0"/>
              </a:spcAft>
              <a:buNone/>
            </a:pPr>
            <a:r>
              <a:t/>
            </a:r>
            <a:endParaRPr/>
          </a:p>
          <a:p>
            <a:pPr indent="0" lvl="0" marL="45720" marR="0" rtl="0" algn="l">
              <a:spcBef>
                <a:spcPts val="0"/>
              </a:spcBef>
              <a:spcAft>
                <a:spcPts val="0"/>
              </a:spcAft>
              <a:buClr>
                <a:srgbClr val="EB1C23"/>
              </a:buClr>
              <a:buSzPts val="1600"/>
              <a:buFont typeface="Arial"/>
              <a:buNone/>
            </a:pPr>
            <a:r>
              <a:t/>
            </a:r>
            <a:endParaRPr sz="1600">
              <a:solidFill>
                <a:schemeClr val="dk1"/>
              </a:solidFill>
              <a:latin typeface="Arial"/>
              <a:ea typeface="Arial"/>
              <a:cs typeface="Arial"/>
              <a:sym typeface="Arial"/>
            </a:endParaRPr>
          </a:p>
        </p:txBody>
      </p:sp>
      <p:pic>
        <p:nvPicPr>
          <p:cNvPr id="127" name="Shape 127"/>
          <p:cNvPicPr preferRelativeResize="0"/>
          <p:nvPr/>
        </p:nvPicPr>
        <p:blipFill>
          <a:blip r:embed="rId3">
            <a:alphaModFix/>
          </a:blip>
          <a:stretch>
            <a:fillRect/>
          </a:stretch>
        </p:blipFill>
        <p:spPr>
          <a:xfrm>
            <a:off x="6256076" y="3097125"/>
            <a:ext cx="2374076" cy="16600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Shape 425"/>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DevOps Deployment Guide</a:t>
            </a:r>
            <a:endParaRPr/>
          </a:p>
        </p:txBody>
      </p:sp>
      <p:sp>
        <p:nvSpPr>
          <p:cNvPr id="426" name="Shape 426"/>
          <p:cNvSpPr txBox="1"/>
          <p:nvPr>
            <p:ph idx="1" type="body"/>
          </p:nvPr>
        </p:nvSpPr>
        <p:spPr>
          <a:xfrm>
            <a:off x="274320" y="996950"/>
            <a:ext cx="8229600" cy="333121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Overview/mission of the Working Group</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t>Tasked with developing an architecture-level guide for building a DevOps infrastructure.</a:t>
            </a:r>
            <a:endParaRPr/>
          </a:p>
          <a:p>
            <a:pPr indent="-228600" lvl="2" marL="804672" marR="0" rtl="0" algn="l">
              <a:spcBef>
                <a:spcPts val="0"/>
              </a:spcBef>
              <a:spcAft>
                <a:spcPts val="0"/>
              </a:spcAft>
              <a:buSzPts val="1200"/>
              <a:buChar char="•"/>
            </a:pPr>
            <a:r>
              <a:rPr lang="en"/>
              <a:t>Describe what DevOps means in the context of TIER</a:t>
            </a:r>
            <a:endParaRPr/>
          </a:p>
          <a:p>
            <a:pPr indent="-228600" lvl="2" marL="804672" marR="0" rtl="0" algn="l">
              <a:spcBef>
                <a:spcPts val="0"/>
              </a:spcBef>
              <a:spcAft>
                <a:spcPts val="0"/>
              </a:spcAft>
              <a:buSzPts val="1200"/>
              <a:buChar char="•"/>
            </a:pPr>
            <a:r>
              <a:rPr lang="en"/>
              <a:t>Describe the high level architectural components needed for a DevOps infrastructure and how they interact</a:t>
            </a:r>
            <a:endParaRPr/>
          </a:p>
          <a:p>
            <a:pPr indent="-228600" lvl="2" marL="804672" marR="0" rtl="0" algn="l">
              <a:spcBef>
                <a:spcPts val="0"/>
              </a:spcBef>
              <a:spcAft>
                <a:spcPts val="0"/>
              </a:spcAft>
              <a:buSzPts val="1200"/>
              <a:buChar char="•"/>
            </a:pPr>
            <a:r>
              <a:rPr lang="en"/>
              <a:t>Describe the purpose and function of a workflow or pipeline</a:t>
            </a:r>
            <a:endParaRPr/>
          </a:p>
          <a:p>
            <a:pPr indent="-228600" lvl="2" marL="804672" marR="0" rtl="0" algn="l">
              <a:spcBef>
                <a:spcPts val="0"/>
              </a:spcBef>
              <a:spcAft>
                <a:spcPts val="0"/>
              </a:spcAft>
              <a:buSzPts val="1200"/>
              <a:buChar char="•"/>
            </a:pPr>
            <a:r>
              <a:rPr lang="en"/>
              <a:t>Include information about production considerations: logging, monitoring, and the handling of secrets</a:t>
            </a:r>
            <a:endParaRPr/>
          </a:p>
          <a:p>
            <a:pPr indent="-228600" lvl="2" marL="804672" marR="0" rtl="0" algn="l">
              <a:spcBef>
                <a:spcPts val="0"/>
              </a:spcBef>
              <a:spcAft>
                <a:spcPts val="0"/>
              </a:spcAft>
              <a:buSzPts val="1200"/>
              <a:buChar char="•"/>
            </a:pPr>
            <a:r>
              <a:rPr lang="en"/>
              <a:t>Document a site specific example of a functional DevOps infrastructure as implemented by a university including: </a:t>
            </a:r>
            <a:r>
              <a:rPr lang="en" sz="1200"/>
              <a:t>Architectural diagrams</a:t>
            </a:r>
            <a:r>
              <a:rPr lang="en"/>
              <a:t>, </a:t>
            </a:r>
            <a:r>
              <a:rPr lang="en" sz="1200"/>
              <a:t>Component choices</a:t>
            </a:r>
            <a:r>
              <a:rPr lang="en"/>
              <a:t> and </a:t>
            </a:r>
            <a:r>
              <a:rPr lang="en" sz="1200"/>
              <a:t>Workflow </a:t>
            </a:r>
            <a:endParaRPr sz="1200"/>
          </a:p>
          <a:p>
            <a:pPr indent="0" lvl="0" marL="914400" marR="0" rtl="0" algn="l">
              <a:spcBef>
                <a:spcPts val="0"/>
              </a:spcBef>
              <a:spcAft>
                <a:spcPts val="0"/>
              </a:spcAft>
              <a:buNone/>
            </a:pPr>
            <a:r>
              <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How can the community benefit from our work?</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t>It will help those new to DevOps to understand the landscape and prepare for their journey</a:t>
            </a:r>
            <a:endParaRPr/>
          </a:p>
          <a:p>
            <a:pPr indent="-228600" lvl="1" marL="548640" marR="0" rtl="0" algn="l">
              <a:spcBef>
                <a:spcPts val="0"/>
              </a:spcBef>
              <a:spcAft>
                <a:spcPts val="0"/>
              </a:spcAft>
              <a:buSzPts val="1400"/>
              <a:buChar char="•"/>
            </a:pPr>
            <a:r>
              <a:rPr lang="en"/>
              <a:t>It will build a common vocabulary to assist with information sharing</a:t>
            </a:r>
            <a:endParaRPr/>
          </a:p>
          <a:p>
            <a:pPr indent="-228600" lvl="1" marL="548640" marR="0" rtl="0" algn="l">
              <a:spcBef>
                <a:spcPts val="0"/>
              </a:spcBef>
              <a:spcAft>
                <a:spcPts val="0"/>
              </a:spcAft>
              <a:buSzPts val="1400"/>
              <a:buChar char="•"/>
            </a:pPr>
            <a:r>
              <a:rPr lang="en"/>
              <a:t>It will serve as a point from which links to more detailed information can be found</a:t>
            </a:r>
            <a:endParaRPr/>
          </a:p>
          <a:p>
            <a:pPr indent="-228600" lvl="1" marL="548640" marR="0" rtl="0" algn="l">
              <a:spcBef>
                <a:spcPts val="0"/>
              </a:spcBef>
              <a:spcAft>
                <a:spcPts val="0"/>
              </a:spcAft>
              <a:buSzPts val="1400"/>
              <a:buChar char="•"/>
            </a:pPr>
            <a:r>
              <a:rPr lang="en"/>
              <a:t>It will provide one or more real world examples of how others have implemented their infrastructures from which the community can learn</a:t>
            </a:r>
            <a:endParaRPr/>
          </a:p>
          <a:p>
            <a:pPr indent="0" lvl="0" marL="45720" marR="0" rtl="0" algn="l">
              <a:spcBef>
                <a:spcPts val="0"/>
              </a:spcBef>
              <a:spcAft>
                <a:spcPts val="0"/>
              </a:spcAft>
              <a:buClr>
                <a:srgbClr val="EB1C23"/>
              </a:buClr>
              <a:buSzPts val="1600"/>
              <a:buFont typeface="Arial"/>
              <a:buNone/>
            </a:pPr>
            <a:r>
              <a:t/>
            </a:r>
            <a:endParaRPr sz="16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DevOps Deployment Guide</a:t>
            </a:r>
            <a:endParaRPr/>
          </a:p>
        </p:txBody>
      </p:sp>
      <p:sp>
        <p:nvSpPr>
          <p:cNvPr id="432" name="Shape 432"/>
          <p:cNvSpPr txBox="1"/>
          <p:nvPr>
            <p:ph idx="1" type="body"/>
          </p:nvPr>
        </p:nvSpPr>
        <p:spPr>
          <a:xfrm>
            <a:off x="274320" y="996950"/>
            <a:ext cx="8229600" cy="333121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Key work completed</a:t>
            </a:r>
            <a:endParaRPr sz="1600">
              <a:solidFill>
                <a:schemeClr val="dk1"/>
              </a:solidFill>
              <a:latin typeface="Arial"/>
              <a:ea typeface="Arial"/>
              <a:cs typeface="Arial"/>
              <a:sym typeface="Arial"/>
            </a:endParaRPr>
          </a:p>
          <a:p>
            <a:pPr indent="-228600" lvl="1" marL="548640" marR="0" rtl="0" algn="l">
              <a:spcBef>
                <a:spcPts val="0"/>
              </a:spcBef>
              <a:spcAft>
                <a:spcPts val="0"/>
              </a:spcAft>
              <a:buClr>
                <a:srgbClr val="45C6EF"/>
              </a:buClr>
              <a:buSzPts val="1400"/>
              <a:buFont typeface="Arial"/>
              <a:buChar char="•"/>
            </a:pPr>
            <a:r>
              <a:rPr lang="en"/>
              <a:t>A general table of contents has been created for the guide</a:t>
            </a:r>
            <a:endParaRPr/>
          </a:p>
          <a:p>
            <a:pPr indent="-228600" lvl="1" marL="548640" marR="0" rtl="0" algn="l">
              <a:spcBef>
                <a:spcPts val="0"/>
              </a:spcBef>
              <a:spcAft>
                <a:spcPts val="0"/>
              </a:spcAft>
              <a:buClr>
                <a:srgbClr val="45C6EF"/>
              </a:buClr>
              <a:buSzPts val="1400"/>
              <a:buFont typeface="Arial"/>
              <a:buChar char="•"/>
            </a:pPr>
            <a:r>
              <a:rPr lang="en"/>
              <a:t>The guide sections have been prioritized to help determine what must be completed first</a:t>
            </a:r>
            <a:endParaRPr/>
          </a:p>
          <a:p>
            <a:pPr indent="-228600" lvl="1" marL="548640" marR="0" rtl="0" algn="l">
              <a:spcBef>
                <a:spcPts val="0"/>
              </a:spcBef>
              <a:spcAft>
                <a:spcPts val="0"/>
              </a:spcAft>
              <a:buClr>
                <a:srgbClr val="45C6EF"/>
              </a:buClr>
              <a:buSzPts val="1400"/>
              <a:buFont typeface="Arial"/>
              <a:buChar char="•"/>
            </a:pPr>
            <a:r>
              <a:rPr lang="en"/>
              <a:t>The first draft of the Executive Summary has been completed</a:t>
            </a:r>
            <a:endParaRPr/>
          </a:p>
          <a:p>
            <a:pPr indent="-228600" lvl="1" marL="548640" marR="0" rtl="0" algn="l">
              <a:spcBef>
                <a:spcPts val="0"/>
              </a:spcBef>
              <a:spcAft>
                <a:spcPts val="0"/>
              </a:spcAft>
              <a:buClr>
                <a:srgbClr val="45C6EF"/>
              </a:buClr>
              <a:buSzPts val="1400"/>
              <a:buFont typeface="Arial"/>
              <a:buChar char="•"/>
            </a:pPr>
            <a:r>
              <a:rPr lang="en"/>
              <a:t>All but first round sections have been removed from the guide</a:t>
            </a:r>
            <a:endParaRPr/>
          </a:p>
          <a:p>
            <a:pPr indent="0" lvl="0" marL="457200" marR="0" rtl="0" algn="l">
              <a:spcBef>
                <a:spcPts val="0"/>
              </a:spcBef>
              <a:spcAft>
                <a:spcPts val="0"/>
              </a:spcAft>
              <a:buNone/>
            </a:pPr>
            <a:r>
              <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Work underway</a:t>
            </a:r>
            <a:endParaRPr sz="1600">
              <a:solidFill>
                <a:schemeClr val="dk1"/>
              </a:solidFill>
              <a:latin typeface="Arial"/>
              <a:ea typeface="Arial"/>
              <a:cs typeface="Arial"/>
              <a:sym typeface="Arial"/>
            </a:endParaRPr>
          </a:p>
          <a:p>
            <a:pPr indent="-228600" lvl="1" marL="548640" rtl="0">
              <a:spcBef>
                <a:spcPts val="0"/>
              </a:spcBef>
              <a:spcAft>
                <a:spcPts val="0"/>
              </a:spcAft>
              <a:buClr>
                <a:srgbClr val="45C6EF"/>
              </a:buClr>
              <a:buSzPts val="1400"/>
              <a:buFont typeface="Arial"/>
              <a:buChar char="•"/>
            </a:pPr>
            <a:r>
              <a:rPr lang="en"/>
              <a:t>Notes and information about Rice’s DevOps architecture are being compiled </a:t>
            </a:r>
            <a:endParaRPr/>
          </a:p>
          <a:p>
            <a:pPr indent="-228600" lvl="1" marL="548640" rtl="0">
              <a:spcBef>
                <a:spcPts val="0"/>
              </a:spcBef>
              <a:spcAft>
                <a:spcPts val="0"/>
              </a:spcAft>
              <a:buClr>
                <a:srgbClr val="45C6EF"/>
              </a:buClr>
              <a:buSzPts val="1400"/>
              <a:buFont typeface="Arial"/>
              <a:buChar char="•"/>
            </a:pPr>
            <a:r>
              <a:rPr lang="en"/>
              <a:t>Working on the section 2: Introduction</a:t>
            </a:r>
            <a:endParaRPr/>
          </a:p>
          <a:p>
            <a:pPr indent="0" lvl="0" marL="457200" rtl="0">
              <a:spcBef>
                <a:spcPts val="0"/>
              </a:spcBef>
              <a:spcAft>
                <a:spcPts val="0"/>
              </a:spcAft>
              <a:buNone/>
            </a:pPr>
            <a:r>
              <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Planned work</a:t>
            </a:r>
            <a:endParaRPr/>
          </a:p>
          <a:p>
            <a:pPr indent="-228600" lvl="1" marL="548640" marR="0" rtl="0" algn="l">
              <a:spcBef>
                <a:spcPts val="600"/>
              </a:spcBef>
              <a:spcAft>
                <a:spcPts val="0"/>
              </a:spcAft>
              <a:buClr>
                <a:srgbClr val="45C6EF"/>
              </a:buClr>
              <a:buSzPts val="1400"/>
              <a:buFont typeface="Arial"/>
              <a:buChar char="•"/>
            </a:pPr>
            <a:r>
              <a:rPr lang="en"/>
              <a:t>Version 1.0 of the TIER DevOps Development Guide will be completed by TechEx 2018</a:t>
            </a:r>
            <a:endParaRPr b="0" i="0" sz="1400" u="none" cap="none" strike="noStrike">
              <a:solidFill>
                <a:schemeClr val="dk1"/>
              </a:solidFill>
              <a:latin typeface="Arial"/>
              <a:ea typeface="Arial"/>
              <a:cs typeface="Arial"/>
              <a:sym typeface="Arial"/>
            </a:endParaRPr>
          </a:p>
          <a:p>
            <a:pPr indent="0" lvl="0" marL="45720" marR="0" rtl="0" algn="l">
              <a:spcBef>
                <a:spcPts val="0"/>
              </a:spcBef>
              <a:spcAft>
                <a:spcPts val="0"/>
              </a:spcAft>
              <a:buClr>
                <a:srgbClr val="EB1C23"/>
              </a:buClr>
              <a:buSzPts val="1600"/>
              <a:buFont typeface="Arial"/>
              <a:buNone/>
            </a:pPr>
            <a:r>
              <a:t/>
            </a:r>
            <a:endParaRPr sz="16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DevOps Deployment Guide</a:t>
            </a:r>
            <a:endParaRPr/>
          </a:p>
        </p:txBody>
      </p:sp>
      <p:sp>
        <p:nvSpPr>
          <p:cNvPr id="438" name="Shape 438"/>
          <p:cNvSpPr txBox="1"/>
          <p:nvPr>
            <p:ph idx="1" type="body"/>
          </p:nvPr>
        </p:nvSpPr>
        <p:spPr>
          <a:xfrm>
            <a:off x="274320" y="996950"/>
            <a:ext cx="8229600" cy="333121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Links to resources (blogs, wiki, artifacts, etc)</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t>Meeting rolling agenda / meeting notes - </a:t>
            </a:r>
            <a:r>
              <a:rPr lang="en" u="sng">
                <a:solidFill>
                  <a:schemeClr val="hlink"/>
                </a:solidFill>
                <a:hlinkClick r:id="rId3"/>
              </a:rPr>
              <a:t>https://goo.gl/7n6yVH</a:t>
            </a:r>
            <a:endParaRPr/>
          </a:p>
          <a:p>
            <a:pPr indent="-228600" lvl="1" marL="548640" marR="0" rtl="0" algn="l">
              <a:spcBef>
                <a:spcPts val="0"/>
              </a:spcBef>
              <a:spcAft>
                <a:spcPts val="0"/>
              </a:spcAft>
              <a:buSzPts val="1400"/>
              <a:buChar char="•"/>
            </a:pPr>
            <a:r>
              <a:rPr lang="en"/>
              <a:t>TIER DevOps Deployment Guide - </a:t>
            </a:r>
            <a:r>
              <a:rPr lang="en" u="sng">
                <a:solidFill>
                  <a:schemeClr val="hlink"/>
                </a:solidFill>
                <a:hlinkClick r:id="rId4"/>
              </a:rPr>
              <a:t>https://goo.gl/WUoY6f</a:t>
            </a:r>
            <a:endParaRPr/>
          </a:p>
          <a:p>
            <a:pPr indent="-228600" lvl="1" marL="548640" marR="0" rtl="0" algn="l">
              <a:spcBef>
                <a:spcPts val="0"/>
              </a:spcBef>
              <a:spcAft>
                <a:spcPts val="0"/>
              </a:spcAft>
              <a:buSzPts val="1400"/>
              <a:buChar char="•"/>
            </a:pPr>
            <a:r>
              <a:rPr lang="en"/>
              <a:t>Section Priority Voting Document - </a:t>
            </a:r>
            <a:r>
              <a:rPr lang="en" u="sng">
                <a:solidFill>
                  <a:schemeClr val="hlink"/>
                </a:solidFill>
                <a:hlinkClick r:id="rId5"/>
              </a:rPr>
              <a:t>https://goo.gl/rZYsoA</a:t>
            </a:r>
            <a:endParaRPr/>
          </a:p>
          <a:p>
            <a:pPr indent="0" lvl="0" marL="457200" marR="0" rtl="0" algn="l">
              <a:spcBef>
                <a:spcPts val="0"/>
              </a:spcBef>
              <a:spcAft>
                <a:spcPts val="0"/>
              </a:spcAft>
              <a:buNone/>
            </a:pPr>
            <a:r>
              <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How to get involved</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t>The working group meets every three weeks on Friday from 1pm - 2pm CT</a:t>
            </a:r>
            <a:endParaRPr/>
          </a:p>
          <a:p>
            <a:pPr indent="-228600" lvl="2" marL="804672" marR="0" rtl="0" algn="l">
              <a:spcBef>
                <a:spcPts val="0"/>
              </a:spcBef>
              <a:spcAft>
                <a:spcPts val="0"/>
              </a:spcAft>
              <a:buSzPts val="1200"/>
              <a:buChar char="•"/>
            </a:pPr>
            <a:r>
              <a:rPr lang="en" u="sng">
                <a:solidFill>
                  <a:schemeClr val="hlink"/>
                </a:solidFill>
                <a:hlinkClick r:id="rId6"/>
              </a:rPr>
              <a:t>https://riceuniversity.zoom.us/j/207589487</a:t>
            </a:r>
            <a:endParaRPr/>
          </a:p>
          <a:p>
            <a:pPr indent="-228600" lvl="2" marL="804672" marR="0" rtl="0" algn="l">
              <a:spcBef>
                <a:spcPts val="0"/>
              </a:spcBef>
              <a:spcAft>
                <a:spcPts val="0"/>
              </a:spcAft>
              <a:buSzPts val="1200"/>
              <a:buChar char="•"/>
            </a:pPr>
            <a:r>
              <a:rPr lang="en"/>
              <a:t>Remaining Meetings are:</a:t>
            </a:r>
            <a:endParaRPr/>
          </a:p>
          <a:p>
            <a:pPr indent="0" lvl="3" marL="1371600" marR="0" rtl="0" algn="l">
              <a:spcBef>
                <a:spcPts val="0"/>
              </a:spcBef>
              <a:spcAft>
                <a:spcPts val="0"/>
              </a:spcAft>
              <a:buSzPts val="1200"/>
              <a:buNone/>
            </a:pPr>
            <a:r>
              <a:rPr lang="en" sz="1200"/>
              <a:t>June </a:t>
            </a:r>
            <a:r>
              <a:rPr b="1" lang="en" sz="1200"/>
              <a:t>1st</a:t>
            </a:r>
            <a:r>
              <a:rPr lang="en" sz="1200"/>
              <a:t> and </a:t>
            </a:r>
            <a:r>
              <a:rPr b="1" lang="en" sz="1200"/>
              <a:t>22nd</a:t>
            </a:r>
            <a:r>
              <a:rPr lang="en" sz="1200"/>
              <a:t>, July </a:t>
            </a:r>
            <a:r>
              <a:rPr b="1" lang="en" sz="1200"/>
              <a:t>13th</a:t>
            </a:r>
            <a:r>
              <a:rPr lang="en" sz="1200"/>
              <a:t>, August </a:t>
            </a:r>
            <a:r>
              <a:rPr b="1" lang="en" sz="1200"/>
              <a:t>3rd</a:t>
            </a:r>
            <a:r>
              <a:rPr lang="en" sz="1200"/>
              <a:t> and </a:t>
            </a:r>
            <a:r>
              <a:rPr b="1" lang="en" sz="1200"/>
              <a:t>24th</a:t>
            </a:r>
            <a:r>
              <a:rPr lang="en" sz="1200"/>
              <a:t>, Sept </a:t>
            </a:r>
            <a:r>
              <a:rPr b="1" lang="en" sz="1200"/>
              <a:t>14th</a:t>
            </a:r>
            <a:r>
              <a:rPr lang="en" sz="1200"/>
              <a:t>, Oct </a:t>
            </a:r>
            <a:r>
              <a:rPr b="1" lang="en" sz="1200"/>
              <a:t>5th</a:t>
            </a:r>
            <a:r>
              <a:rPr lang="en" sz="1200"/>
              <a:t> 2018</a:t>
            </a:r>
            <a:endParaRPr sz="1200"/>
          </a:p>
          <a:p>
            <a:pPr indent="-228600" lvl="2" marL="804672" marR="0" rtl="0" algn="l">
              <a:spcBef>
                <a:spcPts val="0"/>
              </a:spcBef>
              <a:spcAft>
                <a:spcPts val="0"/>
              </a:spcAft>
              <a:buSzPts val="1200"/>
              <a:buChar char="•"/>
            </a:pPr>
            <a:r>
              <a:rPr b="1" lang="en"/>
              <a:t>#tier-peers-dev-deploy</a:t>
            </a:r>
            <a:r>
              <a:rPr lang="en"/>
              <a:t> channel on Internet2 Slack</a:t>
            </a:r>
            <a:endParaRPr sz="1200"/>
          </a:p>
          <a:p>
            <a:pPr indent="0" lvl="0" marL="0" marR="0" rtl="0" algn="l">
              <a:spcBef>
                <a:spcPts val="0"/>
              </a:spcBef>
              <a:spcAft>
                <a:spcPts val="0"/>
              </a:spcAft>
              <a:buNone/>
            </a:pPr>
            <a:r>
              <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Contact information</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t>Dean Lane &lt;dlane@rice.edu&gt;</a:t>
            </a:r>
            <a:endParaRPr/>
          </a:p>
          <a:p>
            <a:pPr indent="0" lvl="0" marL="45720" marR="0" rtl="0" algn="l">
              <a:spcBef>
                <a:spcPts val="0"/>
              </a:spcBef>
              <a:spcAft>
                <a:spcPts val="0"/>
              </a:spcAft>
              <a:buClr>
                <a:srgbClr val="EB1C23"/>
              </a:buClr>
              <a:buSzPts val="1600"/>
              <a:buFont typeface="Arial"/>
              <a:buNone/>
            </a:pPr>
            <a:r>
              <a:t/>
            </a:r>
            <a:endParaRPr sz="16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Shape 443"/>
          <p:cNvSpPr txBox="1"/>
          <p:nvPr/>
        </p:nvSpPr>
        <p:spPr>
          <a:xfrm>
            <a:off x="60959" y="2208088"/>
            <a:ext cx="4336869"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372F81"/>
                </a:solidFill>
                <a:latin typeface="Arial"/>
                <a:ea typeface="Arial"/>
                <a:cs typeface="Arial"/>
                <a:sym typeface="Arial"/>
              </a:rPr>
              <a:t>Identity Onboarding with Banner</a:t>
            </a:r>
            <a:endParaRPr/>
          </a:p>
        </p:txBody>
      </p:sp>
      <p:sp>
        <p:nvSpPr>
          <p:cNvPr id="444" name="Shape 444"/>
          <p:cNvSpPr txBox="1"/>
          <p:nvPr/>
        </p:nvSpPr>
        <p:spPr>
          <a:xfrm>
            <a:off x="-51582" y="3252017"/>
            <a:ext cx="456195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400">
                <a:solidFill>
                  <a:schemeClr val="dk1"/>
                </a:solidFill>
                <a:latin typeface="Arial"/>
                <a:ea typeface="Arial"/>
                <a:cs typeface="Arial"/>
                <a:sym typeface="Arial"/>
              </a:rPr>
              <a:t>Matthew Brookover</a:t>
            </a:r>
            <a:endParaRPr sz="1400">
              <a:solidFill>
                <a:schemeClr val="dk1"/>
              </a:solidFill>
              <a:latin typeface="Arial"/>
              <a:ea typeface="Arial"/>
              <a:cs typeface="Arial"/>
              <a:sym typeface="Arial"/>
            </a:endParaRPr>
          </a:p>
        </p:txBody>
      </p:sp>
      <p:sp>
        <p:nvSpPr>
          <p:cNvPr id="445" name="Shape 445"/>
          <p:cNvSpPr txBox="1"/>
          <p:nvPr/>
        </p:nvSpPr>
        <p:spPr>
          <a:xfrm>
            <a:off x="-51582" y="3559794"/>
            <a:ext cx="456195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Colorado School of Mines</a:t>
            </a:r>
            <a:endParaRPr/>
          </a:p>
        </p:txBody>
      </p:sp>
      <p:sp>
        <p:nvSpPr>
          <p:cNvPr id="446" name="Shape 446"/>
          <p:cNvSpPr txBox="1"/>
          <p:nvPr/>
        </p:nvSpPr>
        <p:spPr>
          <a:xfrm>
            <a:off x="1659388" y="4024350"/>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10 minutes</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444"/>
                                        </p:tgtEl>
                                        <p:attrNameLst>
                                          <p:attrName>style.visibility</p:attrName>
                                        </p:attrNameLst>
                                      </p:cBhvr>
                                      <p:to>
                                        <p:strVal val="visible"/>
                                      </p:to>
                                    </p:set>
                                    <p:anim calcmode="lin" valueType="num">
                                      <p:cBhvr additive="base">
                                        <p:cTn dur="1000"/>
                                        <p:tgtEl>
                                          <p:spTgt spid="444"/>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8">
                                  <p:stCondLst>
                                    <p:cond delay="0"/>
                                  </p:stCondLst>
                                  <p:childTnLst>
                                    <p:set>
                                      <p:cBhvr>
                                        <p:cTn dur="1" fill="hold">
                                          <p:stCondLst>
                                            <p:cond delay="0"/>
                                          </p:stCondLst>
                                        </p:cTn>
                                        <p:tgtEl>
                                          <p:spTgt spid="445"/>
                                        </p:tgtEl>
                                        <p:attrNameLst>
                                          <p:attrName>style.visibility</p:attrName>
                                        </p:attrNameLst>
                                      </p:cBhvr>
                                      <p:to>
                                        <p:strVal val="visible"/>
                                      </p:to>
                                    </p:set>
                                    <p:anim calcmode="lin" valueType="num">
                                      <p:cBhvr additive="base">
                                        <p:cTn dur="1000"/>
                                        <p:tgtEl>
                                          <p:spTgt spid="44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324339" y="382058"/>
            <a:ext cx="8229600" cy="417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Do Not Stand Here</a:t>
            </a:r>
            <a:endParaRPr/>
          </a:p>
        </p:txBody>
      </p:sp>
      <p:pic>
        <p:nvPicPr>
          <p:cNvPr id="452" name="Shape 452"/>
          <p:cNvPicPr preferRelativeResize="0"/>
          <p:nvPr/>
        </p:nvPicPr>
        <p:blipFill>
          <a:blip r:embed="rId3">
            <a:alphaModFix/>
          </a:blip>
          <a:stretch>
            <a:fillRect/>
          </a:stretch>
        </p:blipFill>
        <p:spPr>
          <a:xfrm>
            <a:off x="1584350" y="960500"/>
            <a:ext cx="4425600" cy="3319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txBox="1"/>
          <p:nvPr>
            <p:ph type="title"/>
          </p:nvPr>
        </p:nvSpPr>
        <p:spPr>
          <a:xfrm>
            <a:off x="324339" y="382058"/>
            <a:ext cx="8229600" cy="417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It is Dangerous!!!</a:t>
            </a:r>
            <a:endParaRPr/>
          </a:p>
        </p:txBody>
      </p:sp>
      <p:pic>
        <p:nvPicPr>
          <p:cNvPr id="458" name="Shape 458"/>
          <p:cNvPicPr preferRelativeResize="0"/>
          <p:nvPr/>
        </p:nvPicPr>
        <p:blipFill>
          <a:blip r:embed="rId3">
            <a:alphaModFix/>
          </a:blip>
          <a:stretch>
            <a:fillRect/>
          </a:stretch>
        </p:blipFill>
        <p:spPr>
          <a:xfrm>
            <a:off x="1966736" y="874625"/>
            <a:ext cx="4944821" cy="370859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324339" y="382058"/>
            <a:ext cx="8229600" cy="417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Identity Onboarding with Banner</a:t>
            </a:r>
            <a:endParaRPr/>
          </a:p>
        </p:txBody>
      </p:sp>
      <p:sp>
        <p:nvSpPr>
          <p:cNvPr id="464" name="Shape 464"/>
          <p:cNvSpPr txBox="1"/>
          <p:nvPr>
            <p:ph idx="1" type="body"/>
          </p:nvPr>
        </p:nvSpPr>
        <p:spPr>
          <a:xfrm>
            <a:off x="274320" y="996949"/>
            <a:ext cx="8229600" cy="3409587"/>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Overview/mission of the Working Group</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t>Integrate Banner with TIER tool chain</a:t>
            </a:r>
            <a:endParaRPr/>
          </a:p>
          <a:p>
            <a:pPr indent="-228600" lvl="1" marL="548640" marR="0" rtl="0" algn="l">
              <a:spcBef>
                <a:spcPts val="0"/>
              </a:spcBef>
              <a:spcAft>
                <a:spcPts val="0"/>
              </a:spcAft>
              <a:buSzPts val="1400"/>
              <a:buChar char="•"/>
            </a:pPr>
            <a:r>
              <a:rPr lang="en"/>
              <a:t>Look at what attributes are pulled from Banner by various schools</a:t>
            </a:r>
            <a:endParaRPr/>
          </a:p>
          <a:p>
            <a:pPr indent="-228600" lvl="2" marL="804672" marR="0" rtl="0" algn="l">
              <a:spcBef>
                <a:spcPts val="0"/>
              </a:spcBef>
              <a:spcAft>
                <a:spcPts val="0"/>
              </a:spcAft>
              <a:buSzPts val="1200"/>
              <a:buChar char="•"/>
            </a:pPr>
            <a:r>
              <a:rPr lang="en"/>
              <a:t>Evaluate TIER minimal person </a:t>
            </a:r>
            <a:r>
              <a:rPr lang="en"/>
              <a:t>schema</a:t>
            </a:r>
            <a:endParaRPr/>
          </a:p>
          <a:p>
            <a:pPr indent="-228600" lvl="2" marL="804672" marR="0" rtl="0" algn="l">
              <a:spcBef>
                <a:spcPts val="0"/>
              </a:spcBef>
              <a:spcAft>
                <a:spcPts val="0"/>
              </a:spcAft>
              <a:buSzPts val="1200"/>
              <a:buChar char="•"/>
            </a:pPr>
            <a:r>
              <a:rPr lang="en"/>
              <a:t>What attributes should go to midPoint</a:t>
            </a:r>
            <a:endParaRPr/>
          </a:p>
          <a:p>
            <a:pPr indent="-228600" lvl="2" marL="804672" marR="0" rtl="0" algn="l">
              <a:spcBef>
                <a:spcPts val="0"/>
              </a:spcBef>
              <a:spcAft>
                <a:spcPts val="0"/>
              </a:spcAft>
              <a:buSzPts val="1200"/>
              <a:buChar char="•"/>
            </a:pPr>
            <a:r>
              <a:rPr lang="en"/>
              <a:t>What should go to Grouper</a:t>
            </a:r>
            <a:endParaRPr/>
          </a:p>
          <a:p>
            <a:pPr indent="-228600" lvl="1" marL="548640" marR="0" rtl="0" algn="l">
              <a:spcBef>
                <a:spcPts val="0"/>
              </a:spcBef>
              <a:spcAft>
                <a:spcPts val="0"/>
              </a:spcAft>
              <a:buSzPts val="1400"/>
              <a:buChar char="•"/>
            </a:pPr>
            <a:r>
              <a:rPr lang="en"/>
              <a:t>Look at methods to move data from Banner to TIER tools</a:t>
            </a:r>
            <a:endParaRPr/>
          </a:p>
          <a:p>
            <a:pPr indent="-228600" lvl="2" marL="804672" marR="0" rtl="0" algn="l">
              <a:spcBef>
                <a:spcPts val="0"/>
              </a:spcBef>
              <a:spcAft>
                <a:spcPts val="0"/>
              </a:spcAft>
              <a:buSzPts val="1200"/>
              <a:buChar char="•"/>
            </a:pPr>
            <a:r>
              <a:rPr lang="en"/>
              <a:t>Direct connect to Banner database</a:t>
            </a:r>
            <a:endParaRPr/>
          </a:p>
          <a:p>
            <a:pPr indent="-228600" lvl="2" marL="804672" marR="0" rtl="0" algn="l">
              <a:spcBef>
                <a:spcPts val="0"/>
              </a:spcBef>
              <a:spcAft>
                <a:spcPts val="0"/>
              </a:spcAft>
              <a:buSzPts val="1200"/>
              <a:buChar char="•"/>
            </a:pPr>
            <a:r>
              <a:rPr lang="en"/>
              <a:t>Banner General API</a:t>
            </a:r>
            <a:endParaRPr/>
          </a:p>
          <a:p>
            <a:pPr indent="-228600" lvl="2" marL="804672" marR="0" rtl="0" algn="l">
              <a:spcBef>
                <a:spcPts val="0"/>
              </a:spcBef>
              <a:spcAft>
                <a:spcPts val="0"/>
              </a:spcAft>
              <a:buSzPts val="1200"/>
              <a:buChar char="•"/>
            </a:pPr>
            <a:r>
              <a:rPr lang="en"/>
              <a:t>BEIS</a:t>
            </a:r>
            <a:endParaRPr/>
          </a:p>
          <a:p>
            <a:pPr indent="-228600" lvl="2" marL="804672" marR="0" rtl="0" algn="l">
              <a:spcBef>
                <a:spcPts val="0"/>
              </a:spcBef>
              <a:spcAft>
                <a:spcPts val="0"/>
              </a:spcAft>
              <a:buSzPts val="1200"/>
              <a:buChar char="•"/>
            </a:pPr>
            <a:r>
              <a:rPr lang="en"/>
              <a:t>Ethos</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How can the community benefit from our work?</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t>9 of the 10 CSP schools are using Banner, </a:t>
            </a:r>
            <a:r>
              <a:rPr lang="en"/>
              <a:t>guidance</a:t>
            </a:r>
            <a:r>
              <a:rPr lang="en"/>
              <a:t> on integration with TIER would be helpful</a:t>
            </a:r>
            <a:endParaRPr/>
          </a:p>
          <a:p>
            <a:pPr indent="0" lvl="0" marL="457200" marR="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Identity Onboarding with Banner</a:t>
            </a:r>
            <a:endParaRPr/>
          </a:p>
        </p:txBody>
      </p:sp>
      <p:sp>
        <p:nvSpPr>
          <p:cNvPr id="470" name="Shape 470"/>
          <p:cNvSpPr txBox="1"/>
          <p:nvPr>
            <p:ph idx="1" type="body"/>
          </p:nvPr>
        </p:nvSpPr>
        <p:spPr>
          <a:xfrm>
            <a:off x="274320" y="996949"/>
            <a:ext cx="8229600" cy="3409587"/>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Key work completed</a:t>
            </a:r>
            <a:endParaRPr/>
          </a:p>
          <a:p>
            <a:pPr indent="-228600" lvl="1" marL="548640" marR="0" rtl="0" algn="l">
              <a:spcBef>
                <a:spcPts val="0"/>
              </a:spcBef>
              <a:spcAft>
                <a:spcPts val="0"/>
              </a:spcAft>
              <a:buClr>
                <a:srgbClr val="45C6EF"/>
              </a:buClr>
              <a:buSzPts val="1400"/>
              <a:buFont typeface="Arial"/>
              <a:buChar char="•"/>
            </a:pPr>
            <a:r>
              <a:rPr lang="en"/>
              <a:t>Developed a POC for Ethos</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Work underway</a:t>
            </a:r>
            <a:endParaRPr sz="1600">
              <a:solidFill>
                <a:schemeClr val="dk1"/>
              </a:solidFill>
              <a:latin typeface="Arial"/>
              <a:ea typeface="Arial"/>
              <a:cs typeface="Arial"/>
              <a:sym typeface="Arial"/>
            </a:endParaRPr>
          </a:p>
          <a:p>
            <a:pPr indent="-228600" lvl="1" marL="548640" marR="0" rtl="0" algn="l">
              <a:spcBef>
                <a:spcPts val="0"/>
              </a:spcBef>
              <a:spcAft>
                <a:spcPts val="0"/>
              </a:spcAft>
              <a:buClr>
                <a:srgbClr val="45C6EF"/>
              </a:buClr>
              <a:buSzPts val="1400"/>
              <a:buFont typeface="Arial"/>
              <a:buChar char="•"/>
            </a:pPr>
            <a:r>
              <a:rPr lang="en"/>
              <a:t>Evaluate </a:t>
            </a:r>
            <a:r>
              <a:rPr lang="en"/>
              <a:t>attributes</a:t>
            </a:r>
            <a:r>
              <a:rPr lang="en"/>
              <a:t> that are pulled from Banner</a:t>
            </a:r>
            <a:endParaRPr/>
          </a:p>
          <a:p>
            <a:pPr indent="-228600" lvl="0" marL="274320" marR="0" rtl="0" algn="l">
              <a:spcBef>
                <a:spcPts val="0"/>
              </a:spcBef>
              <a:spcAft>
                <a:spcPts val="0"/>
              </a:spcAft>
              <a:buClr>
                <a:srgbClr val="EB1C23"/>
              </a:buClr>
              <a:buSzPts val="1600"/>
              <a:buFont typeface="Arial"/>
              <a:buChar char="•"/>
            </a:pPr>
            <a:r>
              <a:rPr lang="en"/>
              <a:t>Observations so far:</a:t>
            </a:r>
            <a:endParaRPr/>
          </a:p>
          <a:p>
            <a:pPr indent="-228600" lvl="1" marL="548640" marR="0" rtl="0" algn="l">
              <a:spcBef>
                <a:spcPts val="0"/>
              </a:spcBef>
              <a:spcAft>
                <a:spcPts val="0"/>
              </a:spcAft>
              <a:buClr>
                <a:srgbClr val="45C6EF"/>
              </a:buClr>
              <a:buSzPts val="1400"/>
              <a:buFont typeface="Arial"/>
              <a:buChar char="•"/>
            </a:pPr>
            <a:r>
              <a:rPr lang="en"/>
              <a:t>We have all found very different ways to do the same thing</a:t>
            </a:r>
            <a:endParaRPr/>
          </a:p>
          <a:p>
            <a:pPr indent="-228600" lvl="1" marL="548640" marR="0" rtl="0" algn="l">
              <a:spcBef>
                <a:spcPts val="0"/>
              </a:spcBef>
              <a:spcAft>
                <a:spcPts val="0"/>
              </a:spcAft>
              <a:buClr>
                <a:srgbClr val="45C6EF"/>
              </a:buClr>
              <a:buSzPts val="1400"/>
              <a:buFont typeface="Arial"/>
              <a:buChar char="•"/>
            </a:pPr>
            <a:r>
              <a:rPr lang="en"/>
              <a:t>Oregon State has an extensive set of PL/SQL </a:t>
            </a:r>
            <a:r>
              <a:rPr lang="en"/>
              <a:t>scripts</a:t>
            </a:r>
            <a:r>
              <a:rPr lang="en"/>
              <a:t> that populate a table used by existing IDM</a:t>
            </a:r>
            <a:endParaRPr/>
          </a:p>
          <a:p>
            <a:pPr indent="-228600" lvl="1" marL="548640" marR="0" rtl="0" algn="l">
              <a:spcBef>
                <a:spcPts val="0"/>
              </a:spcBef>
              <a:spcAft>
                <a:spcPts val="0"/>
              </a:spcAft>
              <a:buClr>
                <a:srgbClr val="45C6EF"/>
              </a:buClr>
              <a:buSzPts val="1400"/>
              <a:buFont typeface="Arial"/>
              <a:buChar char="•"/>
            </a:pPr>
            <a:r>
              <a:rPr lang="en"/>
              <a:t>Mines uses BEIS and Banner general API</a:t>
            </a:r>
            <a:endParaRPr/>
          </a:p>
          <a:p>
            <a:pPr indent="-228600" lvl="1" marL="548640" marR="0" rtl="0" algn="l">
              <a:spcBef>
                <a:spcPts val="0"/>
              </a:spcBef>
              <a:spcAft>
                <a:spcPts val="0"/>
              </a:spcAft>
              <a:buClr>
                <a:srgbClr val="45C6EF"/>
              </a:buClr>
              <a:buSzPts val="1400"/>
              <a:buFont typeface="Arial"/>
              <a:buChar char="•"/>
            </a:pPr>
            <a:r>
              <a:rPr lang="en"/>
              <a:t>Rice and Lafayette have </a:t>
            </a:r>
            <a:r>
              <a:rPr lang="en"/>
              <a:t>identified</a:t>
            </a:r>
            <a:r>
              <a:rPr lang="en"/>
              <a:t> a number of attributes that they pull via SQL</a:t>
            </a:r>
            <a:endParaRPr/>
          </a:p>
          <a:p>
            <a:pPr indent="0" lvl="0" marL="0" marR="0" rtl="0" algn="l">
              <a:lnSpc>
                <a:spcPct val="100000"/>
              </a:lnSpc>
              <a:spcBef>
                <a:spcPts val="0"/>
              </a:spcBef>
              <a:spcAft>
                <a:spcPts val="0"/>
              </a:spcAft>
              <a:buNone/>
            </a:pPr>
            <a:r>
              <a:t/>
            </a:r>
            <a:endParaRPr/>
          </a:p>
          <a:p>
            <a:pPr indent="0" lvl="0" marL="45720" marR="0" rtl="0" algn="l">
              <a:spcBef>
                <a:spcPts val="0"/>
              </a:spcBef>
              <a:spcAft>
                <a:spcPts val="0"/>
              </a:spcAft>
              <a:buClr>
                <a:srgbClr val="EB1C23"/>
              </a:buClr>
              <a:buSzPts val="1600"/>
              <a:buFont typeface="Arial"/>
              <a:buNone/>
            </a:pPr>
            <a:r>
              <a:t/>
            </a:r>
            <a:endParaRPr sz="16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Shape 475"/>
          <p:cNvSpPr txBox="1"/>
          <p:nvPr>
            <p:ph type="title"/>
          </p:nvPr>
        </p:nvSpPr>
        <p:spPr>
          <a:xfrm>
            <a:off x="324339" y="382058"/>
            <a:ext cx="8229600" cy="417300"/>
          </a:xfrm>
          <a:prstGeom prst="rect">
            <a:avLst/>
          </a:prstGeom>
        </p:spPr>
        <p:txBody>
          <a:bodyPr anchorCtr="0" anchor="t" bIns="91425" lIns="91425" spcFirstLastPara="1" rIns="91425" wrap="square" tIns="91425">
            <a:noAutofit/>
          </a:bodyPr>
          <a:lstStyle/>
          <a:p>
            <a:pPr indent="0" lvl="0" marL="0">
              <a:spcBef>
                <a:spcPts val="0"/>
              </a:spcBef>
              <a:spcAft>
                <a:spcPts val="0"/>
              </a:spcAft>
              <a:buClr>
                <a:srgbClr val="000000"/>
              </a:buClr>
              <a:buFont typeface="Arial"/>
              <a:buNone/>
            </a:pPr>
            <a:r>
              <a:rPr lang="en"/>
              <a:t>Identity Onboarding with Banner</a:t>
            </a:r>
            <a:endParaRPr/>
          </a:p>
        </p:txBody>
      </p:sp>
      <p:sp>
        <p:nvSpPr>
          <p:cNvPr id="476" name="Shape 476"/>
          <p:cNvSpPr txBox="1"/>
          <p:nvPr>
            <p:ph idx="1" type="body"/>
          </p:nvPr>
        </p:nvSpPr>
        <p:spPr>
          <a:xfrm>
            <a:off x="274320" y="996950"/>
            <a:ext cx="8229600" cy="3143100"/>
          </a:xfrm>
          <a:prstGeom prst="rect">
            <a:avLst/>
          </a:prstGeom>
        </p:spPr>
        <p:txBody>
          <a:bodyPr anchorCtr="0" anchor="t" bIns="91425" lIns="91425" spcFirstLastPara="1" rIns="91425" wrap="square" tIns="91425">
            <a:noAutofit/>
          </a:bodyPr>
          <a:lstStyle/>
          <a:p>
            <a:pPr indent="-228600" lvl="0" marL="274320" rtl="0">
              <a:spcBef>
                <a:spcPts val="0"/>
              </a:spcBef>
              <a:spcAft>
                <a:spcPts val="0"/>
              </a:spcAft>
              <a:buClr>
                <a:schemeClr val="accent1"/>
              </a:buClr>
              <a:buSzPts val="1600"/>
              <a:buChar char="•"/>
            </a:pPr>
            <a:r>
              <a:rPr lang="en"/>
              <a:t>Planned work</a:t>
            </a:r>
            <a:endParaRPr/>
          </a:p>
          <a:p>
            <a:pPr indent="-228600" lvl="1" marL="548640" rtl="0">
              <a:spcBef>
                <a:spcPts val="600"/>
              </a:spcBef>
              <a:spcAft>
                <a:spcPts val="0"/>
              </a:spcAft>
              <a:buSzPts val="1400"/>
              <a:buChar char="•"/>
            </a:pPr>
            <a:r>
              <a:rPr lang="en"/>
              <a:t>Develop a statement of work for Ethos and/or a connID connector to midPoint</a:t>
            </a:r>
            <a:endParaRPr/>
          </a:p>
          <a:p>
            <a:pPr indent="-228600" lvl="1" marL="548640" rtl="0">
              <a:spcBef>
                <a:spcPts val="600"/>
              </a:spcBef>
              <a:spcAft>
                <a:spcPts val="0"/>
              </a:spcAft>
              <a:buSzPts val="1400"/>
              <a:buChar char="•"/>
            </a:pPr>
            <a:r>
              <a:rPr lang="en"/>
              <a:t>Develop guidance for extended attribute definition in midPoint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Shape 481"/>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Identity Onboarding with Banner</a:t>
            </a:r>
            <a:endParaRPr/>
          </a:p>
        </p:txBody>
      </p:sp>
      <p:sp>
        <p:nvSpPr>
          <p:cNvPr id="482" name="Shape 482"/>
          <p:cNvSpPr txBox="1"/>
          <p:nvPr>
            <p:ph idx="1" type="body"/>
          </p:nvPr>
        </p:nvSpPr>
        <p:spPr>
          <a:xfrm>
            <a:off x="274320" y="996949"/>
            <a:ext cx="8229600" cy="3409587"/>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Links to resources (blogs, wiki, artifacts, etc)</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u="sng">
                <a:solidFill>
                  <a:schemeClr val="hlink"/>
                </a:solidFill>
                <a:hlinkClick r:id="rId3"/>
              </a:rPr>
              <a:t>https://spaces.internet2.edu/display/TIERCSP/Identity+Onboarding+with+Banner</a:t>
            </a:r>
            <a:endParaRPr/>
          </a:p>
          <a:p>
            <a:pPr indent="-228600" lvl="1" marL="548640" marR="0" rtl="0" algn="l">
              <a:spcBef>
                <a:spcPts val="0"/>
              </a:spcBef>
              <a:spcAft>
                <a:spcPts val="0"/>
              </a:spcAft>
              <a:buSzPts val="1400"/>
              <a:buChar char="•"/>
            </a:pPr>
            <a:r>
              <a:rPr lang="en" u="sng">
                <a:solidFill>
                  <a:schemeClr val="hlink"/>
                </a:solidFill>
                <a:hlinkClick r:id="rId4"/>
              </a:rPr>
              <a:t>https://docs.google.com/document/d/1kgDU6NoeC-oDGnqvU_4hvqsSdb30r2aymhGJZZJz_0M/edit</a:t>
            </a:r>
            <a:r>
              <a:rPr lang="en"/>
              <a:t> </a:t>
            </a:r>
            <a:endParaRPr/>
          </a:p>
          <a:p>
            <a:pPr indent="-228600" lvl="1" marL="548640" marR="0" rtl="0" algn="l">
              <a:spcBef>
                <a:spcPts val="0"/>
              </a:spcBef>
              <a:spcAft>
                <a:spcPts val="0"/>
              </a:spcAft>
              <a:buSzPts val="1400"/>
              <a:buChar char="•"/>
            </a:pPr>
            <a:r>
              <a:rPr lang="en" u="sng">
                <a:solidFill>
                  <a:schemeClr val="hlink"/>
                </a:solidFill>
                <a:hlinkClick r:id="rId5"/>
              </a:rPr>
              <a:t>https://github.com/mbrookov/TIER_Ethos_midPoint_POC.git</a:t>
            </a:r>
            <a:r>
              <a:rPr lang="en"/>
              <a:t> </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How to get involved</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t>Join calls, help sort through </a:t>
            </a:r>
            <a:r>
              <a:rPr lang="en"/>
              <a:t>attributes</a:t>
            </a:r>
            <a:endParaRPr/>
          </a:p>
          <a:p>
            <a:pPr indent="-228600" lvl="1" marL="548640" marR="0" rtl="0" algn="l">
              <a:spcBef>
                <a:spcPts val="0"/>
              </a:spcBef>
              <a:spcAft>
                <a:spcPts val="0"/>
              </a:spcAft>
              <a:buSzPts val="1400"/>
              <a:buChar char="•"/>
            </a:pPr>
            <a:r>
              <a:rPr lang="en"/>
              <a:t>Write a POC for BEIS</a:t>
            </a:r>
            <a:endParaRPr/>
          </a:p>
          <a:p>
            <a:pPr indent="-228600" lvl="0" marL="274320" marR="0" rtl="0" algn="l">
              <a:spcBef>
                <a:spcPts val="0"/>
              </a:spcBef>
              <a:spcAft>
                <a:spcPts val="0"/>
              </a:spcAft>
              <a:buClr>
                <a:srgbClr val="EB1C23"/>
              </a:buClr>
              <a:buSzPts val="1600"/>
              <a:buFont typeface="Arial"/>
              <a:buChar char="•"/>
            </a:pPr>
            <a:r>
              <a:rPr lang="en" sz="1600">
                <a:solidFill>
                  <a:schemeClr val="dk1"/>
                </a:solidFill>
                <a:latin typeface="Arial"/>
                <a:ea typeface="Arial"/>
                <a:cs typeface="Arial"/>
                <a:sym typeface="Arial"/>
              </a:rPr>
              <a:t>Contact information</a:t>
            </a:r>
            <a:endParaRPr sz="1600">
              <a:solidFill>
                <a:schemeClr val="dk1"/>
              </a:solidFill>
              <a:latin typeface="Arial"/>
              <a:ea typeface="Arial"/>
              <a:cs typeface="Arial"/>
              <a:sym typeface="Arial"/>
            </a:endParaRPr>
          </a:p>
          <a:p>
            <a:pPr indent="-228600" lvl="1" marL="548640" marR="0" rtl="0" algn="l">
              <a:spcBef>
                <a:spcPts val="0"/>
              </a:spcBef>
              <a:spcAft>
                <a:spcPts val="0"/>
              </a:spcAft>
              <a:buSzPts val="1400"/>
              <a:buChar char="•"/>
            </a:pPr>
            <a:r>
              <a:rPr lang="en"/>
              <a:t>Matt Brookover, Colorado School of Mines, mbrookov@mines.edu</a:t>
            </a:r>
            <a:endParaRPr/>
          </a:p>
          <a:p>
            <a:pPr indent="0" lvl="0" marL="45720" marR="0" rtl="0" algn="l">
              <a:spcBef>
                <a:spcPts val="0"/>
              </a:spcBef>
              <a:spcAft>
                <a:spcPts val="0"/>
              </a:spcAft>
              <a:buClr>
                <a:srgbClr val="EB1C23"/>
              </a:buClr>
              <a:buSzPts val="1600"/>
              <a:buFont typeface="Arial"/>
              <a:buNone/>
            </a:pPr>
            <a:r>
              <a:t/>
            </a:r>
            <a:endParaRPr sz="16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Support Services Model Working Group</a:t>
            </a:r>
            <a:endParaRPr/>
          </a:p>
        </p:txBody>
      </p:sp>
      <p:sp>
        <p:nvSpPr>
          <p:cNvPr id="133" name="Shape 133"/>
          <p:cNvSpPr txBox="1"/>
          <p:nvPr>
            <p:ph idx="1" type="body"/>
          </p:nvPr>
        </p:nvSpPr>
        <p:spPr>
          <a:xfrm>
            <a:off x="274325" y="996950"/>
            <a:ext cx="8229600" cy="367230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b="1" lang="en" sz="1600">
                <a:solidFill>
                  <a:schemeClr val="dk1"/>
                </a:solidFill>
              </a:rPr>
              <a:t>Key work completed</a:t>
            </a:r>
            <a:endParaRPr sz="1600">
              <a:solidFill>
                <a:schemeClr val="dk1"/>
              </a:solidFill>
            </a:endParaRPr>
          </a:p>
          <a:p>
            <a:pPr indent="-228600" lvl="1" marL="548640" marR="0" rtl="0" algn="l">
              <a:spcBef>
                <a:spcPts val="0"/>
              </a:spcBef>
              <a:spcAft>
                <a:spcPts val="0"/>
              </a:spcAft>
              <a:buSzPts val="1400"/>
              <a:buChar char="•"/>
            </a:pPr>
            <a:r>
              <a:rPr lang="en"/>
              <a:t>Discussions (ongoing…) </a:t>
            </a:r>
            <a:endParaRPr/>
          </a:p>
          <a:p>
            <a:pPr indent="-241300" lvl="2" marL="804672" marR="0" rtl="0" algn="l">
              <a:spcBef>
                <a:spcPts val="0"/>
              </a:spcBef>
              <a:spcAft>
                <a:spcPts val="0"/>
              </a:spcAft>
              <a:buSzPts val="1400"/>
              <a:buChar char="•"/>
            </a:pPr>
            <a:r>
              <a:rPr lang="en" sz="1400"/>
              <a:t>with Success Program CIO’s</a:t>
            </a:r>
            <a:endParaRPr sz="1400"/>
          </a:p>
          <a:p>
            <a:pPr indent="-241300" lvl="2" marL="804672" marR="0" rtl="0" algn="l">
              <a:spcBef>
                <a:spcPts val="0"/>
              </a:spcBef>
              <a:spcAft>
                <a:spcPts val="0"/>
              </a:spcAft>
              <a:buSzPts val="1400"/>
              <a:buChar char="•"/>
            </a:pPr>
            <a:r>
              <a:rPr lang="en" sz="1400"/>
              <a:t>Tier Investors (at Global Summit 2018)</a:t>
            </a:r>
            <a:endParaRPr sz="1400"/>
          </a:p>
          <a:p>
            <a:pPr indent="-241300" lvl="2" marL="804672" marR="0" rtl="0" algn="l">
              <a:spcBef>
                <a:spcPts val="0"/>
              </a:spcBef>
              <a:spcAft>
                <a:spcPts val="0"/>
              </a:spcAft>
              <a:buSzPts val="1400"/>
              <a:buChar char="•"/>
            </a:pPr>
            <a:r>
              <a:rPr lang="en" sz="1400"/>
              <a:t>CIO’s at Global Summit 2018 Executive Track</a:t>
            </a:r>
            <a:endParaRPr sz="1400"/>
          </a:p>
          <a:p>
            <a:pPr indent="0" lvl="0" marL="914400" marR="0" rtl="0" algn="l">
              <a:spcBef>
                <a:spcPts val="0"/>
              </a:spcBef>
              <a:spcAft>
                <a:spcPts val="0"/>
              </a:spcAft>
              <a:buNone/>
            </a:pPr>
            <a:r>
              <a:t/>
            </a:r>
            <a:endParaRPr sz="1400"/>
          </a:p>
          <a:p>
            <a:pPr indent="-228600" lvl="1" marL="548640" marR="0" rtl="0" algn="l">
              <a:spcBef>
                <a:spcPts val="0"/>
              </a:spcBef>
              <a:spcAft>
                <a:spcPts val="0"/>
              </a:spcAft>
              <a:buSzPts val="1400"/>
              <a:buChar char="•"/>
            </a:pPr>
            <a:r>
              <a:rPr lang="en"/>
              <a:t>On the agenda of the TIER Program Advisory Group (PAG)</a:t>
            </a:r>
            <a:endParaRPr/>
          </a:p>
          <a:p>
            <a:pPr indent="0" lvl="0" marL="457200" marR="0" rtl="0" algn="l">
              <a:spcBef>
                <a:spcPts val="0"/>
              </a:spcBef>
              <a:spcAft>
                <a:spcPts val="0"/>
              </a:spcAft>
              <a:buNone/>
            </a:pPr>
            <a:r>
              <a:t/>
            </a:r>
            <a:endParaRPr/>
          </a:p>
          <a:p>
            <a:pPr indent="-228600" lvl="1" marL="548640" marR="0" rtl="0" algn="l">
              <a:spcBef>
                <a:spcPts val="0"/>
              </a:spcBef>
              <a:spcAft>
                <a:spcPts val="0"/>
              </a:spcAft>
              <a:buSzPts val="1400"/>
              <a:buChar char="•"/>
            </a:pPr>
            <a:r>
              <a:rPr lang="en"/>
              <a:t>Survey of needs with management, operational, architecture perspectives</a:t>
            </a:r>
            <a:endParaRPr/>
          </a:p>
          <a:p>
            <a:pPr indent="0" lvl="0" marL="457200" marR="0" rtl="0" algn="l">
              <a:spcBef>
                <a:spcPts val="0"/>
              </a:spcBef>
              <a:spcAft>
                <a:spcPts val="0"/>
              </a:spcAft>
              <a:buNone/>
            </a:pPr>
            <a:r>
              <a:t/>
            </a:r>
            <a:endParaRPr/>
          </a:p>
          <a:p>
            <a:pPr indent="-228600" lvl="0" marL="274320" marR="0" rtl="0" algn="l">
              <a:spcBef>
                <a:spcPts val="0"/>
              </a:spcBef>
              <a:spcAft>
                <a:spcPts val="0"/>
              </a:spcAft>
              <a:buClr>
                <a:srgbClr val="EB1C23"/>
              </a:buClr>
              <a:buSzPts val="1600"/>
              <a:buFont typeface="Arial"/>
              <a:buChar char="•"/>
            </a:pPr>
            <a:r>
              <a:rPr b="1" lang="en"/>
              <a:t>Takeaways</a:t>
            </a:r>
            <a:endParaRPr b="1"/>
          </a:p>
          <a:p>
            <a:pPr indent="-228600" lvl="1" marL="548640" marR="0" rtl="0" algn="l">
              <a:spcBef>
                <a:spcPts val="0"/>
              </a:spcBef>
              <a:spcAft>
                <a:spcPts val="0"/>
              </a:spcAft>
              <a:buSzPts val="1400"/>
              <a:buChar char="•"/>
            </a:pPr>
            <a:r>
              <a:rPr lang="en"/>
              <a:t>Expressed desire for s</a:t>
            </a:r>
            <a:r>
              <a:rPr lang="en"/>
              <a:t>ome support model across m</a:t>
            </a:r>
            <a:r>
              <a:rPr lang="en"/>
              <a:t>ajority of institutions, across all perspectives</a:t>
            </a:r>
            <a:endParaRPr/>
          </a:p>
          <a:p>
            <a:pPr indent="-228600" lvl="1" marL="548640" marR="0" rtl="0" algn="l">
              <a:spcBef>
                <a:spcPts val="0"/>
              </a:spcBef>
              <a:spcAft>
                <a:spcPts val="0"/>
              </a:spcAft>
              <a:buSzPts val="1400"/>
              <a:buChar char="•"/>
            </a:pPr>
            <a:r>
              <a:rPr lang="en"/>
              <a:t>Willingness / desire on part of institutional IT leadership to invest in support, ongoing development and adoption</a:t>
            </a:r>
            <a:endParaRPr/>
          </a:p>
          <a:p>
            <a:pPr indent="0" lvl="0" marL="457200" marR="0" rtl="0" algn="l">
              <a:spcBef>
                <a:spcPts val="0"/>
              </a:spcBef>
              <a:spcAft>
                <a:spcPts val="0"/>
              </a:spcAft>
              <a:buNone/>
            </a:pPr>
            <a:r>
              <a:t/>
            </a:r>
            <a:endParaRPr/>
          </a:p>
          <a:p>
            <a:pPr indent="-228600" lvl="1" marL="548640" marR="0" rtl="0" algn="l">
              <a:spcBef>
                <a:spcPts val="0"/>
              </a:spcBef>
              <a:spcAft>
                <a:spcPts val="0"/>
              </a:spcAft>
              <a:buSzPts val="1400"/>
              <a:buChar char="•"/>
            </a:pPr>
            <a:r>
              <a:rPr lang="en"/>
              <a:t>Besides Support and Development, expressed desire for Implementation assistance</a:t>
            </a:r>
            <a:endParaRPr/>
          </a:p>
        </p:txBody>
      </p:sp>
      <p:pic>
        <p:nvPicPr>
          <p:cNvPr id="134" name="Shape 134"/>
          <p:cNvPicPr preferRelativeResize="0"/>
          <p:nvPr/>
        </p:nvPicPr>
        <p:blipFill>
          <a:blip r:embed="rId3">
            <a:alphaModFix/>
          </a:blip>
          <a:stretch>
            <a:fillRect/>
          </a:stretch>
        </p:blipFill>
        <p:spPr>
          <a:xfrm>
            <a:off x="6627350" y="799500"/>
            <a:ext cx="1876575" cy="18765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nvSpPr>
        <p:spPr>
          <a:xfrm>
            <a:off x="261258" y="2312596"/>
            <a:ext cx="4084320"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372F81"/>
                </a:solidFill>
                <a:latin typeface="Arial"/>
                <a:ea typeface="Arial"/>
                <a:cs typeface="Arial"/>
                <a:sym typeface="Arial"/>
              </a:rPr>
              <a:t>CSP Working Group Breakout Sessions</a:t>
            </a:r>
            <a:endParaRPr/>
          </a:p>
        </p:txBody>
      </p:sp>
      <p:sp>
        <p:nvSpPr>
          <p:cNvPr id="488" name="Shape 488"/>
          <p:cNvSpPr txBox="1"/>
          <p:nvPr/>
        </p:nvSpPr>
        <p:spPr>
          <a:xfrm>
            <a:off x="1697100" y="3358200"/>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60</a:t>
            </a:r>
            <a:r>
              <a:rPr i="1" lang="en">
                <a:solidFill>
                  <a:srgbClr val="FF0000"/>
                </a:solidFill>
              </a:rPr>
              <a:t> minutes</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Shape 493"/>
          <p:cNvSpPr txBox="1"/>
          <p:nvPr/>
        </p:nvSpPr>
        <p:spPr>
          <a:xfrm>
            <a:off x="261258" y="2312596"/>
            <a:ext cx="408432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2400">
                <a:solidFill>
                  <a:srgbClr val="372F81"/>
                </a:solidFill>
                <a:latin typeface="Arial"/>
                <a:ea typeface="Arial"/>
                <a:cs typeface="Arial"/>
                <a:sym typeface="Arial"/>
              </a:rPr>
              <a:t>Closing </a:t>
            </a:r>
            <a:r>
              <a:rPr b="1" lang="en" sz="2400">
                <a:solidFill>
                  <a:srgbClr val="372F81"/>
                </a:solidFill>
              </a:rPr>
              <a:t>Discussion</a:t>
            </a:r>
            <a:endParaRPr/>
          </a:p>
        </p:txBody>
      </p:sp>
      <p:sp>
        <p:nvSpPr>
          <p:cNvPr id="494" name="Shape 494"/>
          <p:cNvSpPr txBox="1"/>
          <p:nvPr/>
        </p:nvSpPr>
        <p:spPr>
          <a:xfrm>
            <a:off x="1697100" y="3358200"/>
            <a:ext cx="1140000" cy="478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i="1" lang="en">
                <a:solidFill>
                  <a:srgbClr val="FF0000"/>
                </a:solidFill>
              </a:rPr>
              <a:t>30</a:t>
            </a:r>
            <a:r>
              <a:rPr i="1" lang="en">
                <a:solidFill>
                  <a:srgbClr val="FF0000"/>
                </a:solidFill>
              </a:rPr>
              <a:t> minutes</a:t>
            </a:r>
            <a:endParaRPr i="1">
              <a:solidFill>
                <a:srgbClr val="FF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Shape 499"/>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Closing </a:t>
            </a:r>
            <a:r>
              <a:rPr lang="en"/>
              <a:t>Discussion</a:t>
            </a:r>
            <a:endParaRPr/>
          </a:p>
        </p:txBody>
      </p:sp>
      <p:sp>
        <p:nvSpPr>
          <p:cNvPr id="500" name="Shape 500"/>
          <p:cNvSpPr txBox="1"/>
          <p:nvPr>
            <p:ph idx="1" type="body"/>
          </p:nvPr>
        </p:nvSpPr>
        <p:spPr>
          <a:xfrm>
            <a:off x="274320" y="996949"/>
            <a:ext cx="8229600" cy="3409587"/>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EB1C23"/>
              </a:buClr>
              <a:buSzPts val="1600"/>
              <a:buFont typeface="Arial"/>
              <a:buChar char="•"/>
            </a:pPr>
            <a:r>
              <a:rPr lang="en"/>
              <a:t>Milestones for TechEx</a:t>
            </a:r>
            <a:endParaRPr/>
          </a:p>
          <a:p>
            <a:pPr indent="-228600" lvl="1" marL="548640" marR="0" rtl="0" algn="l">
              <a:spcBef>
                <a:spcPts val="0"/>
              </a:spcBef>
              <a:spcAft>
                <a:spcPts val="0"/>
              </a:spcAft>
              <a:buSzPts val="1400"/>
              <a:buChar char="•"/>
            </a:pPr>
            <a:r>
              <a:rPr lang="en"/>
              <a:t>Report out from Working Groups</a:t>
            </a:r>
            <a:endParaRPr/>
          </a:p>
          <a:p>
            <a:pPr indent="-228600" lvl="2" marL="804672" marR="0" rtl="0" algn="l">
              <a:spcBef>
                <a:spcPts val="0"/>
              </a:spcBef>
              <a:spcAft>
                <a:spcPts val="0"/>
              </a:spcAft>
              <a:buSzPts val="1200"/>
              <a:buChar char="•"/>
            </a:pPr>
            <a:r>
              <a:rPr lang="en"/>
              <a:t>Deliverables (Any support needed?)</a:t>
            </a:r>
            <a:endParaRPr/>
          </a:p>
          <a:p>
            <a:pPr indent="-215900" lvl="1" marL="548640" marR="0" rtl="0" algn="l">
              <a:lnSpc>
                <a:spcPct val="100000"/>
              </a:lnSpc>
              <a:spcBef>
                <a:spcPts val="0"/>
              </a:spcBef>
              <a:spcAft>
                <a:spcPts val="0"/>
              </a:spcAft>
              <a:buClr>
                <a:srgbClr val="372F81"/>
              </a:buClr>
              <a:buSzPts val="1200"/>
              <a:buFont typeface="Arial"/>
              <a:buChar char="•"/>
            </a:pPr>
            <a:r>
              <a:rPr lang="en"/>
              <a:t>Campuses</a:t>
            </a:r>
            <a:endParaRPr/>
          </a:p>
          <a:p>
            <a:pPr indent="-228600" lvl="2" marL="804672" marR="0" rtl="0" algn="l">
              <a:spcBef>
                <a:spcPts val="0"/>
              </a:spcBef>
              <a:spcAft>
                <a:spcPts val="0"/>
              </a:spcAft>
              <a:buSzPts val="1200"/>
              <a:buChar char="•"/>
            </a:pPr>
            <a:r>
              <a:rPr lang="en"/>
              <a:t>All Hands on Deck</a:t>
            </a:r>
            <a:endParaRPr/>
          </a:p>
          <a:p>
            <a:pPr indent="-228600" lvl="2" marL="804672" marR="0" rtl="0" algn="l">
              <a:spcBef>
                <a:spcPts val="0"/>
              </a:spcBef>
              <a:spcAft>
                <a:spcPts val="0"/>
              </a:spcAft>
              <a:buSzPts val="1200"/>
              <a:buChar char="•"/>
            </a:pPr>
            <a:r>
              <a:rPr lang="en"/>
              <a:t>Case Studies and Project Plan Status</a:t>
            </a:r>
            <a:endParaRPr/>
          </a:p>
          <a:p>
            <a:pPr indent="-228600" lvl="2" marL="804672" marR="0" rtl="0" algn="l">
              <a:spcBef>
                <a:spcPts val="0"/>
              </a:spcBef>
              <a:spcAft>
                <a:spcPts val="0"/>
              </a:spcAft>
              <a:buSzPts val="1200"/>
              <a:buChar char="•"/>
            </a:pPr>
            <a:r>
              <a:rPr lang="en"/>
              <a:t>Artifacts</a:t>
            </a:r>
            <a:endParaRPr/>
          </a:p>
          <a:p>
            <a:pPr indent="-215900" lvl="1" marL="548640" marR="0" rtl="0" algn="l">
              <a:lnSpc>
                <a:spcPct val="100000"/>
              </a:lnSpc>
              <a:spcBef>
                <a:spcPts val="0"/>
              </a:spcBef>
              <a:spcAft>
                <a:spcPts val="0"/>
              </a:spcAft>
              <a:buClr>
                <a:srgbClr val="372F81"/>
              </a:buClr>
              <a:buSzPts val="1200"/>
              <a:buFont typeface="Arial"/>
              <a:buChar char="•"/>
            </a:pPr>
            <a:r>
              <a:rPr lang="en"/>
              <a:t>Program</a:t>
            </a:r>
            <a:endParaRPr/>
          </a:p>
          <a:p>
            <a:pPr indent="-228600" lvl="2" marL="804672" marR="0" rtl="0" algn="l">
              <a:spcBef>
                <a:spcPts val="0"/>
              </a:spcBef>
              <a:spcAft>
                <a:spcPts val="0"/>
              </a:spcAft>
              <a:buSzPts val="1200"/>
              <a:buChar char="•"/>
            </a:pPr>
            <a:r>
              <a:rPr lang="en"/>
              <a:t>Third Quarter Assessment completed</a:t>
            </a:r>
            <a:endParaRPr/>
          </a:p>
          <a:p>
            <a:pPr indent="-228600" lvl="2" marL="804672" marR="0" rtl="0" algn="l">
              <a:spcBef>
                <a:spcPts val="0"/>
              </a:spcBef>
              <a:spcAft>
                <a:spcPts val="0"/>
              </a:spcAft>
              <a:buSzPts val="1200"/>
              <a:buChar char="•"/>
            </a:pPr>
            <a:r>
              <a:rPr lang="en"/>
              <a:t>Final Report and Recommendations post TechEx</a:t>
            </a:r>
            <a:endParaRPr/>
          </a:p>
          <a:p>
            <a:pPr indent="0" lvl="0" marL="914400" marR="0" rtl="0" algn="l">
              <a:spcBef>
                <a:spcPts val="0"/>
              </a:spcBef>
              <a:spcAft>
                <a:spcPts val="0"/>
              </a:spcAft>
              <a:buNone/>
            </a:pPr>
            <a:r>
              <a:t/>
            </a:r>
            <a:endParaRPr/>
          </a:p>
          <a:p>
            <a:pPr indent="-228600" lvl="0" marL="274320" marR="0" rtl="0" algn="l">
              <a:spcBef>
                <a:spcPts val="0"/>
              </a:spcBef>
              <a:spcAft>
                <a:spcPts val="0"/>
              </a:spcAft>
              <a:buClr>
                <a:srgbClr val="EB1C23"/>
              </a:buClr>
              <a:buSzPts val="1600"/>
              <a:buFont typeface="Arial"/>
              <a:buChar char="•"/>
            </a:pPr>
            <a:r>
              <a:rPr lang="en"/>
              <a:t>At TechEx</a:t>
            </a:r>
            <a:endParaRPr/>
          </a:p>
          <a:p>
            <a:pPr indent="-228600" lvl="1" marL="548640" rtl="0">
              <a:spcBef>
                <a:spcPts val="0"/>
              </a:spcBef>
              <a:spcAft>
                <a:spcPts val="0"/>
              </a:spcAft>
              <a:buClr>
                <a:srgbClr val="372F81"/>
              </a:buClr>
              <a:buSzPts val="1400"/>
              <a:buChar char="•"/>
            </a:pPr>
            <a:r>
              <a:rPr lang="en"/>
              <a:t>Final meeting Onsite</a:t>
            </a:r>
            <a:endParaRPr/>
          </a:p>
          <a:p>
            <a:pPr indent="-228600" lvl="1" marL="548640" marR="0" rtl="0" algn="l">
              <a:spcBef>
                <a:spcPts val="0"/>
              </a:spcBef>
              <a:spcAft>
                <a:spcPts val="0"/>
              </a:spcAft>
              <a:buSzPts val="1400"/>
              <a:buChar char="•"/>
            </a:pPr>
            <a:r>
              <a:rPr lang="en"/>
              <a:t>Presentations/Demos</a:t>
            </a:r>
            <a:endParaRPr/>
          </a:p>
          <a:p>
            <a:pPr indent="0" lvl="0" marL="45720" marR="0" rtl="0" algn="l">
              <a:spcBef>
                <a:spcPts val="0"/>
              </a:spcBef>
              <a:spcAft>
                <a:spcPts val="0"/>
              </a:spcAft>
              <a:buClr>
                <a:srgbClr val="EB1C23"/>
              </a:buClr>
              <a:buSzPts val="1600"/>
              <a:buFont typeface="Arial"/>
              <a:buNone/>
            </a:pPr>
            <a:r>
              <a:t/>
            </a:r>
            <a:endParaRPr sz="16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04" name="Shape 504"/>
        <p:cNvGrpSpPr/>
        <p:nvPr/>
      </p:nvGrpSpPr>
      <p:grpSpPr>
        <a:xfrm>
          <a:off x="0" y="0"/>
          <a:ext cx="0" cy="0"/>
          <a:chOff x="0" y="0"/>
          <a:chExt cx="0" cy="0"/>
        </a:xfrm>
      </p:grpSpPr>
      <p:sp>
        <p:nvSpPr>
          <p:cNvPr id="505" name="Shape 505"/>
          <p:cNvSpPr txBox="1"/>
          <p:nvPr>
            <p:ph type="title"/>
          </p:nvPr>
        </p:nvSpPr>
        <p:spPr>
          <a:xfrm>
            <a:off x="315647" y="4058102"/>
            <a:ext cx="8357706" cy="38687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400" u="none" cap="none" strike="noStrike">
                <a:solidFill>
                  <a:srgbClr val="231F20"/>
                </a:solidFill>
                <a:latin typeface="Arial"/>
                <a:ea typeface="Arial"/>
                <a:cs typeface="Arial"/>
                <a:sym typeface="Arial"/>
              </a:rPr>
              <a:t>TIER Campus Success Program</a:t>
            </a:r>
            <a:endParaRPr b="0" i="0" sz="1400" u="none" cap="none" strike="noStrike">
              <a:solidFill>
                <a:srgbClr val="231F20"/>
              </a:solidFill>
              <a:latin typeface="Arial"/>
              <a:ea typeface="Arial"/>
              <a:cs typeface="Arial"/>
              <a:sym typeface="Arial"/>
            </a:endParaRPr>
          </a:p>
        </p:txBody>
      </p:sp>
      <p:sp>
        <p:nvSpPr>
          <p:cNvPr id="506" name="Shape 506"/>
          <p:cNvSpPr txBox="1"/>
          <p:nvPr/>
        </p:nvSpPr>
        <p:spPr>
          <a:xfrm>
            <a:off x="315647" y="4590365"/>
            <a:ext cx="1278691" cy="25671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1050" cap="none">
                <a:solidFill>
                  <a:srgbClr val="231F20"/>
                </a:solidFill>
                <a:latin typeface="Arial"/>
                <a:ea typeface="Arial"/>
                <a:cs typeface="Arial"/>
                <a:sym typeface="Arial"/>
              </a:rPr>
              <a:t>PRESENTED BY:</a:t>
            </a:r>
            <a:endParaRPr b="0" i="0" sz="1050" cap="none">
              <a:solidFill>
                <a:srgbClr val="231F20"/>
              </a:solidFill>
              <a:latin typeface="Arial"/>
              <a:ea typeface="Arial"/>
              <a:cs typeface="Arial"/>
              <a:sym typeface="Arial"/>
            </a:endParaRPr>
          </a:p>
        </p:txBody>
      </p:sp>
      <p:sp>
        <p:nvSpPr>
          <p:cNvPr id="507" name="Shape 507"/>
          <p:cNvSpPr txBox="1"/>
          <p:nvPr/>
        </p:nvSpPr>
        <p:spPr>
          <a:xfrm>
            <a:off x="1590709" y="4570269"/>
            <a:ext cx="6975037" cy="32878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 sz="1200" cap="none">
                <a:solidFill>
                  <a:srgbClr val="231F20"/>
                </a:solidFill>
                <a:latin typeface="Arial"/>
                <a:ea typeface="Arial"/>
                <a:cs typeface="Arial"/>
                <a:sym typeface="Arial"/>
              </a:rPr>
              <a:t>TIER Working Groups, Subject Matter Experts, and members of the Campus Success Program</a:t>
            </a:r>
            <a:endParaRPr/>
          </a:p>
        </p:txBody>
      </p:sp>
      <p:sp>
        <p:nvSpPr>
          <p:cNvPr id="508" name="Shape 508"/>
          <p:cNvSpPr txBox="1"/>
          <p:nvPr/>
        </p:nvSpPr>
        <p:spPr>
          <a:xfrm>
            <a:off x="315647" y="2810734"/>
            <a:ext cx="7495942" cy="98488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Thank You!</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 sz="1400">
                <a:solidFill>
                  <a:schemeClr val="dk1"/>
                </a:solidFill>
                <a:latin typeface="Arial"/>
                <a:ea typeface="Arial"/>
                <a:cs typeface="Arial"/>
                <a:sym typeface="Arial"/>
              </a:rPr>
              <a:t>Additional Information: </a:t>
            </a:r>
            <a:r>
              <a:rPr lang="en" sz="1400" u="sng">
                <a:solidFill>
                  <a:schemeClr val="hlink"/>
                </a:solidFill>
                <a:latin typeface="Arial"/>
                <a:ea typeface="Arial"/>
                <a:cs typeface="Arial"/>
                <a:sym typeface="Arial"/>
                <a:hlinkClick r:id="rId3"/>
              </a:rPr>
              <a:t>https://spaces.internet2.edu/display/TIERCSP/TIER+Campus+Success+Program+Home</a:t>
            </a:r>
            <a:r>
              <a:rPr lang="en" sz="14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
        <p:nvSpPr>
          <p:cNvPr id="509" name="Shape 509"/>
          <p:cNvSpPr txBox="1"/>
          <p:nvPr/>
        </p:nvSpPr>
        <p:spPr>
          <a:xfrm>
            <a:off x="315647" y="4915574"/>
            <a:ext cx="762000" cy="13045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 sz="800">
                <a:solidFill>
                  <a:srgbClr val="372F81"/>
                </a:solidFill>
                <a:latin typeface="Arial"/>
                <a:ea typeface="Arial"/>
                <a:cs typeface="Arial"/>
                <a:sym typeface="Arial"/>
              </a:rPr>
              <a:t>© 2018 Internet2</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24339" y="382058"/>
            <a:ext cx="8229600" cy="41743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Support Services Model Working Group</a:t>
            </a:r>
            <a:endParaRPr/>
          </a:p>
        </p:txBody>
      </p:sp>
      <p:sp>
        <p:nvSpPr>
          <p:cNvPr id="140" name="Shape 140"/>
          <p:cNvSpPr txBox="1"/>
          <p:nvPr>
            <p:ph idx="1" type="body"/>
          </p:nvPr>
        </p:nvSpPr>
        <p:spPr>
          <a:xfrm>
            <a:off x="274325" y="996950"/>
            <a:ext cx="8229600" cy="3506700"/>
          </a:xfrm>
          <a:prstGeom prst="rect">
            <a:avLst/>
          </a:prstGeom>
          <a:noFill/>
          <a:ln>
            <a:noFill/>
          </a:ln>
        </p:spPr>
        <p:txBody>
          <a:bodyPr anchorCtr="0" anchor="t" bIns="0" lIns="0" spcFirstLastPara="1" rIns="0" wrap="square" tIns="0">
            <a:noAutofit/>
          </a:bodyPr>
          <a:lstStyle/>
          <a:p>
            <a:pPr indent="-228600" lvl="0" marL="274320" rtl="0">
              <a:spcBef>
                <a:spcPts val="0"/>
              </a:spcBef>
              <a:spcAft>
                <a:spcPts val="0"/>
              </a:spcAft>
              <a:buClr>
                <a:srgbClr val="EB1C23"/>
              </a:buClr>
              <a:buSzPts val="1600"/>
              <a:buFont typeface="Arial"/>
              <a:buChar char="•"/>
            </a:pPr>
            <a:r>
              <a:rPr b="1" lang="en"/>
              <a:t>Support Services Survey:   </a:t>
            </a:r>
            <a:r>
              <a:rPr b="1" lang="en" u="sng">
                <a:solidFill>
                  <a:schemeClr val="hlink"/>
                </a:solidFill>
                <a:hlinkClick r:id="rId3"/>
              </a:rPr>
              <a:t>https://bit.ly/2rwdh7Y</a:t>
            </a:r>
            <a:endParaRPr b="1" i="1"/>
          </a:p>
          <a:p>
            <a:pPr indent="0" lvl="0" marL="0" rtl="0">
              <a:spcBef>
                <a:spcPts val="0"/>
              </a:spcBef>
              <a:spcAft>
                <a:spcPts val="0"/>
              </a:spcAft>
              <a:buNone/>
            </a:pPr>
            <a:r>
              <a:t/>
            </a:r>
            <a:endParaRPr b="1" i="1"/>
          </a:p>
          <a:p>
            <a:pPr indent="-228600" lvl="0" marL="274320" rtl="0">
              <a:spcBef>
                <a:spcPts val="0"/>
              </a:spcBef>
              <a:spcAft>
                <a:spcPts val="0"/>
              </a:spcAft>
              <a:buClr>
                <a:srgbClr val="EB1C23"/>
              </a:buClr>
              <a:buSzPts val="1600"/>
              <a:buFont typeface="Arial"/>
              <a:buChar char="•"/>
            </a:pPr>
            <a:r>
              <a:rPr b="1" lang="en"/>
              <a:t>Survey Take-aways</a:t>
            </a:r>
            <a:endParaRPr b="1"/>
          </a:p>
          <a:p>
            <a:pPr indent="-241300" lvl="1" marL="548640" rtl="0">
              <a:spcBef>
                <a:spcPts val="0"/>
              </a:spcBef>
              <a:spcAft>
                <a:spcPts val="0"/>
              </a:spcAft>
              <a:buClr>
                <a:schemeClr val="accent1"/>
              </a:buClr>
              <a:buSzPts val="1600"/>
              <a:buFont typeface="Arial"/>
              <a:buChar char="•"/>
            </a:pPr>
            <a:r>
              <a:rPr lang="en" sz="1600"/>
              <a:t>Software solutions are proceeding in the right direction </a:t>
            </a:r>
            <a:endParaRPr sz="1600"/>
          </a:p>
          <a:p>
            <a:pPr indent="-241300" lvl="2" marL="804672" rtl="0">
              <a:spcBef>
                <a:spcPts val="600"/>
              </a:spcBef>
              <a:spcAft>
                <a:spcPts val="0"/>
              </a:spcAft>
              <a:buClr>
                <a:srgbClr val="45C6EF"/>
              </a:buClr>
              <a:buSzPts val="1400"/>
              <a:buChar char="•"/>
            </a:pPr>
            <a:r>
              <a:rPr lang="en" sz="1400"/>
              <a:t>Addressing real need</a:t>
            </a:r>
            <a:endParaRPr sz="1400"/>
          </a:p>
          <a:p>
            <a:pPr indent="-241300" lvl="1" marL="548640" rtl="0">
              <a:spcBef>
                <a:spcPts val="0"/>
              </a:spcBef>
              <a:spcAft>
                <a:spcPts val="0"/>
              </a:spcAft>
              <a:buClr>
                <a:schemeClr val="accent1"/>
              </a:buClr>
              <a:buSzPts val="1600"/>
              <a:buFont typeface="Arial"/>
              <a:buChar char="•"/>
            </a:pPr>
            <a:r>
              <a:rPr lang="en" sz="1600"/>
              <a:t>Packaging approach is the top rated enhancement</a:t>
            </a:r>
            <a:endParaRPr sz="1600"/>
          </a:p>
          <a:p>
            <a:pPr indent="-241300" lvl="2" marL="804672" rtl="0">
              <a:spcBef>
                <a:spcPts val="600"/>
              </a:spcBef>
              <a:spcAft>
                <a:spcPts val="0"/>
              </a:spcAft>
              <a:buClr>
                <a:srgbClr val="45C6EF"/>
              </a:buClr>
              <a:buSzPts val="1400"/>
              <a:buChar char="•"/>
            </a:pPr>
            <a:r>
              <a:rPr lang="en" sz="1400"/>
              <a:t>Helping to modernize operations</a:t>
            </a:r>
            <a:endParaRPr sz="1400"/>
          </a:p>
          <a:p>
            <a:pPr indent="-241300" lvl="1" marL="548640" rtl="0">
              <a:spcBef>
                <a:spcPts val="0"/>
              </a:spcBef>
              <a:spcAft>
                <a:spcPts val="0"/>
              </a:spcAft>
              <a:buClr>
                <a:schemeClr val="accent1"/>
              </a:buClr>
              <a:buSzPts val="1600"/>
              <a:buFont typeface="Arial"/>
              <a:buChar char="•"/>
            </a:pPr>
            <a:r>
              <a:rPr lang="en" sz="1600"/>
              <a:t>Rough consensus on top functions campus will use from the Internet2 IAM solution.</a:t>
            </a:r>
            <a:endParaRPr sz="1600"/>
          </a:p>
          <a:p>
            <a:pPr indent="-241300" lvl="2" marL="804672" rtl="0">
              <a:spcBef>
                <a:spcPts val="600"/>
              </a:spcBef>
              <a:spcAft>
                <a:spcPts val="0"/>
              </a:spcAft>
              <a:buClr>
                <a:srgbClr val="45C6EF"/>
              </a:buClr>
              <a:buSzPts val="1400"/>
              <a:buChar char="•"/>
            </a:pPr>
            <a:r>
              <a:rPr lang="en" sz="1400"/>
              <a:t>De-provisioning</a:t>
            </a:r>
            <a:endParaRPr sz="1400"/>
          </a:p>
          <a:p>
            <a:pPr indent="-241300" lvl="2" marL="804672" rtl="0">
              <a:spcBef>
                <a:spcPts val="600"/>
              </a:spcBef>
              <a:spcAft>
                <a:spcPts val="0"/>
              </a:spcAft>
              <a:buClr>
                <a:srgbClr val="45C6EF"/>
              </a:buClr>
              <a:buSzPts val="1400"/>
              <a:buChar char="•"/>
            </a:pPr>
            <a:r>
              <a:rPr lang="en" sz="1400"/>
              <a:t>Role/group access provisioning</a:t>
            </a:r>
            <a:endParaRPr sz="1400"/>
          </a:p>
          <a:p>
            <a:pPr indent="-241300" lvl="2" marL="804672" rtl="0">
              <a:spcBef>
                <a:spcPts val="600"/>
              </a:spcBef>
              <a:spcAft>
                <a:spcPts val="0"/>
              </a:spcAft>
              <a:buClr>
                <a:srgbClr val="45C6EF"/>
              </a:buClr>
              <a:buSzPts val="1400"/>
              <a:buChar char="•"/>
            </a:pPr>
            <a:r>
              <a:rPr lang="en" sz="1400"/>
              <a:t>Entity registries</a:t>
            </a:r>
            <a:endParaRPr sz="1400"/>
          </a:p>
          <a:p>
            <a:pPr indent="-241300" lvl="1" marL="548640" rtl="0">
              <a:spcBef>
                <a:spcPts val="0"/>
              </a:spcBef>
              <a:spcAft>
                <a:spcPts val="0"/>
              </a:spcAft>
              <a:buClr>
                <a:schemeClr val="accent1"/>
              </a:buClr>
              <a:buSzPts val="1600"/>
              <a:buFont typeface="Arial"/>
              <a:buChar char="•"/>
            </a:pPr>
            <a:r>
              <a:rPr lang="en" sz="1600"/>
              <a:t>Packaged Grouper, Shibboleth, midPoint</a:t>
            </a:r>
            <a:endParaRPr sz="1600"/>
          </a:p>
          <a:p>
            <a:pPr indent="0" lvl="0" marL="457200" rtl="0">
              <a:spcBef>
                <a:spcPts val="0"/>
              </a:spcBef>
              <a:spcAft>
                <a:spcPts val="0"/>
              </a:spcAft>
              <a:buNone/>
            </a:pPr>
            <a:r>
              <a:t/>
            </a:r>
            <a:endParaRPr/>
          </a:p>
          <a:p>
            <a:pPr indent="0" lvl="0" marL="0" rtl="0">
              <a:spcBef>
                <a:spcPts val="0"/>
              </a:spcBef>
              <a:spcAft>
                <a:spcPts val="0"/>
              </a:spcAft>
              <a:buNone/>
            </a:pPr>
            <a:r>
              <a:t/>
            </a:r>
            <a:endParaRPr b="1"/>
          </a:p>
          <a:p>
            <a:pPr indent="0" lvl="0" marL="0" rtl="0">
              <a:spcBef>
                <a:spcPts val="0"/>
              </a:spcBef>
              <a:spcAft>
                <a:spcPts val="0"/>
              </a:spcAft>
              <a:buNone/>
            </a:pPr>
            <a:r>
              <a:t/>
            </a:r>
            <a:endParaRPr b="1" sz="1400"/>
          </a:p>
          <a:p>
            <a:pPr indent="-127000" lvl="0" marL="274320" marR="0" rtl="0" algn="l">
              <a:spcBef>
                <a:spcPts val="0"/>
              </a:spcBef>
              <a:spcAft>
                <a:spcPts val="0"/>
              </a:spcAft>
              <a:buClr>
                <a:srgbClr val="EB1C23"/>
              </a:buClr>
              <a:buSzPts val="1600"/>
              <a:buFont typeface="Arial"/>
              <a:buNone/>
            </a:pPr>
            <a:r>
              <a:t/>
            </a:r>
            <a:endParaRPr sz="1600">
              <a:solidFill>
                <a:schemeClr val="dk1"/>
              </a:solidFill>
              <a:latin typeface="Arial"/>
              <a:ea typeface="Arial"/>
              <a:cs typeface="Arial"/>
              <a:sym typeface="Arial"/>
            </a:endParaRPr>
          </a:p>
        </p:txBody>
      </p:sp>
      <p:pic>
        <p:nvPicPr>
          <p:cNvPr id="141" name="Shape 141"/>
          <p:cNvPicPr preferRelativeResize="0"/>
          <p:nvPr/>
        </p:nvPicPr>
        <p:blipFill>
          <a:blip r:embed="rId4">
            <a:alphaModFix/>
          </a:blip>
          <a:stretch>
            <a:fillRect/>
          </a:stretch>
        </p:blipFill>
        <p:spPr>
          <a:xfrm>
            <a:off x="6379775" y="996951"/>
            <a:ext cx="2124149" cy="1415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324339" y="382058"/>
            <a:ext cx="8229600" cy="417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Support Services Model Working Group</a:t>
            </a:r>
            <a:endParaRPr/>
          </a:p>
        </p:txBody>
      </p:sp>
      <p:sp>
        <p:nvSpPr>
          <p:cNvPr id="147" name="Shape 147"/>
          <p:cNvSpPr txBox="1"/>
          <p:nvPr>
            <p:ph idx="1" type="body"/>
          </p:nvPr>
        </p:nvSpPr>
        <p:spPr>
          <a:xfrm>
            <a:off x="274325" y="996950"/>
            <a:ext cx="8229600" cy="3506700"/>
          </a:xfrm>
          <a:prstGeom prst="rect">
            <a:avLst/>
          </a:prstGeom>
          <a:noFill/>
          <a:ln>
            <a:noFill/>
          </a:ln>
        </p:spPr>
        <p:txBody>
          <a:bodyPr anchorCtr="0" anchor="t" bIns="0" lIns="0" spcFirstLastPara="1" rIns="0" wrap="square" tIns="0">
            <a:noAutofit/>
          </a:bodyPr>
          <a:lstStyle/>
          <a:p>
            <a:pPr indent="-228600" lvl="0" marL="274320" rtl="0">
              <a:spcBef>
                <a:spcPts val="0"/>
              </a:spcBef>
              <a:spcAft>
                <a:spcPts val="0"/>
              </a:spcAft>
              <a:buClr>
                <a:srgbClr val="EB1C23"/>
              </a:buClr>
              <a:buSzPts val="1600"/>
              <a:buFont typeface="Arial"/>
              <a:buChar char="•"/>
            </a:pPr>
            <a:r>
              <a:rPr b="1" lang="en"/>
              <a:t>Survey Take-aways - Local Support Needs</a:t>
            </a:r>
            <a:endParaRPr b="1"/>
          </a:p>
          <a:p>
            <a:pPr indent="-241300" lvl="1" marL="548640" rtl="0">
              <a:spcBef>
                <a:spcPts val="0"/>
              </a:spcBef>
              <a:spcAft>
                <a:spcPts val="0"/>
              </a:spcAft>
              <a:buClr>
                <a:schemeClr val="accent1"/>
              </a:buClr>
              <a:buSzPts val="1600"/>
              <a:buFont typeface="Arial"/>
              <a:buChar char="•"/>
            </a:pPr>
            <a:r>
              <a:rPr lang="en" sz="1600"/>
              <a:t>Working with the CSP CIOs on minimum-viable local-support needs</a:t>
            </a:r>
            <a:endParaRPr sz="1600"/>
          </a:p>
          <a:p>
            <a:pPr indent="-241300" lvl="2" marL="804672" rtl="0">
              <a:spcBef>
                <a:spcPts val="600"/>
              </a:spcBef>
              <a:spcAft>
                <a:spcPts val="0"/>
              </a:spcAft>
              <a:buClr>
                <a:srgbClr val="45C6EF"/>
              </a:buClr>
              <a:buSzPts val="1400"/>
              <a:buChar char="•"/>
            </a:pPr>
            <a:r>
              <a:rPr lang="en" sz="1400"/>
              <a:t>Local support contracts to provide backstop for staff</a:t>
            </a:r>
            <a:endParaRPr sz="1400"/>
          </a:p>
          <a:p>
            <a:pPr indent="-241300" lvl="2" marL="804672" rtl="0">
              <a:spcBef>
                <a:spcPts val="600"/>
              </a:spcBef>
              <a:spcAft>
                <a:spcPts val="0"/>
              </a:spcAft>
              <a:buClr>
                <a:srgbClr val="45C6EF"/>
              </a:buClr>
              <a:buSzPts val="1400"/>
              <a:buChar char="•"/>
            </a:pPr>
            <a:r>
              <a:rPr lang="en" sz="1400"/>
              <a:t>Peer/cohort program (campus Success)</a:t>
            </a:r>
            <a:endParaRPr sz="1400"/>
          </a:p>
          <a:p>
            <a:pPr indent="0" lvl="3" marL="1371600" rtl="0">
              <a:spcBef>
                <a:spcPts val="600"/>
              </a:spcBef>
              <a:spcAft>
                <a:spcPts val="0"/>
              </a:spcAft>
              <a:buClr>
                <a:srgbClr val="372F81"/>
              </a:buClr>
              <a:buSzPts val="1200"/>
              <a:buNone/>
            </a:pPr>
            <a:r>
              <a:rPr lang="en" sz="1200">
                <a:latin typeface="Arial"/>
                <a:ea typeface="Arial"/>
                <a:cs typeface="Arial"/>
                <a:sym typeface="Arial"/>
              </a:rPr>
              <a:t>Build support contacts/network</a:t>
            </a:r>
            <a:endParaRPr sz="1200">
              <a:latin typeface="Arial"/>
              <a:ea typeface="Arial"/>
              <a:cs typeface="Arial"/>
              <a:sym typeface="Arial"/>
            </a:endParaRPr>
          </a:p>
          <a:p>
            <a:pPr indent="0" lvl="3" marL="1371600" rtl="0">
              <a:spcBef>
                <a:spcPts val="600"/>
              </a:spcBef>
              <a:spcAft>
                <a:spcPts val="0"/>
              </a:spcAft>
              <a:buClr>
                <a:srgbClr val="372F81"/>
              </a:buClr>
              <a:buSzPts val="1200"/>
              <a:buNone/>
            </a:pPr>
            <a:r>
              <a:rPr lang="en" sz="1200">
                <a:latin typeface="Arial"/>
                <a:ea typeface="Arial"/>
                <a:cs typeface="Arial"/>
                <a:sym typeface="Arial"/>
              </a:rPr>
              <a:t>Develop guidance for common problems that are then shared with the community</a:t>
            </a:r>
            <a:endParaRPr sz="1200">
              <a:latin typeface="Arial"/>
              <a:ea typeface="Arial"/>
              <a:cs typeface="Arial"/>
              <a:sym typeface="Arial"/>
            </a:endParaRPr>
          </a:p>
          <a:p>
            <a:pPr indent="-241300" lvl="2" marL="804672" rtl="0">
              <a:spcBef>
                <a:spcPts val="600"/>
              </a:spcBef>
              <a:spcAft>
                <a:spcPts val="0"/>
              </a:spcAft>
              <a:buClr>
                <a:srgbClr val="45C6EF"/>
              </a:buClr>
              <a:buSzPts val="1400"/>
              <a:buChar char="•"/>
            </a:pPr>
            <a:r>
              <a:rPr lang="en" sz="1400"/>
              <a:t>Component and full suite training</a:t>
            </a:r>
            <a:endParaRPr sz="1400"/>
          </a:p>
          <a:p>
            <a:pPr indent="-241300" lvl="2" marL="804672" rtl="0">
              <a:spcBef>
                <a:spcPts val="600"/>
              </a:spcBef>
              <a:spcAft>
                <a:spcPts val="0"/>
              </a:spcAft>
              <a:buClr>
                <a:srgbClr val="45C6EF"/>
              </a:buClr>
              <a:buSzPts val="1400"/>
              <a:buChar char="•"/>
            </a:pPr>
            <a:r>
              <a:rPr lang="en" sz="1400"/>
              <a:t>Community support model through lists/slack channels</a:t>
            </a:r>
            <a:endParaRPr sz="1400"/>
          </a:p>
          <a:p>
            <a:pPr indent="-241300" lvl="1" marL="548640" rtl="0">
              <a:spcBef>
                <a:spcPts val="0"/>
              </a:spcBef>
              <a:spcAft>
                <a:spcPts val="0"/>
              </a:spcAft>
              <a:buClr>
                <a:schemeClr val="accent1"/>
              </a:buClr>
              <a:buSzPts val="1600"/>
              <a:buFont typeface="Arial"/>
              <a:buChar char="•"/>
            </a:pPr>
            <a:r>
              <a:rPr lang="en" sz="1600"/>
              <a:t>Would be nice</a:t>
            </a:r>
            <a:endParaRPr sz="1600"/>
          </a:p>
          <a:p>
            <a:pPr indent="-241300" lvl="2" marL="804672" rtl="0">
              <a:spcBef>
                <a:spcPts val="600"/>
              </a:spcBef>
              <a:spcAft>
                <a:spcPts val="0"/>
              </a:spcAft>
              <a:buClr>
                <a:srgbClr val="45C6EF"/>
              </a:buClr>
              <a:buSzPts val="1400"/>
              <a:buChar char="•"/>
            </a:pPr>
            <a:r>
              <a:rPr lang="en" sz="1400"/>
              <a:t>One-time transition/integration assistance</a:t>
            </a:r>
            <a:endParaRPr sz="1400"/>
          </a:p>
          <a:p>
            <a:pPr indent="-241300" lvl="2" marL="804672" rtl="0">
              <a:spcBef>
                <a:spcPts val="600"/>
              </a:spcBef>
              <a:spcAft>
                <a:spcPts val="0"/>
              </a:spcAft>
              <a:buClr>
                <a:srgbClr val="45C6EF"/>
              </a:buClr>
              <a:buSzPts val="1400"/>
              <a:buChar char="•"/>
            </a:pPr>
            <a:r>
              <a:rPr lang="en" sz="1400"/>
              <a:t>Solutions-based training for specific issues</a:t>
            </a:r>
            <a:endParaRPr sz="1400"/>
          </a:p>
          <a:p>
            <a:pPr indent="0" lvl="0" marL="0" rtl="0">
              <a:spcBef>
                <a:spcPts val="0"/>
              </a:spcBef>
              <a:spcAft>
                <a:spcPts val="0"/>
              </a:spcAft>
              <a:buNone/>
            </a:pPr>
            <a:r>
              <a:t/>
            </a:r>
            <a:endParaRPr sz="1600"/>
          </a:p>
          <a:p>
            <a:pPr indent="0" lvl="0" marL="457200" rtl="0">
              <a:spcBef>
                <a:spcPts val="0"/>
              </a:spcBef>
              <a:spcAft>
                <a:spcPts val="0"/>
              </a:spcAft>
              <a:buNone/>
            </a:pPr>
            <a:r>
              <a:t/>
            </a:r>
            <a:endParaRPr/>
          </a:p>
          <a:p>
            <a:pPr indent="0" lvl="0" marL="0" rtl="0">
              <a:spcBef>
                <a:spcPts val="0"/>
              </a:spcBef>
              <a:spcAft>
                <a:spcPts val="0"/>
              </a:spcAft>
              <a:buNone/>
            </a:pPr>
            <a:r>
              <a:t/>
            </a:r>
            <a:endParaRPr b="1"/>
          </a:p>
          <a:p>
            <a:pPr indent="0" lvl="0" marL="0" rtl="0">
              <a:spcBef>
                <a:spcPts val="0"/>
              </a:spcBef>
              <a:spcAft>
                <a:spcPts val="0"/>
              </a:spcAft>
              <a:buNone/>
            </a:pPr>
            <a:r>
              <a:t/>
            </a:r>
            <a:endParaRPr b="1" sz="1400"/>
          </a:p>
          <a:p>
            <a:pPr indent="-127000" lvl="0" marL="274320" marR="0" rtl="0" algn="l">
              <a:spcBef>
                <a:spcPts val="0"/>
              </a:spcBef>
              <a:spcAft>
                <a:spcPts val="0"/>
              </a:spcAft>
              <a:buClr>
                <a:srgbClr val="EB1C23"/>
              </a:buClr>
              <a:buSzPts val="1600"/>
              <a:buFont typeface="Arial"/>
              <a:buNone/>
            </a:pPr>
            <a:r>
              <a:t/>
            </a:r>
            <a:endParaRPr sz="1600">
              <a:solidFill>
                <a:schemeClr val="dk1"/>
              </a:solidFill>
              <a:latin typeface="Arial"/>
              <a:ea typeface="Arial"/>
              <a:cs typeface="Arial"/>
              <a:sym typeface="Arial"/>
            </a:endParaRPr>
          </a:p>
        </p:txBody>
      </p:sp>
      <p:pic>
        <p:nvPicPr>
          <p:cNvPr id="148" name="Shape 148"/>
          <p:cNvPicPr preferRelativeResize="0"/>
          <p:nvPr/>
        </p:nvPicPr>
        <p:blipFill>
          <a:blip r:embed="rId3">
            <a:alphaModFix/>
          </a:blip>
          <a:stretch>
            <a:fillRect/>
          </a:stretch>
        </p:blipFill>
        <p:spPr>
          <a:xfrm>
            <a:off x="6304750" y="3038692"/>
            <a:ext cx="2199176" cy="14649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324339" y="382058"/>
            <a:ext cx="8229600" cy="417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 sz="1800" u="none" cap="none" strike="noStrike">
                <a:solidFill>
                  <a:srgbClr val="372F81"/>
                </a:solidFill>
                <a:latin typeface="Arial"/>
                <a:ea typeface="Arial"/>
                <a:cs typeface="Arial"/>
                <a:sym typeface="Arial"/>
              </a:rPr>
              <a:t>Support Services Model Working Group</a:t>
            </a:r>
            <a:endParaRPr/>
          </a:p>
        </p:txBody>
      </p:sp>
      <p:sp>
        <p:nvSpPr>
          <p:cNvPr id="154" name="Shape 154"/>
          <p:cNvSpPr txBox="1"/>
          <p:nvPr>
            <p:ph idx="1" type="body"/>
          </p:nvPr>
        </p:nvSpPr>
        <p:spPr>
          <a:xfrm>
            <a:off x="274325" y="996950"/>
            <a:ext cx="8229600" cy="3672300"/>
          </a:xfrm>
          <a:prstGeom prst="rect">
            <a:avLst/>
          </a:prstGeom>
          <a:noFill/>
          <a:ln>
            <a:noFill/>
          </a:ln>
        </p:spPr>
        <p:txBody>
          <a:bodyPr anchorCtr="0" anchor="t" bIns="0" lIns="0" spcFirstLastPara="1" rIns="0" wrap="square" tIns="0">
            <a:noAutofit/>
          </a:bodyPr>
          <a:lstStyle/>
          <a:p>
            <a:pPr indent="-228600" lvl="0" marL="274320" marR="0" rtl="0" algn="l">
              <a:spcBef>
                <a:spcPts val="0"/>
              </a:spcBef>
              <a:spcAft>
                <a:spcPts val="0"/>
              </a:spcAft>
              <a:buClr>
                <a:srgbClr val="FF0000"/>
              </a:buClr>
              <a:buSzPts val="1600"/>
              <a:buFont typeface="Arial"/>
              <a:buChar char="•"/>
            </a:pPr>
            <a:r>
              <a:rPr b="1" lang="en" sz="1600">
                <a:solidFill>
                  <a:schemeClr val="dk1"/>
                </a:solidFill>
              </a:rPr>
              <a:t>Work underway</a:t>
            </a:r>
            <a:endParaRPr b="1" sz="1600">
              <a:solidFill>
                <a:schemeClr val="dk1"/>
              </a:solidFill>
            </a:endParaRPr>
          </a:p>
          <a:p>
            <a:pPr indent="-228600" lvl="1" marL="548640" marR="0" rtl="0" algn="l">
              <a:spcBef>
                <a:spcPts val="0"/>
              </a:spcBef>
              <a:spcAft>
                <a:spcPts val="0"/>
              </a:spcAft>
              <a:buSzPts val="1400"/>
              <a:buChar char="•"/>
            </a:pPr>
            <a:r>
              <a:rPr lang="en"/>
              <a:t>Continuation of above (engagement of CSP CIO’s, PAG, others)</a:t>
            </a:r>
            <a:endParaRPr/>
          </a:p>
          <a:p>
            <a:pPr indent="0" lvl="0" marL="457200" marR="0" rtl="0" algn="l">
              <a:spcBef>
                <a:spcPts val="0"/>
              </a:spcBef>
              <a:spcAft>
                <a:spcPts val="0"/>
              </a:spcAft>
              <a:buNone/>
            </a:pPr>
            <a:r>
              <a:t/>
            </a:r>
            <a:endParaRPr/>
          </a:p>
          <a:p>
            <a:pPr indent="-228600" lvl="1" marL="548640" marR="0" rtl="0" algn="l">
              <a:spcBef>
                <a:spcPts val="0"/>
              </a:spcBef>
              <a:spcAft>
                <a:spcPts val="0"/>
              </a:spcAft>
              <a:buSzPts val="1400"/>
              <a:buChar char="•"/>
            </a:pPr>
            <a:r>
              <a:rPr lang="en"/>
              <a:t>Draft of potential support models (and other identified service needs)</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228600" lvl="0" marL="274320" marR="0" rtl="0" algn="l">
              <a:spcBef>
                <a:spcPts val="0"/>
              </a:spcBef>
              <a:spcAft>
                <a:spcPts val="0"/>
              </a:spcAft>
              <a:buClr>
                <a:srgbClr val="FF0000"/>
              </a:buClr>
              <a:buSzPts val="1600"/>
              <a:buFont typeface="Arial"/>
              <a:buChar char="•"/>
            </a:pPr>
            <a:r>
              <a:rPr b="1" lang="en" sz="1600">
                <a:solidFill>
                  <a:schemeClr val="dk1"/>
                </a:solidFill>
              </a:rPr>
              <a:t>Planned work</a:t>
            </a:r>
            <a:endParaRPr/>
          </a:p>
          <a:p>
            <a:pPr indent="-228600" lvl="1" marL="548640" rtl="0">
              <a:spcBef>
                <a:spcPts val="0"/>
              </a:spcBef>
              <a:spcAft>
                <a:spcPts val="0"/>
              </a:spcAft>
              <a:buSzPts val="1400"/>
              <a:buChar char="•"/>
            </a:pPr>
            <a:r>
              <a:rPr lang="en"/>
              <a:t>Re-evaluate / re-engage around shared vendor engagements / work</a:t>
            </a:r>
            <a:endParaRPr/>
          </a:p>
          <a:p>
            <a:pPr indent="0" lvl="0" marL="0" rtl="0">
              <a:spcBef>
                <a:spcPts val="0"/>
              </a:spcBef>
              <a:spcAft>
                <a:spcPts val="0"/>
              </a:spcAft>
              <a:buNone/>
            </a:pPr>
            <a:r>
              <a:t/>
            </a:r>
            <a:endParaRPr/>
          </a:p>
          <a:p>
            <a:pPr indent="-228600" lvl="1" marL="548640" rtl="0">
              <a:spcBef>
                <a:spcPts val="0"/>
              </a:spcBef>
              <a:spcAft>
                <a:spcPts val="0"/>
              </a:spcAft>
              <a:buSzPts val="1400"/>
              <a:buChar char="•"/>
            </a:pPr>
            <a:r>
              <a:rPr lang="en"/>
              <a:t>Drafting of strawman framework(s)</a:t>
            </a:r>
            <a:endParaRPr/>
          </a:p>
          <a:p>
            <a:pPr indent="0" lvl="0" marL="457200" rtl="0">
              <a:spcBef>
                <a:spcPts val="0"/>
              </a:spcBef>
              <a:spcAft>
                <a:spcPts val="0"/>
              </a:spcAft>
              <a:buNone/>
            </a:pPr>
            <a:r>
              <a:t/>
            </a:r>
            <a:endParaRPr/>
          </a:p>
          <a:p>
            <a:pPr indent="-228600" lvl="1" marL="548640" rtl="0">
              <a:spcBef>
                <a:spcPts val="0"/>
              </a:spcBef>
              <a:spcAft>
                <a:spcPts val="0"/>
              </a:spcAft>
              <a:buSzPts val="1400"/>
              <a:buChar char="•"/>
            </a:pPr>
            <a:r>
              <a:rPr lang="en"/>
              <a:t>Continued communication with TIER PAG, Success Program CIO’s</a:t>
            </a:r>
            <a:endParaRPr/>
          </a:p>
          <a:p>
            <a:pPr indent="0" lvl="0" marL="0" rtl="0">
              <a:spcBef>
                <a:spcPts val="0"/>
              </a:spcBef>
              <a:spcAft>
                <a:spcPts val="0"/>
              </a:spcAft>
              <a:buNone/>
            </a:pPr>
            <a:r>
              <a:t/>
            </a:r>
            <a:endParaRPr/>
          </a:p>
        </p:txBody>
      </p:sp>
      <p:pic>
        <p:nvPicPr>
          <p:cNvPr id="155" name="Shape 155"/>
          <p:cNvPicPr preferRelativeResize="0"/>
          <p:nvPr/>
        </p:nvPicPr>
        <p:blipFill>
          <a:blip r:embed="rId3">
            <a:alphaModFix/>
          </a:blip>
          <a:stretch>
            <a:fillRect/>
          </a:stretch>
        </p:blipFill>
        <p:spPr>
          <a:xfrm>
            <a:off x="6198900" y="921100"/>
            <a:ext cx="2612050" cy="18969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net2 GS18 Presentation Template">
  <a:themeElements>
    <a:clrScheme name="gs2017-1">
      <a:dk1>
        <a:srgbClr val="231F20"/>
      </a:dk1>
      <a:lt1>
        <a:srgbClr val="FFFFFF"/>
      </a:lt1>
      <a:dk2>
        <a:srgbClr val="231F20"/>
      </a:dk2>
      <a:lt2>
        <a:srgbClr val="F4F5F4"/>
      </a:lt2>
      <a:accent1>
        <a:srgbClr val="EB1C23"/>
      </a:accent1>
      <a:accent2>
        <a:srgbClr val="3CABC5"/>
      </a:accent2>
      <a:accent3>
        <a:srgbClr val="005B79"/>
      </a:accent3>
      <a:accent4>
        <a:srgbClr val="E1CC11"/>
      </a:accent4>
      <a:accent5>
        <a:srgbClr val="9FCA38"/>
      </a:accent5>
      <a:accent6>
        <a:srgbClr val="9B1C23"/>
      </a:accent6>
      <a:hlink>
        <a:srgbClr val="0077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ternet2 GS18 Presentation Template">
  <a:themeElements>
    <a:clrScheme name="gs2017-1">
      <a:dk1>
        <a:srgbClr val="231F20"/>
      </a:dk1>
      <a:lt1>
        <a:srgbClr val="FFFFFF"/>
      </a:lt1>
      <a:dk2>
        <a:srgbClr val="231F20"/>
      </a:dk2>
      <a:lt2>
        <a:srgbClr val="F4F5F4"/>
      </a:lt2>
      <a:accent1>
        <a:srgbClr val="EB1C23"/>
      </a:accent1>
      <a:accent2>
        <a:srgbClr val="3CABC5"/>
      </a:accent2>
      <a:accent3>
        <a:srgbClr val="005B79"/>
      </a:accent3>
      <a:accent4>
        <a:srgbClr val="E1CC11"/>
      </a:accent4>
      <a:accent5>
        <a:srgbClr val="9FCA38"/>
      </a:accent5>
      <a:accent6>
        <a:srgbClr val="9B1C23"/>
      </a:accent6>
      <a:hlink>
        <a:srgbClr val="0077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