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5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7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8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6F5E-A52D-40FF-866A-528A2801912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0B8A-07D4-4BB9-BEE0-BF2F503C2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9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8" y="238897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웹 프로젝트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3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1" y="588394"/>
            <a:ext cx="1664078" cy="35997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6160" y="4580238"/>
            <a:ext cx="973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Template </a:t>
            </a:r>
            <a:r>
              <a:rPr lang="ko-KR" altLang="en-US" sz="1000" dirty="0" smtClean="0"/>
              <a:t>관련 변수</a:t>
            </a:r>
            <a:r>
              <a:rPr lang="en-US" altLang="ko-KR" sz="1000" dirty="0" smtClean="0"/>
              <a:t>, Context</a:t>
            </a:r>
            <a:r>
              <a:rPr lang="ko-KR" altLang="en-US" sz="1000" dirty="0" smtClean="0"/>
              <a:t>등 </a:t>
            </a:r>
            <a:r>
              <a:rPr lang="en-US" altLang="ko-KR" sz="1000" dirty="0" smtClean="0"/>
              <a:t>( .html </a:t>
            </a:r>
            <a:r>
              <a:rPr lang="ko-KR" altLang="en-US" sz="1000" dirty="0" smtClean="0"/>
              <a:t>에 보내는 변수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관리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73908" y="2388258"/>
            <a:ext cx="363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템플릿 </a:t>
            </a:r>
            <a:r>
              <a:rPr lang="en-US" altLang="ko-KR" sz="1200" dirty="0" smtClean="0"/>
              <a:t>(html , 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파일에 변수를 전달하는 설정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Spring</a:t>
            </a:r>
            <a:r>
              <a:rPr lang="ko-KR" altLang="en-US" sz="1200" dirty="0" smtClean="0"/>
              <a:t>에선 </a:t>
            </a:r>
            <a:r>
              <a:rPr lang="en-US" altLang="ko-KR" sz="1200" dirty="0" smtClean="0"/>
              <a:t>forward </a:t>
            </a:r>
            <a:r>
              <a:rPr lang="ko-KR" altLang="en-US" sz="1200" dirty="0" smtClean="0"/>
              <a:t>나 </a:t>
            </a:r>
            <a:r>
              <a:rPr lang="en-US" altLang="ko-KR" sz="1200" dirty="0" err="1" smtClean="0"/>
              <a:t>sendRedirect</a:t>
            </a:r>
            <a:r>
              <a:rPr lang="ko-KR" altLang="en-US" sz="1200" dirty="0" smtClean="0"/>
              <a:t>와 같이 내부적으로 동작하는 코드와 비슷한 듯 하다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507781" y="588394"/>
            <a:ext cx="351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Spring </a:t>
            </a:r>
            <a:r>
              <a:rPr lang="ko-KR" altLang="en-US" sz="1000" dirty="0" smtClean="0"/>
              <a:t>과의 동일점을 </a:t>
            </a:r>
            <a:r>
              <a:rPr lang="ko-KR" altLang="en-US" sz="1000" dirty="0" err="1" smtClean="0"/>
              <a:t>찾지못함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1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1" y="588394"/>
            <a:ext cx="1664078" cy="35997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6160" y="4580238"/>
            <a:ext cx="973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Template </a:t>
            </a:r>
            <a:r>
              <a:rPr lang="ko-KR" altLang="en-US" sz="1000" dirty="0" smtClean="0"/>
              <a:t>관련 변수</a:t>
            </a:r>
            <a:r>
              <a:rPr lang="en-US" altLang="ko-KR" sz="1000" dirty="0" smtClean="0"/>
              <a:t>, Context</a:t>
            </a:r>
            <a:r>
              <a:rPr lang="ko-KR" altLang="en-US" sz="1000" dirty="0" smtClean="0"/>
              <a:t>등 </a:t>
            </a:r>
            <a:r>
              <a:rPr lang="en-US" altLang="ko-KR" sz="1000" dirty="0" smtClean="0"/>
              <a:t>( .html </a:t>
            </a:r>
            <a:r>
              <a:rPr lang="ko-KR" altLang="en-US" sz="1000" dirty="0" smtClean="0"/>
              <a:t>에 보내는 변수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관리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21996" y="1100842"/>
            <a:ext cx="363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템플릿 </a:t>
            </a:r>
            <a:r>
              <a:rPr lang="en-US" altLang="ko-KR" sz="1200" dirty="0" smtClean="0"/>
              <a:t>(html , 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파일에 변수를 전달하는 설정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파이썬과</a:t>
            </a:r>
            <a:r>
              <a:rPr lang="ko-KR" altLang="en-US" sz="1200" dirty="0" smtClean="0"/>
              <a:t> 웹 서버를 사이에서 결합을 담당하는 코드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09" y="588394"/>
            <a:ext cx="3582190" cy="3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7781" y="588394"/>
            <a:ext cx="351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Spring </a:t>
            </a:r>
            <a:r>
              <a:rPr lang="ko-KR" altLang="en-US" sz="1000" dirty="0" smtClean="0"/>
              <a:t>과의 동일점을 </a:t>
            </a:r>
            <a:r>
              <a:rPr lang="ko-KR" altLang="en-US" sz="1000" dirty="0" err="1" smtClean="0"/>
              <a:t>찾지못함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27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1" y="588394"/>
            <a:ext cx="1664078" cy="35997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353" y="588394"/>
            <a:ext cx="4336496" cy="11990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239" y="501137"/>
            <a:ext cx="3564519" cy="27212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1353" y="1869989"/>
            <a:ext cx="433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DataBase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관련 설정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24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1" y="588394"/>
            <a:ext cx="1664078" cy="35997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239" y="501137"/>
            <a:ext cx="3564519" cy="27212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1353" y="1869989"/>
            <a:ext cx="433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DataBase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관련 설정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86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83" y="588394"/>
            <a:ext cx="1664078" cy="3599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1354" y="1260862"/>
            <a:ext cx="433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정적 파일 관련</a:t>
            </a:r>
            <a:r>
              <a:rPr lang="en-US" altLang="ko-KR" sz="1200" dirty="0" smtClean="0"/>
              <a:t>(CSS, JS, image)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354" y="588394"/>
            <a:ext cx="3891652" cy="585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096" y="588394"/>
            <a:ext cx="4240618" cy="19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9" y="115330"/>
            <a:ext cx="64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맵핑</a:t>
            </a:r>
            <a:r>
              <a:rPr lang="ko-KR" altLang="en-US" dirty="0" smtClean="0"/>
              <a:t> 과 </a:t>
            </a:r>
            <a:r>
              <a:rPr lang="en-US" altLang="ko-KR" dirty="0" smtClean="0"/>
              <a:t>Spring Frame Work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비교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83" y="634313"/>
            <a:ext cx="4460997" cy="28008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59" y="634313"/>
            <a:ext cx="1769222" cy="40362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4061254"/>
            <a:ext cx="2290119" cy="1482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074" y="3602832"/>
            <a:ext cx="4958981" cy="1396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659" y="4875530"/>
            <a:ext cx="789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장고에서는 프로젝트 폴더에 </a:t>
            </a:r>
            <a:r>
              <a:rPr lang="en-US" altLang="ko-KR" sz="1000" dirty="0" smtClean="0"/>
              <a:t>urls.py 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 과</a:t>
            </a:r>
            <a:r>
              <a:rPr lang="en-US" altLang="ko-KR" sz="1000" dirty="0" smtClean="0"/>
              <a:t> view [spring</a:t>
            </a:r>
            <a:r>
              <a:rPr lang="ko-KR" altLang="en-US" sz="1000" dirty="0" smtClean="0"/>
              <a:t>에서는 </a:t>
            </a:r>
            <a:r>
              <a:rPr lang="en-US" altLang="ko-KR" sz="1000" dirty="0" smtClean="0"/>
              <a:t>controller] </a:t>
            </a:r>
            <a:r>
              <a:rPr lang="ko-KR" altLang="en-US" sz="1000" dirty="0" smtClean="0"/>
              <a:t>의 </a:t>
            </a:r>
            <a:r>
              <a:rPr lang="ko-KR" altLang="en-US" sz="1000" dirty="0" err="1" smtClean="0"/>
              <a:t>메소드와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매핑한다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Spring</a:t>
            </a:r>
            <a:r>
              <a:rPr lang="ko-KR" altLang="en-US" sz="1000" dirty="0" smtClean="0"/>
              <a:t>에서는 </a:t>
            </a:r>
            <a:r>
              <a:rPr lang="en-US" altLang="ko-KR" sz="1000" dirty="0" smtClean="0"/>
              <a:t>Controller [Django</a:t>
            </a:r>
            <a:r>
              <a:rPr lang="ko-KR" altLang="en-US" sz="1000" dirty="0" smtClean="0"/>
              <a:t>로 치면 </a:t>
            </a:r>
            <a:r>
              <a:rPr lang="en-US" altLang="ko-KR" sz="1000" dirty="0" smtClean="0"/>
              <a:t>View] 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RequestMapping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어노테이션을</a:t>
            </a:r>
            <a:r>
              <a:rPr lang="ko-KR" altLang="en-US" sz="1000" dirty="0" smtClean="0"/>
              <a:t> 통해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과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매핑한다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0659" y="5441034"/>
            <a:ext cx="69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path(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패턴 </a:t>
            </a:r>
            <a:r>
              <a:rPr lang="en-US" altLang="ko-KR" dirty="0" smtClean="0"/>
              <a:t>, views.py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부여하는 이름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074" y="429283"/>
            <a:ext cx="1772293" cy="30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9" y="115330"/>
            <a:ext cx="64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Views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" y="634313"/>
            <a:ext cx="1769222" cy="40362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3155093"/>
            <a:ext cx="2117124" cy="1565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659" y="4875530"/>
            <a:ext cx="76597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장고에서는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데이터를 저장할 시에 </a:t>
            </a:r>
            <a:r>
              <a:rPr lang="en-US" altLang="ko-KR" sz="1000" dirty="0" smtClean="0"/>
              <a:t>template</a:t>
            </a:r>
            <a:r>
              <a:rPr lang="ko-KR" altLang="en-US" sz="1000" dirty="0" smtClean="0"/>
              <a:t>으로 전송되어진 </a:t>
            </a:r>
            <a:r>
              <a:rPr lang="en-US" altLang="ko-KR" sz="1000" dirty="0" smtClean="0"/>
              <a:t>form </a:t>
            </a:r>
            <a:r>
              <a:rPr lang="ko-KR" altLang="en-US" sz="1000" dirty="0" smtClean="0"/>
              <a:t>값을 </a:t>
            </a:r>
            <a:r>
              <a:rPr lang="en-US" altLang="ko-KR" sz="1000" dirty="0" err="1" smtClean="0"/>
              <a:t>modelForm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라이브러리를 이용하여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생성된 </a:t>
            </a:r>
            <a:r>
              <a:rPr lang="en-US" altLang="ko-KR" sz="1000" dirty="0" smtClean="0"/>
              <a:t>form </a:t>
            </a:r>
            <a:r>
              <a:rPr lang="ko-KR" altLang="en-US" sz="1000" dirty="0" smtClean="0"/>
              <a:t>객체를 통해 전달받는다</a:t>
            </a:r>
            <a:r>
              <a:rPr lang="en-US" altLang="ko-KR" sz="1000" dirty="0" smtClean="0"/>
              <a:t>. (Spring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@</a:t>
            </a:r>
            <a:r>
              <a:rPr lang="en-US" altLang="ko-KR" sz="1000" dirty="0" err="1" smtClean="0"/>
              <a:t>ModelAttribute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동일하다</a:t>
            </a:r>
            <a:r>
              <a:rPr lang="en-US" altLang="ko-KR" sz="1000" dirty="0" smtClean="0"/>
              <a:t>.)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데이터의 조회 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리스트 조회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상세 조회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시에는 </a:t>
            </a:r>
            <a:r>
              <a:rPr lang="en-US" altLang="ko-KR" sz="1000" dirty="0" smtClean="0"/>
              <a:t>model.py</a:t>
            </a:r>
            <a:r>
              <a:rPr lang="ko-KR" altLang="en-US" sz="1000" dirty="0" smtClean="0"/>
              <a:t>에서 작성한 객체를 통해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에서 검색되어진 정보를 </a:t>
            </a:r>
            <a:r>
              <a:rPr lang="en-US" altLang="ko-KR" sz="1000" dirty="0" smtClean="0"/>
              <a:t>injection</a:t>
            </a:r>
            <a:r>
              <a:rPr lang="ko-KR" altLang="en-US" sz="1000" dirty="0" smtClean="0"/>
              <a:t>하여 가져온다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{</a:t>
            </a:r>
            <a:r>
              <a:rPr lang="ko-KR" altLang="en-US" sz="1000" dirty="0" smtClean="0"/>
              <a:t>상세를 가져올 때는 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objects.get</a:t>
            </a:r>
            <a:r>
              <a:rPr lang="en-US" altLang="ko-KR" sz="1000" dirty="0" smtClean="0"/>
              <a:t>(id or </a:t>
            </a:r>
            <a:r>
              <a:rPr lang="en-US" altLang="ko-KR" sz="1000" dirty="0" err="1" smtClean="0"/>
              <a:t>pk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 리스트를 가져올 때는 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objects.all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을 사용한다</a:t>
            </a:r>
            <a:r>
              <a:rPr lang="en-US" altLang="ko-KR" sz="1000" dirty="0" smtClean="0"/>
              <a:t>. }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(Spring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model </a:t>
            </a:r>
            <a:r>
              <a:rPr lang="ko-KR" altLang="en-US" sz="1000" dirty="0" smtClean="0"/>
              <a:t>객체와 동일</a:t>
            </a:r>
            <a:r>
              <a:rPr lang="en-US" altLang="ko-KR" sz="1000" dirty="0" smtClean="0"/>
              <a:t>)</a:t>
            </a:r>
          </a:p>
          <a:p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540" y="650056"/>
            <a:ext cx="7998738" cy="40600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42" y="299996"/>
            <a:ext cx="3592746" cy="1227079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30" y="1732045"/>
            <a:ext cx="3716642" cy="15918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" y="2686113"/>
            <a:ext cx="2117124" cy="1565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" y="2835764"/>
            <a:ext cx="2117124" cy="15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387" y="5144071"/>
            <a:ext cx="3029373" cy="1714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948" y="4960603"/>
            <a:ext cx="1461930" cy="1671587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16" idx="1"/>
          </p:cNvCxnSpPr>
          <p:nvPr/>
        </p:nvCxnSpPr>
        <p:spPr>
          <a:xfrm>
            <a:off x="7697755" y="5796396"/>
            <a:ext cx="843193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4055144" y="4957819"/>
            <a:ext cx="354278" cy="268852"/>
          </a:xfrm>
          <a:prstGeom prst="bentConnector4">
            <a:avLst>
              <a:gd name="adj1" fmla="val -64526"/>
              <a:gd name="adj2" fmla="val -1509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9" y="115330"/>
            <a:ext cx="64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" y="623546"/>
            <a:ext cx="1769222" cy="40362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966" y="1663359"/>
            <a:ext cx="1987421" cy="575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21" y="606936"/>
            <a:ext cx="5997372" cy="1967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221" y="2696212"/>
            <a:ext cx="2290091" cy="24735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077" y="2696212"/>
            <a:ext cx="3519516" cy="25431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25543" y="60693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List</a:t>
            </a:r>
            <a:r>
              <a:rPr lang="ko-KR" altLang="en-US" sz="1200" dirty="0" smtClean="0"/>
              <a:t>페이지에서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를 화면에 출력할 시에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{% python for </a:t>
            </a:r>
            <a:r>
              <a:rPr lang="ko-KR" altLang="en-US" sz="1200" dirty="0" smtClean="0"/>
              <a:t>문</a:t>
            </a:r>
            <a:r>
              <a:rPr lang="en-US" altLang="ko-KR" sz="1200" dirty="0" smtClean="0"/>
              <a:t> %} 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사용하면된다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099387" y="5239384"/>
            <a:ext cx="245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상에 </a:t>
            </a:r>
            <a:r>
              <a:rPr lang="en-US" altLang="ko-KR" sz="1200" dirty="0" smtClean="0"/>
              <a:t>views</a:t>
            </a:r>
            <a:r>
              <a:rPr lang="ko-KR" altLang="en-US" sz="1200" dirty="0" smtClean="0"/>
              <a:t>에서 받아온 값을 출력하려면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{{ model.</a:t>
            </a:r>
            <a:r>
              <a:rPr lang="ko-KR" altLang="en-US" sz="1200" dirty="0" smtClean="0"/>
              <a:t>멤버변수</a:t>
            </a:r>
            <a:r>
              <a:rPr lang="en-US" altLang="ko-KR" sz="1200" dirty="0" smtClean="0"/>
              <a:t> }}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이용한다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425543" y="2696212"/>
            <a:ext cx="3312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태그 작성 시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ko-KR" altLang="en-US" sz="1200" dirty="0" err="1" smtClean="0"/>
              <a:t>파이썬에서는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으로의 빈번한 공격 시도를 막기 위해 </a:t>
            </a:r>
            <a:r>
              <a:rPr lang="en-US" altLang="ko-KR" sz="1200" dirty="0" err="1" smtClean="0"/>
              <a:t>csrf_token</a:t>
            </a:r>
            <a:r>
              <a:rPr lang="ko-KR" altLang="en-US" sz="1200" dirty="0" smtClean="0"/>
              <a:t>을 제공한다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만약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토큰을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태그에서 누락시킬 시에 </a:t>
            </a:r>
            <a:r>
              <a:rPr lang="en-US" altLang="ko-KR" sz="1200" dirty="0" smtClean="0"/>
              <a:t>Django </a:t>
            </a:r>
            <a:r>
              <a:rPr lang="ko-KR" altLang="en-US" sz="1200" dirty="0" smtClean="0"/>
              <a:t>프로젝트의 내부적인 코드에 의해 연결에러가 발생한다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65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68" y="255373"/>
            <a:ext cx="502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 Frame Work</a:t>
            </a:r>
            <a:r>
              <a:rPr lang="ko-KR" altLang="en-US" dirty="0" smtClean="0"/>
              <a:t>의 차이점</a:t>
            </a:r>
            <a:r>
              <a:rPr lang="en-US" altLang="ko-KR" dirty="0"/>
              <a:t>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984" y="741405"/>
            <a:ext cx="508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</a:rPr>
              <a:t>Django MVT(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mvc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패턴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Model - DB</a:t>
            </a:r>
            <a:r>
              <a:rPr lang="ko-KR" altLang="en-US" sz="1200" dirty="0" smtClean="0"/>
              <a:t>에 데이터를 저장 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View – request, response </a:t>
            </a:r>
            <a:r>
              <a:rPr lang="ko-KR" altLang="en-US" sz="1200" dirty="0" smtClean="0"/>
              <a:t>의 제어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Template - .html , .</a:t>
            </a:r>
            <a:r>
              <a:rPr lang="en-US" altLang="ko-KR" sz="1200" dirty="0" err="1" smtClean="0"/>
              <a:t>jsp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16582" y="729045"/>
            <a:ext cx="508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</a:rPr>
              <a:t>Spring Frame Work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mvc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패턴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Model - DB</a:t>
            </a:r>
            <a:r>
              <a:rPr lang="ko-KR" altLang="en-US" sz="1200" dirty="0" smtClean="0"/>
              <a:t>에 데이터를 저장 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Controller – request, response </a:t>
            </a:r>
            <a:r>
              <a:rPr lang="ko-KR" altLang="en-US" sz="1200" dirty="0" smtClean="0"/>
              <a:t>의 제어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View - .html , .</a:t>
            </a:r>
            <a:r>
              <a:rPr lang="en-US" altLang="ko-KR" sz="1200" dirty="0" err="1" smtClean="0"/>
              <a:t>jsp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47352" y="1689102"/>
            <a:ext cx="100419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※ </a:t>
            </a:r>
            <a:r>
              <a:rPr lang="ko-KR" altLang="en-US" sz="1500" dirty="0" smtClean="0"/>
              <a:t>정리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Django </a:t>
            </a:r>
            <a:r>
              <a:rPr lang="ko-KR" altLang="en-US" sz="1500" dirty="0" smtClean="0"/>
              <a:t>의 </a:t>
            </a:r>
            <a:r>
              <a:rPr lang="en-US" altLang="ko-KR" sz="1500" dirty="0" smtClean="0"/>
              <a:t>View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Spring</a:t>
            </a:r>
            <a:r>
              <a:rPr lang="ko-KR" altLang="en-US" sz="1500" dirty="0" smtClean="0"/>
              <a:t>의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Controller </a:t>
            </a:r>
            <a:r>
              <a:rPr lang="ko-KR" altLang="en-US" sz="1500" dirty="0" smtClean="0"/>
              <a:t>와 같고</a:t>
            </a:r>
            <a:endParaRPr lang="en-US" altLang="ko-KR" sz="1500" dirty="0" smtClean="0"/>
          </a:p>
          <a:p>
            <a:r>
              <a:rPr lang="en-US" altLang="ko-KR" sz="1500" dirty="0" smtClean="0"/>
              <a:t>Django </a:t>
            </a:r>
            <a:r>
              <a:rPr lang="ko-KR" altLang="en-US" sz="1500" dirty="0" smtClean="0"/>
              <a:t>의 </a:t>
            </a:r>
            <a:r>
              <a:rPr lang="en-US" altLang="ko-KR" sz="1500" dirty="0" smtClean="0"/>
              <a:t>Template </a:t>
            </a:r>
            <a:r>
              <a:rPr lang="ko-KR" altLang="en-US" sz="1500" dirty="0" smtClean="0"/>
              <a:t>은 </a:t>
            </a:r>
            <a:r>
              <a:rPr lang="en-US" altLang="ko-KR" sz="1500" dirty="0" smtClean="0"/>
              <a:t>Spring</a:t>
            </a:r>
            <a:r>
              <a:rPr lang="ko-KR" altLang="en-US" sz="1500" dirty="0" smtClean="0"/>
              <a:t>의 </a:t>
            </a:r>
            <a:r>
              <a:rPr lang="en-US" altLang="ko-KR" sz="1500" dirty="0" smtClean="0"/>
              <a:t>View </a:t>
            </a:r>
            <a:r>
              <a:rPr lang="ko-KR" altLang="en-US" sz="1500" dirty="0" smtClean="0"/>
              <a:t>와 같다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2602992"/>
            <a:ext cx="2013801" cy="3119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92" y="3517557"/>
            <a:ext cx="3357715" cy="2205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09" y="2635132"/>
            <a:ext cx="4397263" cy="305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172995"/>
            <a:ext cx="438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패키지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130" y="115330"/>
            <a:ext cx="434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패키지 관리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700216"/>
            <a:ext cx="2005425" cy="47550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30" y="700216"/>
            <a:ext cx="2232454" cy="43704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2422" y="897924"/>
            <a:ext cx="1433383" cy="290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25578" y="1581664"/>
            <a:ext cx="3122141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Django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App</a:t>
            </a:r>
            <a:r>
              <a:rPr lang="ko-KR" altLang="en-US" sz="1000" dirty="0" smtClean="0">
                <a:solidFill>
                  <a:srgbClr val="FF0000"/>
                </a:solidFill>
              </a:rPr>
              <a:t>은 </a:t>
            </a:r>
            <a:r>
              <a:rPr lang="en-US" altLang="ko-KR" sz="1000" dirty="0" smtClean="0">
                <a:solidFill>
                  <a:srgbClr val="FF0000"/>
                </a:solidFill>
              </a:rPr>
              <a:t>Spring Frame Work</a:t>
            </a:r>
            <a:r>
              <a:rPr lang="ko-KR" altLang="en-US" sz="1000" dirty="0" smtClean="0">
                <a:solidFill>
                  <a:srgbClr val="FF0000"/>
                </a:solidFill>
              </a:rPr>
              <a:t>의 패키지와 같다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>
                <a:solidFill>
                  <a:srgbClr val="FF0000"/>
                </a:solidFill>
              </a:rPr>
              <a:t>Spring</a:t>
            </a:r>
            <a:r>
              <a:rPr lang="ko-KR" altLang="en-US" sz="1000" dirty="0" smtClean="0">
                <a:solidFill>
                  <a:srgbClr val="FF0000"/>
                </a:solidFill>
              </a:rPr>
              <a:t>이 소 주제별로 </a:t>
            </a:r>
            <a:r>
              <a:rPr lang="en-US" altLang="ko-KR" sz="1000" dirty="0" smtClean="0">
                <a:solidFill>
                  <a:srgbClr val="FF0000"/>
                </a:solidFill>
              </a:rPr>
              <a:t>Package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생성하여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mvc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관리하듯 </a:t>
            </a:r>
            <a:r>
              <a:rPr lang="en-US" altLang="ko-KR" sz="1000" dirty="0" smtClean="0">
                <a:solidFill>
                  <a:srgbClr val="FF0000"/>
                </a:solidFill>
              </a:rPr>
              <a:t>Django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App</a:t>
            </a:r>
            <a:r>
              <a:rPr lang="ko-KR" altLang="en-US" sz="1000" dirty="0" smtClean="0">
                <a:solidFill>
                  <a:srgbClr val="FF0000"/>
                </a:solidFill>
              </a:rPr>
              <a:t>을 생성하여 소 주제 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mvc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관리한다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>
                <a:solidFill>
                  <a:srgbClr val="FF0000"/>
                </a:solidFill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>
                <a:solidFill>
                  <a:srgbClr val="FF0000"/>
                </a:solidFill>
              </a:rPr>
              <a:t>※ </a:t>
            </a:r>
            <a:r>
              <a:rPr lang="ko-KR" altLang="en-US" sz="1000" dirty="0" smtClean="0">
                <a:solidFill>
                  <a:srgbClr val="FF0000"/>
                </a:solidFill>
              </a:rPr>
              <a:t>대 주제는 프로젝트 명</a:t>
            </a:r>
            <a:r>
              <a:rPr lang="en-US" altLang="ko-KR" sz="1000" dirty="0" smtClean="0">
                <a:solidFill>
                  <a:srgbClr val="FF0000"/>
                </a:solidFill>
              </a:rPr>
              <a:t/>
            </a:r>
            <a:br>
              <a:rPr lang="en-US" altLang="ko-KR" sz="1000" dirty="0" smtClean="0">
                <a:solidFill>
                  <a:srgbClr val="FF0000"/>
                </a:solidFill>
              </a:rPr>
            </a:br>
            <a:r>
              <a:rPr lang="en-US" altLang="ko-KR" sz="1000" dirty="0" smtClean="0">
                <a:solidFill>
                  <a:srgbClr val="FF0000"/>
                </a:solidFill>
              </a:rPr>
              <a:t>   </a:t>
            </a:r>
            <a:r>
              <a:rPr lang="ko-KR" altLang="en-US" sz="1000" dirty="0" smtClean="0">
                <a:solidFill>
                  <a:srgbClr val="FF0000"/>
                </a:solidFill>
              </a:rPr>
              <a:t>소 주제는 패키지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App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29168" y="2298357"/>
            <a:ext cx="1145059" cy="587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29168" y="2885458"/>
            <a:ext cx="1524000" cy="7144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1"/>
            <a:endCxn id="10" idx="3"/>
          </p:cNvCxnSpPr>
          <p:nvPr/>
        </p:nvCxnSpPr>
        <p:spPr>
          <a:xfrm flipH="1" flipV="1">
            <a:off x="5947719" y="2243384"/>
            <a:ext cx="881449" cy="99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1"/>
            <a:endCxn id="8" idx="3"/>
          </p:cNvCxnSpPr>
          <p:nvPr/>
        </p:nvCxnSpPr>
        <p:spPr>
          <a:xfrm flipH="1">
            <a:off x="1655805" y="2243384"/>
            <a:ext cx="1169773" cy="108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10" idx="3"/>
          </p:cNvCxnSpPr>
          <p:nvPr/>
        </p:nvCxnSpPr>
        <p:spPr>
          <a:xfrm flipH="1" flipV="1">
            <a:off x="5947719" y="2243384"/>
            <a:ext cx="881449" cy="348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141" y="3822127"/>
            <a:ext cx="2438400" cy="124857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83243" y="3599935"/>
            <a:ext cx="2982098" cy="193899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Django 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tutorial </a:t>
            </a:r>
            <a:r>
              <a:rPr lang="ko-KR" altLang="en-US" sz="1000" dirty="0" smtClean="0"/>
              <a:t>폴더와 </a:t>
            </a:r>
            <a:r>
              <a:rPr lang="en-US" altLang="ko-KR" sz="1000" dirty="0" smtClean="0"/>
              <a:t>community </a:t>
            </a:r>
            <a:r>
              <a:rPr lang="ko-KR" altLang="en-US" sz="1000" dirty="0" smtClean="0"/>
              <a:t>폴더가 같은 </a:t>
            </a:r>
            <a:r>
              <a:rPr lang="en-US" altLang="ko-KR" sz="1000" dirty="0" smtClean="0"/>
              <a:t>level</a:t>
            </a:r>
            <a:r>
              <a:rPr lang="ko-KR" altLang="en-US" sz="1000" dirty="0" smtClean="0"/>
              <a:t>에 존재하나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tutorial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app</a:t>
            </a:r>
            <a:r>
              <a:rPr lang="ko-KR" altLang="en-US" sz="1000" dirty="0" smtClean="0"/>
              <a:t>이 아닌 실제 프로젝트라고 생각해야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App </a:t>
            </a:r>
            <a:r>
              <a:rPr lang="ko-KR" altLang="en-US" sz="1000" dirty="0" smtClean="0"/>
              <a:t>과 프로젝트의 차이는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wsgi.py / settings.py / urls.py </a:t>
            </a:r>
            <a:r>
              <a:rPr lang="ko-KR" altLang="en-US" sz="1000" dirty="0" smtClean="0"/>
              <a:t>의 유무라고 생각하면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파란 박스를 굳이 </a:t>
            </a:r>
            <a:r>
              <a:rPr lang="en-US" altLang="ko-KR" sz="1000" dirty="0" smtClean="0"/>
              <a:t>Spring Frame Work</a:t>
            </a:r>
            <a:r>
              <a:rPr lang="ko-KR" altLang="en-US" sz="1000" dirty="0" smtClean="0"/>
              <a:t>에 빗대어 표현하자면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webapp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폴더 하위에 존재하는 </a:t>
            </a:r>
            <a:r>
              <a:rPr lang="en-US" altLang="ko-KR" sz="1000" dirty="0" smtClean="0"/>
              <a:t>web.xml</a:t>
            </a:r>
            <a:r>
              <a:rPr lang="ko-KR" altLang="en-US" sz="1000" dirty="0" smtClean="0"/>
              <a:t>이라고 할 수 있겠다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(DB</a:t>
            </a:r>
            <a:r>
              <a:rPr lang="ko-KR" altLang="en-US" sz="1000" dirty="0" smtClean="0"/>
              <a:t>연결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정적자원</a:t>
            </a:r>
            <a:r>
              <a:rPr lang="ko-KR" altLang="en-US" sz="1000" dirty="0" smtClean="0"/>
              <a:t> 연결 </a:t>
            </a:r>
            <a:r>
              <a:rPr lang="en-US" altLang="ko-KR" sz="1000" dirty="0" smtClean="0"/>
              <a:t>/ </a:t>
            </a:r>
            <a:r>
              <a:rPr lang="en-US" altLang="ko-KR" sz="1000" dirty="0" err="1" smtClean="0"/>
              <a:t>url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매핑</a:t>
            </a:r>
            <a:r>
              <a:rPr lang="ko-KR" altLang="en-US" sz="1000" dirty="0" smtClean="0"/>
              <a:t> 등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>
            <a:stCxn id="20" idx="1"/>
            <a:endCxn id="19" idx="3"/>
          </p:cNvCxnSpPr>
          <p:nvPr/>
        </p:nvCxnSpPr>
        <p:spPr>
          <a:xfrm flipH="1" flipV="1">
            <a:off x="2512541" y="4446414"/>
            <a:ext cx="370702" cy="1230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16130" y="5156886"/>
            <a:ext cx="2380735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Spring Boot </a:t>
            </a:r>
            <a:r>
              <a:rPr lang="ko-KR" altLang="en-US" sz="1000" dirty="0" smtClean="0"/>
              <a:t>프로젝트라 </a:t>
            </a:r>
            <a:r>
              <a:rPr lang="en-US" altLang="ko-KR" sz="1000" dirty="0" smtClean="0"/>
              <a:t>web.xml</a:t>
            </a:r>
            <a:r>
              <a:rPr lang="ko-KR" altLang="en-US" sz="1000" dirty="0" smtClean="0"/>
              <a:t>이 생략 되어있음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내부적으로 돌아감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24" idx="1"/>
            <a:endCxn id="20" idx="3"/>
          </p:cNvCxnSpPr>
          <p:nvPr/>
        </p:nvCxnSpPr>
        <p:spPr>
          <a:xfrm flipH="1" flipV="1">
            <a:off x="5865341" y="4569431"/>
            <a:ext cx="650789" cy="7875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373" y="222422"/>
            <a:ext cx="546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</a:t>
            </a:r>
            <a:r>
              <a:rPr lang="ko-KR" altLang="en-US" dirty="0" smtClean="0"/>
              <a:t>의 프로젝트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6324" y="3167279"/>
            <a:ext cx="4761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Django</a:t>
            </a:r>
            <a:r>
              <a:rPr lang="ko-KR" altLang="en-US" sz="1000" dirty="0" smtClean="0"/>
              <a:t>의 설치 및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가상환경셋팅이</a:t>
            </a:r>
            <a:r>
              <a:rPr lang="ko-KR" altLang="en-US" sz="1000" dirty="0" smtClean="0"/>
              <a:t> 완료되었다는 가정하에 진행됩니다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87178" y="683741"/>
            <a:ext cx="6540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프로젝트를 관리할 폴더로 이동</a:t>
            </a:r>
            <a:r>
              <a:rPr lang="en-US" altLang="ko-KR" sz="1200" dirty="0" smtClean="0"/>
              <a:t>. {D://jango_project}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프로젝트 생성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000" dirty="0" smtClean="0"/>
              <a:t>- Command :: </a:t>
            </a:r>
            <a:r>
              <a:rPr lang="en-US" altLang="ko-KR" sz="1000" dirty="0" err="1" smtClean="0">
                <a:solidFill>
                  <a:srgbClr val="0000FF"/>
                </a:solidFill>
              </a:rPr>
              <a:t>django</a:t>
            </a:r>
            <a:r>
              <a:rPr lang="en-US" altLang="ko-KR" sz="1000" dirty="0" smtClean="0">
                <a:solidFill>
                  <a:srgbClr val="0000FF"/>
                </a:solidFill>
              </a:rPr>
              <a:t>-admin </a:t>
            </a:r>
            <a:r>
              <a:rPr lang="en-US" altLang="ko-KR" sz="1000" dirty="0" err="1" smtClean="0">
                <a:solidFill>
                  <a:srgbClr val="0000FF"/>
                </a:solidFill>
              </a:rPr>
              <a:t>startproject</a:t>
            </a:r>
            <a:r>
              <a:rPr lang="en-US" altLang="ko-KR" sz="1000" dirty="0" smtClean="0">
                <a:solidFill>
                  <a:srgbClr val="0000FF"/>
                </a:solidFill>
              </a:rPr>
              <a:t> [</a:t>
            </a:r>
            <a:r>
              <a:rPr lang="ko-KR" altLang="en-US" sz="1000" dirty="0" smtClean="0">
                <a:solidFill>
                  <a:srgbClr val="0000FF"/>
                </a:solidFill>
              </a:rPr>
              <a:t>프로제트 명</a:t>
            </a:r>
            <a:r>
              <a:rPr lang="en-US" altLang="ko-KR" sz="1000" dirty="0" smtClean="0">
                <a:solidFill>
                  <a:srgbClr val="0000FF"/>
                </a:solidFill>
              </a:rPr>
              <a:t>]</a:t>
            </a:r>
            <a:r>
              <a:rPr lang="en-US" altLang="ko-KR" sz="1000" dirty="0" smtClean="0"/>
              <a:t> &gt; </a:t>
            </a:r>
            <a:r>
              <a:rPr lang="ko-KR" altLang="en-US" sz="1000" dirty="0" smtClean="0"/>
              <a:t>장고 프레임워크의 프로젝트 생성 커맨드</a:t>
            </a:r>
            <a:endParaRPr lang="en-US" altLang="ko-KR" sz="1000" dirty="0" smtClean="0"/>
          </a:p>
          <a:p>
            <a:pPr marL="228600" indent="-228600">
              <a:buFontTx/>
              <a:buAutoNum type="arabicPeriod" startAt="3"/>
            </a:pPr>
            <a:r>
              <a:rPr lang="en-US" altLang="ko-KR" sz="1200" dirty="0" smtClean="0"/>
              <a:t>APP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000" dirty="0" smtClean="0"/>
              <a:t>- Command :: </a:t>
            </a:r>
            <a:r>
              <a:rPr lang="en-US" altLang="ko-KR" sz="1000" dirty="0" smtClean="0">
                <a:solidFill>
                  <a:srgbClr val="FF0000"/>
                </a:solidFill>
              </a:rPr>
              <a:t>cd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프로젝트명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dirty="0" smtClean="0"/>
              <a:t>- Command :: </a:t>
            </a:r>
            <a:r>
              <a:rPr lang="en-US" altLang="ko-KR" sz="1000" dirty="0" smtClean="0">
                <a:solidFill>
                  <a:srgbClr val="FF0000"/>
                </a:solidFill>
              </a:rPr>
              <a:t>manage.py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startapp</a:t>
            </a:r>
            <a:r>
              <a:rPr lang="en-US" altLang="ko-KR" sz="1000" dirty="0" smtClean="0">
                <a:solidFill>
                  <a:srgbClr val="FF0000"/>
                </a:solidFill>
              </a:rPr>
              <a:t> [APP </a:t>
            </a:r>
            <a:r>
              <a:rPr lang="ko-KR" altLang="en-US" sz="1000" dirty="0" smtClean="0">
                <a:solidFill>
                  <a:srgbClr val="FF0000"/>
                </a:solidFill>
              </a:rPr>
              <a:t>명</a:t>
            </a:r>
            <a:r>
              <a:rPr lang="en-US" altLang="ko-KR" sz="1000" dirty="0" smtClean="0">
                <a:solidFill>
                  <a:srgbClr val="FF0000"/>
                </a:solidFill>
              </a:rPr>
              <a:t>]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장고 프레임워크 </a:t>
            </a:r>
            <a:r>
              <a:rPr lang="en-US" altLang="ko-KR" sz="1000" dirty="0" smtClean="0"/>
              <a:t>APP </a:t>
            </a:r>
            <a:r>
              <a:rPr lang="ko-KR" altLang="en-US" sz="1000" dirty="0" smtClean="0"/>
              <a:t>생성 커맨드</a:t>
            </a: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1861751"/>
            <a:ext cx="2005425" cy="47550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7838" y="2059459"/>
            <a:ext cx="1433383" cy="290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9557" y="4983662"/>
            <a:ext cx="2438400" cy="12485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93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{DEBUG </a:t>
            </a:r>
            <a:r>
              <a:rPr lang="ko-KR" altLang="en-US" dirty="0" smtClean="0"/>
              <a:t>모드 활성화 비교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559" y="593125"/>
            <a:ext cx="3763775" cy="529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5559" y="1143000"/>
            <a:ext cx="445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DEBUG </a:t>
            </a:r>
            <a:r>
              <a:rPr lang="ko-KR" altLang="en-US" sz="1000" dirty="0" smtClean="0"/>
              <a:t>모드 활성화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04" y="593125"/>
            <a:ext cx="1975639" cy="30748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243" y="501137"/>
            <a:ext cx="3885200" cy="9981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243" y="1749506"/>
            <a:ext cx="3660633" cy="280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701" y="2259431"/>
            <a:ext cx="1644593" cy="1179142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7" idx="2"/>
            <a:endCxn id="8" idx="0"/>
          </p:cNvCxnSpPr>
          <p:nvPr/>
        </p:nvCxnSpPr>
        <p:spPr>
          <a:xfrm flipH="1">
            <a:off x="9768560" y="1499286"/>
            <a:ext cx="112283" cy="25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 flipH="1">
            <a:off x="8725998" y="2030014"/>
            <a:ext cx="1042562" cy="22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04" y="588394"/>
            <a:ext cx="2369879" cy="1281596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685535" y="1724792"/>
            <a:ext cx="6507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7404" y="2042984"/>
            <a:ext cx="304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Django</a:t>
            </a:r>
            <a:r>
              <a:rPr lang="ko-KR" altLang="en-US" sz="1200" dirty="0" smtClean="0"/>
              <a:t>의 경우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추가 시키기 위해서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작성해 </a:t>
            </a:r>
            <a:r>
              <a:rPr lang="ko-KR" altLang="en-US" sz="1200" dirty="0" err="1" smtClean="0"/>
              <a:t>주어야한다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52" y="588394"/>
            <a:ext cx="4194083" cy="4859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912" y="588394"/>
            <a:ext cx="2094002" cy="35997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22052" y="1229192"/>
            <a:ext cx="419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 smtClean="0"/>
              <a:t>의 경우 동작시킬 패키지를 </a:t>
            </a:r>
            <a:r>
              <a:rPr lang="ko-KR" altLang="en-US" sz="1200" dirty="0" err="1" smtClean="0"/>
              <a:t>셋팅하기</a:t>
            </a:r>
            <a:r>
              <a:rPr lang="ko-KR" altLang="en-US" sz="1200" dirty="0" smtClean="0"/>
              <a:t> 위해 </a:t>
            </a:r>
            <a:r>
              <a:rPr lang="en-US" altLang="ko-KR" sz="1200" dirty="0" smtClean="0"/>
              <a:t>web.xml</a:t>
            </a:r>
            <a:r>
              <a:rPr lang="ko-KR" altLang="en-US" sz="1200" dirty="0" smtClean="0"/>
              <a:t>에 해당 패키지가 존재하는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파일을 </a:t>
            </a:r>
            <a:r>
              <a:rPr lang="ko-KR" altLang="en-US" sz="1200" dirty="0" err="1" smtClean="0"/>
              <a:t>읽어들인다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052" y="1845710"/>
            <a:ext cx="4326014" cy="1230375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01232" y="2183027"/>
            <a:ext cx="596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638270" y="2759676"/>
            <a:ext cx="17711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0906" y="3204519"/>
            <a:ext cx="4227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파일에는 동작할 패키지</a:t>
            </a:r>
            <a:r>
              <a:rPr lang="en-US" altLang="ko-KR" sz="1200" dirty="0" smtClean="0"/>
              <a:t>(Django</a:t>
            </a:r>
            <a:r>
              <a:rPr lang="ko-KR" altLang="en-US" sz="1200" dirty="0" smtClean="0"/>
              <a:t>로 따지면 </a:t>
            </a:r>
            <a:r>
              <a:rPr lang="en-US" altLang="ko-KR" sz="1200" dirty="0" smtClean="0"/>
              <a:t>APP)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err="1" smtClean="0"/>
              <a:t>스캔한다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6160" y="4580238"/>
            <a:ext cx="973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해당페이지의 </a:t>
            </a:r>
            <a:r>
              <a:rPr lang="ko-KR" altLang="en-US" sz="1000" dirty="0" smtClean="0"/>
              <a:t>목적은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동작할 소 주제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스캔하여</a:t>
            </a:r>
            <a:r>
              <a:rPr lang="ko-KR" altLang="en-US" sz="1000" dirty="0" smtClean="0"/>
              <a:t> 등록하는 동일한 작업을 비교한다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52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685535" y="1724792"/>
            <a:ext cx="6507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7404" y="2042984"/>
            <a:ext cx="304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MiDDLEWARE</a:t>
            </a:r>
            <a:r>
              <a:rPr lang="ko-KR" altLang="en-US" sz="1200" dirty="0" smtClean="0"/>
              <a:t>는 보안과 인증관련 요청과 </a:t>
            </a:r>
            <a:r>
              <a:rPr lang="ko-KR" altLang="en-US" sz="1200" dirty="0" err="1" smtClean="0"/>
              <a:t>반응사이에서</a:t>
            </a:r>
            <a:r>
              <a:rPr lang="ko-KR" altLang="en-US" sz="1200" dirty="0" smtClean="0"/>
              <a:t> 처리하는 역할을 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(Spring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인터셉터</a:t>
            </a:r>
            <a:r>
              <a:rPr lang="ko-KR" altLang="en-US" sz="1200" dirty="0" smtClean="0"/>
              <a:t> 개념과 동일해 보인다</a:t>
            </a:r>
            <a:r>
              <a:rPr lang="en-US" altLang="ko-KR" sz="1200" dirty="0" smtClean="0"/>
              <a:t>.)</a:t>
            </a:r>
            <a:endParaRPr lang="ko-KR" altLang="en-US" sz="1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1" y="588394"/>
            <a:ext cx="1664078" cy="35997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6160" y="4580238"/>
            <a:ext cx="973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해당페이지의 </a:t>
            </a:r>
            <a:r>
              <a:rPr lang="ko-KR" altLang="en-US" sz="1000" dirty="0" smtClean="0"/>
              <a:t>목적은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동작할 소 주제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스캔하여</a:t>
            </a:r>
            <a:r>
              <a:rPr lang="ko-KR" altLang="en-US" sz="1000" dirty="0" smtClean="0"/>
              <a:t> 등록하는 동일한 작업을 비교한다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404" y="599184"/>
            <a:ext cx="3493317" cy="1051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979" y="588394"/>
            <a:ext cx="4680251" cy="23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31805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Spring Frame Work setting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{</a:t>
            </a:r>
            <a:r>
              <a:rPr lang="ko-KR" altLang="en-US" dirty="0" smtClean="0"/>
              <a:t>구동시킬 </a:t>
            </a:r>
            <a:r>
              <a:rPr lang="en-US" altLang="ko-KR" dirty="0" smtClean="0"/>
              <a:t>App(Package) setting}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" y="593125"/>
            <a:ext cx="1606129" cy="3841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01" y="588394"/>
            <a:ext cx="1664078" cy="35997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6160" y="4580238"/>
            <a:ext cx="973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Template </a:t>
            </a:r>
            <a:r>
              <a:rPr lang="ko-KR" altLang="en-US" sz="1000" dirty="0" smtClean="0"/>
              <a:t>관련 변수</a:t>
            </a:r>
            <a:r>
              <a:rPr lang="en-US" altLang="ko-KR" sz="1000" dirty="0" smtClean="0"/>
              <a:t>, Context</a:t>
            </a:r>
            <a:r>
              <a:rPr lang="ko-KR" altLang="en-US" sz="1000" dirty="0" smtClean="0"/>
              <a:t>등 </a:t>
            </a:r>
            <a:r>
              <a:rPr lang="en-US" altLang="ko-KR" sz="1000" dirty="0" smtClean="0"/>
              <a:t>( .html </a:t>
            </a:r>
            <a:r>
              <a:rPr lang="ko-KR" altLang="en-US" sz="1000" dirty="0" smtClean="0"/>
              <a:t>에 보내는 변수 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관리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18" y="588394"/>
            <a:ext cx="3616264" cy="16852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3908" y="2388258"/>
            <a:ext cx="363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템플릿 </a:t>
            </a:r>
            <a:r>
              <a:rPr lang="en-US" altLang="ko-KR" sz="1200" dirty="0" smtClean="0"/>
              <a:t>(html , 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파일에 변수를 전달하는 설정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Spring</a:t>
            </a:r>
            <a:r>
              <a:rPr lang="ko-KR" altLang="en-US" sz="1200" dirty="0" smtClean="0"/>
              <a:t>에선 </a:t>
            </a:r>
            <a:r>
              <a:rPr lang="en-US" altLang="ko-KR" sz="1200" dirty="0" smtClean="0"/>
              <a:t>forward </a:t>
            </a:r>
            <a:r>
              <a:rPr lang="ko-KR" altLang="en-US" sz="1200" dirty="0" smtClean="0"/>
              <a:t>나 </a:t>
            </a:r>
            <a:r>
              <a:rPr lang="en-US" altLang="ko-KR" sz="1200" dirty="0" err="1" smtClean="0"/>
              <a:t>sendRedirect</a:t>
            </a:r>
            <a:r>
              <a:rPr lang="ko-KR" altLang="en-US" sz="1200" dirty="0" smtClean="0"/>
              <a:t>와 같이 내부적으로 동작하는 코드와 비슷한 듯 하다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2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616</Words>
  <Application>Microsoft Office PowerPoint</Application>
  <PresentationFormat>와이드스크린</PresentationFormat>
  <Paragraphs>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21</cp:revision>
  <dcterms:created xsi:type="dcterms:W3CDTF">2021-03-26T07:17:26Z</dcterms:created>
  <dcterms:modified xsi:type="dcterms:W3CDTF">2021-03-29T01:29:00Z</dcterms:modified>
</cp:coreProperties>
</file>