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A586-4231-41B0-A5A5-29D2E81FE06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B69-2022-4C5B-A168-72EF9FA58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0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A586-4231-41B0-A5A5-29D2E81FE06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B69-2022-4C5B-A168-72EF9FA58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74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A586-4231-41B0-A5A5-29D2E81FE06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B69-2022-4C5B-A168-72EF9FA58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76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A586-4231-41B0-A5A5-29D2E81FE06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B69-2022-4C5B-A168-72EF9FA58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80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A586-4231-41B0-A5A5-29D2E81FE06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B69-2022-4C5B-A168-72EF9FA58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15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A586-4231-41B0-A5A5-29D2E81FE06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B69-2022-4C5B-A168-72EF9FA58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7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A586-4231-41B0-A5A5-29D2E81FE06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B69-2022-4C5B-A168-72EF9FA58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31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A586-4231-41B0-A5A5-29D2E81FE06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B69-2022-4C5B-A168-72EF9FA58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0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A586-4231-41B0-A5A5-29D2E81FE06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B69-2022-4C5B-A168-72EF9FA58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27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A586-4231-41B0-A5A5-29D2E81FE06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B69-2022-4C5B-A168-72EF9FA58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34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A586-4231-41B0-A5A5-29D2E81FE06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B69-2022-4C5B-A168-72EF9FA58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3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3A586-4231-41B0-A5A5-29D2E81FE06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5AB69-2022-4C5B-A168-72EF9FA58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45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648199" cy="392755"/>
          </a:xfrm>
        </p:spPr>
        <p:txBody>
          <a:bodyPr>
            <a:normAutofit/>
          </a:bodyPr>
          <a:lstStyle/>
          <a:p>
            <a:r>
              <a:rPr lang="en-US" altLang="ko-KR" sz="1200" dirty="0" smtClean="0"/>
              <a:t>Window – Django(python web) </a:t>
            </a:r>
            <a:endParaRPr lang="ko-KR" altLang="en-US" sz="1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57881"/>
            <a:ext cx="4825482" cy="5419082"/>
          </a:xfrm>
        </p:spPr>
        <p:txBody>
          <a:bodyPr>
            <a:normAutofit/>
          </a:bodyPr>
          <a:lstStyle/>
          <a:p>
            <a:r>
              <a:rPr lang="en-US" altLang="ko-KR" sz="1000" dirty="0" smtClean="0"/>
              <a:t>1. python </a:t>
            </a:r>
            <a:r>
              <a:rPr lang="ko-KR" altLang="en-US" sz="1000" dirty="0" smtClean="0"/>
              <a:t>설치 </a:t>
            </a:r>
            <a:endParaRPr lang="en-US" altLang="ko-KR" sz="1000" dirty="0" smtClean="0"/>
          </a:p>
          <a:p>
            <a:r>
              <a:rPr lang="en-US" altLang="ko-KR" sz="1000" dirty="0" smtClean="0"/>
              <a:t>2. Django </a:t>
            </a:r>
            <a:r>
              <a:rPr lang="ko-KR" altLang="en-US" sz="1000" dirty="0" smtClean="0"/>
              <a:t>설치를 위한 </a:t>
            </a:r>
            <a:r>
              <a:rPr lang="en-US" altLang="ko-KR" sz="1000" dirty="0" smtClean="0"/>
              <a:t>pip </a:t>
            </a:r>
            <a:r>
              <a:rPr lang="ko-KR" altLang="en-US" sz="1000" dirty="0" smtClean="0"/>
              <a:t>설치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[window</a:t>
            </a:r>
            <a:r>
              <a:rPr lang="ko-KR" altLang="en-US" sz="1000" dirty="0" smtClean="0"/>
              <a:t>의 경우 </a:t>
            </a:r>
            <a:r>
              <a:rPr lang="en-US" altLang="ko-KR" sz="1000" dirty="0" err="1" smtClean="0"/>
              <a:t>pytho</a:t>
            </a:r>
            <a:r>
              <a:rPr lang="ko-KR" altLang="en-US" sz="1000" dirty="0" smtClean="0"/>
              <a:t>을 설치하면 </a:t>
            </a:r>
            <a:r>
              <a:rPr lang="en-US" altLang="ko-KR" sz="1000" dirty="0" smtClean="0"/>
              <a:t>pip</a:t>
            </a:r>
            <a:r>
              <a:rPr lang="ko-KR" altLang="en-US" sz="1000" dirty="0" smtClean="0"/>
              <a:t>이 설치 되어있다</a:t>
            </a:r>
            <a:r>
              <a:rPr lang="en-US" altLang="ko-KR" sz="1000" dirty="0"/>
              <a:t>.</a:t>
            </a:r>
            <a:r>
              <a:rPr lang="en-US" altLang="ko-KR" sz="1000" dirty="0" smtClean="0"/>
              <a:t>]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err="1" smtClean="0"/>
              <a:t>파이썬</a:t>
            </a:r>
            <a:r>
              <a:rPr lang="ko-KR" altLang="en-US" sz="1000" dirty="0" smtClean="0"/>
              <a:t> 가상 환경 라이브러리 설치 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virtualenvwrapper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4. </a:t>
            </a:r>
            <a:r>
              <a:rPr lang="ko-KR" altLang="en-US" sz="1000" dirty="0" err="1" smtClean="0"/>
              <a:t>파이썬</a:t>
            </a:r>
            <a:r>
              <a:rPr lang="ko-KR" altLang="en-US" sz="1000" dirty="0" smtClean="0"/>
              <a:t> 가상환경 지정 및 실행</a:t>
            </a:r>
            <a:endParaRPr lang="en-US" altLang="ko-KR" sz="1000" dirty="0" smtClean="0"/>
          </a:p>
          <a:p>
            <a:r>
              <a:rPr lang="en-US" altLang="ko-KR" sz="1000" dirty="0" smtClean="0"/>
              <a:t>5.</a:t>
            </a:r>
            <a:r>
              <a:rPr lang="ko-KR" altLang="en-US" sz="1000" dirty="0" smtClean="0"/>
              <a:t>가상 환경에 </a:t>
            </a:r>
            <a:r>
              <a:rPr lang="en-US" altLang="ko-KR" sz="1000" dirty="0" smtClean="0"/>
              <a:t>Django </a:t>
            </a:r>
            <a:r>
              <a:rPr lang="ko-KR" altLang="en-US" sz="1000" dirty="0" smtClean="0"/>
              <a:t>설치</a:t>
            </a:r>
            <a:endParaRPr lang="en-US" altLang="ko-KR" sz="1000" dirty="0" smtClean="0"/>
          </a:p>
          <a:p>
            <a:r>
              <a:rPr lang="en-US" altLang="ko-KR" sz="1000" dirty="0" smtClean="0"/>
              <a:t>6. Django </a:t>
            </a:r>
            <a:r>
              <a:rPr lang="ko-KR" altLang="en-US" sz="1000" dirty="0" err="1" smtClean="0"/>
              <a:t>튜토리얼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web </a:t>
            </a:r>
            <a:r>
              <a:rPr lang="ko-KR" altLang="en-US" sz="1000" dirty="0" smtClean="0"/>
              <a:t>프로젝트 실행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본인 아이피로 접속 설정</a:t>
            </a:r>
            <a:endParaRPr lang="en-US" altLang="ko-KR" sz="1000" dirty="0" smtClean="0"/>
          </a:p>
          <a:p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ko-KR" altLang="en-US" sz="1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523650" y="358903"/>
            <a:ext cx="4648199" cy="392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smtClean="0"/>
              <a:t>Docker – Ubuntu - Django(python web) </a:t>
            </a:r>
            <a:endParaRPr lang="ko-KR" altLang="en-US" sz="12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523650" y="751658"/>
            <a:ext cx="4825482" cy="5419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1. </a:t>
            </a:r>
            <a:r>
              <a:rPr lang="en-US" altLang="ko-KR" sz="1000" dirty="0" err="1" smtClean="0"/>
              <a:t>docker</a:t>
            </a:r>
            <a:r>
              <a:rPr lang="en-US" altLang="ko-KR" sz="1000" dirty="0" smtClean="0"/>
              <a:t> for window </a:t>
            </a:r>
            <a:r>
              <a:rPr lang="ko-KR" altLang="en-US" sz="1000" dirty="0" smtClean="0"/>
              <a:t>설치 </a:t>
            </a:r>
            <a:endParaRPr lang="en-US" altLang="ko-KR" sz="1000" dirty="0" smtClean="0"/>
          </a:p>
          <a:p>
            <a:r>
              <a:rPr lang="en-US" altLang="ko-KR" sz="1000" dirty="0" smtClean="0"/>
              <a:t>2. Django </a:t>
            </a:r>
            <a:r>
              <a:rPr lang="ko-KR" altLang="en-US" sz="1000" dirty="0" smtClean="0"/>
              <a:t>설치를 위한 </a:t>
            </a:r>
            <a:r>
              <a:rPr lang="en-US" altLang="ko-KR" sz="1000" dirty="0" smtClean="0"/>
              <a:t>pip </a:t>
            </a:r>
            <a:r>
              <a:rPr lang="ko-KR" altLang="en-US" sz="1000" dirty="0" smtClean="0"/>
              <a:t>설치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[window</a:t>
            </a:r>
            <a:r>
              <a:rPr lang="ko-KR" altLang="en-US" sz="1000" dirty="0" smtClean="0"/>
              <a:t>의 경우 </a:t>
            </a:r>
            <a:r>
              <a:rPr lang="en-US" altLang="ko-KR" sz="1000" dirty="0" err="1" smtClean="0"/>
              <a:t>pytho</a:t>
            </a:r>
            <a:r>
              <a:rPr lang="ko-KR" altLang="en-US" sz="1000" dirty="0" smtClean="0"/>
              <a:t>을 설치하면 </a:t>
            </a:r>
            <a:r>
              <a:rPr lang="en-US" altLang="ko-KR" sz="1000" dirty="0" smtClean="0"/>
              <a:t>pip</a:t>
            </a:r>
            <a:r>
              <a:rPr lang="ko-KR" altLang="en-US" sz="1000" dirty="0" smtClean="0"/>
              <a:t>이 설치 되어있다</a:t>
            </a:r>
            <a:r>
              <a:rPr lang="en-US" altLang="ko-KR" sz="1000" dirty="0" smtClean="0"/>
              <a:t>.]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err="1" smtClean="0"/>
              <a:t>파이썬</a:t>
            </a:r>
            <a:r>
              <a:rPr lang="ko-KR" altLang="en-US" sz="1000" dirty="0" smtClean="0"/>
              <a:t> 가상 환경 라이브러리 설치 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virtualenvwrapper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4. </a:t>
            </a:r>
            <a:r>
              <a:rPr lang="ko-KR" altLang="en-US" sz="1000" dirty="0" err="1" smtClean="0"/>
              <a:t>파이썬</a:t>
            </a:r>
            <a:r>
              <a:rPr lang="ko-KR" altLang="en-US" sz="1000" dirty="0" smtClean="0"/>
              <a:t> 가상환경 지정 및 실행</a:t>
            </a:r>
            <a:endParaRPr lang="en-US" altLang="ko-KR" sz="1000" dirty="0" smtClean="0"/>
          </a:p>
          <a:p>
            <a:r>
              <a:rPr lang="en-US" altLang="ko-KR" sz="1000" dirty="0" smtClean="0"/>
              <a:t>5.</a:t>
            </a:r>
            <a:r>
              <a:rPr lang="ko-KR" altLang="en-US" sz="1000" dirty="0" smtClean="0"/>
              <a:t>가상 환경에 </a:t>
            </a:r>
            <a:r>
              <a:rPr lang="en-US" altLang="ko-KR" sz="1000" dirty="0" smtClean="0"/>
              <a:t>Django </a:t>
            </a:r>
            <a:r>
              <a:rPr lang="ko-KR" altLang="en-US" sz="1000" dirty="0" smtClean="0"/>
              <a:t>설치</a:t>
            </a:r>
            <a:endParaRPr lang="en-US" altLang="ko-KR" sz="1000" dirty="0" smtClean="0"/>
          </a:p>
          <a:p>
            <a:r>
              <a:rPr lang="en-US" altLang="ko-KR" sz="1000" dirty="0" smtClean="0"/>
              <a:t>6. Django </a:t>
            </a:r>
            <a:r>
              <a:rPr lang="ko-KR" altLang="en-US" sz="1000" dirty="0" err="1" smtClean="0"/>
              <a:t>튜토리얼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web </a:t>
            </a:r>
            <a:r>
              <a:rPr lang="ko-KR" altLang="en-US" sz="1000" dirty="0" smtClean="0"/>
              <a:t>프로젝트 실행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본인 아이피로 접속 설정</a:t>
            </a:r>
            <a:endParaRPr lang="en-US" altLang="ko-KR" sz="1000" dirty="0" smtClean="0"/>
          </a:p>
          <a:p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54323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2931367" y="3067912"/>
            <a:ext cx="10515600" cy="541037"/>
          </a:xfrm>
        </p:spPr>
        <p:txBody>
          <a:bodyPr>
            <a:normAutofit/>
          </a:bodyPr>
          <a:lstStyle/>
          <a:p>
            <a:r>
              <a:rPr lang="en-US" altLang="ko-KR" sz="1500" dirty="0" smtClean="0"/>
              <a:t>1.Python Download</a:t>
            </a:r>
            <a:endParaRPr lang="ko-KR" altLang="en-US" sz="1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257" y="534619"/>
            <a:ext cx="10515600" cy="5213136"/>
          </a:xfrm>
        </p:spPr>
        <p:txBody>
          <a:bodyPr>
            <a:normAutofit/>
          </a:bodyPr>
          <a:lstStyle/>
          <a:p>
            <a:r>
              <a:rPr lang="en-US" altLang="ko-KR" sz="1000" dirty="0" smtClean="0"/>
              <a:t>1. </a:t>
            </a:r>
            <a:r>
              <a:rPr lang="en-US" altLang="ko-KR" sz="1000" dirty="0" err="1" smtClean="0"/>
              <a:t>docker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설치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251926" y="0"/>
            <a:ext cx="403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For </a:t>
            </a:r>
            <a:r>
              <a:rPr lang="en-US" altLang="ko-KR" dirty="0" err="1" smtClean="0">
                <a:solidFill>
                  <a:srgbClr val="FF0000"/>
                </a:solidFill>
              </a:rPr>
              <a:t>docker</a:t>
            </a:r>
            <a:r>
              <a:rPr lang="en-US" altLang="ko-KR" dirty="0" smtClean="0">
                <a:solidFill>
                  <a:srgbClr val="FF0000"/>
                </a:solidFill>
              </a:rPr>
              <a:t> - Django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7" y="748845"/>
            <a:ext cx="6176865" cy="346233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7" y="4383690"/>
            <a:ext cx="5772956" cy="25721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342" y="82116"/>
            <a:ext cx="3909971" cy="298579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0342" y="3265635"/>
            <a:ext cx="4247650" cy="35335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2257" y="4749282"/>
            <a:ext cx="490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Docker </a:t>
            </a:r>
            <a:r>
              <a:rPr lang="ko-KR" altLang="en-US" dirty="0" smtClean="0"/>
              <a:t>프로그램 다운로드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179698" y="1810139"/>
            <a:ext cx="19034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Docker </a:t>
            </a:r>
            <a:r>
              <a:rPr lang="ko-KR" altLang="en-US" sz="1500" dirty="0" smtClean="0"/>
              <a:t>사용을 위한 </a:t>
            </a:r>
            <a:r>
              <a:rPr lang="en-US" altLang="ko-KR" sz="1500" dirty="0" smtClean="0"/>
              <a:t>window Hyper-V </a:t>
            </a:r>
            <a:r>
              <a:rPr lang="ko-KR" altLang="en-US" sz="1500" dirty="0" smtClean="0"/>
              <a:t>가상화 기능 활성화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14453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2931367" y="3067912"/>
            <a:ext cx="10515600" cy="541037"/>
          </a:xfrm>
        </p:spPr>
        <p:txBody>
          <a:bodyPr>
            <a:normAutofit/>
          </a:bodyPr>
          <a:lstStyle/>
          <a:p>
            <a:r>
              <a:rPr lang="en-US" altLang="ko-KR" sz="1500" dirty="0" smtClean="0"/>
              <a:t>1.Python Download</a:t>
            </a:r>
            <a:endParaRPr lang="ko-KR" altLang="en-US" sz="1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257" y="534619"/>
            <a:ext cx="10515600" cy="5213136"/>
          </a:xfrm>
        </p:spPr>
        <p:txBody>
          <a:bodyPr>
            <a:normAutofit/>
          </a:bodyPr>
          <a:lstStyle/>
          <a:p>
            <a:r>
              <a:rPr lang="en-US" altLang="ko-KR" sz="1000" dirty="0" smtClean="0"/>
              <a:t>1. </a:t>
            </a:r>
            <a:r>
              <a:rPr lang="en-US" altLang="ko-KR" sz="1000" dirty="0" err="1" smtClean="0"/>
              <a:t>docker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설치 </a:t>
            </a:r>
            <a:r>
              <a:rPr lang="en-US" altLang="ko-KR" sz="1000" dirty="0" smtClean="0"/>
              <a:t>-2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251926" y="0"/>
            <a:ext cx="403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For </a:t>
            </a:r>
            <a:r>
              <a:rPr lang="en-US" altLang="ko-KR" dirty="0" err="1" smtClean="0">
                <a:solidFill>
                  <a:srgbClr val="FF0000"/>
                </a:solidFill>
              </a:rPr>
              <a:t>docker</a:t>
            </a:r>
            <a:r>
              <a:rPr lang="en-US" altLang="ko-KR" dirty="0" smtClean="0">
                <a:solidFill>
                  <a:srgbClr val="FF0000"/>
                </a:solidFill>
              </a:rPr>
              <a:t> - Django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24" y="765111"/>
            <a:ext cx="6685114" cy="442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33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257" y="534618"/>
            <a:ext cx="10515600" cy="6094781"/>
          </a:xfrm>
        </p:spPr>
        <p:txBody>
          <a:bodyPr>
            <a:normAutofit/>
          </a:bodyPr>
          <a:lstStyle/>
          <a:p>
            <a:r>
              <a:rPr lang="en-US" altLang="ko-KR" sz="1000" dirty="0" smtClean="0"/>
              <a:t>1. </a:t>
            </a:r>
            <a:r>
              <a:rPr lang="en-US" altLang="ko-KR" sz="1000" dirty="0" err="1" smtClean="0"/>
              <a:t>docker</a:t>
            </a:r>
            <a:r>
              <a:rPr lang="ko-KR" altLang="en-US" sz="1000" dirty="0" smtClean="0"/>
              <a:t>에 </a:t>
            </a:r>
            <a:r>
              <a:rPr lang="en-US" altLang="ko-KR" sz="1000" dirty="0" smtClean="0"/>
              <a:t>Ubuntu </a:t>
            </a:r>
            <a:r>
              <a:rPr lang="ko-KR" altLang="en-US" sz="1000" dirty="0" smtClean="0"/>
              <a:t>다운받기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Command :  </a:t>
            </a:r>
            <a:r>
              <a:rPr lang="en-US" altLang="ko-KR" sz="1000" dirty="0" err="1" smtClean="0"/>
              <a:t>docker</a:t>
            </a:r>
            <a:r>
              <a:rPr lang="en-US" altLang="ko-KR" sz="1000" dirty="0" smtClean="0"/>
              <a:t> pull ubuntu:16.04</a:t>
            </a:r>
            <a:endParaRPr lang="en-US" altLang="ko-KR" sz="1000" dirty="0"/>
          </a:p>
          <a:p>
            <a:r>
              <a:rPr lang="en-US" altLang="ko-KR" sz="1000" dirty="0" smtClean="0"/>
              <a:t>2. </a:t>
            </a:r>
            <a:r>
              <a:rPr lang="en-US" altLang="ko-KR" sz="1000" dirty="0" err="1" smtClean="0"/>
              <a:t>docker</a:t>
            </a:r>
            <a:r>
              <a:rPr lang="ko-KR" altLang="en-US" sz="1000" dirty="0" smtClean="0"/>
              <a:t>에 이미지 생성</a:t>
            </a:r>
            <a:r>
              <a:rPr lang="en-US" altLang="ko-KR" sz="1000" dirty="0" smtClean="0"/>
              <a:t>. [run </a:t>
            </a:r>
            <a:r>
              <a:rPr lang="ko-KR" altLang="en-US" sz="1000" dirty="0" smtClean="0"/>
              <a:t>명령어</a:t>
            </a:r>
            <a:r>
              <a:rPr lang="en-US" altLang="ko-KR" sz="1000" dirty="0" smtClean="0"/>
              <a:t>]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Command : </a:t>
            </a:r>
            <a:r>
              <a:rPr lang="en-US" altLang="ko-KR" sz="1000" dirty="0" err="1" smtClean="0"/>
              <a:t>docker</a:t>
            </a:r>
            <a:r>
              <a:rPr lang="en-US" altLang="ko-KR" sz="1000" dirty="0" smtClean="0"/>
              <a:t> run -d --privileged -p8010:8010 -v /d/</a:t>
            </a:r>
            <a:r>
              <a:rPr lang="en-US" altLang="ko-KR" sz="1000" dirty="0" err="1" smtClean="0"/>
              <a:t>test_workspace</a:t>
            </a:r>
            <a:r>
              <a:rPr lang="en-US" altLang="ko-KR" sz="1000" dirty="0" smtClean="0"/>
              <a:t>:/code --restart=always --name [</a:t>
            </a:r>
            <a:r>
              <a:rPr lang="ko-KR" altLang="en-US" sz="1000" dirty="0" err="1" smtClean="0"/>
              <a:t>도커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이름명</a:t>
            </a:r>
            <a:r>
              <a:rPr lang="en-US" altLang="ko-KR" sz="1000" dirty="0" smtClean="0"/>
              <a:t>] ubuntu:16.04 /</a:t>
            </a:r>
            <a:r>
              <a:rPr lang="en-US" altLang="ko-KR" sz="1000" dirty="0" err="1" smtClean="0"/>
              <a:t>sbin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init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※ -p8010 [host </a:t>
            </a:r>
            <a:r>
              <a:rPr lang="ko-KR" altLang="en-US" sz="1000" dirty="0" smtClean="0"/>
              <a:t>컴퓨터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포트</a:t>
            </a:r>
            <a:r>
              <a:rPr lang="en-US" altLang="ko-KR" sz="1000" dirty="0" smtClean="0"/>
              <a:t>]  : 8010 [</a:t>
            </a:r>
            <a:r>
              <a:rPr lang="en-US" altLang="ko-KR" sz="1000" dirty="0" err="1" smtClean="0"/>
              <a:t>docker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환경 포트</a:t>
            </a:r>
            <a:r>
              <a:rPr lang="en-US" altLang="ko-KR" sz="1000" dirty="0" smtClean="0"/>
              <a:t>]  </a:t>
            </a:r>
            <a:br>
              <a:rPr lang="en-US" altLang="ko-KR" sz="1000" dirty="0" smtClean="0"/>
            </a:br>
            <a:r>
              <a:rPr lang="en-US" altLang="ko-KR" sz="1000" dirty="0" smtClean="0"/>
              <a:t>※ /d/</a:t>
            </a:r>
            <a:r>
              <a:rPr lang="en-US" altLang="ko-KR" sz="1000" dirty="0" err="1" smtClean="0"/>
              <a:t>test_workspace</a:t>
            </a:r>
            <a:r>
              <a:rPr lang="en-US" altLang="ko-KR" sz="1000" dirty="0" smtClean="0"/>
              <a:t>:/code    -&gt; host </a:t>
            </a:r>
            <a:r>
              <a:rPr lang="ko-KR" altLang="en-US" sz="1000" dirty="0" smtClean="0"/>
              <a:t>컴퓨터 </a:t>
            </a:r>
            <a:r>
              <a:rPr lang="en-US" altLang="ko-KR" sz="1000" dirty="0" smtClean="0"/>
              <a:t>D</a:t>
            </a:r>
            <a:r>
              <a:rPr lang="ko-KR" altLang="en-US" sz="1000" dirty="0" smtClean="0"/>
              <a:t>드라이브에 </a:t>
            </a:r>
            <a:r>
              <a:rPr lang="en-US" altLang="ko-KR" sz="1000" dirty="0" smtClean="0"/>
              <a:t>workspace </a:t>
            </a:r>
            <a:r>
              <a:rPr lang="ko-KR" altLang="en-US" sz="1000" dirty="0" smtClean="0"/>
              <a:t>폴더를 생성하고 가상컴퓨팅 환경에 </a:t>
            </a:r>
            <a:r>
              <a:rPr lang="en-US" altLang="ko-KR" sz="1000" dirty="0" smtClean="0"/>
              <a:t>code </a:t>
            </a:r>
            <a:r>
              <a:rPr lang="ko-KR" altLang="en-US" sz="1000" dirty="0" smtClean="0"/>
              <a:t>폴더를 생성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※ --restart=always </a:t>
            </a:r>
            <a:r>
              <a:rPr lang="ko-KR" altLang="en-US" sz="1000" dirty="0" smtClean="0"/>
              <a:t>옵션  </a:t>
            </a:r>
            <a:r>
              <a:rPr lang="en-US" altLang="ko-KR" sz="1000" dirty="0" smtClean="0"/>
              <a:t>:: </a:t>
            </a:r>
            <a:r>
              <a:rPr lang="en-US" altLang="ko-KR" sz="1000" dirty="0" err="1" smtClean="0"/>
              <a:t>docker</a:t>
            </a:r>
            <a:r>
              <a:rPr lang="ko-KR" altLang="en-US" sz="1000" dirty="0" smtClean="0"/>
              <a:t>에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설정된 해당 </a:t>
            </a:r>
            <a:r>
              <a:rPr lang="en-US" altLang="ko-KR" sz="1000" dirty="0" smtClean="0"/>
              <a:t>container</a:t>
            </a:r>
            <a:r>
              <a:rPr lang="ko-KR" altLang="en-US" sz="1000" dirty="0" smtClean="0"/>
              <a:t>를 열 때 항상 </a:t>
            </a:r>
            <a:r>
              <a:rPr lang="ko-KR" altLang="en-US" sz="1000" dirty="0" err="1" smtClean="0"/>
              <a:t>재부팅</a:t>
            </a:r>
            <a:r>
              <a:rPr lang="ko-KR" altLang="en-US" sz="1000" dirty="0" smtClean="0"/>
              <a:t> 하라는 옵션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en-US" altLang="ko-KR" sz="1000" dirty="0" smtClean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endParaRPr lang="en-US" altLang="ko-KR" sz="1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1926" y="0"/>
            <a:ext cx="403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For </a:t>
            </a:r>
            <a:r>
              <a:rPr lang="en-US" altLang="ko-KR" dirty="0" err="1" smtClean="0">
                <a:solidFill>
                  <a:srgbClr val="FF0000"/>
                </a:solidFill>
              </a:rPr>
              <a:t>docker</a:t>
            </a:r>
            <a:r>
              <a:rPr lang="en-US" altLang="ko-KR" dirty="0" smtClean="0">
                <a:solidFill>
                  <a:srgbClr val="FF0000"/>
                </a:solidFill>
              </a:rPr>
              <a:t> - Django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13" y="2428953"/>
            <a:ext cx="9945488" cy="2095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313" y="2721176"/>
            <a:ext cx="9250066" cy="2191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7313" y="3141187"/>
            <a:ext cx="6514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Ubuntu2 </a:t>
            </a:r>
            <a:r>
              <a:rPr lang="ko-KR" altLang="en-US" sz="1200" dirty="0" smtClean="0">
                <a:solidFill>
                  <a:srgbClr val="FF0000"/>
                </a:solidFill>
              </a:rPr>
              <a:t>와 </a:t>
            </a:r>
            <a:r>
              <a:rPr lang="en-US" altLang="ko-KR" sz="1200" dirty="0" smtClean="0">
                <a:solidFill>
                  <a:srgbClr val="FF0000"/>
                </a:solidFill>
              </a:rPr>
              <a:t>Ubuntu3 </a:t>
            </a:r>
            <a:r>
              <a:rPr lang="ko-KR" altLang="en-US" sz="1200" dirty="0" smtClean="0">
                <a:solidFill>
                  <a:srgbClr val="FF0000"/>
                </a:solidFill>
              </a:rPr>
              <a:t>의 </a:t>
            </a:r>
            <a:r>
              <a:rPr lang="en-US" altLang="ko-KR" sz="1200" dirty="0" smtClean="0">
                <a:solidFill>
                  <a:srgbClr val="FF0000"/>
                </a:solidFill>
              </a:rPr>
              <a:t>Docker image </a:t>
            </a:r>
            <a:r>
              <a:rPr lang="ko-KR" altLang="en-US" sz="1200" dirty="0" smtClean="0">
                <a:solidFill>
                  <a:srgbClr val="FF0000"/>
                </a:solidFill>
              </a:rPr>
              <a:t>생성명령의 차이점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313" y="3509159"/>
            <a:ext cx="8305800" cy="17145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215811" y="2428952"/>
            <a:ext cx="1166328" cy="209579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49483" y="2263668"/>
            <a:ext cx="961056" cy="457508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7313" y="5450319"/>
            <a:ext cx="925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u="sng" dirty="0" err="1" smtClean="0">
                <a:solidFill>
                  <a:srgbClr val="0000FF"/>
                </a:solidFill>
              </a:rPr>
              <a:t>docker</a:t>
            </a:r>
            <a:r>
              <a:rPr lang="en-US" altLang="ko-KR" sz="1200" b="1" u="sng" dirty="0" smtClean="0">
                <a:solidFill>
                  <a:srgbClr val="0000FF"/>
                </a:solidFill>
              </a:rPr>
              <a:t> container commit </a:t>
            </a:r>
            <a:r>
              <a:rPr lang="ko-KR" altLang="en-US" sz="1200" b="1" u="sng" dirty="0" smtClean="0">
                <a:solidFill>
                  <a:srgbClr val="0000FF"/>
                </a:solidFill>
              </a:rPr>
              <a:t>시 위의 명령으로 생성 시 </a:t>
            </a:r>
            <a:r>
              <a:rPr lang="en-US" altLang="ko-KR" sz="1200" b="1" u="sng" dirty="0" smtClean="0">
                <a:solidFill>
                  <a:srgbClr val="0000FF"/>
                </a:solidFill>
              </a:rPr>
              <a:t>code </a:t>
            </a:r>
            <a:r>
              <a:rPr lang="ko-KR" altLang="en-US" sz="1200" b="1" u="sng" dirty="0" smtClean="0">
                <a:solidFill>
                  <a:srgbClr val="0000FF"/>
                </a:solidFill>
              </a:rPr>
              <a:t>폴더의 내용을 </a:t>
            </a:r>
            <a:r>
              <a:rPr lang="en-US" altLang="ko-KR" sz="1200" b="1" u="sng" dirty="0" smtClean="0">
                <a:solidFill>
                  <a:srgbClr val="0000FF"/>
                </a:solidFill>
              </a:rPr>
              <a:t>commit </a:t>
            </a:r>
            <a:r>
              <a:rPr lang="ko-KR" altLang="en-US" sz="1200" b="1" u="sng" dirty="0" smtClean="0">
                <a:solidFill>
                  <a:srgbClr val="0000FF"/>
                </a:solidFill>
              </a:rPr>
              <a:t>시키지 못함으로 아래 명령을 사용하자</a:t>
            </a:r>
            <a:r>
              <a:rPr lang="en-US" altLang="ko-KR" sz="1200" b="1" u="sng" dirty="0" smtClean="0">
                <a:solidFill>
                  <a:srgbClr val="0000FF"/>
                </a:solidFill>
              </a:rPr>
              <a:t>. (</a:t>
            </a:r>
            <a:r>
              <a:rPr lang="ko-KR" altLang="en-US" sz="1200" b="1" u="sng" dirty="0" smtClean="0">
                <a:solidFill>
                  <a:srgbClr val="0000FF"/>
                </a:solidFill>
              </a:rPr>
              <a:t>중요</a:t>
            </a:r>
            <a:r>
              <a:rPr lang="en-US" altLang="ko-KR" sz="1200" b="1" u="sng" dirty="0" smtClean="0">
                <a:solidFill>
                  <a:srgbClr val="0000FF"/>
                </a:solidFill>
              </a:rPr>
              <a:t>)</a:t>
            </a:r>
            <a:r>
              <a:rPr lang="ko-KR" altLang="en-US" sz="1000" u="sng" dirty="0" smtClean="0">
                <a:solidFill>
                  <a:srgbClr val="0000FF"/>
                </a:solidFill>
              </a:rPr>
              <a:t> </a:t>
            </a:r>
            <a:endParaRPr lang="ko-KR" altLang="en-US" sz="1000" u="sng" dirty="0">
              <a:solidFill>
                <a:srgbClr val="0000FF"/>
              </a:solidFill>
            </a:endParaRPr>
          </a:p>
        </p:txBody>
      </p:sp>
      <p:cxnSp>
        <p:nvCxnSpPr>
          <p:cNvPr id="13" name="직선 화살표 연결선 12"/>
          <p:cNvCxnSpPr>
            <a:stCxn id="11" idx="0"/>
          </p:cNvCxnSpPr>
          <p:nvPr/>
        </p:nvCxnSpPr>
        <p:spPr>
          <a:xfrm flipH="1" flipV="1">
            <a:off x="5794218" y="2263668"/>
            <a:ext cx="4757" cy="1652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15811" y="1894335"/>
            <a:ext cx="6381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-v (volume</a:t>
            </a:r>
            <a:r>
              <a:rPr lang="ko-KR" altLang="en-US" sz="1000" dirty="0" smtClean="0">
                <a:solidFill>
                  <a:srgbClr val="FF0000"/>
                </a:solidFill>
              </a:rPr>
              <a:t>경로</a:t>
            </a:r>
            <a:r>
              <a:rPr lang="en-US" altLang="ko-KR" sz="1000" dirty="0" smtClean="0">
                <a:solidFill>
                  <a:srgbClr val="FF0000"/>
                </a:solidFill>
              </a:rPr>
              <a:t>):code </a:t>
            </a:r>
            <a:r>
              <a:rPr lang="ko-KR" altLang="en-US" sz="1000" dirty="0" smtClean="0">
                <a:solidFill>
                  <a:srgbClr val="FF0000"/>
                </a:solidFill>
              </a:rPr>
              <a:t>옵션을 줄 경우 </a:t>
            </a:r>
            <a:r>
              <a:rPr lang="en-US" altLang="ko-KR" sz="1000" dirty="0" smtClean="0">
                <a:solidFill>
                  <a:srgbClr val="FF0000"/>
                </a:solidFill>
              </a:rPr>
              <a:t>container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commi</a:t>
            </a:r>
            <a:r>
              <a:rPr lang="ko-KR" altLang="en-US" sz="1000" dirty="0" smtClean="0">
                <a:solidFill>
                  <a:srgbClr val="FF0000"/>
                </a:solidFill>
              </a:rPr>
              <a:t>시 </a:t>
            </a:r>
            <a:r>
              <a:rPr lang="en-US" altLang="ko-KR" sz="1000" dirty="0" smtClean="0">
                <a:solidFill>
                  <a:srgbClr val="FF0000"/>
                </a:solidFill>
              </a:rPr>
              <a:t>code </a:t>
            </a:r>
            <a:r>
              <a:rPr lang="ko-KR" altLang="en-US" sz="1000" dirty="0" smtClean="0">
                <a:solidFill>
                  <a:srgbClr val="FF0000"/>
                </a:solidFill>
              </a:rPr>
              <a:t>폴더의 내용을 </a:t>
            </a:r>
            <a:r>
              <a:rPr lang="en-US" altLang="ko-KR" sz="1000" dirty="0" smtClean="0">
                <a:solidFill>
                  <a:srgbClr val="FF0000"/>
                </a:solidFill>
              </a:rPr>
              <a:t>commit</a:t>
            </a:r>
            <a:r>
              <a:rPr lang="ko-KR" altLang="en-US" sz="1000" dirty="0" smtClean="0">
                <a:solidFill>
                  <a:srgbClr val="FF0000"/>
                </a:solidFill>
              </a:rPr>
              <a:t>시키지 못한다</a:t>
            </a:r>
            <a:r>
              <a:rPr lang="en-US" altLang="ko-KR" sz="1000" dirty="0" smtClean="0">
                <a:solidFill>
                  <a:srgbClr val="FF0000"/>
                </a:solidFill>
              </a:rPr>
              <a:t>. </a:t>
            </a:r>
            <a:br>
              <a:rPr lang="en-US" altLang="ko-KR" sz="1000" dirty="0" smtClean="0">
                <a:solidFill>
                  <a:srgbClr val="FF0000"/>
                </a:solidFill>
              </a:rPr>
            </a:br>
            <a:r>
              <a:rPr lang="en-US" altLang="ko-KR" sz="1000" dirty="0" smtClean="0">
                <a:solidFill>
                  <a:srgbClr val="FF0000"/>
                </a:solidFill>
              </a:rPr>
              <a:t>[</a:t>
            </a:r>
            <a:r>
              <a:rPr lang="ko-KR" altLang="en-US" sz="1000" dirty="0" smtClean="0">
                <a:solidFill>
                  <a:srgbClr val="FF0000"/>
                </a:solidFill>
              </a:rPr>
              <a:t>중요</a:t>
            </a:r>
            <a:r>
              <a:rPr lang="en-US" altLang="ko-KR" sz="1000" dirty="0" smtClean="0">
                <a:solidFill>
                  <a:srgbClr val="FF0000"/>
                </a:solidFill>
              </a:rPr>
              <a:t>!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docker</a:t>
            </a:r>
            <a:r>
              <a:rPr lang="en-US" altLang="ko-KR" sz="1000" dirty="0" smtClean="0">
                <a:solidFill>
                  <a:srgbClr val="FF0000"/>
                </a:solidFill>
              </a:rPr>
              <a:t> push</a:t>
            </a:r>
            <a:r>
              <a:rPr lang="ko-KR" altLang="en-US" sz="1000" dirty="0" smtClean="0">
                <a:solidFill>
                  <a:srgbClr val="FF0000"/>
                </a:solidFill>
              </a:rPr>
              <a:t>를 해도 </a:t>
            </a:r>
            <a:r>
              <a:rPr lang="en-US" altLang="ko-KR" sz="1000" dirty="0" smtClean="0">
                <a:solidFill>
                  <a:srgbClr val="FF0000"/>
                </a:solidFill>
              </a:rPr>
              <a:t>code</a:t>
            </a:r>
            <a:r>
              <a:rPr lang="ko-KR" altLang="en-US" sz="1000" dirty="0" smtClean="0">
                <a:solidFill>
                  <a:srgbClr val="FF0000"/>
                </a:solidFill>
              </a:rPr>
              <a:t>폴더의 내용은 존재하지 않음</a:t>
            </a:r>
            <a:r>
              <a:rPr lang="en-US" altLang="ko-KR" sz="1000" dirty="0" smtClean="0">
                <a:solidFill>
                  <a:srgbClr val="FF0000"/>
                </a:solidFill>
              </a:rPr>
              <a:t>]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2137272" y="3300848"/>
            <a:ext cx="3577430" cy="12166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14700" y="3050452"/>
            <a:ext cx="5258100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이렇게 초록색으로 </a:t>
            </a:r>
            <a:r>
              <a:rPr lang="ko-KR" altLang="en-US" sz="1000" dirty="0" err="1" smtClean="0"/>
              <a:t>바탕쳐</a:t>
            </a:r>
            <a:r>
              <a:rPr lang="ko-KR" altLang="en-US" sz="1000" dirty="0" smtClean="0"/>
              <a:t> 진 폴더는 관리자용 폴더라 </a:t>
            </a:r>
            <a:r>
              <a:rPr lang="en-US" altLang="ko-KR" sz="1000" dirty="0" smtClean="0"/>
              <a:t>commit</a:t>
            </a:r>
            <a:r>
              <a:rPr lang="ko-KR" altLang="en-US" sz="1000" dirty="0" smtClean="0"/>
              <a:t>해시 보안에 의해 안의 내용이 복사되지 않음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313" y="5756489"/>
            <a:ext cx="7525800" cy="33342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328827" y="5450319"/>
            <a:ext cx="11140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-p (port </a:t>
            </a:r>
            <a:r>
              <a:rPr lang="ko-KR" altLang="en-US" sz="1000" dirty="0" smtClean="0"/>
              <a:t>설정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-v (</a:t>
            </a:r>
            <a:r>
              <a:rPr lang="en-US" altLang="ko-KR" sz="1000" dirty="0" err="1" smtClean="0"/>
              <a:t>volumn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설정</a:t>
            </a:r>
            <a:r>
              <a:rPr lang="en-US" altLang="ko-KR" sz="1000" dirty="0" smtClean="0"/>
              <a:t>)</a:t>
            </a:r>
            <a:endParaRPr lang="en-US" altLang="ko-KR" sz="1000" dirty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25223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257" y="534618"/>
            <a:ext cx="10515600" cy="60947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sz="1000" dirty="0" smtClean="0"/>
              <a:t>1</a:t>
            </a:r>
            <a:r>
              <a:rPr lang="en-US" altLang="ko-KR" sz="1000" dirty="0" smtClean="0"/>
              <a:t>. </a:t>
            </a:r>
            <a:r>
              <a:rPr lang="en-US" altLang="ko-KR" sz="1000" dirty="0" err="1" smtClean="0"/>
              <a:t>docker</a:t>
            </a:r>
            <a:r>
              <a:rPr lang="en-US" altLang="ko-KR" sz="1000" dirty="0" smtClean="0"/>
              <a:t> –Ubuntu </a:t>
            </a:r>
            <a:r>
              <a:rPr lang="ko-KR" altLang="en-US" sz="1000" dirty="0" smtClean="0"/>
              <a:t>프로젝트 </a:t>
            </a:r>
            <a:r>
              <a:rPr lang="ko-KR" altLang="en-US" sz="1000" dirty="0" err="1" smtClean="0"/>
              <a:t>셋팅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COMMAND </a:t>
            </a:r>
            <a:r>
              <a:rPr lang="ko-KR" altLang="en-US" sz="1000" dirty="0" smtClean="0"/>
              <a:t>순서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&gt;&gt; </a:t>
            </a:r>
            <a:r>
              <a:rPr lang="en-US" altLang="ko-KR" sz="1000" dirty="0" smtClean="0">
                <a:solidFill>
                  <a:srgbClr val="FF0000"/>
                </a:solidFill>
              </a:rPr>
              <a:t>apt-get </a:t>
            </a:r>
            <a:r>
              <a:rPr lang="en-US" altLang="ko-KR" sz="1000" dirty="0" smtClean="0">
                <a:solidFill>
                  <a:srgbClr val="FF0000"/>
                </a:solidFill>
              </a:rPr>
              <a:t>update</a:t>
            </a:r>
            <a:r>
              <a:rPr lang="en-US" altLang="ko-KR" sz="1000" dirty="0" smtClean="0"/>
              <a:t> [Ubuntu </a:t>
            </a:r>
            <a:r>
              <a:rPr lang="ko-KR" altLang="en-US" sz="1000" dirty="0" smtClean="0"/>
              <a:t>어플리케이션 환경 업데이트</a:t>
            </a:r>
            <a:r>
              <a:rPr lang="en-US" altLang="ko-KR" sz="1000" dirty="0" smtClean="0"/>
              <a:t>]</a:t>
            </a:r>
            <a:br>
              <a:rPr lang="en-US" altLang="ko-KR" sz="1000" dirty="0" smtClean="0"/>
            </a:br>
            <a:r>
              <a:rPr lang="en-US" altLang="ko-KR" sz="1000" dirty="0" smtClean="0"/>
              <a:t>&gt;&gt; </a:t>
            </a:r>
            <a:r>
              <a:rPr lang="en-US" altLang="ko-KR" sz="1000" dirty="0">
                <a:solidFill>
                  <a:srgbClr val="FF0000"/>
                </a:solidFill>
              </a:rPr>
              <a:t>apt-get install </a:t>
            </a:r>
            <a:r>
              <a:rPr lang="en-US" altLang="ko-KR" sz="1000" dirty="0" smtClean="0">
                <a:solidFill>
                  <a:srgbClr val="FF0000"/>
                </a:solidFill>
              </a:rPr>
              <a:t>vim </a:t>
            </a:r>
            <a:r>
              <a:rPr lang="en-US" altLang="ko-KR" sz="1000" dirty="0" smtClean="0"/>
              <a:t>[vi </a:t>
            </a:r>
            <a:r>
              <a:rPr lang="ko-KR" altLang="en-US" sz="1000" dirty="0" smtClean="0"/>
              <a:t>편집기 설치</a:t>
            </a:r>
            <a:r>
              <a:rPr lang="en-US" altLang="ko-KR" sz="1000" dirty="0" smtClean="0"/>
              <a:t>]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&gt;&gt; </a:t>
            </a:r>
            <a:r>
              <a:rPr lang="en-US" altLang="ko-KR" sz="1000" dirty="0">
                <a:solidFill>
                  <a:srgbClr val="FF0000"/>
                </a:solidFill>
              </a:rPr>
              <a:t>apt-get update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&gt;&gt; </a:t>
            </a:r>
            <a:r>
              <a:rPr lang="en-US" altLang="ko-KR" sz="1000" dirty="0" smtClean="0">
                <a:solidFill>
                  <a:srgbClr val="FF0000"/>
                </a:solidFill>
              </a:rPr>
              <a:t>apt-get </a:t>
            </a:r>
            <a:r>
              <a:rPr lang="en-US" altLang="ko-KR" sz="1000" dirty="0" smtClean="0">
                <a:solidFill>
                  <a:srgbClr val="FF0000"/>
                </a:solidFill>
              </a:rPr>
              <a:t>install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wget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software-properties-common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[</a:t>
            </a:r>
            <a:r>
              <a:rPr lang="en-US" altLang="ko-KR" sz="1000" dirty="0" smtClean="0"/>
              <a:t>software-properties-common -&gt; PPA</a:t>
            </a:r>
            <a:r>
              <a:rPr lang="ko-KR" altLang="en-US" sz="1000" dirty="0" smtClean="0"/>
              <a:t>를 추가하거나 제거할 때 사용하는 라이브러리</a:t>
            </a:r>
            <a:r>
              <a:rPr lang="en-US" altLang="ko-KR" sz="1000" dirty="0" smtClean="0"/>
              <a:t>]</a:t>
            </a:r>
            <a:br>
              <a:rPr lang="en-US" altLang="ko-KR" sz="1000" dirty="0" smtClean="0"/>
            </a:b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wget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프로그램 다운로드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웹에서 프로그램 다운받을 </a:t>
            </a:r>
            <a:r>
              <a:rPr lang="ko-KR" altLang="en-US" sz="1000" dirty="0" err="1" smtClean="0"/>
              <a:t>떄</a:t>
            </a:r>
            <a:r>
              <a:rPr lang="ko-KR" altLang="en-US" sz="1000" dirty="0" smtClean="0"/>
              <a:t> 사용하는 모듈 </a:t>
            </a:r>
            <a:r>
              <a:rPr lang="en-US" altLang="ko-KR" sz="1000" dirty="0" smtClean="0"/>
              <a:t>(apt-get install </a:t>
            </a:r>
            <a:r>
              <a:rPr lang="ko-KR" altLang="en-US" sz="1000" dirty="0" smtClean="0"/>
              <a:t>과 비슷하다</a:t>
            </a:r>
            <a:r>
              <a:rPr lang="en-US" altLang="ko-KR" sz="1000" dirty="0" smtClean="0"/>
              <a:t>)]</a:t>
            </a:r>
            <a:br>
              <a:rPr lang="en-US" altLang="ko-KR" sz="1000" dirty="0" smtClean="0"/>
            </a:b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git</a:t>
            </a:r>
            <a:r>
              <a:rPr lang="en-US" altLang="ko-KR" sz="1000" dirty="0" smtClean="0"/>
              <a:t> -&gt; </a:t>
            </a:r>
            <a:r>
              <a:rPr lang="en-US" altLang="ko-KR" sz="1000" dirty="0" err="1" smtClean="0"/>
              <a:t>git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설치 </a:t>
            </a:r>
            <a:r>
              <a:rPr lang="en-US" altLang="ko-KR" sz="1000" dirty="0" smtClean="0"/>
              <a:t>]</a:t>
            </a:r>
            <a:br>
              <a:rPr lang="en-US" altLang="ko-KR" sz="1000" dirty="0" smtClean="0"/>
            </a:br>
            <a:r>
              <a:rPr lang="en-US" altLang="ko-KR" sz="1000" dirty="0" smtClean="0"/>
              <a:t>&gt;&gt; </a:t>
            </a:r>
            <a:r>
              <a:rPr lang="en-US" altLang="ko-KR" sz="1000" dirty="0" err="1">
                <a:solidFill>
                  <a:srgbClr val="FF0000"/>
                </a:solidFill>
              </a:rPr>
              <a:t>mkdir</a:t>
            </a:r>
            <a:r>
              <a:rPr lang="en-US" altLang="ko-KR" sz="1000" dirty="0">
                <a:solidFill>
                  <a:srgbClr val="FF0000"/>
                </a:solidFill>
              </a:rPr>
              <a:t> /</a:t>
            </a:r>
            <a:r>
              <a:rPr lang="en-US" altLang="ko-KR" sz="1000" dirty="0" smtClean="0">
                <a:solidFill>
                  <a:srgbClr val="FF0000"/>
                </a:solidFill>
              </a:rPr>
              <a:t>code</a:t>
            </a:r>
            <a:br>
              <a:rPr lang="en-US" altLang="ko-KR" sz="1000" dirty="0" smtClean="0">
                <a:solidFill>
                  <a:srgbClr val="FF0000"/>
                </a:solidFill>
              </a:rPr>
            </a:br>
            <a:r>
              <a:rPr lang="en-US" altLang="ko-KR" sz="1000" dirty="0" smtClean="0"/>
              <a:t>&gt;&gt;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cd /</a:t>
            </a:r>
            <a:r>
              <a:rPr lang="en-US" altLang="ko-KR" sz="1000" dirty="0" smtClean="0">
                <a:solidFill>
                  <a:srgbClr val="FF0000"/>
                </a:solidFill>
              </a:rPr>
              <a:t>code</a:t>
            </a:r>
            <a:br>
              <a:rPr lang="en-US" altLang="ko-KR" sz="1000" dirty="0" smtClean="0">
                <a:solidFill>
                  <a:srgbClr val="FF0000"/>
                </a:solidFill>
              </a:rPr>
            </a:br>
            <a:r>
              <a:rPr lang="en-US" altLang="ko-KR" sz="1000" dirty="0" smtClean="0"/>
              <a:t>/code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/>
              <a:t>&gt;&gt; </a:t>
            </a:r>
            <a:r>
              <a:rPr lang="en-US" altLang="ko-KR" sz="1000" dirty="0" err="1">
                <a:solidFill>
                  <a:srgbClr val="FF0000"/>
                </a:solidFill>
              </a:rPr>
              <a:t>git</a:t>
            </a:r>
            <a:r>
              <a:rPr lang="en-US" altLang="ko-KR" sz="1000" dirty="0">
                <a:solidFill>
                  <a:srgbClr val="FF0000"/>
                </a:solidFill>
              </a:rPr>
              <a:t> clone https://</a:t>
            </a:r>
            <a:r>
              <a:rPr lang="en-US" altLang="ko-KR" sz="1000" dirty="0" smtClean="0">
                <a:solidFill>
                  <a:srgbClr val="FF0000"/>
                </a:solidFill>
              </a:rPr>
              <a:t>github.com/kmoocdev/cms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&gt;&gt; </a:t>
            </a:r>
            <a:r>
              <a:rPr lang="en-US" altLang="ko-KR" sz="1000" dirty="0" smtClean="0">
                <a:solidFill>
                  <a:srgbClr val="FF0000"/>
                </a:solidFill>
              </a:rPr>
              <a:t>add-apt-repository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ppa:deadsnakes</a:t>
            </a:r>
            <a:r>
              <a:rPr lang="en-US" altLang="ko-KR" sz="1000" dirty="0" smtClean="0">
                <a:solidFill>
                  <a:srgbClr val="FF0000"/>
                </a:solidFill>
              </a:rPr>
              <a:t>/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ppa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dirty="0" err="1" smtClean="0"/>
              <a:t>파이썬</a:t>
            </a:r>
            <a:r>
              <a:rPr lang="ko-KR" altLang="en-US" sz="1000" dirty="0" smtClean="0"/>
              <a:t> 사설 </a:t>
            </a:r>
            <a:r>
              <a:rPr lang="en-US" altLang="ko-KR" sz="1000" dirty="0" smtClean="0"/>
              <a:t>repository </a:t>
            </a:r>
            <a:r>
              <a:rPr lang="ko-KR" altLang="en-US" sz="1000" dirty="0" smtClean="0"/>
              <a:t>추가 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[</a:t>
            </a:r>
            <a:r>
              <a:rPr lang="ko-KR" altLang="en-US" sz="1000" dirty="0" err="1"/>
              <a:t>파이썬</a:t>
            </a:r>
            <a:r>
              <a:rPr lang="ko-KR" altLang="en-US" sz="1000" dirty="0"/>
              <a:t> </a:t>
            </a:r>
            <a:r>
              <a:rPr lang="en-US" altLang="ko-KR" sz="1000" dirty="0"/>
              <a:t>3.6</a:t>
            </a:r>
            <a:r>
              <a:rPr lang="ko-KR" altLang="en-US" sz="1000" dirty="0"/>
              <a:t>을</a:t>
            </a:r>
            <a:r>
              <a:rPr lang="en-US" altLang="ko-KR" sz="1000" dirty="0"/>
              <a:t> </a:t>
            </a:r>
            <a:r>
              <a:rPr lang="ko-KR" altLang="en-US" sz="1000" dirty="0"/>
              <a:t>설치 </a:t>
            </a:r>
            <a:r>
              <a:rPr lang="ko-KR" altLang="en-US" sz="1000" dirty="0" smtClean="0"/>
              <a:t>하기 위해서 설치한다</a:t>
            </a:r>
            <a:r>
              <a:rPr lang="en-US" altLang="ko-KR" sz="1000" dirty="0" smtClean="0"/>
              <a:t>.(3.6 </a:t>
            </a:r>
            <a:r>
              <a:rPr lang="ko-KR" altLang="en-US" sz="1000" dirty="0" smtClean="0"/>
              <a:t>버전이 </a:t>
            </a:r>
            <a:r>
              <a:rPr lang="en-US" altLang="ko-KR" sz="1000" dirty="0" err="1" smtClean="0"/>
              <a:t>ppa</a:t>
            </a:r>
            <a:r>
              <a:rPr lang="ko-KR" altLang="en-US" sz="1000" dirty="0" smtClean="0"/>
              <a:t>라이브러리로 설치해야 하는 예외가 존재하는 듯 하다</a:t>
            </a:r>
            <a:r>
              <a:rPr lang="en-US" altLang="ko-KR" sz="1000" dirty="0" smtClean="0"/>
              <a:t>)</a:t>
            </a:r>
            <a:r>
              <a:rPr lang="en-US" altLang="ko-KR" sz="1000" dirty="0" smtClean="0"/>
              <a:t>]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&gt;&gt; </a:t>
            </a:r>
            <a:r>
              <a:rPr lang="en-US" altLang="ko-KR" sz="1000" dirty="0" smtClean="0">
                <a:solidFill>
                  <a:srgbClr val="FF0000"/>
                </a:solidFill>
              </a:rPr>
              <a:t>apt-get update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&gt;&gt; </a:t>
            </a:r>
            <a:r>
              <a:rPr lang="en-US" altLang="ko-KR" sz="1000" dirty="0" smtClean="0">
                <a:solidFill>
                  <a:srgbClr val="FF0000"/>
                </a:solidFill>
              </a:rPr>
              <a:t>apt-get </a:t>
            </a:r>
            <a:r>
              <a:rPr lang="en-US" altLang="ko-KR" sz="1000" dirty="0" smtClean="0">
                <a:solidFill>
                  <a:srgbClr val="FF0000"/>
                </a:solidFill>
              </a:rPr>
              <a:t>install –y python3.6</a:t>
            </a:r>
            <a:r>
              <a:rPr lang="en-US" altLang="ko-KR" sz="1000" dirty="0" smtClean="0"/>
              <a:t> [</a:t>
            </a:r>
            <a:r>
              <a:rPr lang="ko-KR" altLang="en-US" sz="1000" dirty="0" smtClean="0"/>
              <a:t>개발 환경에 맞는 </a:t>
            </a:r>
            <a:r>
              <a:rPr lang="ko-KR" altLang="en-US" sz="1000" dirty="0" err="1" smtClean="0"/>
              <a:t>파이썬</a:t>
            </a:r>
            <a:r>
              <a:rPr lang="ko-KR" altLang="en-US" sz="1000" dirty="0" smtClean="0"/>
              <a:t> 버전 </a:t>
            </a:r>
            <a:r>
              <a:rPr lang="ko-KR" altLang="en-US" sz="1000" dirty="0" smtClean="0"/>
              <a:t>설치</a:t>
            </a:r>
            <a:r>
              <a:rPr lang="en-US" altLang="ko-KR" sz="1000" dirty="0" smtClean="0"/>
              <a:t>]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&gt;&gt; </a:t>
            </a:r>
            <a:r>
              <a:rPr lang="en-US" altLang="ko-KR" sz="1000" dirty="0" smtClean="0">
                <a:solidFill>
                  <a:srgbClr val="FF0000"/>
                </a:solidFill>
              </a:rPr>
              <a:t>apt-get </a:t>
            </a:r>
            <a:r>
              <a:rPr lang="en-US" altLang="ko-KR" sz="1000" dirty="0" smtClean="0">
                <a:solidFill>
                  <a:srgbClr val="FF0000"/>
                </a:solidFill>
              </a:rPr>
              <a:t>update</a:t>
            </a:r>
            <a:r>
              <a:rPr lang="en-US" altLang="ko-KR" sz="1000" dirty="0" smtClean="0"/>
              <a:t> [</a:t>
            </a:r>
            <a:r>
              <a:rPr lang="ko-KR" altLang="en-US" sz="1000" dirty="0" smtClean="0"/>
              <a:t>어플리케이션을 다운로드 받았으면 적용을 위하여 어플리케이션 업데이트 적용</a:t>
            </a:r>
            <a:r>
              <a:rPr lang="en-US" altLang="ko-KR" sz="1000" dirty="0" smtClean="0"/>
              <a:t>]</a:t>
            </a:r>
            <a:br>
              <a:rPr lang="en-US" altLang="ko-KR" sz="1000" dirty="0" smtClean="0"/>
            </a:br>
            <a:r>
              <a:rPr lang="en-US" altLang="ko-KR" sz="1000" dirty="0" smtClean="0"/>
              <a:t>&gt;&gt; </a:t>
            </a:r>
            <a:r>
              <a:rPr lang="en-US" altLang="ko-KR" sz="1000" dirty="0" smtClean="0">
                <a:solidFill>
                  <a:srgbClr val="FF0000"/>
                </a:solidFill>
              </a:rPr>
              <a:t>apt-get </a:t>
            </a:r>
            <a:r>
              <a:rPr lang="en-US" altLang="ko-KR" sz="1000" dirty="0">
                <a:solidFill>
                  <a:srgbClr val="FF0000"/>
                </a:solidFill>
              </a:rPr>
              <a:t>install -y </a:t>
            </a:r>
            <a:r>
              <a:rPr lang="en-US" altLang="ko-KR" sz="1000" dirty="0" err="1">
                <a:solidFill>
                  <a:srgbClr val="FF0000"/>
                </a:solidFill>
              </a:rPr>
              <a:t>virtualenv</a:t>
            </a:r>
            <a:r>
              <a:rPr lang="en-US" altLang="ko-KR" sz="1000" dirty="0">
                <a:solidFill>
                  <a:srgbClr val="FF0000"/>
                </a:solidFill>
              </a:rPr>
              <a:t> python3.6-dev </a:t>
            </a:r>
            <a:r>
              <a:rPr lang="en-US" altLang="ko-KR" sz="1000" dirty="0" err="1">
                <a:solidFill>
                  <a:srgbClr val="FF0000"/>
                </a:solidFill>
              </a:rPr>
              <a:t>libmysqlclient</a:t>
            </a:r>
            <a:r>
              <a:rPr lang="en-US" altLang="ko-KR" sz="1000" dirty="0">
                <a:solidFill>
                  <a:srgbClr val="FF0000"/>
                </a:solidFill>
              </a:rPr>
              <a:t>-dev build-essential </a:t>
            </a:r>
            <a:r>
              <a:rPr lang="en-US" altLang="ko-KR" sz="1000" dirty="0" err="1">
                <a:solidFill>
                  <a:srgbClr val="FF0000"/>
                </a:solidFill>
              </a:rPr>
              <a:t>uuid</a:t>
            </a:r>
            <a:r>
              <a:rPr lang="en-US" altLang="ko-KR" sz="1000" dirty="0">
                <a:solidFill>
                  <a:srgbClr val="FF0000"/>
                </a:solidFill>
              </a:rPr>
              <a:t>-dev </a:t>
            </a:r>
            <a:r>
              <a:rPr lang="en-US" altLang="ko-KR" sz="1000" dirty="0" err="1">
                <a:solidFill>
                  <a:srgbClr val="FF0000"/>
                </a:solidFill>
              </a:rPr>
              <a:t>libcap</a:t>
            </a:r>
            <a:r>
              <a:rPr lang="en-US" altLang="ko-KR" sz="1000" dirty="0">
                <a:solidFill>
                  <a:srgbClr val="FF0000"/>
                </a:solidFill>
              </a:rPr>
              <a:t>-dev libpcre3-dev </a:t>
            </a:r>
            <a:r>
              <a:rPr lang="en-US" altLang="ko-KR" sz="1000" dirty="0" err="1">
                <a:solidFill>
                  <a:srgbClr val="FF0000"/>
                </a:solidFill>
              </a:rPr>
              <a:t>libssl</a:t>
            </a:r>
            <a:r>
              <a:rPr lang="en-US" altLang="ko-KR" sz="1000" dirty="0">
                <a:solidFill>
                  <a:srgbClr val="FF0000"/>
                </a:solidFill>
              </a:rPr>
              <a:t>-dev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/>
              <a:t>[python </a:t>
            </a:r>
            <a:r>
              <a:rPr lang="en-US" altLang="ko-KR" sz="1000" dirty="0" err="1" smtClean="0"/>
              <a:t>virtualenv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설치</a:t>
            </a:r>
            <a:r>
              <a:rPr lang="en-US" altLang="ko-KR" sz="1000" dirty="0" smtClean="0"/>
              <a:t>]</a:t>
            </a:r>
            <a:br>
              <a:rPr lang="en-US" altLang="ko-KR" sz="1000" dirty="0" smtClean="0"/>
            </a:br>
            <a:r>
              <a:rPr lang="en-US" altLang="ko-KR" sz="1000" dirty="0" smtClean="0"/>
              <a:t>&gt;&gt; </a:t>
            </a:r>
            <a:r>
              <a:rPr lang="en-US" altLang="ko-KR" sz="1000" dirty="0" smtClean="0">
                <a:solidFill>
                  <a:srgbClr val="FF0000"/>
                </a:solidFill>
              </a:rPr>
              <a:t>cd </a:t>
            </a:r>
            <a:r>
              <a:rPr lang="en-US" altLang="ko-KR" sz="1000" dirty="0" smtClean="0">
                <a:solidFill>
                  <a:srgbClr val="FF0000"/>
                </a:solidFill>
              </a:rPr>
              <a:t>/</a:t>
            </a:r>
            <a:r>
              <a:rPr lang="en-US" altLang="ko-KR" sz="1000" dirty="0" smtClean="0">
                <a:solidFill>
                  <a:srgbClr val="FF0000"/>
                </a:solidFill>
              </a:rPr>
              <a:t>code 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virtualenv</a:t>
            </a:r>
            <a:r>
              <a:rPr lang="en-US" altLang="ko-KR" sz="1000" dirty="0" smtClean="0"/>
              <a:t> (</a:t>
            </a:r>
            <a:r>
              <a:rPr lang="ko-KR" altLang="en-US" sz="1000" dirty="0" smtClean="0"/>
              <a:t>가상환경 </a:t>
            </a:r>
            <a:r>
              <a:rPr lang="ko-KR" altLang="en-US" sz="1000" dirty="0" err="1" smtClean="0"/>
              <a:t>셋팅</a:t>
            </a:r>
            <a:r>
              <a:rPr lang="ko-KR" altLang="en-US" sz="1000" dirty="0" smtClean="0"/>
              <a:t> 설정하기 위해 이동</a:t>
            </a:r>
            <a:r>
              <a:rPr lang="en-US" altLang="ko-KR" sz="1000" dirty="0" smtClean="0"/>
              <a:t>)]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/code &gt;&gt;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virtualenv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-p python3.6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venv</a:t>
            </a:r>
            <a:r>
              <a:rPr lang="en-US" altLang="ko-KR" sz="1000" dirty="0" smtClean="0"/>
              <a:t> [code </a:t>
            </a:r>
            <a:r>
              <a:rPr lang="ko-KR" altLang="en-US" sz="1000" dirty="0" err="1" smtClean="0"/>
              <a:t>디렉토리</a:t>
            </a:r>
            <a:r>
              <a:rPr lang="ko-KR" altLang="en-US" sz="1000" dirty="0" smtClean="0"/>
              <a:t> 하위에 </a:t>
            </a:r>
            <a:r>
              <a:rPr lang="en-US" altLang="ko-KR" sz="1000" dirty="0" err="1" smtClean="0"/>
              <a:t>venv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폴더를 생성하며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venv</a:t>
            </a:r>
            <a:r>
              <a:rPr lang="ko-KR" altLang="en-US" sz="1000" dirty="0" smtClean="0"/>
              <a:t>폴더가 곧 </a:t>
            </a:r>
            <a:r>
              <a:rPr lang="en-US" altLang="ko-KR" sz="1000" dirty="0" smtClean="0"/>
              <a:t>python </a:t>
            </a:r>
            <a:r>
              <a:rPr lang="ko-KR" altLang="en-US" sz="1000" dirty="0" smtClean="0"/>
              <a:t>가상화 장치가 존재하는 </a:t>
            </a:r>
            <a:r>
              <a:rPr lang="ko-KR" altLang="en-US" sz="1000" dirty="0" err="1" smtClean="0"/>
              <a:t>디렉토리이다</a:t>
            </a:r>
            <a:r>
              <a:rPr lang="en-US" altLang="ko-KR" sz="1000" dirty="0" smtClean="0"/>
              <a:t>.]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/code &gt;&gt; </a:t>
            </a:r>
            <a:r>
              <a:rPr lang="en-US" altLang="ko-KR" sz="1000" dirty="0" smtClean="0">
                <a:solidFill>
                  <a:srgbClr val="FF0000"/>
                </a:solidFill>
              </a:rPr>
              <a:t>.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venv</a:t>
            </a:r>
            <a:r>
              <a:rPr lang="en-US" altLang="ko-KR" sz="1000" dirty="0" smtClean="0">
                <a:solidFill>
                  <a:srgbClr val="FF0000"/>
                </a:solidFill>
              </a:rPr>
              <a:t>/bin/activate </a:t>
            </a:r>
            <a:r>
              <a:rPr lang="en-US" altLang="ko-KR" sz="1000" dirty="0" smtClean="0"/>
              <a:t>[</a:t>
            </a:r>
            <a:r>
              <a:rPr lang="ko-KR" altLang="en-US" sz="1000" dirty="0" smtClean="0"/>
              <a:t>가상환경 실행</a:t>
            </a:r>
            <a:r>
              <a:rPr lang="en-US" altLang="ko-KR" sz="1000" dirty="0"/>
              <a:t>]</a:t>
            </a:r>
            <a:br>
              <a:rPr lang="en-US" altLang="ko-KR" sz="1000" dirty="0"/>
            </a:br>
            <a:r>
              <a:rPr lang="en-US" altLang="ko-KR" sz="1000" dirty="0"/>
              <a:t>/code &gt;&gt; </a:t>
            </a:r>
            <a:r>
              <a:rPr lang="ko-KR" altLang="ko-KR" sz="1000" dirty="0">
                <a:solidFill>
                  <a:srgbClr val="FF0000"/>
                </a:solidFill>
                <a:latin typeface="Arial Unicode MS" panose="020B0604020202020204" pitchFamily="50" charset="-127"/>
                <a:ea typeface="Fira Mono"/>
              </a:rPr>
              <a:t>python -m pip install Django</a:t>
            </a:r>
            <a:r>
              <a:rPr lang="ko-KR" altLang="ko-KR" sz="800" dirty="0"/>
              <a:t> </a:t>
            </a:r>
            <a:r>
              <a:rPr lang="en-US" altLang="ko-KR" sz="800" dirty="0"/>
              <a:t> </a:t>
            </a:r>
            <a:r>
              <a:rPr lang="en-US" altLang="ko-KR" sz="1000" dirty="0"/>
              <a:t>[pip </a:t>
            </a:r>
            <a:r>
              <a:rPr lang="ko-KR" altLang="en-US" sz="1000" dirty="0"/>
              <a:t>을 이용하여 </a:t>
            </a:r>
            <a:r>
              <a:rPr lang="en-US" altLang="ko-KR" sz="1000" dirty="0"/>
              <a:t>Django </a:t>
            </a:r>
            <a:r>
              <a:rPr lang="ko-KR" altLang="en-US" sz="1000" dirty="0" smtClean="0"/>
              <a:t>설치 </a:t>
            </a:r>
            <a:r>
              <a:rPr lang="en-US" altLang="ko-KR" sz="1000" dirty="0" err="1" smtClean="0"/>
              <a:t>pytho</a:t>
            </a:r>
            <a:r>
              <a:rPr lang="ko-KR" altLang="en-US" sz="1000" dirty="0" smtClean="0"/>
              <a:t>을 설치하면 </a:t>
            </a:r>
            <a:r>
              <a:rPr lang="en-US" altLang="ko-KR" sz="1000" dirty="0" smtClean="0"/>
              <a:t>pip</a:t>
            </a:r>
            <a:r>
              <a:rPr lang="ko-KR" altLang="en-US" sz="1000" dirty="0" smtClean="0"/>
              <a:t>이 기본 내장 된다</a:t>
            </a:r>
            <a:r>
              <a:rPr lang="en-US" altLang="ko-KR" sz="1000" dirty="0" smtClean="0"/>
              <a:t>.]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/code &gt;&gt; </a:t>
            </a:r>
            <a:r>
              <a:rPr lang="en-US" altLang="ko-KR" sz="1000" dirty="0" smtClean="0">
                <a:solidFill>
                  <a:srgbClr val="FF0000"/>
                </a:solidFill>
              </a:rPr>
              <a:t>cd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cms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git</a:t>
            </a:r>
            <a:r>
              <a:rPr lang="en-US" altLang="ko-KR" sz="1000" dirty="0" smtClean="0"/>
              <a:t> clone </a:t>
            </a:r>
            <a:r>
              <a:rPr lang="ko-KR" altLang="en-US" sz="1000" dirty="0" smtClean="0"/>
              <a:t>명령으로 </a:t>
            </a:r>
            <a:r>
              <a:rPr lang="en-US" altLang="ko-KR" sz="1000" dirty="0" smtClean="0"/>
              <a:t>cisco-</a:t>
            </a:r>
            <a:r>
              <a:rPr lang="en-US" altLang="ko-KR" sz="1000" dirty="0" err="1" smtClean="0"/>
              <a:t>cms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프로젝트를 가져왔으면 </a:t>
            </a:r>
            <a:r>
              <a:rPr lang="en-US" altLang="ko-KR" sz="1000" dirty="0" err="1" smtClean="0"/>
              <a:t>cms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프로젝트 </a:t>
            </a:r>
            <a:r>
              <a:rPr lang="ko-KR" altLang="en-US" sz="1000" dirty="0" err="1" smtClean="0"/>
              <a:t>디렉토리가</a:t>
            </a:r>
            <a:r>
              <a:rPr lang="ko-KR" altLang="en-US" sz="1000" dirty="0" smtClean="0"/>
              <a:t> 생성되었을 것이다</a:t>
            </a:r>
            <a:r>
              <a:rPr lang="en-US" altLang="ko-KR" sz="1000" dirty="0" smtClean="0"/>
              <a:t>. -&gt; </a:t>
            </a:r>
            <a:r>
              <a:rPr lang="ko-KR" altLang="en-US" sz="1000" dirty="0" smtClean="0"/>
              <a:t>이동 </a:t>
            </a:r>
            <a:r>
              <a:rPr lang="en-US" altLang="ko-KR" sz="1000" dirty="0" smtClean="0"/>
              <a:t>]</a:t>
            </a:r>
            <a:r>
              <a:rPr lang="en-US" altLang="ko-KR" sz="1000" dirty="0" smtClean="0">
                <a:solidFill>
                  <a:srgbClr val="FF0000"/>
                </a:solidFill>
              </a:rPr>
              <a:t>  </a:t>
            </a:r>
            <a:r>
              <a:rPr lang="en-US" altLang="ko-KR" sz="1800" dirty="0" smtClean="0">
                <a:latin typeface="Arial" panose="020B0604020202020204" pitchFamily="34" charset="0"/>
              </a:rPr>
              <a:t/>
            </a:r>
            <a:br>
              <a:rPr lang="en-US" altLang="ko-KR" sz="1800" dirty="0" smtClean="0">
                <a:latin typeface="Arial" panose="020B0604020202020204" pitchFamily="34" charset="0"/>
              </a:rPr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위 사진을 참고하면 </a:t>
            </a:r>
            <a:r>
              <a:rPr lang="en-US" altLang="ko-KR" sz="1000" dirty="0" err="1" smtClean="0"/>
              <a:t>cms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폴더에 </a:t>
            </a:r>
            <a:r>
              <a:rPr lang="en-US" altLang="ko-KR" sz="1000" dirty="0" smtClean="0"/>
              <a:t>log </a:t>
            </a:r>
            <a:r>
              <a:rPr lang="ko-KR" altLang="en-US" sz="1000" dirty="0" smtClean="0"/>
              <a:t>폴더가 없는 것을 알 수 있다</a:t>
            </a:r>
            <a:r>
              <a:rPr lang="en-US" altLang="ko-KR" sz="1000" dirty="0" smtClean="0"/>
              <a:t>. </a:t>
            </a:r>
            <a:r>
              <a:rPr lang="en-US" altLang="ko-KR" sz="1000" dirty="0" smtClean="0"/>
              <a:t>log </a:t>
            </a:r>
            <a:r>
              <a:rPr lang="ko-KR" altLang="en-US" sz="1000" dirty="0" smtClean="0"/>
              <a:t>폴더가 존재하지 않을 경우에 </a:t>
            </a:r>
            <a:r>
              <a:rPr lang="en-US" altLang="ko-KR" sz="1000" dirty="0" err="1" smtClean="0"/>
              <a:t>cms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프로젝트의 </a:t>
            </a:r>
            <a:r>
              <a:rPr lang="en-US" altLang="ko-KR" sz="1000" dirty="0" err="1" smtClean="0"/>
              <a:t>runserver</a:t>
            </a:r>
            <a:r>
              <a:rPr lang="ko-KR" altLang="en-US" sz="1000" dirty="0" smtClean="0"/>
              <a:t>시 아래 사진과 같은 에러가 발생한다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해결 방법은 </a:t>
            </a:r>
            <a:r>
              <a:rPr lang="en-US" altLang="ko-KR" sz="1000" dirty="0" smtClean="0"/>
              <a:t>log </a:t>
            </a:r>
            <a:r>
              <a:rPr lang="ko-KR" altLang="en-US" sz="1000" dirty="0" smtClean="0"/>
              <a:t>폴더를 직접 생성하는 것이다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/code/</a:t>
            </a:r>
            <a:r>
              <a:rPr lang="en-US" altLang="ko-KR" sz="1000" dirty="0" err="1" smtClean="0"/>
              <a:t>cms</a:t>
            </a:r>
            <a:r>
              <a:rPr lang="en-US" altLang="ko-KR" sz="1000" dirty="0" smtClean="0"/>
              <a:t> &gt;&gt;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mkdir</a:t>
            </a:r>
            <a:r>
              <a:rPr lang="en-US" altLang="ko-KR" sz="1000" dirty="0" smtClean="0">
                <a:solidFill>
                  <a:srgbClr val="FF0000"/>
                </a:solidFill>
              </a:rPr>
              <a:t> log</a:t>
            </a:r>
            <a:r>
              <a:rPr lang="en-US" altLang="ko-KR" sz="1000" dirty="0" smtClean="0"/>
              <a:t> </a:t>
            </a:r>
            <a:br>
              <a:rPr lang="en-US" altLang="ko-KR" sz="1000" dirty="0" smtClean="0"/>
            </a:br>
            <a:r>
              <a:rPr lang="en-US" altLang="ko-KR" sz="1000" dirty="0" smtClean="0"/>
              <a:t>/code/</a:t>
            </a:r>
            <a:r>
              <a:rPr lang="en-US" altLang="ko-KR" sz="1000" dirty="0" err="1" smtClean="0"/>
              <a:t>cms</a:t>
            </a:r>
            <a:r>
              <a:rPr lang="en-US" altLang="ko-KR" sz="1000" dirty="0" smtClean="0"/>
              <a:t> &gt;&gt; python manage.py </a:t>
            </a:r>
            <a:r>
              <a:rPr lang="en-US" altLang="ko-KR" sz="1000" dirty="0" err="1" smtClean="0"/>
              <a:t>runserver</a:t>
            </a:r>
            <a:r>
              <a:rPr lang="en-US" altLang="ko-KR" sz="1000" dirty="0" smtClean="0"/>
              <a:t> 0.0.0.0:8000 { </a:t>
            </a:r>
            <a:r>
              <a:rPr lang="en-US" altLang="ko-KR" sz="1000" dirty="0" err="1" smtClean="0"/>
              <a:t>ip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docker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내부포트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실행포트</a:t>
            </a:r>
            <a:r>
              <a:rPr lang="en-US" altLang="ko-KR" sz="1000" dirty="0" smtClean="0"/>
              <a:t>) } </a:t>
            </a:r>
            <a:r>
              <a:rPr lang="ko-KR" altLang="en-US" sz="1000" dirty="0" smtClean="0"/>
              <a:t>를 입력하여 </a:t>
            </a:r>
            <a:r>
              <a:rPr lang="en-US" altLang="ko-KR" sz="1000" dirty="0" err="1" smtClean="0"/>
              <a:t>tachmanager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프로젝트를 구동시킬 수 있다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r>
              <a:rPr lang="ko-KR" altLang="en-US" sz="1000" dirty="0" smtClean="0"/>
              <a:t>개인 </a:t>
            </a:r>
            <a:r>
              <a:rPr lang="en-US" altLang="ko-KR" sz="1000" dirty="0" smtClean="0"/>
              <a:t>Django </a:t>
            </a:r>
            <a:r>
              <a:rPr lang="ko-KR" altLang="en-US" sz="1000" dirty="0" smtClean="0"/>
              <a:t>프로젝트의 생성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/</a:t>
            </a:r>
            <a:r>
              <a:rPr lang="en-US" altLang="ko-KR" sz="1000" dirty="0"/>
              <a:t>code &gt;&gt; </a:t>
            </a:r>
            <a:r>
              <a:rPr lang="en-US" altLang="ko-KR" sz="1000" dirty="0" smtClean="0"/>
              <a:t>Django-admin </a:t>
            </a:r>
            <a:r>
              <a:rPr lang="en-US" altLang="ko-KR" sz="1000" dirty="0" err="1"/>
              <a:t>startproject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[</a:t>
            </a:r>
            <a:r>
              <a:rPr lang="ko-KR" altLang="en-US" sz="1000" dirty="0" smtClean="0"/>
              <a:t>웹 프로젝트 폴더 이름</a:t>
            </a:r>
            <a:r>
              <a:rPr lang="en-US" altLang="ko-KR" sz="1000" dirty="0" smtClean="0"/>
              <a:t>]</a:t>
            </a:r>
            <a:br>
              <a:rPr lang="en-US" altLang="ko-KR" sz="1000" dirty="0" smtClean="0"/>
            </a:br>
            <a:r>
              <a:rPr lang="en-US" altLang="ko-KR" sz="1000" dirty="0">
                <a:solidFill>
                  <a:srgbClr val="0000FF"/>
                </a:solidFill>
              </a:rPr>
              <a:t>/code/</a:t>
            </a:r>
            <a:r>
              <a:rPr lang="en-US" altLang="ko-KR" sz="1000" dirty="0" err="1">
                <a:solidFill>
                  <a:srgbClr val="0000FF"/>
                </a:solidFill>
              </a:rPr>
              <a:t>mysite</a:t>
            </a:r>
            <a:r>
              <a:rPr lang="en-US" altLang="ko-KR" sz="1000" dirty="0">
                <a:solidFill>
                  <a:srgbClr val="0000FF"/>
                </a:solidFill>
              </a:rPr>
              <a:t>/</a:t>
            </a:r>
            <a:r>
              <a:rPr lang="en-US" altLang="ko-KR" sz="1000" dirty="0" err="1">
                <a:solidFill>
                  <a:srgbClr val="0000FF"/>
                </a:solidFill>
              </a:rPr>
              <a:t>mysite</a:t>
            </a:r>
            <a:r>
              <a:rPr lang="en-US" altLang="ko-KR" sz="1000" dirty="0">
                <a:solidFill>
                  <a:srgbClr val="0000FF"/>
                </a:solidFill>
              </a:rPr>
              <a:t> </a:t>
            </a:r>
            <a:r>
              <a:rPr lang="en-US" altLang="ko-KR" sz="1000" dirty="0" smtClean="0"/>
              <a:t>&gt;&gt; </a:t>
            </a:r>
            <a:r>
              <a:rPr lang="en-US" altLang="ko-KR" sz="1000" dirty="0" smtClean="0">
                <a:solidFill>
                  <a:srgbClr val="FF0000"/>
                </a:solidFill>
              </a:rPr>
              <a:t>vi </a:t>
            </a:r>
            <a:r>
              <a:rPr lang="en-US" altLang="ko-KR" sz="1000" dirty="0">
                <a:solidFill>
                  <a:srgbClr val="FF0000"/>
                </a:solidFill>
              </a:rPr>
              <a:t>settings.py</a:t>
            </a:r>
            <a:r>
              <a:rPr lang="en-US" altLang="ko-KR" sz="1000" dirty="0"/>
              <a:t> [</a:t>
            </a:r>
            <a:r>
              <a:rPr lang="ko-KR" altLang="en-US" sz="1000" dirty="0" err="1"/>
              <a:t>파이썬</a:t>
            </a:r>
            <a:r>
              <a:rPr lang="ko-KR" altLang="en-US" sz="1000" dirty="0"/>
              <a:t> 프로젝트 웹 </a:t>
            </a:r>
            <a:r>
              <a:rPr lang="ko-KR" altLang="en-US" sz="1000" dirty="0" err="1"/>
              <a:t>셋팅</a:t>
            </a:r>
            <a:r>
              <a:rPr lang="ko-KR" altLang="en-US" sz="1000" dirty="0"/>
              <a:t> 파일 수정 </a:t>
            </a:r>
            <a:r>
              <a:rPr lang="en-US" altLang="ko-KR" sz="1000" dirty="0" smtClean="0"/>
              <a:t>]</a:t>
            </a:r>
            <a:br>
              <a:rPr lang="en-US" altLang="ko-KR" sz="1000" dirty="0" smtClean="0"/>
            </a:br>
            <a:r>
              <a:rPr lang="en-US" altLang="ko-KR" sz="1000" dirty="0"/>
              <a:t>[root </a:t>
            </a:r>
            <a:r>
              <a:rPr lang="ko-KR" altLang="en-US" sz="1000" dirty="0"/>
              <a:t>에서 </a:t>
            </a:r>
            <a:r>
              <a:rPr lang="en-US" altLang="ko-KR" sz="1000" dirty="0" err="1"/>
              <a:t>django</a:t>
            </a:r>
            <a:r>
              <a:rPr lang="en-US" altLang="ko-KR" sz="1000" dirty="0"/>
              <a:t>-admin </a:t>
            </a:r>
            <a:r>
              <a:rPr lang="ko-KR" altLang="en-US" sz="1000" dirty="0"/>
              <a:t>명령 시 </a:t>
            </a:r>
            <a:r>
              <a:rPr lang="en-US" altLang="ko-KR" sz="1000" dirty="0"/>
              <a:t>/(</a:t>
            </a:r>
            <a:r>
              <a:rPr lang="ko-KR" altLang="en-US" sz="1000" dirty="0"/>
              <a:t>절대경로</a:t>
            </a:r>
            <a:r>
              <a:rPr lang="en-US" altLang="ko-KR" sz="1000" dirty="0"/>
              <a:t>) </a:t>
            </a:r>
            <a:r>
              <a:rPr lang="ko-KR" altLang="en-US" sz="1000" dirty="0"/>
              <a:t>하위에 프로젝트 파일이 생성 그러나 관리를 위해 </a:t>
            </a:r>
            <a:r>
              <a:rPr lang="en-US" altLang="ko-KR" sz="1000" dirty="0"/>
              <a:t>code </a:t>
            </a:r>
            <a:r>
              <a:rPr lang="ko-KR" altLang="en-US" sz="1000" dirty="0"/>
              <a:t>폴더를 생성해서 그 하위에 </a:t>
            </a:r>
            <a:r>
              <a:rPr lang="ko-KR" altLang="en-US" sz="1000" dirty="0" err="1"/>
              <a:t>파이썬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튜토리얼</a:t>
            </a:r>
            <a:r>
              <a:rPr lang="ko-KR" altLang="en-US" sz="1000" dirty="0"/>
              <a:t> 웹 프로젝트를 생성했다</a:t>
            </a:r>
            <a:r>
              <a:rPr lang="en-US" altLang="ko-KR" sz="1000" dirty="0"/>
              <a:t>.]</a:t>
            </a:r>
            <a:endParaRPr lang="en-US" altLang="ko-KR" sz="1000" dirty="0"/>
          </a:p>
          <a:p>
            <a:pPr marL="0" indent="0">
              <a:buNone/>
            </a:pPr>
            <a:endParaRPr lang="en-US" altLang="ko-KR" sz="1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1926" y="0"/>
            <a:ext cx="403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For </a:t>
            </a:r>
            <a:r>
              <a:rPr lang="en-US" altLang="ko-KR" dirty="0" err="1" smtClean="0">
                <a:solidFill>
                  <a:srgbClr val="FF0000"/>
                </a:solidFill>
              </a:rPr>
              <a:t>docker</a:t>
            </a:r>
            <a:r>
              <a:rPr lang="en-US" altLang="ko-KR" dirty="0" smtClean="0">
                <a:solidFill>
                  <a:srgbClr val="FF0000"/>
                </a:solidFill>
              </a:rPr>
              <a:t> - Django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39" y="6250296"/>
            <a:ext cx="4288116" cy="26571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077683" y="61555"/>
            <a:ext cx="5365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해당 파일 내부를 </a:t>
            </a:r>
            <a:r>
              <a:rPr lang="en-US" altLang="ko-KR" sz="1000" dirty="0" smtClean="0"/>
              <a:t>Vi </a:t>
            </a:r>
            <a:r>
              <a:rPr lang="ko-KR" altLang="en-US" sz="1000" dirty="0" smtClean="0"/>
              <a:t>편집기를 이용하여 </a:t>
            </a:r>
            <a:r>
              <a:rPr lang="ko-KR" altLang="en-US" sz="1000" dirty="0" err="1" smtClean="0"/>
              <a:t>파이썬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웹서버가</a:t>
            </a:r>
            <a:r>
              <a:rPr lang="ko-KR" altLang="en-US" sz="1000" dirty="0" smtClean="0"/>
              <a:t> 접근 허용할 </a:t>
            </a:r>
            <a:r>
              <a:rPr lang="en-US" altLang="ko-KR" sz="1000" dirty="0" err="1" smtClean="0"/>
              <a:t>ip</a:t>
            </a:r>
            <a:r>
              <a:rPr lang="ko-KR" altLang="en-US" sz="1000" dirty="0" smtClean="0"/>
              <a:t>를 지정해준다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39" y="3972747"/>
            <a:ext cx="7916380" cy="5430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39" y="4759818"/>
            <a:ext cx="5258534" cy="2000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25369" y="881349"/>
            <a:ext cx="35143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runserver</a:t>
            </a:r>
            <a:r>
              <a:rPr lang="en-US" altLang="ko-KR" sz="1000" dirty="0" smtClean="0"/>
              <a:t> 0.0.0.0:8000</a:t>
            </a:r>
            <a:r>
              <a:rPr lang="ko-KR" altLang="en-US" sz="1000" dirty="0" smtClean="0"/>
              <a:t>의 의미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0.0.0.0 </a:t>
            </a:r>
            <a:r>
              <a:rPr lang="ko-KR" altLang="en-US" sz="1000" dirty="0" smtClean="0"/>
              <a:t>뒤에 붙은 </a:t>
            </a:r>
            <a:r>
              <a:rPr lang="en-US" altLang="ko-KR" sz="1000" dirty="0" smtClean="0"/>
              <a:t>8000</a:t>
            </a:r>
            <a:r>
              <a:rPr lang="ko-KR" altLang="en-US" sz="1000" dirty="0" smtClean="0"/>
              <a:t>은 </a:t>
            </a:r>
            <a:r>
              <a:rPr lang="en-US" altLang="ko-KR" sz="1000" dirty="0" err="1" smtClean="0"/>
              <a:t>docker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내 장고 프로젝트를 </a:t>
            </a:r>
            <a:r>
              <a:rPr lang="en-US" altLang="ko-KR" sz="1000" dirty="0" smtClean="0"/>
              <a:t>8000</a:t>
            </a:r>
            <a:r>
              <a:rPr lang="ko-KR" altLang="en-US" sz="1000" dirty="0" smtClean="0"/>
              <a:t>연다는 의미이다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0.0.0.0 </a:t>
            </a:r>
            <a:r>
              <a:rPr lang="ko-KR" altLang="en-US" sz="1000" dirty="0" smtClean="0"/>
              <a:t>은 서버에 접속하는 모든 </a:t>
            </a:r>
            <a:r>
              <a:rPr lang="en-US" altLang="ko-KR" sz="1000" dirty="0" err="1" smtClean="0"/>
              <a:t>ip</a:t>
            </a:r>
            <a:r>
              <a:rPr lang="en-US" altLang="ko-KR" sz="1000" dirty="0" smtClean="0"/>
              <a:t> address</a:t>
            </a:r>
            <a:r>
              <a:rPr lang="ko-KR" altLang="en-US" sz="1000" dirty="0" smtClean="0"/>
              <a:t>의 접속을 허용한다는 설정이다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844340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254" y="145473"/>
            <a:ext cx="793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Docker (</a:t>
            </a:r>
            <a:r>
              <a:rPr lang="ko-KR" altLang="en-US" dirty="0" smtClean="0"/>
              <a:t>작업 중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알게 된 사항이 있으면 보안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9382" y="514805"/>
            <a:ext cx="11741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Part 1 Getting Started</a:t>
            </a:r>
          </a:p>
          <a:p>
            <a:endParaRPr lang="en-US" altLang="ko-KR" sz="1200" dirty="0"/>
          </a:p>
          <a:p>
            <a:r>
              <a:rPr lang="en-US" altLang="ko-KR" sz="1200" dirty="0" err="1" smtClean="0"/>
              <a:t>docker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ps</a:t>
            </a:r>
            <a:r>
              <a:rPr lang="en-US" altLang="ko-KR" sz="1200" dirty="0" smtClean="0"/>
              <a:t> -&gt; </a:t>
            </a:r>
            <a:r>
              <a:rPr lang="ko-KR" altLang="en-US" sz="1200" dirty="0" smtClean="0"/>
              <a:t>실행중인 컨테이너 목록을 확인하는 명령어</a:t>
            </a:r>
            <a:endParaRPr lang="en-US" altLang="ko-KR" sz="1200" dirty="0" smtClean="0"/>
          </a:p>
          <a:p>
            <a:r>
              <a:rPr lang="en-US" altLang="ko-KR" sz="1200" dirty="0" err="1" smtClean="0"/>
              <a:t>docker</a:t>
            </a:r>
            <a:r>
              <a:rPr lang="en-US" altLang="ko-KR" sz="1200" dirty="0" smtClean="0"/>
              <a:t> image ls -&gt; </a:t>
            </a:r>
            <a:r>
              <a:rPr lang="ko-KR" altLang="en-US" sz="1200" dirty="0" smtClean="0"/>
              <a:t>설치된 이미지를 확인하는 명령어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45172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689" y="86281"/>
            <a:ext cx="9179513" cy="549540"/>
          </a:xfrm>
        </p:spPr>
        <p:txBody>
          <a:bodyPr>
            <a:noAutofit/>
          </a:bodyPr>
          <a:lstStyle/>
          <a:p>
            <a:r>
              <a:rPr lang="en-US" altLang="ko-KR" sz="1400" b="1" dirty="0" err="1" smtClean="0"/>
              <a:t>Dockerfile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작성하기 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DockerFile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로 부터 이미지 생성 방법</a:t>
            </a:r>
            <a:r>
              <a:rPr lang="en-US" altLang="ko-KR" sz="1400" b="1" dirty="0" smtClean="0"/>
              <a:t>.) [</a:t>
            </a:r>
            <a:r>
              <a:rPr lang="en-US" altLang="ko-KR" sz="1400" dirty="0"/>
              <a:t>(</a:t>
            </a:r>
            <a:r>
              <a:rPr lang="ko-KR" altLang="en-US" sz="1400" dirty="0"/>
              <a:t>작업 중</a:t>
            </a:r>
            <a:r>
              <a:rPr lang="en-US" altLang="ko-KR" sz="1400" dirty="0"/>
              <a:t>… </a:t>
            </a:r>
            <a:r>
              <a:rPr lang="ko-KR" altLang="en-US" sz="1400" dirty="0"/>
              <a:t>알게 된 사항이 있으면 보안 </a:t>
            </a:r>
            <a:r>
              <a:rPr lang="en-US" altLang="ko-KR" sz="1400" dirty="0" smtClean="0"/>
              <a:t>)</a:t>
            </a:r>
            <a:r>
              <a:rPr lang="en-US" altLang="ko-KR" sz="1400" b="1" dirty="0" smtClean="0"/>
              <a:t>]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62791" y="1697963"/>
            <a:ext cx="1186988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C5176"/>
                </a:solidFill>
                <a:effectLst/>
                <a:latin typeface="Arial Unicode MS" panose="020B0604020202020204" pitchFamily="50" charset="-127"/>
                <a:ea typeface="Menlo"/>
              </a:rPr>
              <a:t>FROM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444D"/>
                </a:solidFill>
                <a:effectLst/>
                <a:ea typeface="Open Sans"/>
              </a:rPr>
              <a:t> </a:t>
            </a:r>
            <a:r>
              <a:rPr lang="en-US" altLang="ko-KR" sz="1200" dirty="0" smtClean="0">
                <a:solidFill>
                  <a:srgbClr val="33444D"/>
                </a:solidFill>
                <a:ea typeface="Open Sans"/>
              </a:rPr>
              <a:t>Ubuntu: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C5176"/>
                </a:solidFill>
                <a:effectLst/>
                <a:latin typeface="Arial Unicode MS" panose="020B0604020202020204" pitchFamily="50" charset="-127"/>
                <a:ea typeface="Menlo"/>
              </a:rPr>
              <a:t>18.04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444D"/>
                </a:solidFill>
                <a:effectLst/>
                <a:ea typeface="Open Sans"/>
              </a:rPr>
              <a:t> 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33444D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3444D"/>
                </a:solidFill>
                <a:effectLst/>
                <a:latin typeface="Arial" panose="020B0604020202020204" pitchFamily="34" charset="0"/>
                <a:ea typeface="Open Sans"/>
                <a:sym typeface="Wingdings" panose="05000000000000000000" pitchFamily="2" charset="2"/>
              </a:rPr>
              <a:t> Ubuntu:18.04 </a:t>
            </a:r>
            <a:r>
              <a:rPr kumimoji="0" lang="ko-KR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444D"/>
                </a:solidFill>
                <a:effectLst/>
                <a:latin typeface="Arial" panose="020B0604020202020204" pitchFamily="34" charset="0"/>
                <a:ea typeface="Open Sans"/>
                <a:sym typeface="Wingdings" panose="05000000000000000000" pitchFamily="2" charset="2"/>
              </a:rPr>
              <a:t>도커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33444D"/>
                </a:solidFill>
                <a:effectLst/>
                <a:latin typeface="Arial" panose="020B0604020202020204" pitchFamily="34" charset="0"/>
                <a:ea typeface="Open Sans"/>
                <a:sym typeface="Wingdings" panose="05000000000000000000" pitchFamily="2" charset="2"/>
              </a:rPr>
              <a:t> 이미지로 부터 </a:t>
            </a:r>
            <a:r>
              <a:rPr kumimoji="0" lang="ko-KR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444D"/>
                </a:solidFill>
                <a:effectLst/>
                <a:latin typeface="Arial" panose="020B0604020202020204" pitchFamily="34" charset="0"/>
                <a:ea typeface="Open Sans"/>
                <a:sym typeface="Wingdings" panose="05000000000000000000" pitchFamily="2" charset="2"/>
              </a:rPr>
              <a:t>레이어를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33444D"/>
                </a:solidFill>
                <a:effectLst/>
                <a:latin typeface="Arial" panose="020B0604020202020204" pitchFamily="34" charset="0"/>
                <a:ea typeface="Open Sans"/>
                <a:sym typeface="Wingdings" panose="05000000000000000000" pitchFamily="2" charset="2"/>
              </a:rPr>
              <a:t> 생성한다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3444D"/>
                </a:solidFill>
                <a:effectLst/>
                <a:latin typeface="Arial" panose="020B0604020202020204" pitchFamily="34" charset="0"/>
                <a:ea typeface="Open Sans"/>
                <a:sym typeface="Wingdings" panose="05000000000000000000" pitchFamily="2" charset="2"/>
              </a:rPr>
              <a:t>.  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33444D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C5176"/>
                </a:solidFill>
                <a:effectLst/>
                <a:latin typeface="Arial Unicode MS" panose="020B0604020202020204" pitchFamily="50" charset="-127"/>
                <a:ea typeface="Menlo"/>
                <a:sym typeface="Wingdings" panose="05000000000000000000" pitchFamily="2" charset="2"/>
              </a:rPr>
              <a:t>(</a:t>
            </a:r>
            <a:r>
              <a:rPr lang="en-US" altLang="ko-KR" sz="1200" dirty="0" smtClean="0">
                <a:solidFill>
                  <a:srgbClr val="0C5176"/>
                </a:solidFill>
                <a:latin typeface="Arial Unicode MS" panose="020B0604020202020204" pitchFamily="50" charset="-127"/>
                <a:ea typeface="Menlo"/>
                <a:sym typeface="Wingdings" panose="05000000000000000000" pitchFamily="2" charset="2"/>
              </a:rPr>
              <a:t>Ubuntu:18.04 </a:t>
            </a:r>
            <a:r>
              <a:rPr lang="ko-KR" altLang="en-US" sz="1200" dirty="0" smtClean="0">
                <a:solidFill>
                  <a:srgbClr val="0C5176"/>
                </a:solidFill>
                <a:latin typeface="Arial Unicode MS" panose="020B0604020202020204" pitchFamily="50" charset="-127"/>
                <a:ea typeface="Menlo"/>
                <a:sym typeface="Wingdings" panose="05000000000000000000" pitchFamily="2" charset="2"/>
              </a:rPr>
              <a:t>를 부모이미지로 설정한다</a:t>
            </a:r>
            <a:r>
              <a:rPr lang="en-US" altLang="ko-KR" sz="1200" dirty="0" smtClean="0">
                <a:solidFill>
                  <a:srgbClr val="0C5176"/>
                </a:solidFill>
                <a:latin typeface="Arial Unicode MS" panose="020B0604020202020204" pitchFamily="50" charset="-127"/>
                <a:ea typeface="Menlo"/>
                <a:sym typeface="Wingdings" panose="05000000000000000000" pitchFamily="2" charset="2"/>
              </a:rPr>
              <a:t>.)</a:t>
            </a:r>
          </a:p>
          <a:p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0C5176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r>
              <a:rPr lang="en-US" altLang="ko-KR" sz="1200" dirty="0" smtClean="0">
                <a:solidFill>
                  <a:srgbClr val="0C5176"/>
                </a:solidFill>
                <a:latin typeface="Arial Unicode MS" panose="020B0604020202020204" pitchFamily="50" charset="-127"/>
                <a:ea typeface="Menlo"/>
              </a:rPr>
              <a:t>WORKDIR /app</a:t>
            </a:r>
          </a:p>
          <a:p>
            <a:r>
              <a:rPr lang="en-US" altLang="ko-KR" sz="1200" dirty="0" smtClean="0">
                <a:solidFill>
                  <a:srgbClr val="0C5176"/>
                </a:solidFill>
                <a:latin typeface="Arial Unicode MS" panose="020B0604020202020204" pitchFamily="50" charset="-127"/>
                <a:ea typeface="Menlo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srgbClr val="0C5176"/>
                </a:solidFill>
                <a:latin typeface="Arial Unicode MS" panose="020B0604020202020204" pitchFamily="50" charset="-127"/>
                <a:ea typeface="Menlo"/>
                <a:sym typeface="Wingdings" panose="05000000000000000000" pitchFamily="2" charset="2"/>
              </a:rPr>
              <a:t>실행 </a:t>
            </a:r>
            <a:r>
              <a:rPr lang="ko-KR" altLang="en-US" sz="1200" dirty="0" err="1" smtClean="0">
                <a:solidFill>
                  <a:srgbClr val="0C5176"/>
                </a:solidFill>
                <a:latin typeface="Arial Unicode MS" panose="020B0604020202020204" pitchFamily="50" charset="-127"/>
                <a:ea typeface="Menlo"/>
                <a:sym typeface="Wingdings" panose="05000000000000000000" pitchFamily="2" charset="2"/>
              </a:rPr>
              <a:t>디렉토리를</a:t>
            </a:r>
            <a:r>
              <a:rPr lang="ko-KR" altLang="en-US" sz="1200" dirty="0" smtClean="0">
                <a:solidFill>
                  <a:srgbClr val="0C5176"/>
                </a:solidFill>
                <a:latin typeface="Arial Unicode MS" panose="020B0604020202020204" pitchFamily="50" charset="-127"/>
                <a:ea typeface="Menlo"/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olidFill>
                  <a:srgbClr val="0C5176"/>
                </a:solidFill>
                <a:latin typeface="Arial Unicode MS" panose="020B0604020202020204" pitchFamily="50" charset="-127"/>
                <a:ea typeface="Menlo"/>
                <a:sym typeface="Wingdings" panose="05000000000000000000" pitchFamily="2" charset="2"/>
              </a:rPr>
              <a:t>app</a:t>
            </a:r>
            <a:r>
              <a:rPr lang="ko-KR" altLang="en-US" sz="1200" dirty="0" smtClean="0">
                <a:solidFill>
                  <a:srgbClr val="0C5176"/>
                </a:solidFill>
                <a:latin typeface="Arial Unicode MS" panose="020B0604020202020204" pitchFamily="50" charset="-127"/>
                <a:ea typeface="Menlo"/>
                <a:sym typeface="Wingdings" panose="05000000000000000000" pitchFamily="2" charset="2"/>
              </a:rPr>
              <a:t>으로 설정한다</a:t>
            </a:r>
            <a:r>
              <a:rPr lang="en-US" altLang="ko-KR" sz="1200" dirty="0" smtClean="0">
                <a:solidFill>
                  <a:srgbClr val="0C5176"/>
                </a:solidFill>
                <a:latin typeface="Arial Unicode MS" panose="020B0604020202020204" pitchFamily="50" charset="-127"/>
                <a:ea typeface="Menlo"/>
                <a:sym typeface="Wingdings" panose="05000000000000000000" pitchFamily="2" charset="2"/>
              </a:rPr>
              <a:t>.</a:t>
            </a:r>
            <a:endParaRPr lang="en-US" altLang="ko-KR" sz="1200" dirty="0">
              <a:solidFill>
                <a:srgbClr val="0C5176"/>
              </a:solidFill>
              <a:latin typeface="Arial Unicode MS" panose="020B0604020202020204" pitchFamily="50" charset="-127"/>
              <a:ea typeface="Menlo"/>
            </a:endParaRPr>
          </a:p>
          <a:p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0C5176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C5176"/>
                </a:solidFill>
                <a:effectLst/>
                <a:latin typeface="Arial Unicode MS" panose="020B0604020202020204" pitchFamily="50" charset="-127"/>
                <a:ea typeface="Menlo"/>
              </a:rPr>
              <a:t>COPY . </a:t>
            </a:r>
            <a:r>
              <a:rPr lang="en-US" altLang="ko-KR" sz="1200" dirty="0" smtClean="0">
                <a:solidFill>
                  <a:srgbClr val="0C5176"/>
                </a:solidFill>
                <a:latin typeface="Arial Unicode MS" panose="020B0604020202020204" pitchFamily="50" charset="-127"/>
                <a:ea typeface="Menlo"/>
              </a:rPr>
              <a:t>/app</a:t>
            </a:r>
          </a:p>
          <a:p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C5176"/>
                </a:solidFill>
                <a:effectLst/>
                <a:latin typeface="Arial Unicode MS" panose="020B0604020202020204" pitchFamily="50" charset="-127"/>
                <a:ea typeface="Menlo"/>
                <a:sym typeface="Wingdings" panose="05000000000000000000" pitchFamily="2" charset="2"/>
              </a:rPr>
              <a:t>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C5176"/>
                </a:solidFill>
                <a:effectLst/>
                <a:latin typeface="Arial Unicode MS" panose="020B0604020202020204" pitchFamily="50" charset="-127"/>
                <a:ea typeface="Menlo"/>
                <a:sym typeface="Wingdings" panose="05000000000000000000" pitchFamily="2" charset="2"/>
              </a:rPr>
              <a:t>현재 </a:t>
            </a:r>
            <a:r>
              <a:rPr kumimoji="0" lang="ko-KR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C5176"/>
                </a:solidFill>
                <a:effectLst/>
                <a:latin typeface="Arial Unicode MS" panose="020B0604020202020204" pitchFamily="50" charset="-127"/>
                <a:ea typeface="Menlo"/>
                <a:sym typeface="Wingdings" panose="05000000000000000000" pitchFamily="2" charset="2"/>
              </a:rPr>
              <a:t>디렉토리의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C5176"/>
                </a:solidFill>
                <a:effectLst/>
                <a:latin typeface="Arial Unicode MS" panose="020B0604020202020204" pitchFamily="50" charset="-127"/>
                <a:ea typeface="Menlo"/>
                <a:sym typeface="Wingdings" panose="05000000000000000000" pitchFamily="2" charset="2"/>
              </a:rPr>
              <a:t> 내용을 컨테이너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C5176"/>
                </a:solidFill>
                <a:effectLst/>
                <a:latin typeface="Arial Unicode MS" panose="020B0604020202020204" pitchFamily="50" charset="-127"/>
                <a:ea typeface="Menlo"/>
                <a:sym typeface="Wingdings" panose="05000000000000000000" pitchFamily="2" charset="2"/>
              </a:rPr>
              <a:t>/app</a:t>
            </a:r>
            <a:r>
              <a:rPr kumimoji="0" lang="en-US" altLang="ko-KR" sz="1200" b="0" i="0" u="none" strike="noStrike" cap="none" normalizeH="0" dirty="0" smtClean="0">
                <a:ln>
                  <a:noFill/>
                </a:ln>
                <a:solidFill>
                  <a:srgbClr val="0C5176"/>
                </a:solidFill>
                <a:effectLst/>
                <a:latin typeface="Arial Unicode MS" panose="020B0604020202020204" pitchFamily="50" charset="-127"/>
                <a:ea typeface="Menlo"/>
                <a:sym typeface="Wingdings" panose="05000000000000000000" pitchFamily="2" charset="2"/>
              </a:rPr>
              <a:t> 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rgbClr val="0C5176"/>
                </a:solidFill>
                <a:effectLst/>
                <a:latin typeface="Arial Unicode MS" panose="020B0604020202020204" pitchFamily="50" charset="-127"/>
                <a:ea typeface="Menlo"/>
                <a:sym typeface="Wingdings" panose="05000000000000000000" pitchFamily="2" charset="2"/>
              </a:rPr>
              <a:t>밑에다가 복사한다</a:t>
            </a:r>
            <a:r>
              <a:rPr kumimoji="0" lang="en-US" altLang="ko-KR" sz="1200" b="0" i="0" u="none" strike="noStrike" cap="none" normalizeH="0" dirty="0" smtClean="0">
                <a:ln>
                  <a:noFill/>
                </a:ln>
                <a:solidFill>
                  <a:srgbClr val="0C5176"/>
                </a:solidFill>
                <a:effectLst/>
                <a:latin typeface="Arial Unicode MS" panose="020B0604020202020204" pitchFamily="50" charset="-127"/>
                <a:ea typeface="Menlo"/>
                <a:sym typeface="Wingdings" panose="05000000000000000000" pitchFamily="2" charset="2"/>
              </a:rPr>
              <a:t>.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0C5176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endParaRPr lang="en-US" altLang="ko-KR" sz="1200" dirty="0">
              <a:solidFill>
                <a:srgbClr val="0C5176"/>
              </a:solidFill>
              <a:latin typeface="Arial Unicode MS" panose="020B0604020202020204" pitchFamily="50" charset="-127"/>
              <a:ea typeface="Menlo"/>
            </a:endParaRPr>
          </a:p>
          <a:p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0C5176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C5176"/>
                </a:solidFill>
                <a:effectLst/>
                <a:latin typeface="Arial Unicode MS" panose="020B0604020202020204" pitchFamily="50" charset="-127"/>
                <a:ea typeface="Menlo"/>
              </a:rPr>
              <a:t>RUN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444D"/>
                </a:solidFill>
                <a:effectLst/>
                <a:ea typeface="Open Sans"/>
              </a:rPr>
              <a:t> 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444D"/>
                </a:solidFill>
                <a:effectLst/>
                <a:latin typeface="Arial" panose="020B0604020202020204" pitchFamily="34" charset="0"/>
                <a:ea typeface="Open Sans"/>
              </a:rPr>
              <a:t> 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C5176"/>
                </a:solidFill>
                <a:effectLst/>
                <a:latin typeface="Arial Unicode MS" panose="020B0604020202020204" pitchFamily="50" charset="-127"/>
                <a:ea typeface="Menlo"/>
              </a:rPr>
              <a:t>make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C5176"/>
                </a:solidFill>
                <a:effectLst/>
                <a:latin typeface="Arial Unicode MS" panose="020B0604020202020204" pitchFamily="50" charset="-127"/>
                <a:ea typeface="Menlo"/>
              </a:rPr>
              <a:t> /app</a:t>
            </a:r>
            <a:r>
              <a:rPr lang="en-US" altLang="ko-KR" sz="1200" dirty="0">
                <a:solidFill>
                  <a:srgbClr val="33444D"/>
                </a:solidFill>
                <a:ea typeface="Menlo"/>
              </a:rPr>
              <a:t> </a:t>
            </a:r>
            <a:endParaRPr lang="en-US" altLang="ko-KR" sz="1200" dirty="0" smtClean="0">
              <a:solidFill>
                <a:srgbClr val="33444D"/>
              </a:solidFill>
              <a:ea typeface="Menlo"/>
            </a:endParaRPr>
          </a:p>
          <a:p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3444D"/>
                </a:solidFill>
                <a:effectLst/>
                <a:ea typeface="Open Sans"/>
                <a:sym typeface="Wingdings" panose="05000000000000000000" pitchFamily="2" charset="2"/>
              </a:rPr>
              <a:t> make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33444D"/>
                </a:solidFill>
                <a:effectLst/>
                <a:ea typeface="Open Sans"/>
                <a:sym typeface="Wingdings" panose="05000000000000000000" pitchFamily="2" charset="2"/>
              </a:rPr>
              <a:t>으로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3444D"/>
                </a:solidFill>
                <a:effectLst/>
                <a:ea typeface="Open Sans"/>
                <a:sym typeface="Wingdings" panose="05000000000000000000" pitchFamily="2" charset="2"/>
              </a:rPr>
              <a:t>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33444D"/>
                </a:solidFill>
                <a:effectLst/>
                <a:ea typeface="Open Sans"/>
                <a:sym typeface="Wingdings" panose="05000000000000000000" pitchFamily="2" charset="2"/>
              </a:rPr>
              <a:t>당신의 어</a:t>
            </a:r>
            <a:r>
              <a:rPr lang="ko-KR" altLang="en-US" sz="1200" dirty="0" smtClean="0">
                <a:solidFill>
                  <a:srgbClr val="33444D"/>
                </a:solidFill>
                <a:ea typeface="Open Sans"/>
                <a:sym typeface="Wingdings" panose="05000000000000000000" pitchFamily="2" charset="2"/>
              </a:rPr>
              <a:t>플리케이션을 </a:t>
            </a:r>
            <a:r>
              <a:rPr lang="ko-KR" altLang="en-US" sz="1200" dirty="0" err="1" smtClean="0">
                <a:solidFill>
                  <a:srgbClr val="33444D"/>
                </a:solidFill>
                <a:ea typeface="Open Sans"/>
                <a:sym typeface="Wingdings" panose="05000000000000000000" pitchFamily="2" charset="2"/>
              </a:rPr>
              <a:t>빌드합니다</a:t>
            </a:r>
            <a:r>
              <a:rPr lang="en-US" altLang="ko-KR" sz="1200" dirty="0" smtClean="0">
                <a:solidFill>
                  <a:srgbClr val="33444D"/>
                </a:solidFill>
                <a:ea typeface="Open Sans"/>
                <a:sym typeface="Wingdings" panose="05000000000000000000" pitchFamily="2" charset="2"/>
              </a:rPr>
              <a:t>.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33444D"/>
              </a:solidFill>
              <a:effectLst/>
              <a:ea typeface="Open Sans"/>
            </a:endParaRPr>
          </a:p>
          <a:p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0C5176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r>
              <a:rPr lang="en-US" altLang="ko-KR" sz="1200" dirty="0" smtClean="0">
                <a:solidFill>
                  <a:srgbClr val="0C5176"/>
                </a:solidFill>
                <a:latin typeface="Arial Unicode MS" panose="020B0604020202020204" pitchFamily="50" charset="-127"/>
                <a:ea typeface="Menlo"/>
              </a:rPr>
              <a:t>EXPOSE 8000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 smtClean="0">
                <a:solidFill>
                  <a:srgbClr val="0C5176"/>
                </a:solidFill>
                <a:latin typeface="Arial Unicode MS" panose="020B0604020202020204" pitchFamily="50" charset="-127"/>
                <a:ea typeface="Menlo"/>
                <a:sym typeface="Wingdings" panose="05000000000000000000" pitchFamily="2" charset="2"/>
              </a:rPr>
              <a:t>컨테이너 밖에서 컨테이너 </a:t>
            </a:r>
            <a:r>
              <a:rPr lang="ko-KR" altLang="en-US" sz="1200" dirty="0" err="1" smtClean="0">
                <a:solidFill>
                  <a:srgbClr val="0C5176"/>
                </a:solidFill>
                <a:latin typeface="Arial Unicode MS" panose="020B0604020202020204" pitchFamily="50" charset="-127"/>
                <a:ea typeface="Menlo"/>
                <a:sym typeface="Wingdings" panose="05000000000000000000" pitchFamily="2" charset="2"/>
              </a:rPr>
              <a:t>접속시</a:t>
            </a:r>
            <a:r>
              <a:rPr lang="ko-KR" altLang="en-US" sz="1200" dirty="0" smtClean="0">
                <a:solidFill>
                  <a:srgbClr val="0C5176"/>
                </a:solidFill>
                <a:latin typeface="Arial Unicode MS" panose="020B0604020202020204" pitchFamily="50" charset="-127"/>
                <a:ea typeface="Menlo"/>
                <a:sym typeface="Wingdings" panose="05000000000000000000" pitchFamily="2" charset="2"/>
              </a:rPr>
              <a:t> 유용한 포트 설정</a:t>
            </a:r>
            <a:endParaRPr lang="en-US" altLang="ko-KR" sz="1200" dirty="0" smtClean="0">
              <a:solidFill>
                <a:srgbClr val="0C5176"/>
              </a:solidFill>
              <a:latin typeface="Arial Unicode MS" panose="020B0604020202020204" pitchFamily="50" charset="-127"/>
              <a:ea typeface="Menlo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z="1200" dirty="0">
              <a:solidFill>
                <a:srgbClr val="0C5176"/>
              </a:solidFill>
              <a:latin typeface="Arial Unicode MS" panose="020B0604020202020204" pitchFamily="50" charset="-127"/>
              <a:ea typeface="Menlo"/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olidFill>
                  <a:srgbClr val="0C5176"/>
                </a:solidFill>
                <a:latin typeface="Arial Unicode MS" panose="020B0604020202020204" pitchFamily="50" charset="-127"/>
                <a:ea typeface="Menlo"/>
                <a:sym typeface="Wingdings" panose="05000000000000000000" pitchFamily="2" charset="2"/>
              </a:rPr>
              <a:t>ENV NAME World</a:t>
            </a:r>
          </a:p>
          <a:p>
            <a:r>
              <a:rPr lang="en-US" altLang="ko-KR" sz="1200" dirty="0" smtClean="0">
                <a:solidFill>
                  <a:srgbClr val="0C5176"/>
                </a:solidFill>
                <a:latin typeface="Arial Unicode MS" panose="020B0604020202020204" pitchFamily="50" charset="-127"/>
                <a:ea typeface="Menlo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srgbClr val="0C5176"/>
                </a:solidFill>
                <a:latin typeface="Arial Unicode MS" panose="020B0604020202020204" pitchFamily="50" charset="-127"/>
                <a:ea typeface="Menlo"/>
                <a:sym typeface="Wingdings" panose="05000000000000000000" pitchFamily="2" charset="2"/>
              </a:rPr>
              <a:t>환경 변수 설정</a:t>
            </a:r>
            <a:r>
              <a:rPr lang="en-US" altLang="ko-KR" sz="1200" dirty="0" smtClean="0">
                <a:solidFill>
                  <a:srgbClr val="0C5176"/>
                </a:solidFill>
                <a:latin typeface="Arial Unicode MS" panose="020B0604020202020204" pitchFamily="50" charset="-127"/>
                <a:ea typeface="Menlo"/>
                <a:sym typeface="Wingdings" panose="05000000000000000000" pitchFamily="2" charset="2"/>
              </a:rPr>
              <a:t>(NAME=‘key’ , World = ‘value’)</a:t>
            </a:r>
            <a:endParaRPr lang="en-US" altLang="ko-KR" sz="1200" dirty="0">
              <a:solidFill>
                <a:srgbClr val="0C5176"/>
              </a:solidFill>
              <a:latin typeface="Arial Unicode MS" panose="020B0604020202020204" pitchFamily="50" charset="-127"/>
              <a:ea typeface="Menlo"/>
            </a:endParaRPr>
          </a:p>
          <a:p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0C5176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C5176"/>
                </a:solidFill>
                <a:effectLst/>
                <a:latin typeface="Arial Unicode MS" panose="020B0604020202020204" pitchFamily="50" charset="-127"/>
                <a:ea typeface="Menlo"/>
              </a:rPr>
              <a:t>CMD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C5176"/>
                </a:solidFill>
                <a:effectLst/>
                <a:latin typeface="Arial Unicode MS" panose="020B0604020202020204" pitchFamily="50" charset="-127"/>
                <a:ea typeface="Menlo"/>
              </a:rPr>
              <a:t> [‘python’, ‘app.py’ ]</a:t>
            </a:r>
            <a:endParaRPr lang="en-US" altLang="ko-KR" sz="1200" dirty="0">
              <a:solidFill>
                <a:srgbClr val="33444D"/>
              </a:solidFill>
              <a:latin typeface="Arial" panose="020B0604020202020204" pitchFamily="34" charset="0"/>
              <a:ea typeface="Open Sans"/>
            </a:endParaRPr>
          </a:p>
          <a:p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rgbClr val="33444D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rgbClr val="33444D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rgbClr val="33444D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endParaRPr lang="ko-KR" alt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62791" y="635821"/>
            <a:ext cx="1445909" cy="987430"/>
          </a:xfrm>
          <a:prstGeom prst="rect">
            <a:avLst/>
          </a:prstGeom>
          <a:solidFill>
            <a:srgbClr val="F5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 Unicode MS" panose="020B0604020202020204" pitchFamily="50" charset="-127"/>
                <a:ea typeface="Menlo"/>
              </a:rPr>
              <a:t>FROM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D5555"/>
                </a:solidFill>
                <a:effectLst/>
                <a:latin typeface="Arial Unicode MS" panose="020B0604020202020204" pitchFamily="50" charset="-127"/>
                <a:ea typeface="Menlo"/>
              </a:rPr>
              <a:t> ubuntu:18.04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CD5555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 Unicode MS" panose="020B0604020202020204" pitchFamily="50" charset="-127"/>
                <a:ea typeface="Menlo"/>
              </a:rPr>
              <a:t>WORKDIR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CD5555"/>
                </a:solidFill>
                <a:effectLst/>
                <a:latin typeface="Arial Unicode MS" panose="020B0604020202020204" pitchFamily="50" charset="-127"/>
                <a:ea typeface="Menlo"/>
              </a:rPr>
              <a:t> /app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 Unicode MS" panose="020B0604020202020204" pitchFamily="50" charset="-127"/>
                <a:ea typeface="Menlo"/>
              </a:rPr>
              <a:t>COPY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D5555"/>
                </a:solidFill>
                <a:effectLst/>
                <a:latin typeface="Arial Unicode MS" panose="020B0604020202020204" pitchFamily="50" charset="-127"/>
                <a:ea typeface="Menlo"/>
              </a:rPr>
              <a:t>. /app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C5176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C5176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 Unicode MS" panose="020B0604020202020204" pitchFamily="50" charset="-127"/>
                <a:ea typeface="Menlo"/>
              </a:rPr>
              <a:t>RUN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B008B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C5176"/>
                </a:solidFill>
                <a:effectLst/>
                <a:latin typeface="Arial Unicode MS" panose="020B0604020202020204" pitchFamily="50" charset="-127"/>
                <a:ea typeface="Menlo"/>
              </a:rPr>
              <a:t>make /app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C5176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C5176"/>
                </a:solidFill>
                <a:effectLst/>
                <a:latin typeface="Arial Unicode MS" panose="020B0604020202020204" pitchFamily="50" charset="-127"/>
                <a:ea typeface="Menlo"/>
              </a:rPr>
              <a:t>EXPOSE 8000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 Unicode MS" panose="020B0604020202020204" pitchFamily="50" charset="-127"/>
                <a:ea typeface="Menlo"/>
              </a:rPr>
              <a:t>CMD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D5555"/>
                </a:solidFill>
                <a:effectLst/>
                <a:latin typeface="Arial Unicode MS" panose="020B0604020202020204" pitchFamily="50" charset="-127"/>
                <a:ea typeface="Menlo"/>
              </a:rPr>
              <a:t> python /app/app.py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405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664" y="2863116"/>
            <a:ext cx="10754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docker</a:t>
            </a:r>
            <a:r>
              <a:rPr lang="en-US" altLang="ko-KR" sz="1200" dirty="0" smtClean="0"/>
              <a:t> image Push </a:t>
            </a:r>
            <a:r>
              <a:rPr lang="ko-KR" altLang="en-US" sz="1200" dirty="0" smtClean="0"/>
              <a:t>하기 </a:t>
            </a:r>
            <a:r>
              <a:rPr lang="en-US" altLang="ko-KR" sz="1200" dirty="0" smtClean="0"/>
              <a:t>-1 (</a:t>
            </a:r>
            <a:r>
              <a:rPr lang="ko-KR" altLang="en-US" sz="1200" dirty="0" smtClean="0"/>
              <a:t>원격 </a:t>
            </a:r>
            <a:r>
              <a:rPr lang="ko-KR" altLang="en-US" sz="1200" dirty="0" err="1" smtClean="0"/>
              <a:t>레포지토리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2" y="3227152"/>
            <a:ext cx="11558155" cy="113384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88664" y="4404368"/>
            <a:ext cx="11558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원격지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docker</a:t>
            </a:r>
            <a:r>
              <a:rPr lang="en-US" altLang="ko-KR" sz="1200" dirty="0" smtClean="0"/>
              <a:t> hub)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Push </a:t>
            </a:r>
            <a:r>
              <a:rPr lang="ko-KR" altLang="en-US" sz="1200" dirty="0" smtClean="0"/>
              <a:t>하기 위해선 먼저 </a:t>
            </a:r>
            <a:r>
              <a:rPr lang="en-US" altLang="ko-KR" sz="1200" dirty="0" err="1" smtClean="0"/>
              <a:t>docker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계정에 </a:t>
            </a:r>
            <a:r>
              <a:rPr lang="ko-KR" altLang="en-US" sz="1200" dirty="0" err="1" smtClean="0"/>
              <a:t>로그인을</a:t>
            </a:r>
            <a:r>
              <a:rPr lang="ko-KR" altLang="en-US" sz="1200" dirty="0" smtClean="0"/>
              <a:t> 해야 합니다</a:t>
            </a:r>
            <a:r>
              <a:rPr lang="en-US" altLang="ko-KR" sz="1200" dirty="0" smtClean="0"/>
              <a:t>.  (</a:t>
            </a:r>
            <a:r>
              <a:rPr lang="ko-KR" altLang="en-US" sz="1200" dirty="0" smtClean="0"/>
              <a:t>사진 속 계정은 본인계정이 아님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82" y="5123348"/>
            <a:ext cx="4639322" cy="152421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88664" y="4724736"/>
            <a:ext cx="878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로그인을</a:t>
            </a:r>
            <a:r>
              <a:rPr lang="ko-KR" altLang="en-US" dirty="0" smtClean="0"/>
              <a:t> 했음에도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error</a:t>
            </a:r>
            <a:r>
              <a:rPr lang="ko-KR" altLang="en-US" dirty="0" smtClean="0"/>
              <a:t>가 발생하는 경우 다음페이지 참조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5782" y="132202"/>
            <a:ext cx="7324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개발환경 </a:t>
            </a:r>
            <a:r>
              <a:rPr lang="ko-KR" altLang="en-US" sz="1400" b="1" dirty="0" err="1" smtClean="0"/>
              <a:t>셋팅이</a:t>
            </a:r>
            <a:r>
              <a:rPr lang="ko-KR" altLang="en-US" sz="1400" b="1" dirty="0" smtClean="0"/>
              <a:t> 끝난 </a:t>
            </a:r>
            <a:r>
              <a:rPr lang="en-US" altLang="ko-KR" sz="1400" b="1" dirty="0" smtClean="0"/>
              <a:t>container </a:t>
            </a:r>
            <a:r>
              <a:rPr lang="ko-KR" altLang="en-US" sz="1400" b="1" dirty="0" smtClean="0"/>
              <a:t>내부에서 </a:t>
            </a:r>
            <a:r>
              <a:rPr lang="en-US" altLang="ko-KR" sz="1400" b="1" dirty="0" smtClean="0"/>
              <a:t>image </a:t>
            </a:r>
            <a:r>
              <a:rPr lang="ko-KR" altLang="en-US" sz="1400" b="1" dirty="0" smtClean="0"/>
              <a:t>파일 생성</a:t>
            </a:r>
            <a:endParaRPr lang="ko-KR" altLang="en-US" sz="1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82" y="439979"/>
            <a:ext cx="4544059" cy="4096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5959" y="0"/>
            <a:ext cx="2847130" cy="9471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782" y="1008812"/>
            <a:ext cx="5410955" cy="257211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7216048" y="760164"/>
            <a:ext cx="4737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13089" y="39869"/>
            <a:ext cx="2746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CONTAINER </a:t>
            </a:r>
            <a:r>
              <a:rPr lang="ko-KR" altLang="en-US" sz="1000" dirty="0" smtClean="0"/>
              <a:t>이름 참조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2423711" y="849611"/>
            <a:ext cx="782197" cy="61563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245993" y="849572"/>
            <a:ext cx="2430744" cy="61563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4" idx="2"/>
          </p:cNvCxnSpPr>
          <p:nvPr/>
        </p:nvCxnSpPr>
        <p:spPr>
          <a:xfrm flipH="1">
            <a:off x="2809301" y="1465243"/>
            <a:ext cx="5509" cy="3745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18898" y="1816134"/>
            <a:ext cx="1151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Container </a:t>
            </a:r>
            <a:r>
              <a:rPr lang="ko-KR" altLang="en-US" sz="1000" dirty="0" smtClean="0"/>
              <a:t>이름 </a:t>
            </a:r>
            <a:endParaRPr lang="ko-KR" altLang="en-US" sz="1000" dirty="0"/>
          </a:p>
        </p:txBody>
      </p:sp>
      <p:cxnSp>
        <p:nvCxnSpPr>
          <p:cNvPr id="24" name="직선 화살표 연결선 23"/>
          <p:cNvCxnSpPr>
            <a:stCxn id="22" idx="2"/>
          </p:cNvCxnSpPr>
          <p:nvPr/>
        </p:nvCxnSpPr>
        <p:spPr>
          <a:xfrm>
            <a:off x="4461365" y="1465204"/>
            <a:ext cx="771647" cy="264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18613" y="1758928"/>
            <a:ext cx="2159306" cy="246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docker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계정명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생성할 </a:t>
            </a:r>
            <a:r>
              <a:rPr lang="en-US" altLang="ko-KR" sz="1000" dirty="0" smtClean="0"/>
              <a:t>image </a:t>
            </a:r>
            <a:r>
              <a:rPr lang="ko-KR" altLang="en-US" sz="1000" dirty="0" smtClean="0"/>
              <a:t>명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8384" y="1047194"/>
            <a:ext cx="5715238" cy="1537879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480685" y="2277496"/>
            <a:ext cx="4682937" cy="36562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>
            <a:stCxn id="27" idx="1"/>
          </p:cNvCxnSpPr>
          <p:nvPr/>
        </p:nvCxnSpPr>
        <p:spPr>
          <a:xfrm flipH="1">
            <a:off x="5565959" y="2460311"/>
            <a:ext cx="1914726" cy="17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55055" y="2380602"/>
            <a:ext cx="1610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local</a:t>
            </a:r>
            <a:r>
              <a:rPr lang="ko-KR" altLang="en-US" sz="1000" dirty="0" smtClean="0"/>
              <a:t>에 </a:t>
            </a:r>
            <a:r>
              <a:rPr lang="en-US" altLang="ko-KR" sz="1000" dirty="0" smtClean="0"/>
              <a:t>image </a:t>
            </a:r>
            <a:r>
              <a:rPr lang="ko-KR" altLang="en-US" sz="1000" dirty="0" smtClean="0"/>
              <a:t>생성 확인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76447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0" y="228600"/>
            <a:ext cx="10754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docker</a:t>
            </a:r>
            <a:r>
              <a:rPr lang="en-US" altLang="ko-KR" sz="1200" dirty="0" smtClean="0"/>
              <a:t> image Push </a:t>
            </a:r>
            <a:r>
              <a:rPr lang="ko-KR" altLang="en-US" sz="1200" dirty="0" smtClean="0"/>
              <a:t>하기 </a:t>
            </a:r>
            <a:r>
              <a:rPr lang="en-US" altLang="ko-KR" sz="1200" dirty="0" smtClean="0"/>
              <a:t>-2 (</a:t>
            </a:r>
            <a:r>
              <a:rPr lang="ko-KR" altLang="en-US" sz="1200" dirty="0" smtClean="0"/>
              <a:t>원격 </a:t>
            </a:r>
            <a:r>
              <a:rPr lang="ko-KR" altLang="en-US" sz="1200" dirty="0" err="1" smtClean="0"/>
              <a:t>레포지토리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605844"/>
            <a:ext cx="8977745" cy="375138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33845" y="3054927"/>
            <a:ext cx="8385464" cy="3948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1" y="3065318"/>
            <a:ext cx="286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docker</a:t>
            </a:r>
            <a:r>
              <a:rPr lang="en-US" altLang="ko-KR" sz="1200" dirty="0" smtClean="0"/>
              <a:t> image</a:t>
            </a:r>
            <a:r>
              <a:rPr lang="ko-KR" altLang="en-US" sz="1200" dirty="0" smtClean="0"/>
              <a:t>를 계정이름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이미지 명 으로 생성하지 않았다면</a:t>
            </a:r>
            <a:r>
              <a:rPr lang="en-US" altLang="ko-KR" sz="1200" dirty="0" smtClean="0"/>
              <a:t>, Docker Hub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Local image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push </a:t>
            </a:r>
            <a:r>
              <a:rPr lang="ko-KR" altLang="en-US" sz="1200" dirty="0" smtClean="0"/>
              <a:t>할 수 없다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밑의 사진 참조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087" y="3957556"/>
            <a:ext cx="5545805" cy="2667335"/>
          </a:xfrm>
          <a:prstGeom prst="rect">
            <a:avLst/>
          </a:prstGeom>
          <a:ln w="22225">
            <a:solidFill>
              <a:srgbClr val="FF000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4505950"/>
            <a:ext cx="4201111" cy="2667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2900" y="4799765"/>
            <a:ext cx="5676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tag </a:t>
            </a:r>
            <a:r>
              <a:rPr lang="ko-KR" altLang="en-US" sz="1200" dirty="0" smtClean="0"/>
              <a:t>를 변경하면 파란색 박스 처럼 새로운 </a:t>
            </a:r>
            <a:r>
              <a:rPr lang="en-US" altLang="ko-KR" sz="1200" dirty="0" smtClean="0"/>
              <a:t>image</a:t>
            </a:r>
            <a:r>
              <a:rPr lang="ko-KR" altLang="en-US" sz="1200" dirty="0" smtClean="0"/>
              <a:t>가 생성됩니다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633845" y="2667000"/>
            <a:ext cx="8385464" cy="398318"/>
          </a:xfrm>
          <a:prstGeom prst="rect">
            <a:avLst/>
          </a:prstGeom>
          <a:noFill/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" y="5076764"/>
            <a:ext cx="5994400" cy="11374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0866" y="6202765"/>
            <a:ext cx="599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docker</a:t>
            </a:r>
            <a:r>
              <a:rPr lang="en-US" altLang="ko-KR" sz="1200" dirty="0" smtClean="0"/>
              <a:t> hub </a:t>
            </a:r>
            <a:r>
              <a:rPr lang="ko-KR" altLang="en-US" sz="1200" dirty="0" smtClean="0"/>
              <a:t>원격지에 </a:t>
            </a:r>
            <a:r>
              <a:rPr lang="en-US" altLang="ko-KR" sz="1200" dirty="0" smtClean="0"/>
              <a:t>image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push</a:t>
            </a:r>
            <a:r>
              <a:rPr lang="ko-KR" altLang="en-US" sz="1200" dirty="0" smtClean="0"/>
              <a:t>를 진행합니다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7118" y="6457730"/>
            <a:ext cx="6260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&gt;&gt;</a:t>
            </a:r>
            <a:r>
              <a:rPr lang="en-US" altLang="ko-KR" sz="1000" dirty="0" err="1" smtClean="0"/>
              <a:t>docker</a:t>
            </a:r>
            <a:r>
              <a:rPr lang="en-US" altLang="ko-KR" sz="1000" dirty="0" smtClean="0"/>
              <a:t> push [</a:t>
            </a:r>
            <a:r>
              <a:rPr lang="en-US" altLang="ko-KR" sz="1000" dirty="0" err="1" smtClean="0"/>
              <a:t>docker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계정 명</a:t>
            </a:r>
            <a:r>
              <a:rPr lang="en-US" altLang="ko-KR" sz="1000" dirty="0" smtClean="0"/>
              <a:t>]/[image </a:t>
            </a:r>
            <a:r>
              <a:rPr lang="ko-KR" altLang="en-US" sz="1000" dirty="0" smtClean="0"/>
              <a:t>명</a:t>
            </a:r>
            <a:r>
              <a:rPr lang="en-US" altLang="ko-KR" sz="1000" dirty="0" smtClean="0"/>
              <a:t>]:[tag</a:t>
            </a:r>
            <a:r>
              <a:rPr lang="ko-KR" altLang="en-US" sz="1000" dirty="0" smtClean="0"/>
              <a:t>명</a:t>
            </a:r>
            <a:r>
              <a:rPr lang="en-US" altLang="ko-KR" sz="1000" dirty="0" smtClean="0"/>
              <a:t>]  ※ tag</a:t>
            </a:r>
            <a:r>
              <a:rPr lang="ko-KR" altLang="en-US" sz="1000" dirty="0" smtClean="0"/>
              <a:t>는 같은 </a:t>
            </a:r>
            <a:r>
              <a:rPr lang="en-US" altLang="ko-KR" sz="1000" dirty="0" smtClean="0"/>
              <a:t>image</a:t>
            </a:r>
            <a:r>
              <a:rPr lang="ko-KR" altLang="en-US" sz="1000" dirty="0" smtClean="0"/>
              <a:t>명을 구분할 수 있는 값으로 활용</a:t>
            </a:r>
            <a:r>
              <a:rPr lang="en-US" altLang="ko-KR" sz="1000" dirty="0" smtClean="0"/>
              <a:t>			      </a:t>
            </a:r>
            <a:r>
              <a:rPr lang="ko-KR" altLang="en-US" sz="1000" dirty="0" smtClean="0"/>
              <a:t>할 수 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26819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4" y="851712"/>
            <a:ext cx="8002416" cy="4596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244" y="419100"/>
            <a:ext cx="789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Pushed</a:t>
            </a:r>
            <a:r>
              <a:rPr lang="ko-KR" altLang="en-US" sz="1200" dirty="0" smtClean="0"/>
              <a:t>가 완료되면 </a:t>
            </a:r>
            <a:r>
              <a:rPr lang="en-US" altLang="ko-KR" sz="1200" dirty="0" smtClean="0"/>
              <a:t>REMOTE REPOSITORIES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image</a:t>
            </a:r>
            <a:r>
              <a:rPr lang="ko-KR" altLang="en-US" sz="1200" dirty="0" smtClean="0"/>
              <a:t>를 확인할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5880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1037"/>
          </a:xfrm>
        </p:spPr>
        <p:txBody>
          <a:bodyPr>
            <a:normAutofit/>
          </a:bodyPr>
          <a:lstStyle/>
          <a:p>
            <a:r>
              <a:rPr lang="en-US" altLang="ko-KR" sz="1500" dirty="0" smtClean="0"/>
              <a:t>1.Python Download</a:t>
            </a:r>
            <a:endParaRPr lang="ko-KR" altLang="en-US" sz="1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3827"/>
            <a:ext cx="10515600" cy="5213136"/>
          </a:xfrm>
        </p:spPr>
        <p:txBody>
          <a:bodyPr>
            <a:normAutofit/>
          </a:bodyPr>
          <a:lstStyle/>
          <a:p>
            <a:r>
              <a:rPr lang="ko-KR" altLang="en-US" sz="1000" dirty="0" smtClean="0"/>
              <a:t>개발 환경의 </a:t>
            </a:r>
            <a:r>
              <a:rPr lang="en-US" altLang="ko-KR" sz="1000" dirty="0" smtClean="0"/>
              <a:t>python </a:t>
            </a:r>
            <a:r>
              <a:rPr lang="ko-KR" altLang="en-US" sz="1000" dirty="0" smtClean="0"/>
              <a:t>버전에 맞게 </a:t>
            </a:r>
            <a:r>
              <a:rPr lang="en-US" altLang="ko-KR" sz="1000" dirty="0" smtClean="0"/>
              <a:t>python</a:t>
            </a:r>
            <a:r>
              <a:rPr lang="ko-KR" altLang="en-US" sz="1000" dirty="0" smtClean="0"/>
              <a:t>을 설치합니다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673" y="297913"/>
            <a:ext cx="5830114" cy="92405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674" y="1368176"/>
            <a:ext cx="4501008" cy="50326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926" y="0"/>
            <a:ext cx="172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For Window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431" y="1221967"/>
            <a:ext cx="3705742" cy="22386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1431" y="3676261"/>
            <a:ext cx="3799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※ Add python (version) to path</a:t>
            </a:r>
            <a:r>
              <a:rPr lang="ko-KR" altLang="en-US" sz="1000" dirty="0" smtClean="0"/>
              <a:t>를 체크하면 환경변수가 등록됩니다</a:t>
            </a:r>
            <a:r>
              <a:rPr lang="en-US" altLang="ko-KR" sz="1000" dirty="0" smtClean="0"/>
              <a:t>. [</a:t>
            </a:r>
            <a:r>
              <a:rPr lang="ko-KR" altLang="en-US" sz="1000" dirty="0" err="1" smtClean="0"/>
              <a:t>체크안할</a:t>
            </a:r>
            <a:r>
              <a:rPr lang="ko-KR" altLang="en-US" sz="1000" dirty="0" smtClean="0"/>
              <a:t> 시 수동으로 환경변수 설정</a:t>
            </a:r>
            <a:r>
              <a:rPr lang="en-US" altLang="ko-KR" sz="1000" dirty="0" smtClean="0"/>
              <a:t>.]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6754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1037"/>
          </a:xfrm>
        </p:spPr>
        <p:txBody>
          <a:bodyPr>
            <a:normAutofit/>
          </a:bodyPr>
          <a:lstStyle/>
          <a:p>
            <a:r>
              <a:rPr lang="en-US" altLang="ko-KR" sz="1500" dirty="0" smtClean="0"/>
              <a:t>2. </a:t>
            </a:r>
            <a:r>
              <a:rPr lang="en-US" altLang="ko-KR" sz="1500" dirty="0"/>
              <a:t>p</a:t>
            </a:r>
            <a:r>
              <a:rPr lang="en-US" altLang="ko-KR" sz="1500" dirty="0" smtClean="0"/>
              <a:t>ip </a:t>
            </a:r>
            <a:r>
              <a:rPr lang="ko-KR" altLang="en-US" sz="1500" dirty="0" smtClean="0"/>
              <a:t>설치</a:t>
            </a:r>
            <a:endParaRPr lang="ko-KR" altLang="en-US" sz="1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3827"/>
            <a:ext cx="10515600" cy="5213136"/>
          </a:xfrm>
        </p:spPr>
        <p:txBody>
          <a:bodyPr>
            <a:normAutofit/>
          </a:bodyPr>
          <a:lstStyle/>
          <a:p>
            <a:r>
              <a:rPr lang="ko-KR" altLang="en-US" sz="1000" dirty="0" smtClean="0"/>
              <a:t>생략 </a:t>
            </a:r>
            <a:r>
              <a:rPr lang="en-US" altLang="ko-KR" sz="1000" dirty="0" smtClean="0"/>
              <a:t>[window</a:t>
            </a:r>
            <a:r>
              <a:rPr lang="ko-KR" altLang="en-US" sz="1000" dirty="0" smtClean="0"/>
              <a:t>의 경우 </a:t>
            </a:r>
            <a:r>
              <a:rPr lang="en-US" altLang="ko-KR" sz="1000" dirty="0" smtClean="0"/>
              <a:t>pip</a:t>
            </a:r>
            <a:r>
              <a:rPr lang="ko-KR" altLang="en-US" sz="1000" dirty="0" smtClean="0"/>
              <a:t>가 설치되어있음</a:t>
            </a:r>
            <a:r>
              <a:rPr lang="en-US" altLang="ko-KR" sz="1000" dirty="0" smtClean="0"/>
              <a:t>.]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251926" y="0"/>
            <a:ext cx="172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For Window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73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1037"/>
          </a:xfrm>
        </p:spPr>
        <p:txBody>
          <a:bodyPr>
            <a:normAutofit/>
          </a:bodyPr>
          <a:lstStyle/>
          <a:p>
            <a:r>
              <a:rPr lang="en-US" altLang="ko-KR" sz="1500" dirty="0"/>
              <a:t>3</a:t>
            </a:r>
            <a:r>
              <a:rPr lang="en-US" altLang="ko-KR" sz="1500" dirty="0" smtClean="0"/>
              <a:t>. </a:t>
            </a:r>
            <a:r>
              <a:rPr lang="ko-KR" altLang="en-US" sz="1500" dirty="0" err="1" smtClean="0"/>
              <a:t>파이썬</a:t>
            </a:r>
            <a:r>
              <a:rPr lang="ko-KR" altLang="en-US" sz="1500" dirty="0" smtClean="0"/>
              <a:t> 가상 환경 라이브러리 설치</a:t>
            </a:r>
            <a:r>
              <a:rPr lang="en-US" altLang="ko-KR" sz="1500" dirty="0" smtClean="0"/>
              <a:t>(command :: pip install </a:t>
            </a:r>
            <a:r>
              <a:rPr lang="en-US" altLang="ko-KR" sz="1500" dirty="0" err="1" smtClean="0"/>
              <a:t>virtualenv</a:t>
            </a:r>
            <a:r>
              <a:rPr lang="en-US" altLang="ko-KR" sz="1500" dirty="0" smtClean="0"/>
              <a:t>)</a:t>
            </a:r>
            <a:endParaRPr lang="ko-KR" altLang="en-US" sz="1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3827"/>
            <a:ext cx="10515600" cy="5213136"/>
          </a:xfrm>
        </p:spPr>
        <p:txBody>
          <a:bodyPr>
            <a:normAutofit/>
          </a:bodyPr>
          <a:lstStyle/>
          <a:p>
            <a:r>
              <a:rPr lang="en-US" altLang="ko-KR" sz="1000" dirty="0" smtClean="0"/>
              <a:t>※</a:t>
            </a:r>
            <a:r>
              <a:rPr lang="ko-KR" altLang="en-US" sz="1000" dirty="0" smtClean="0"/>
              <a:t>설치이유 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운영체제가 하나의 </a:t>
            </a:r>
            <a:r>
              <a:rPr lang="ko-KR" altLang="en-US" sz="1000" dirty="0" err="1" smtClean="0"/>
              <a:t>파이썬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런파일을</a:t>
            </a:r>
            <a:r>
              <a:rPr lang="ko-KR" altLang="en-US" sz="1000" dirty="0" smtClean="0"/>
              <a:t> 공유함으로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파이썬</a:t>
            </a:r>
            <a:r>
              <a:rPr lang="ko-KR" altLang="en-US" sz="1000" dirty="0" smtClean="0"/>
              <a:t> 모듈을 여럿 구동시키고자 할 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하나의 </a:t>
            </a:r>
            <a:r>
              <a:rPr lang="ko-KR" altLang="en-US" sz="1000" dirty="0" err="1" smtClean="0"/>
              <a:t>실행기에서만</a:t>
            </a:r>
            <a:r>
              <a:rPr lang="ko-KR" altLang="en-US" sz="1000" dirty="0" smtClean="0"/>
              <a:t> 작동함으로 다수의 </a:t>
            </a:r>
            <a:r>
              <a:rPr lang="ko-KR" altLang="en-US" sz="1000" dirty="0" err="1" smtClean="0"/>
              <a:t>파이썬</a:t>
            </a:r>
            <a:r>
              <a:rPr lang="ko-KR" altLang="en-US" sz="1000" dirty="0" smtClean="0"/>
              <a:t> 프로젝트 구동에 문제가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가상환경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폴더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을 설정함으로써 각각의 </a:t>
            </a:r>
            <a:r>
              <a:rPr lang="ko-KR" altLang="en-US" sz="1000" dirty="0" err="1" smtClean="0"/>
              <a:t>파이썬</a:t>
            </a:r>
            <a:r>
              <a:rPr lang="ko-KR" altLang="en-US" sz="1000" dirty="0" smtClean="0"/>
              <a:t> 모듈이 실행될 수 있도록 한다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251926" y="0"/>
            <a:ext cx="172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For Window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719069"/>
            <a:ext cx="7018176" cy="386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6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1037"/>
          </a:xfrm>
        </p:spPr>
        <p:txBody>
          <a:bodyPr>
            <a:normAutofit/>
          </a:bodyPr>
          <a:lstStyle/>
          <a:p>
            <a:r>
              <a:rPr lang="en-US" altLang="ko-KR" sz="1500" dirty="0" smtClean="0"/>
              <a:t>4. </a:t>
            </a:r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가상환경 지정 및 실행</a:t>
            </a:r>
            <a:endParaRPr lang="ko-KR" altLang="en-US" sz="1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3827"/>
            <a:ext cx="10515600" cy="5213136"/>
          </a:xfrm>
        </p:spPr>
        <p:txBody>
          <a:bodyPr>
            <a:normAutofit/>
          </a:bodyPr>
          <a:lstStyle/>
          <a:p>
            <a:r>
              <a:rPr lang="en-US" altLang="ko-KR" sz="1000" dirty="0" smtClean="0"/>
              <a:t>※</a:t>
            </a:r>
            <a:r>
              <a:rPr lang="ko-KR" altLang="en-US" sz="1000" dirty="0" smtClean="0"/>
              <a:t>설치이유 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운영체제가 하나의 </a:t>
            </a:r>
            <a:r>
              <a:rPr lang="ko-KR" altLang="en-US" sz="1000" dirty="0" err="1" smtClean="0"/>
              <a:t>파이썬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런파일을</a:t>
            </a:r>
            <a:r>
              <a:rPr lang="ko-KR" altLang="en-US" sz="1000" dirty="0" smtClean="0"/>
              <a:t> 공유함으로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파이썬</a:t>
            </a:r>
            <a:r>
              <a:rPr lang="ko-KR" altLang="en-US" sz="1000" dirty="0" smtClean="0"/>
              <a:t> 모듈을 여럿 구동시키고자 할 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하나의 </a:t>
            </a:r>
            <a:r>
              <a:rPr lang="ko-KR" altLang="en-US" sz="1000" dirty="0" err="1" smtClean="0"/>
              <a:t>실행기에서만</a:t>
            </a:r>
            <a:r>
              <a:rPr lang="ko-KR" altLang="en-US" sz="1000" dirty="0" smtClean="0"/>
              <a:t> 작동함으로 다수의 </a:t>
            </a:r>
            <a:r>
              <a:rPr lang="ko-KR" altLang="en-US" sz="1000" dirty="0" err="1" smtClean="0"/>
              <a:t>파이썬</a:t>
            </a:r>
            <a:r>
              <a:rPr lang="ko-KR" altLang="en-US" sz="1000" dirty="0" smtClean="0"/>
              <a:t> 프로젝트 구동에 문제가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가상환경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폴더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을 설정함으로써 각각의 </a:t>
            </a:r>
            <a:r>
              <a:rPr lang="ko-KR" altLang="en-US" sz="1000" dirty="0" err="1" smtClean="0"/>
              <a:t>파이썬</a:t>
            </a:r>
            <a:r>
              <a:rPr lang="ko-KR" altLang="en-US" sz="1000" dirty="0" smtClean="0"/>
              <a:t> 모듈이 실행될 수 있도록 한다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251926" y="0"/>
            <a:ext cx="172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For Window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4507"/>
            <a:ext cx="2847392" cy="10292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7559" y="1791478"/>
            <a:ext cx="29578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가상환경이 설정될 폴더 생성</a:t>
            </a:r>
            <a:r>
              <a:rPr lang="en-US" altLang="ko-KR" sz="1000" dirty="0" smtClean="0"/>
              <a:t>[</a:t>
            </a:r>
            <a:r>
              <a:rPr lang="ko-KR" altLang="en-US" sz="1000" dirty="0" smtClean="0"/>
              <a:t>경로 </a:t>
            </a:r>
            <a:r>
              <a:rPr lang="en-US" altLang="ko-KR" sz="1000" dirty="0" smtClean="0"/>
              <a:t>D://myenv]</a:t>
            </a:r>
            <a:endParaRPr lang="ko-KR" altLang="en-US" sz="1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09" y="2824798"/>
            <a:ext cx="5917900" cy="8005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07763" y="2824798"/>
            <a:ext cx="3925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</a:t>
            </a:r>
            <a:r>
              <a:rPr lang="en-US" altLang="ko-KR" sz="1000" dirty="0" err="1" smtClean="0"/>
              <a:t>yenv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폴더를 </a:t>
            </a:r>
            <a:r>
              <a:rPr lang="en-US" altLang="ko-KR" sz="1000" dirty="0" smtClean="0"/>
              <a:t>python </a:t>
            </a:r>
            <a:r>
              <a:rPr lang="ko-KR" altLang="en-US" sz="1000" dirty="0" smtClean="0"/>
              <a:t>가상환경폴더로 지정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838200" y="2985796"/>
            <a:ext cx="11398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38200" y="2463282"/>
            <a:ext cx="7946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49893"/>
            <a:ext cx="2847392" cy="1662973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2780522" y="5122506"/>
            <a:ext cx="4012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97558" y="3749893"/>
            <a:ext cx="5103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</a:t>
            </a:r>
            <a:r>
              <a:rPr lang="en-US" altLang="ko-KR" sz="1000" dirty="0" err="1" smtClean="0"/>
              <a:t>yenv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폴더가 </a:t>
            </a:r>
            <a:r>
              <a:rPr lang="en-US" altLang="ko-KR" sz="1000" dirty="0" smtClean="0"/>
              <a:t>python </a:t>
            </a:r>
            <a:r>
              <a:rPr lang="ko-KR" altLang="en-US" sz="1000" dirty="0" smtClean="0"/>
              <a:t>가상환경으로 지정되면 폴더 내부에 </a:t>
            </a:r>
            <a:r>
              <a:rPr lang="en-US" altLang="ko-KR" sz="1000" dirty="0" smtClean="0"/>
              <a:t>Scripts </a:t>
            </a:r>
            <a:r>
              <a:rPr lang="ko-KR" altLang="en-US" sz="1000" dirty="0" smtClean="0"/>
              <a:t>폴더가 생성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567921"/>
            <a:ext cx="2095792" cy="619211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905069" y="6130308"/>
            <a:ext cx="187545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16424" y="5567921"/>
            <a:ext cx="6316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Scripts </a:t>
            </a:r>
            <a:r>
              <a:rPr lang="ko-KR" altLang="en-US" sz="1000" dirty="0" smtClean="0"/>
              <a:t>폴더로 이동하여 가상환경 실행</a:t>
            </a:r>
            <a:r>
              <a:rPr lang="en-US" altLang="ko-KR" sz="1000" dirty="0" smtClean="0"/>
              <a:t>(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activate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027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1037"/>
          </a:xfrm>
        </p:spPr>
        <p:txBody>
          <a:bodyPr>
            <a:normAutofit/>
          </a:bodyPr>
          <a:lstStyle/>
          <a:p>
            <a:r>
              <a:rPr lang="en-US" altLang="ko-KR" sz="1500" dirty="0" smtClean="0"/>
              <a:t>5. </a:t>
            </a:r>
            <a:r>
              <a:rPr lang="ko-KR" altLang="en-US" sz="1600" dirty="0" smtClean="0"/>
              <a:t>가상환경에 </a:t>
            </a:r>
            <a:r>
              <a:rPr lang="en-US" altLang="ko-KR" sz="1600" dirty="0" smtClean="0"/>
              <a:t>Django </a:t>
            </a:r>
            <a:r>
              <a:rPr lang="ko-KR" altLang="en-US" sz="1600" dirty="0" smtClean="0"/>
              <a:t>설치</a:t>
            </a:r>
            <a:endParaRPr lang="ko-KR" altLang="en-US" sz="1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3827"/>
            <a:ext cx="10515600" cy="5213136"/>
          </a:xfrm>
        </p:spPr>
        <p:txBody>
          <a:bodyPr>
            <a:normAutofit/>
          </a:bodyPr>
          <a:lstStyle/>
          <a:p>
            <a:r>
              <a:rPr lang="en-US" altLang="ko-KR" sz="1000" dirty="0" smtClean="0"/>
              <a:t>※</a:t>
            </a:r>
            <a:r>
              <a:rPr lang="ko-KR" altLang="en-US" sz="1000" dirty="0" smtClean="0"/>
              <a:t>설치이유 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운영체제가 하나의 </a:t>
            </a:r>
            <a:r>
              <a:rPr lang="ko-KR" altLang="en-US" sz="1000" dirty="0" err="1" smtClean="0"/>
              <a:t>파이썬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런파일을</a:t>
            </a:r>
            <a:r>
              <a:rPr lang="ko-KR" altLang="en-US" sz="1000" dirty="0" smtClean="0"/>
              <a:t> 공유함으로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파이썬</a:t>
            </a:r>
            <a:r>
              <a:rPr lang="ko-KR" altLang="en-US" sz="1000" dirty="0" smtClean="0"/>
              <a:t> 모듈을 여럿 구동시키고자 할 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하나의 </a:t>
            </a:r>
            <a:r>
              <a:rPr lang="ko-KR" altLang="en-US" sz="1000" dirty="0" err="1" smtClean="0"/>
              <a:t>실행기에서만</a:t>
            </a:r>
            <a:r>
              <a:rPr lang="ko-KR" altLang="en-US" sz="1000" dirty="0" smtClean="0"/>
              <a:t> 작동함으로 다수의 </a:t>
            </a:r>
            <a:r>
              <a:rPr lang="ko-KR" altLang="en-US" sz="1000" dirty="0" err="1" smtClean="0"/>
              <a:t>파이썬</a:t>
            </a:r>
            <a:r>
              <a:rPr lang="ko-KR" altLang="en-US" sz="1000" dirty="0" smtClean="0"/>
              <a:t> 프로젝트 구동에 문제가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가상환경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폴더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을 설정함으로써 각각의 </a:t>
            </a:r>
            <a:r>
              <a:rPr lang="ko-KR" altLang="en-US" sz="1000" dirty="0" err="1" smtClean="0"/>
              <a:t>파이썬</a:t>
            </a:r>
            <a:r>
              <a:rPr lang="ko-KR" altLang="en-US" sz="1000" dirty="0" smtClean="0"/>
              <a:t> 모듈이 실행될 수 있도록 한다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251926" y="0"/>
            <a:ext cx="172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For Window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32" y="1630241"/>
            <a:ext cx="5982535" cy="1743318"/>
          </a:xfrm>
          <a:prstGeom prst="rect">
            <a:avLst/>
          </a:prstGeom>
        </p:spPr>
      </p:pic>
      <p:sp>
        <p:nvSpPr>
          <p:cNvPr id="19" name="제목 1"/>
          <p:cNvSpPr txBox="1">
            <a:spLocks/>
          </p:cNvSpPr>
          <p:nvPr/>
        </p:nvSpPr>
        <p:spPr>
          <a:xfrm>
            <a:off x="838200" y="3498936"/>
            <a:ext cx="10515600" cy="54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 smtClean="0"/>
              <a:t>장고 설치 확인</a:t>
            </a:r>
            <a:endParaRPr lang="ko-KR" altLang="en-US" sz="15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32" y="4013369"/>
            <a:ext cx="7668695" cy="8573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763000" y="4013369"/>
            <a:ext cx="299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Import Django </a:t>
            </a:r>
            <a:r>
              <a:rPr lang="ko-KR" altLang="en-US" dirty="0" smtClean="0"/>
              <a:t>시 에러가 없으면 설치 완료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395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1037"/>
          </a:xfrm>
        </p:spPr>
        <p:txBody>
          <a:bodyPr>
            <a:normAutofit/>
          </a:bodyPr>
          <a:lstStyle/>
          <a:p>
            <a:r>
              <a:rPr lang="en-US" altLang="ko-KR" sz="1500" dirty="0" smtClean="0"/>
              <a:t>5. </a:t>
            </a:r>
            <a:r>
              <a:rPr lang="ko-KR" altLang="en-US" sz="1600" dirty="0" smtClean="0"/>
              <a:t>가상환경에 </a:t>
            </a:r>
            <a:r>
              <a:rPr lang="en-US" altLang="ko-KR" sz="1600" dirty="0" smtClean="0"/>
              <a:t>Django </a:t>
            </a:r>
            <a:r>
              <a:rPr lang="ko-KR" altLang="en-US" sz="1600" dirty="0" smtClean="0"/>
              <a:t>설치</a:t>
            </a:r>
            <a:endParaRPr lang="ko-KR" altLang="en-US" sz="1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3827"/>
            <a:ext cx="10515600" cy="5213136"/>
          </a:xfrm>
        </p:spPr>
        <p:txBody>
          <a:bodyPr>
            <a:normAutofit/>
          </a:bodyPr>
          <a:lstStyle/>
          <a:p>
            <a:r>
              <a:rPr lang="en-US" altLang="ko-KR" sz="1000" dirty="0" smtClean="0"/>
              <a:t>※</a:t>
            </a:r>
            <a:r>
              <a:rPr lang="ko-KR" altLang="en-US" sz="1000" dirty="0" smtClean="0"/>
              <a:t>설치이유 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운영체제가 하나의 </a:t>
            </a:r>
            <a:r>
              <a:rPr lang="ko-KR" altLang="en-US" sz="1000" dirty="0" err="1" smtClean="0"/>
              <a:t>파이썬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런파일을</a:t>
            </a:r>
            <a:r>
              <a:rPr lang="ko-KR" altLang="en-US" sz="1000" dirty="0" smtClean="0"/>
              <a:t> 공유함으로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파이썬</a:t>
            </a:r>
            <a:r>
              <a:rPr lang="ko-KR" altLang="en-US" sz="1000" dirty="0" smtClean="0"/>
              <a:t> 모듈을 여럿 구동시키고자 할 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하나의 </a:t>
            </a:r>
            <a:r>
              <a:rPr lang="ko-KR" altLang="en-US" sz="1000" dirty="0" err="1" smtClean="0"/>
              <a:t>실행기에서만</a:t>
            </a:r>
            <a:r>
              <a:rPr lang="ko-KR" altLang="en-US" sz="1000" dirty="0" smtClean="0"/>
              <a:t> 작동함으로 다수의 </a:t>
            </a:r>
            <a:r>
              <a:rPr lang="ko-KR" altLang="en-US" sz="1000" dirty="0" err="1" smtClean="0"/>
              <a:t>파이썬</a:t>
            </a:r>
            <a:r>
              <a:rPr lang="ko-KR" altLang="en-US" sz="1000" dirty="0" smtClean="0"/>
              <a:t> 프로젝트 구동에 문제가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가상환경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폴더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을 설정함으로써 각각의 </a:t>
            </a:r>
            <a:r>
              <a:rPr lang="ko-KR" altLang="en-US" sz="1000" dirty="0" err="1" smtClean="0"/>
              <a:t>파이썬</a:t>
            </a:r>
            <a:r>
              <a:rPr lang="ko-KR" altLang="en-US" sz="1000" dirty="0" smtClean="0"/>
              <a:t> 모듈이 실행될 수 있도록 한다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251926" y="0"/>
            <a:ext cx="172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For Window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32" y="1630241"/>
            <a:ext cx="5982535" cy="1743318"/>
          </a:xfrm>
          <a:prstGeom prst="rect">
            <a:avLst/>
          </a:prstGeom>
        </p:spPr>
      </p:pic>
      <p:sp>
        <p:nvSpPr>
          <p:cNvPr id="19" name="제목 1"/>
          <p:cNvSpPr txBox="1">
            <a:spLocks/>
          </p:cNvSpPr>
          <p:nvPr/>
        </p:nvSpPr>
        <p:spPr>
          <a:xfrm>
            <a:off x="838200" y="3498936"/>
            <a:ext cx="10515600" cy="54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 smtClean="0"/>
              <a:t>장고 설치 확인</a:t>
            </a:r>
            <a:endParaRPr lang="ko-KR" altLang="en-US" sz="15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32" y="4013369"/>
            <a:ext cx="7668695" cy="8573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763000" y="4013369"/>
            <a:ext cx="299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Import Django </a:t>
            </a:r>
            <a:r>
              <a:rPr lang="ko-KR" altLang="en-US" dirty="0" smtClean="0"/>
              <a:t>시 에러가 없으면 설치 완료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6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1037"/>
          </a:xfrm>
        </p:spPr>
        <p:txBody>
          <a:bodyPr>
            <a:normAutofit/>
          </a:bodyPr>
          <a:lstStyle/>
          <a:p>
            <a:r>
              <a:rPr lang="en-US" altLang="ko-KR" sz="1500" dirty="0"/>
              <a:t>6</a:t>
            </a:r>
            <a:r>
              <a:rPr lang="en-US" altLang="ko-KR" sz="1500" dirty="0" smtClean="0"/>
              <a:t>. Django </a:t>
            </a:r>
            <a:r>
              <a:rPr lang="ko-KR" altLang="en-US" sz="1500" dirty="0" err="1" smtClean="0"/>
              <a:t>튜토리얼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web </a:t>
            </a:r>
            <a:r>
              <a:rPr lang="ko-KR" altLang="en-US" sz="1500" dirty="0" smtClean="0"/>
              <a:t>프로젝트 실행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3827"/>
            <a:ext cx="10515600" cy="5213136"/>
          </a:xfrm>
        </p:spPr>
        <p:txBody>
          <a:bodyPr>
            <a:normAutofit/>
          </a:bodyPr>
          <a:lstStyle/>
          <a:p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251926" y="0"/>
            <a:ext cx="172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For Window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06162"/>
            <a:ext cx="6915046" cy="4908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99400" y="963827"/>
            <a:ext cx="389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튜토리얼</a:t>
            </a:r>
            <a:r>
              <a:rPr lang="ko-KR" altLang="en-US" dirty="0" smtClean="0"/>
              <a:t> </a:t>
            </a:r>
            <a:r>
              <a:rPr lang="en-US" altLang="ko-KR" dirty="0" smtClean="0"/>
              <a:t>web</a:t>
            </a:r>
            <a:r>
              <a:rPr lang="ko-KR" altLang="en-US" dirty="0"/>
              <a:t> </a:t>
            </a:r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23378"/>
            <a:ext cx="4839375" cy="4553585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3918857" y="3387012"/>
            <a:ext cx="7931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705877" y="4152123"/>
            <a:ext cx="25752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779" y="1623378"/>
            <a:ext cx="4828758" cy="370425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315408" y="4226767"/>
            <a:ext cx="213204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Python web service </a:t>
            </a:r>
            <a:r>
              <a:rPr lang="ko-KR" altLang="en-US" sz="1000" dirty="0" smtClean="0">
                <a:solidFill>
                  <a:srgbClr val="FF0000"/>
                </a:solidFill>
              </a:rPr>
              <a:t>실행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5381430" y="2817845"/>
            <a:ext cx="16631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78286" y="2360645"/>
            <a:ext cx="86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접속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871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1037"/>
          </a:xfrm>
        </p:spPr>
        <p:txBody>
          <a:bodyPr>
            <a:normAutofit/>
          </a:bodyPr>
          <a:lstStyle/>
          <a:p>
            <a:r>
              <a:rPr lang="en-US" altLang="ko-KR" sz="1500" dirty="0" smtClean="0"/>
              <a:t>7. </a:t>
            </a:r>
            <a:r>
              <a:rPr lang="ko-KR" altLang="en-US" sz="1500" dirty="0" smtClean="0"/>
              <a:t>본인 아이피로 접속 설정</a:t>
            </a:r>
            <a:endParaRPr lang="ko-KR" altLang="en-US" sz="1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3827"/>
            <a:ext cx="10515600" cy="521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251926" y="0"/>
            <a:ext cx="172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For Window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48327"/>
            <a:ext cx="4694219" cy="262717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401" y="848327"/>
            <a:ext cx="4791744" cy="61921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986" y="1615019"/>
            <a:ext cx="5047857" cy="4235275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 flipH="1">
            <a:off x="6307494" y="3172408"/>
            <a:ext cx="3032449" cy="373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299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763</Words>
  <Application>Microsoft Office PowerPoint</Application>
  <PresentationFormat>와이드스크린</PresentationFormat>
  <Paragraphs>149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Arial Unicode MS</vt:lpstr>
      <vt:lpstr>Fira Mono</vt:lpstr>
      <vt:lpstr>Menlo</vt:lpstr>
      <vt:lpstr>Open Sans</vt:lpstr>
      <vt:lpstr>맑은 고딕</vt:lpstr>
      <vt:lpstr>Arial</vt:lpstr>
      <vt:lpstr>Wingdings</vt:lpstr>
      <vt:lpstr>Office 테마</vt:lpstr>
      <vt:lpstr>Window – Django(python web) </vt:lpstr>
      <vt:lpstr>1.Python Download</vt:lpstr>
      <vt:lpstr>2. pip 설치</vt:lpstr>
      <vt:lpstr>3. 파이썬 가상 환경 라이브러리 설치(command :: pip install virtualenv)</vt:lpstr>
      <vt:lpstr>4. 파이썬 가상환경 지정 및 실행</vt:lpstr>
      <vt:lpstr>5. 가상환경에 Django 설치</vt:lpstr>
      <vt:lpstr>5. 가상환경에 Django 설치</vt:lpstr>
      <vt:lpstr>6. Django 튜토리얼 web 프로젝트 실행.</vt:lpstr>
      <vt:lpstr>7. 본인 아이피로 접속 설정</vt:lpstr>
      <vt:lpstr>1.Python Download</vt:lpstr>
      <vt:lpstr>1.Python Download</vt:lpstr>
      <vt:lpstr>PowerPoint 프레젠테이션</vt:lpstr>
      <vt:lpstr>PowerPoint 프레젠테이션</vt:lpstr>
      <vt:lpstr>PowerPoint 프레젠테이션</vt:lpstr>
      <vt:lpstr>Dockerfile 작성하기 (DockerFile 로 부터 이미지 생성 방법.) [(작업 중… 알게 된 사항이 있으면 보안 )]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 – Django(python web)</dc:title>
  <dc:creator>khb3025@gmail.com</dc:creator>
  <cp:lastModifiedBy>khb3025@gmail.com</cp:lastModifiedBy>
  <cp:revision>41</cp:revision>
  <dcterms:created xsi:type="dcterms:W3CDTF">2021-03-25T02:46:29Z</dcterms:created>
  <dcterms:modified xsi:type="dcterms:W3CDTF">2021-04-20T01:10:38Z</dcterms:modified>
</cp:coreProperties>
</file>