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5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3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2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2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7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2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851F-1FE1-43E1-82B3-9565D13CAAB8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AAAA-83F8-41C7-8343-D84F46E2D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기본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654626"/>
            <a:ext cx="11461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간단한 웹 페이지 띄우기 </a:t>
            </a:r>
            <a:r>
              <a:rPr lang="en-US" altLang="ko-KR" sz="1200" dirty="0" smtClean="0"/>
              <a:t>(HelloWorld)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여러 페이지 띄우기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URL </a:t>
            </a:r>
            <a:r>
              <a:rPr lang="ko-KR" altLang="en-US" sz="1200" dirty="0" err="1" smtClean="0"/>
              <a:t>맵핑</a:t>
            </a:r>
            <a:r>
              <a:rPr lang="ko-KR" altLang="en-US" sz="1200" dirty="0" smtClean="0"/>
              <a:t> 규칙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/>
          </a:p>
          <a:p>
            <a:pPr marL="228600" indent="-228600">
              <a:buAutoNum type="arabicPeriod" startAt="4"/>
            </a:pPr>
            <a:r>
              <a:rPr lang="ko-KR" altLang="en-US" sz="1200" dirty="0" smtClean="0"/>
              <a:t>템플릿 기본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변수 넘기기 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pPr marL="228600" indent="-228600">
              <a:buAutoNum type="arabicPeriod" startAt="5"/>
            </a:pPr>
            <a:r>
              <a:rPr lang="ko-KR" altLang="en-US" sz="1200" dirty="0" smtClean="0"/>
              <a:t>템플릿 조건 처리</a:t>
            </a:r>
            <a:endParaRPr lang="en-US" altLang="ko-KR" sz="1200" dirty="0"/>
          </a:p>
          <a:p>
            <a:pPr lvl="1"/>
            <a:r>
              <a:rPr lang="en-US" altLang="ko-KR" sz="1200" dirty="0" smtClean="0"/>
              <a:t>- </a:t>
            </a:r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if </a:t>
            </a:r>
            <a:r>
              <a:rPr lang="ko-KR" altLang="en-US" sz="1200" dirty="0" smtClean="0"/>
              <a:t>조건 처리</a:t>
            </a:r>
            <a:r>
              <a:rPr lang="en-US" altLang="ko-KR" sz="1200" dirty="0" smtClean="0"/>
              <a:t>. 10</a:t>
            </a:r>
            <a:r>
              <a:rPr lang="en-US" altLang="ko-KR" sz="1200" dirty="0" smtClean="0"/>
              <a:t>p</a:t>
            </a:r>
            <a:endParaRPr lang="ko-KR" altLang="en-US" sz="1200" dirty="0" smtClean="0"/>
          </a:p>
          <a:p>
            <a:pPr lvl="1"/>
            <a:r>
              <a:rPr lang="en-US" altLang="ko-KR" sz="1200" dirty="0" smtClean="0"/>
              <a:t>- template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for </a:t>
            </a:r>
            <a:r>
              <a:rPr lang="ko-KR" altLang="en-US" sz="1200" dirty="0" smtClean="0"/>
              <a:t>조건 처리</a:t>
            </a:r>
            <a:r>
              <a:rPr lang="en-US" altLang="ko-KR" sz="1200" dirty="0" smtClean="0"/>
              <a:t>. 11p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6.  </a:t>
            </a:r>
            <a:r>
              <a:rPr lang="ko-KR" altLang="en-US" sz="1200" dirty="0" err="1" smtClean="0"/>
              <a:t>스태틱</a:t>
            </a:r>
            <a:r>
              <a:rPr lang="ko-KR" altLang="en-US" sz="1200" dirty="0" smtClean="0"/>
              <a:t> 파일 띄우기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7.  </a:t>
            </a:r>
            <a:r>
              <a:rPr lang="ko-KR" altLang="en-US" sz="1200" dirty="0" err="1" smtClean="0"/>
              <a:t>로또</a:t>
            </a:r>
            <a:r>
              <a:rPr lang="ko-KR" altLang="en-US" sz="1200" dirty="0" smtClean="0"/>
              <a:t> 번호 출력 페이지 만들기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626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580" y="323334"/>
            <a:ext cx="303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 </a:t>
            </a:r>
            <a:r>
              <a:rPr lang="ko-KR" altLang="en-US" dirty="0" smtClean="0"/>
              <a:t>템플릿 조건 처리 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580" y="692666"/>
            <a:ext cx="318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if </a:t>
            </a:r>
            <a:r>
              <a:rPr lang="ko-KR" altLang="en-US" sz="1200" dirty="0" smtClean="0"/>
              <a:t>조건 처리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0" y="1061998"/>
            <a:ext cx="4715533" cy="48774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500" y="2971800"/>
            <a:ext cx="2057400" cy="876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30800" y="1061998"/>
            <a:ext cx="4025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{% if    (</a:t>
            </a:r>
            <a:r>
              <a:rPr lang="ko-KR" altLang="en-US" sz="1200" dirty="0" smtClean="0"/>
              <a:t>조건</a:t>
            </a:r>
            <a:r>
              <a:rPr lang="en-US" altLang="ko-KR" sz="1200" dirty="0"/>
              <a:t>)</a:t>
            </a:r>
            <a:r>
              <a:rPr lang="en-US" altLang="ko-KR" sz="1200" dirty="0" smtClean="0"/>
              <a:t>    %}</a:t>
            </a: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조건 </a:t>
            </a:r>
            <a:r>
              <a:rPr lang="ko-KR" altLang="en-US" sz="1200" dirty="0" err="1" smtClean="0"/>
              <a:t>만족시</a:t>
            </a:r>
            <a:r>
              <a:rPr lang="ko-KR" altLang="en-US" sz="1200" dirty="0" smtClean="0"/>
              <a:t> 보여줄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태그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{% else %}</a:t>
            </a: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조건 불만족 시 보여줄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태그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{% </a:t>
            </a:r>
            <a:r>
              <a:rPr lang="en-US" altLang="ko-KR" sz="1200" dirty="0" err="1" smtClean="0"/>
              <a:t>endif</a:t>
            </a:r>
            <a:r>
              <a:rPr lang="en-US" altLang="ko-KR" sz="1200" dirty="0" smtClean="0"/>
              <a:t> %}</a:t>
            </a:r>
            <a:endParaRPr lang="en-US" altLang="ko-KR" sz="12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263900" y="1877606"/>
            <a:ext cx="1866900" cy="1532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06500" y="3940432"/>
            <a:ext cx="3644900" cy="49409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47113" y="4225558"/>
            <a:ext cx="123778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3653978"/>
            <a:ext cx="4887007" cy="114316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99499" y="4102101"/>
            <a:ext cx="914401" cy="228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95900" y="4953000"/>
            <a:ext cx="577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변경 시 모든 템플릿 내 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 주소를 변경해줘야 하는 경우가 생길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{%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‘(path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의 명칭</a:t>
            </a:r>
            <a:r>
              <a:rPr lang="en-US" altLang="ko-KR" sz="1200" dirty="0" smtClean="0"/>
              <a:t>)’ %} </a:t>
            </a:r>
            <a:r>
              <a:rPr lang="ko-KR" altLang="en-US" sz="1200" dirty="0" smtClean="0"/>
              <a:t>을 사용하면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이 변경되더라도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템플릿에서 변경해주지 않아도 되기 때문에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django</a:t>
            </a:r>
            <a:r>
              <a:rPr lang="ko-KR" altLang="en-US" sz="1200" dirty="0" smtClean="0"/>
              <a:t>에선 링크나 요청 </a:t>
            </a:r>
            <a:r>
              <a:rPr lang="en-US" altLang="ko-KR" sz="1200" dirty="0" err="1" smtClean="0"/>
              <a:t>url</a:t>
            </a:r>
            <a:r>
              <a:rPr lang="ko-KR" altLang="en-US" sz="1200" dirty="0" err="1" smtClean="0"/>
              <a:t>기입시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명칭을 사용하는 방식을 추천한다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60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580" y="323334"/>
            <a:ext cx="303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템플릿 조건 처리 </a:t>
            </a:r>
            <a:r>
              <a:rPr lang="en-US" altLang="ko-KR" dirty="0" smtClean="0"/>
              <a:t>-4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0" y="1104900"/>
            <a:ext cx="3216476" cy="3685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580" y="692666"/>
            <a:ext cx="318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for </a:t>
            </a:r>
            <a:r>
              <a:rPr lang="ko-KR" altLang="en-US" sz="1200" dirty="0" smtClean="0"/>
              <a:t>문 처리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822700" y="1104900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{% for (item) in (items{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ex : array, list, </a:t>
            </a:r>
            <a:r>
              <a:rPr lang="en-US" altLang="ko-KR" sz="1200" dirty="0" err="1" smtClean="0"/>
              <a:t>dict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_data}) %}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반복하여 뿌려줄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태그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{% </a:t>
            </a:r>
            <a:r>
              <a:rPr lang="en-US" altLang="ko-KR" sz="1200" dirty="0" err="1" smtClean="0"/>
              <a:t>endfor</a:t>
            </a:r>
            <a:r>
              <a:rPr lang="en-US" altLang="ko-KR" sz="1200" dirty="0" smtClean="0"/>
              <a:t> %}</a:t>
            </a:r>
            <a:endParaRPr lang="en-US" altLang="ko-KR" sz="12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009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파일 띄우기 </a:t>
            </a:r>
            <a:r>
              <a:rPr lang="en-US" altLang="ko-KR" dirty="0" smtClean="0"/>
              <a:t>-1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1580" y="692666"/>
            <a:ext cx="360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</a:t>
            </a:r>
            <a:r>
              <a:rPr lang="ko-KR" altLang="en-US" sz="1200" dirty="0" err="1" smtClean="0"/>
              <a:t>스태틱</a:t>
            </a:r>
            <a:r>
              <a:rPr lang="ko-KR" altLang="en-US" sz="1200" dirty="0" smtClean="0"/>
              <a:t> 파일을 저장하기 위한 폴더 생성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0" y="1051638"/>
            <a:ext cx="2857899" cy="10860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1580" y="1765300"/>
            <a:ext cx="1428949" cy="3723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1660529" y="969665"/>
            <a:ext cx="3051171" cy="981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1700" y="426027"/>
            <a:ext cx="429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APP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static </a:t>
            </a:r>
            <a:r>
              <a:rPr lang="ko-KR" altLang="en-US" sz="1200" dirty="0" smtClean="0"/>
              <a:t>폴더를 생성하여 정적 파일을 관리한다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>
                <a:solidFill>
                  <a:srgbClr val="0B01DD"/>
                </a:solidFill>
              </a:rPr>
              <a:t>※ static </a:t>
            </a:r>
            <a:r>
              <a:rPr lang="ko-KR" altLang="en-US" sz="1200" b="1" dirty="0" smtClean="0">
                <a:solidFill>
                  <a:srgbClr val="0B01DD"/>
                </a:solidFill>
              </a:rPr>
              <a:t>폴더 내에 </a:t>
            </a:r>
            <a:r>
              <a:rPr lang="en-US" altLang="ko-KR" sz="1200" b="1" dirty="0" smtClean="0">
                <a:solidFill>
                  <a:srgbClr val="0B01DD"/>
                </a:solidFill>
              </a:rPr>
              <a:t>first </a:t>
            </a:r>
            <a:r>
              <a:rPr lang="ko-KR" altLang="en-US" sz="1200" b="1" dirty="0" smtClean="0">
                <a:solidFill>
                  <a:srgbClr val="0B01DD"/>
                </a:solidFill>
              </a:rPr>
              <a:t>폴더를 생성하여 </a:t>
            </a:r>
            <a:r>
              <a:rPr lang="en-US" altLang="ko-KR" sz="1200" b="1" dirty="0" smtClean="0">
                <a:solidFill>
                  <a:srgbClr val="0B01DD"/>
                </a:solidFill>
              </a:rPr>
              <a:t>static </a:t>
            </a:r>
            <a:r>
              <a:rPr lang="ko-KR" altLang="en-US" sz="1200" b="1" dirty="0" smtClean="0">
                <a:solidFill>
                  <a:srgbClr val="0B01DD"/>
                </a:solidFill>
              </a:rPr>
              <a:t>파일을 관리하는 이유</a:t>
            </a:r>
            <a:r>
              <a:rPr lang="en-US" altLang="ko-KR" sz="1200" dirty="0" smtClean="0">
                <a:solidFill>
                  <a:srgbClr val="0B01DD"/>
                </a:solidFill>
              </a:rPr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앱이</a:t>
            </a:r>
            <a:r>
              <a:rPr lang="ko-KR" altLang="en-US" sz="1200" dirty="0" smtClean="0"/>
              <a:t> 두 </a:t>
            </a:r>
            <a:r>
              <a:rPr lang="ko-KR" altLang="en-US" sz="1200" dirty="0" err="1" smtClean="0"/>
              <a:t>개이상</a:t>
            </a:r>
            <a:r>
              <a:rPr lang="ko-KR" altLang="en-US" sz="1200" dirty="0" smtClean="0"/>
              <a:t> 존재하고 각 </a:t>
            </a:r>
            <a:r>
              <a:rPr lang="ko-KR" altLang="en-US" sz="1200" dirty="0" err="1" smtClean="0"/>
              <a:t>앱의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static </a:t>
            </a:r>
            <a:r>
              <a:rPr lang="ko-KR" altLang="en-US" sz="1200" dirty="0" smtClean="0"/>
              <a:t>폴더 내 동일한 파일이 존재한다고 </a:t>
            </a:r>
            <a:r>
              <a:rPr lang="ko-KR" altLang="en-US" sz="1200" dirty="0" err="1" smtClean="0"/>
              <a:t>가정했을경우</a:t>
            </a:r>
            <a:r>
              <a:rPr lang="en-US" altLang="ko-KR" sz="1200" dirty="0" smtClean="0"/>
              <a:t>, Django </a:t>
            </a:r>
            <a:r>
              <a:rPr lang="ko-KR" altLang="en-US" sz="1200" dirty="0" smtClean="0"/>
              <a:t>프로젝트에서는 어떤 파일을 사용자가 호출하고 있는지 구별할 수 없는 상황이 발생한다</a:t>
            </a:r>
            <a:r>
              <a:rPr lang="en-US" altLang="ko-KR" sz="1200" dirty="0" smtClean="0"/>
              <a:t>.[error!!]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이러한 문제를 해결하기 위해 </a:t>
            </a:r>
            <a:r>
              <a:rPr lang="en-US" altLang="ko-KR" sz="1200" dirty="0" smtClean="0"/>
              <a:t>static</a:t>
            </a:r>
            <a:r>
              <a:rPr lang="ko-KR" altLang="en-US" sz="1200" dirty="0" smtClean="0"/>
              <a:t>폴더에 고유한 하위 폴더를 생성하여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동일한 파일명의 정적 파일이 충돌되는 것을 방지한다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349" y="2712802"/>
            <a:ext cx="360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settings.py </a:t>
            </a:r>
            <a:r>
              <a:rPr lang="ko-KR" altLang="en-US" sz="1200" dirty="0" smtClean="0"/>
              <a:t>에 정적 파일 경로 등록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0" y="3052511"/>
            <a:ext cx="4132625" cy="36169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0480" y="5384800"/>
            <a:ext cx="2206820" cy="495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527300" y="4650645"/>
            <a:ext cx="3051171" cy="981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6762" y="4125884"/>
            <a:ext cx="3781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settings.py </a:t>
            </a:r>
            <a:r>
              <a:rPr lang="ko-KR" altLang="en-US" sz="1200" dirty="0" smtClean="0"/>
              <a:t>를 살펴보면 </a:t>
            </a:r>
            <a:r>
              <a:rPr lang="en-US" altLang="ko-KR" sz="1200" dirty="0" smtClean="0"/>
              <a:t>122</a:t>
            </a:r>
            <a:r>
              <a:rPr lang="ko-KR" altLang="en-US" sz="1200" dirty="0" smtClean="0"/>
              <a:t>번 </a:t>
            </a:r>
            <a:r>
              <a:rPr lang="en-US" altLang="ko-KR" sz="1200" dirty="0" smtClean="0"/>
              <a:t>line </a:t>
            </a:r>
            <a:r>
              <a:rPr lang="ko-KR" altLang="en-US" sz="1200" dirty="0" smtClean="0"/>
              <a:t>에서 처럼 </a:t>
            </a:r>
            <a:r>
              <a:rPr lang="en-US" altLang="ko-KR" sz="1200" dirty="0" smtClean="0"/>
              <a:t>STATIC_URL </a:t>
            </a:r>
            <a:r>
              <a:rPr lang="ko-KR" altLang="en-US" sz="1200" dirty="0" smtClean="0"/>
              <a:t>이 선언되어있는 것을 볼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각각의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static file </a:t>
            </a:r>
            <a:r>
              <a:rPr lang="ko-KR" altLang="en-US" sz="1200" dirty="0" smtClean="0"/>
              <a:t>폴더를 등록하기 위해 </a:t>
            </a:r>
            <a:r>
              <a:rPr lang="en-US" altLang="ko-KR" sz="1200" dirty="0" smtClean="0"/>
              <a:t>STATICFILES_DIRS</a:t>
            </a:r>
            <a:r>
              <a:rPr lang="ko-KR" altLang="en-US" sz="1200" dirty="0" smtClean="0"/>
              <a:t>를 작성한다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[※ </a:t>
            </a:r>
            <a:r>
              <a:rPr lang="ko-KR" altLang="en-US" sz="1200" dirty="0" smtClean="0"/>
              <a:t>패키지 루트 </a:t>
            </a:r>
            <a:r>
              <a:rPr lang="ko-KR" altLang="en-US" sz="1200" dirty="0" err="1" smtClean="0"/>
              <a:t>디렉토리에서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static </a:t>
            </a:r>
            <a:r>
              <a:rPr lang="ko-KR" altLang="en-US" sz="1200" dirty="0" smtClean="0"/>
              <a:t>이라는 명칭을 가진 폴더를 모두 </a:t>
            </a:r>
            <a:r>
              <a:rPr lang="ko-KR" altLang="en-US" sz="1200" dirty="0" err="1" smtClean="0"/>
              <a:t>읽어들인다</a:t>
            </a:r>
            <a:r>
              <a:rPr lang="en-US" altLang="ko-KR" sz="1200" dirty="0" smtClean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395522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48" y="871303"/>
            <a:ext cx="46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template 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스태틱</a:t>
            </a:r>
            <a:r>
              <a:rPr lang="ko-KR" altLang="en-US" sz="1200" dirty="0" smtClean="0"/>
              <a:t> 파일을 가져오기 위한 설정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60377" y="241361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파일 띄우기 </a:t>
            </a:r>
            <a:r>
              <a:rPr lang="en-US" altLang="ko-KR" dirty="0" smtClean="0"/>
              <a:t>-2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8" y="1148302"/>
            <a:ext cx="6192114" cy="3477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6400" y="1278607"/>
            <a:ext cx="1511300" cy="258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6900" y="2870201"/>
            <a:ext cx="22352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04000" y="1148302"/>
            <a:ext cx="544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settings.py </a:t>
            </a:r>
            <a:r>
              <a:rPr lang="ko-KR" altLang="en-US" sz="1200" dirty="0" smtClean="0"/>
              <a:t>에서 설정한 </a:t>
            </a:r>
            <a:r>
              <a:rPr lang="en-US" altLang="ko-KR" sz="1200" dirty="0" err="1" smtClean="0"/>
              <a:t>stati</a:t>
            </a:r>
            <a:r>
              <a:rPr lang="ko-KR" altLang="en-US" sz="1200" dirty="0" smtClean="0"/>
              <a:t>의 경로를 </a:t>
            </a:r>
            <a:r>
              <a:rPr lang="en-US" altLang="ko-KR" sz="1200" dirty="0" err="1" smtClean="0"/>
              <a:t>templat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load </a:t>
            </a:r>
            <a:r>
              <a:rPr lang="ko-KR" altLang="en-US" sz="1200" dirty="0" smtClean="0"/>
              <a:t>하기 위해선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Line 1 </a:t>
            </a:r>
            <a:r>
              <a:rPr lang="ko-KR" altLang="en-US" sz="1200" dirty="0" smtClean="0"/>
              <a:t>의 선언이 필요하다</a:t>
            </a:r>
            <a:r>
              <a:rPr lang="en-US" altLang="ko-KR" sz="1200" dirty="0" smtClean="0"/>
              <a:t>. -&gt; {% load static %}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※ 2. </a:t>
            </a:r>
            <a:r>
              <a:rPr lang="ko-KR" altLang="en-US" sz="1200" dirty="0" err="1" smtClean="0"/>
              <a:t>정적파일을</a:t>
            </a:r>
            <a:r>
              <a:rPr lang="ko-KR" altLang="en-US" sz="1200" dirty="0" smtClean="0"/>
              <a:t> 가져오기 위해선 </a:t>
            </a:r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뒤에 정적 파일의 경로를 선언한다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{% static ‘/first/rat.png’ %}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3158357"/>
            <a:ext cx="1790950" cy="14670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18300" y="3891884"/>
            <a:ext cx="1079500" cy="733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09250" y="3657600"/>
            <a:ext cx="3543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이전페이지에서 정적 파일의 관리 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다른 </a:t>
            </a:r>
            <a:r>
              <a:rPr lang="ko-KR" altLang="en-US" sz="1200" dirty="0" err="1" smtClean="0"/>
              <a:t>앱의</a:t>
            </a:r>
            <a:r>
              <a:rPr lang="ko-KR" altLang="en-US" sz="1200" dirty="0" smtClean="0"/>
              <a:t> 같은 경로 내 파일명이 복수 개 존재하는 경우 에러가 발생한다고 하였다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이것은 </a:t>
            </a:r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도 마찬가지이며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방지하기 위해 각각의 </a:t>
            </a:r>
            <a:r>
              <a:rPr lang="en-US" altLang="ko-KR" sz="1200" dirty="0" smtClean="0"/>
              <a:t>templates </a:t>
            </a:r>
            <a:r>
              <a:rPr lang="ko-KR" altLang="en-US" sz="1200" dirty="0" smtClean="0"/>
              <a:t>폴더에 고유한 폴더를 생성하여 </a:t>
            </a:r>
            <a:r>
              <a:rPr lang="en-US" altLang="ko-KR" sz="1200" dirty="0" smtClean="0"/>
              <a:t>template </a:t>
            </a:r>
            <a:r>
              <a:rPr lang="ko-KR" altLang="en-US" sz="1200" dirty="0" smtClean="0"/>
              <a:t>파일을 위치시키는 것으로 충돌을 방지하는 것을 </a:t>
            </a:r>
            <a:r>
              <a:rPr lang="en-US" altLang="ko-KR" sz="1200" dirty="0" err="1" smtClean="0"/>
              <a:t>django</a:t>
            </a:r>
            <a:r>
              <a:rPr lang="ko-KR" altLang="en-US" sz="1200" dirty="0" smtClean="0"/>
              <a:t>프레임워크는 권장한다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77" y="4625412"/>
            <a:ext cx="2172963" cy="22325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62692" y="5412919"/>
            <a:ext cx="30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실행 화면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18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번호 출력하기 </a:t>
            </a:r>
            <a:r>
              <a:rPr lang="en-US" altLang="ko-KR" dirty="0" smtClean="0"/>
              <a:t>-2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0377" y="706203"/>
            <a:ext cx="1002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 </a:t>
            </a:r>
            <a:r>
              <a:rPr lang="en-US" altLang="ko-KR" sz="1200" dirty="0" smtClean="0"/>
              <a:t>: index.html </a:t>
            </a:r>
            <a:r>
              <a:rPr lang="ko-KR" altLang="en-US" sz="1200" dirty="0" smtClean="0"/>
              <a:t>에서 시작하기 버튼을 누르면 </a:t>
            </a:r>
            <a:r>
              <a:rPr lang="en-US" altLang="ko-KR" sz="1200" dirty="0" smtClean="0"/>
              <a:t>select.html </a:t>
            </a:r>
            <a:r>
              <a:rPr lang="ko-KR" altLang="en-US" sz="1200" dirty="0" smtClean="0"/>
              <a:t>로 넘어가며</a:t>
            </a:r>
            <a:r>
              <a:rPr lang="en-US" altLang="ko-KR" sz="1200" dirty="0" smtClean="0"/>
              <a:t>, select.html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input </a:t>
            </a:r>
            <a:r>
              <a:rPr lang="ko-KR" altLang="en-US" sz="1200" dirty="0" smtClean="0"/>
              <a:t>태그에서 값을 하나 입력한다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입력범위 </a:t>
            </a:r>
            <a:r>
              <a:rPr lang="en-US" altLang="ko-KR" sz="1200" dirty="0" smtClean="0"/>
              <a:t>:1~45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입력한 값은 </a:t>
            </a:r>
            <a:r>
              <a:rPr lang="ko-KR" altLang="en-US" sz="1200" dirty="0" err="1" smtClean="0"/>
              <a:t>로또</a:t>
            </a:r>
            <a:r>
              <a:rPr lang="ko-KR" altLang="en-US" sz="1200" dirty="0" smtClean="0"/>
              <a:t> 번호의 맨 앞에 나오는 수가 되며 나머지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개의 수는 </a:t>
            </a:r>
            <a:r>
              <a:rPr lang="ko-KR" altLang="en-US" sz="1200" dirty="0" err="1" smtClean="0"/>
              <a:t>랜덤하게</a:t>
            </a:r>
            <a:r>
              <a:rPr lang="ko-KR" altLang="en-US" sz="1200" dirty="0" smtClean="0"/>
              <a:t> 출력되어야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85648" y="1353903"/>
            <a:ext cx="46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</a:t>
            </a:r>
            <a:r>
              <a:rPr lang="ko-KR" altLang="en-US" sz="1200" dirty="0" smtClean="0"/>
              <a:t>입력 </a:t>
            </a:r>
            <a:r>
              <a:rPr lang="en-US" altLang="ko-KR" sz="1200" dirty="0" smtClean="0"/>
              <a:t>template </a:t>
            </a:r>
            <a:r>
              <a:rPr lang="ko-KR" altLang="en-US" sz="1200" dirty="0" smtClean="0"/>
              <a:t>변경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1" y="1630902"/>
            <a:ext cx="3667637" cy="154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81" y="3174167"/>
            <a:ext cx="3667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select.html </a:t>
            </a:r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5977"/>
          <a:stretch/>
        </p:blipFill>
        <p:spPr>
          <a:xfrm>
            <a:off x="4826000" y="1640368"/>
            <a:ext cx="3073655" cy="103837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5" idx="3"/>
            <a:endCxn id="7" idx="1"/>
          </p:cNvCxnSpPr>
          <p:nvPr/>
        </p:nvCxnSpPr>
        <p:spPr>
          <a:xfrm flipV="1">
            <a:off x="3980118" y="2159553"/>
            <a:ext cx="845882" cy="24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66100" y="1640368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결과보기 버튼을 클릭 시에 </a:t>
            </a:r>
            <a:r>
              <a:rPr lang="en-US" altLang="ko-KR" sz="1200" dirty="0" smtClean="0"/>
              <a:t>/result/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input </a:t>
            </a:r>
            <a:r>
              <a:rPr lang="ko-KR" altLang="en-US" sz="1200" dirty="0" smtClean="0"/>
              <a:t>값을 전달한다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177" y="3452003"/>
            <a:ext cx="46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views.py result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변경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81" y="3758490"/>
            <a:ext cx="3916619" cy="30114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81500" y="3727496"/>
            <a:ext cx="4318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요약 설명</a:t>
            </a:r>
            <a:r>
              <a:rPr lang="en-US" altLang="ko-KR" sz="1200" dirty="0" smtClean="0"/>
              <a:t>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input </a:t>
            </a:r>
            <a:r>
              <a:rPr lang="ko-KR" altLang="en-US" sz="1200" dirty="0" smtClean="0"/>
              <a:t>태그의 값을 </a:t>
            </a:r>
            <a:r>
              <a:rPr lang="en-US" altLang="ko-KR" sz="1200" dirty="0" smtClean="0"/>
              <a:t>chosen </a:t>
            </a:r>
            <a:r>
              <a:rPr lang="ko-KR" altLang="en-US" sz="1200" dirty="0" smtClean="0"/>
              <a:t>변수로 받는다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random </a:t>
            </a:r>
            <a:r>
              <a:rPr lang="ko-KR" altLang="en-US" sz="1200" dirty="0" smtClean="0"/>
              <a:t>함수를 이용하여 </a:t>
            </a:r>
            <a:r>
              <a:rPr lang="en-US" altLang="ko-KR" sz="1200" dirty="0" smtClean="0"/>
              <a:t>1~45 </a:t>
            </a:r>
            <a:r>
              <a:rPr lang="ko-KR" altLang="en-US" sz="1200" dirty="0" smtClean="0"/>
              <a:t>까지의 범위 그리고 정수 처리하는 </a:t>
            </a:r>
            <a:r>
              <a:rPr lang="ko-KR" altLang="en-US" sz="1200" dirty="0" err="1" smtClean="0"/>
              <a:t>로직은</a:t>
            </a:r>
            <a:r>
              <a:rPr lang="ko-KR" altLang="en-US" sz="1200" dirty="0" smtClean="0"/>
              <a:t> 해당 기능을 구현하는데 비효율적이다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먼저 입력된 숫자가 </a:t>
            </a:r>
            <a:r>
              <a:rPr lang="en-US" altLang="ko-KR" sz="1200" dirty="0" smtClean="0"/>
              <a:t>1~45 </a:t>
            </a:r>
            <a:r>
              <a:rPr lang="ko-KR" altLang="en-US" sz="1200" dirty="0" smtClean="0"/>
              <a:t>사이의 값인지 확인하여 </a:t>
            </a:r>
            <a:r>
              <a:rPr lang="en-US" altLang="ko-KR" sz="1200" dirty="0" smtClean="0"/>
              <a:t>results </a:t>
            </a:r>
            <a:r>
              <a:rPr lang="ko-KR" altLang="en-US" sz="1200" dirty="0" smtClean="0"/>
              <a:t>리스트에 추가한다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1~45 </a:t>
            </a:r>
            <a:r>
              <a:rPr lang="ko-KR" altLang="en-US" sz="1200" dirty="0" smtClean="0"/>
              <a:t>까지의 숫자를 저장하는 </a:t>
            </a:r>
            <a:r>
              <a:rPr lang="en-US" altLang="ko-KR" sz="1200" dirty="0" smtClean="0"/>
              <a:t>box</a:t>
            </a:r>
            <a:r>
              <a:rPr lang="ko-KR" altLang="en-US" sz="1200" dirty="0" smtClean="0"/>
              <a:t>라는 배열을 선언하여 초기화를 시켜주는데 유저가 선택한 숫자는 배열에 포함시키면 </a:t>
            </a:r>
            <a:r>
              <a:rPr lang="ko-KR" altLang="en-US" sz="1200" dirty="0" err="1" smtClean="0"/>
              <a:t>안된다</a:t>
            </a:r>
            <a:r>
              <a:rPr lang="en-US" altLang="ko-KR" sz="1200" dirty="0" smtClean="0"/>
              <a:t>. -&gt; (28 ~ 31 Line 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유저가 선택한 번호를 제외한 </a:t>
            </a:r>
            <a:r>
              <a:rPr lang="en-US" altLang="ko-KR" sz="1200" dirty="0" smtClean="0"/>
              <a:t>box list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random </a:t>
            </a:r>
            <a:r>
              <a:rPr lang="ko-KR" altLang="en-US" sz="1200" dirty="0" smtClean="0"/>
              <a:t>하게 섞는다</a:t>
            </a:r>
            <a:r>
              <a:rPr lang="en-US" altLang="ko-KR" sz="1200" dirty="0" smtClean="0"/>
              <a:t>. -&gt;(33 Line)</a:t>
            </a:r>
          </a:p>
          <a:p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978900" y="3698498"/>
            <a:ext cx="321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나머지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개의 숫자를 </a:t>
            </a:r>
            <a:r>
              <a:rPr lang="en-US" altLang="ko-KR" sz="1200" dirty="0" smtClean="0"/>
              <a:t>random</a:t>
            </a:r>
            <a:r>
              <a:rPr lang="ko-KR" altLang="en-US" sz="1200" dirty="0" smtClean="0"/>
              <a:t>하게 섞은 </a:t>
            </a:r>
            <a:r>
              <a:rPr lang="en-US" altLang="ko-KR" sz="1200" dirty="0" smtClean="0"/>
              <a:t>box </a:t>
            </a:r>
            <a:r>
              <a:rPr lang="ko-KR" altLang="en-US" sz="1200" dirty="0" smtClean="0"/>
              <a:t>리스트에서 하나씩 가져온다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(35 ~ 36 Line)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완성된 </a:t>
            </a:r>
            <a:r>
              <a:rPr lang="ko-KR" altLang="en-US" sz="1200" dirty="0" err="1" smtClean="0"/>
              <a:t>로또</a:t>
            </a:r>
            <a:r>
              <a:rPr lang="ko-KR" altLang="en-US" sz="1200" dirty="0" smtClean="0"/>
              <a:t> 번호를 </a:t>
            </a:r>
            <a:r>
              <a:rPr lang="en-US" altLang="ko-KR" sz="1200" dirty="0" smtClean="0"/>
              <a:t>numbers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key</a:t>
            </a:r>
            <a:r>
              <a:rPr lang="ko-KR" altLang="en-US" sz="1200" dirty="0" smtClean="0"/>
              <a:t>값으로 </a:t>
            </a:r>
            <a:r>
              <a:rPr lang="en-US" altLang="ko-KR" sz="1200" dirty="0" smtClean="0"/>
              <a:t>result.html</a:t>
            </a:r>
            <a:r>
              <a:rPr lang="ko-KR" altLang="en-US" sz="1200" dirty="0" smtClean="0"/>
              <a:t>에 반환한다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061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55" y="634846"/>
            <a:ext cx="3324689" cy="2210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655" y="190500"/>
            <a:ext cx="417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</a:t>
            </a:r>
            <a:r>
              <a:rPr lang="ko-KR" altLang="en-US" sz="1200" dirty="0" smtClean="0"/>
              <a:t>결과 템플릿 변경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784600" y="634846"/>
            <a:ext cx="455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views.py </a:t>
            </a:r>
            <a:r>
              <a:rPr lang="ko-KR" altLang="en-US" sz="1200" dirty="0" smtClean="0"/>
              <a:t>에서 전달한 </a:t>
            </a:r>
            <a:r>
              <a:rPr lang="en-US" altLang="ko-KR" sz="1200" dirty="0" smtClean="0"/>
              <a:t>key</a:t>
            </a:r>
            <a:r>
              <a:rPr lang="ko-KR" altLang="en-US" sz="1200" dirty="0" smtClean="0"/>
              <a:t>값으로 결과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를 받아 </a:t>
            </a:r>
            <a:r>
              <a:rPr lang="en-US" altLang="ko-KR" sz="1200" dirty="0" smtClean="0"/>
              <a:t>template </a:t>
            </a:r>
            <a:r>
              <a:rPr lang="ko-KR" altLang="en-US" sz="1200" dirty="0" smtClean="0"/>
              <a:t>화면에 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143000" y="1854200"/>
            <a:ext cx="156210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1803554"/>
            <a:ext cx="425826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438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간단한 웹 페이지 띄우기 </a:t>
            </a:r>
            <a:r>
              <a:rPr lang="en-US" altLang="ko-KR" dirty="0" smtClean="0"/>
              <a:t>(HelloWorld)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7" y="1210308"/>
            <a:ext cx="2468523" cy="3315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18" y="1210308"/>
            <a:ext cx="2753109" cy="14003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2283" y="3823855"/>
            <a:ext cx="2265218" cy="207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9" idx="1"/>
          </p:cNvCxnSpPr>
          <p:nvPr/>
        </p:nvCxnSpPr>
        <p:spPr>
          <a:xfrm flipV="1">
            <a:off x="2857500" y="1485901"/>
            <a:ext cx="796123" cy="2473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53623" y="1392383"/>
            <a:ext cx="2323262" cy="187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8977" y="748145"/>
            <a:ext cx="450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App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Views.py </a:t>
            </a:r>
            <a:r>
              <a:rPr lang="ko-KR" altLang="en-US" sz="1200" dirty="0" smtClean="0"/>
              <a:t>프로젝트 연결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맵핑</a:t>
            </a:r>
            <a:r>
              <a:rPr lang="ko-KR" altLang="en-US" sz="1200" dirty="0" smtClean="0"/>
              <a:t> 방법 </a:t>
            </a:r>
            <a:r>
              <a:rPr lang="en-US" altLang="ko-KR" sz="1200" dirty="0" smtClean="0"/>
              <a:t>-1)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524068" y="710138"/>
            <a:ext cx="450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App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Views.py </a:t>
            </a:r>
            <a:r>
              <a:rPr lang="ko-KR" altLang="en-US" sz="1200" dirty="0" smtClean="0"/>
              <a:t>프로젝트 연결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맵핑</a:t>
            </a:r>
            <a:r>
              <a:rPr lang="ko-KR" altLang="en-US" sz="1200" dirty="0" smtClean="0"/>
              <a:t> 방법 </a:t>
            </a:r>
            <a:r>
              <a:rPr lang="en-US" altLang="ko-KR" sz="1200" dirty="0" smtClean="0"/>
              <a:t>-2)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045" y="1210307"/>
            <a:ext cx="2465132" cy="33151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045" y="1210307"/>
            <a:ext cx="2838846" cy="13241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525002" y="2610678"/>
            <a:ext cx="2265218" cy="207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19543" y="2150918"/>
            <a:ext cx="2231046" cy="228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19543" y="1381991"/>
            <a:ext cx="2265218" cy="207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8" idx="2"/>
            <a:endCxn id="24" idx="0"/>
          </p:cNvCxnSpPr>
          <p:nvPr/>
        </p:nvCxnSpPr>
        <p:spPr>
          <a:xfrm>
            <a:off x="7657611" y="2818496"/>
            <a:ext cx="1132609" cy="1887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55561" y="2867888"/>
            <a:ext cx="2762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DB</a:t>
            </a:r>
            <a:r>
              <a:rPr lang="ko-KR" altLang="en-US" sz="1200" dirty="0" smtClean="0"/>
              <a:t>처리 및 </a:t>
            </a:r>
            <a:r>
              <a:rPr lang="en-US" altLang="ko-KR" sz="1200" dirty="0" smtClean="0"/>
              <a:t>template </a:t>
            </a:r>
            <a:r>
              <a:rPr lang="ko-KR" altLang="en-US" sz="1200" dirty="0" smtClean="0"/>
              <a:t>의 제어를 담당하는 </a:t>
            </a:r>
            <a:r>
              <a:rPr lang="en-US" altLang="ko-KR" sz="1200" dirty="0" smtClean="0"/>
              <a:t>views.py </a:t>
            </a:r>
            <a:r>
              <a:rPr lang="ko-KR" altLang="en-US" sz="1200" dirty="0" smtClean="0"/>
              <a:t>의 경로를 프로젝트 폴더의 </a:t>
            </a:r>
            <a:r>
              <a:rPr lang="en-US" altLang="ko-KR" sz="1200" dirty="0" smtClean="0"/>
              <a:t>urls.py</a:t>
            </a:r>
            <a:r>
              <a:rPr lang="ko-KR" altLang="en-US" sz="1200" dirty="0" smtClean="0"/>
              <a:t>에 직접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시키는 방법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058" y="4705590"/>
            <a:ext cx="4820323" cy="182905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25002" y="3797474"/>
            <a:ext cx="2265218" cy="207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3"/>
            <a:endCxn id="17" idx="1"/>
          </p:cNvCxnSpPr>
          <p:nvPr/>
        </p:nvCxnSpPr>
        <p:spPr>
          <a:xfrm flipV="1">
            <a:off x="8790220" y="1872387"/>
            <a:ext cx="422825" cy="2028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24386" y="4987887"/>
            <a:ext cx="281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App</a:t>
            </a:r>
            <a:r>
              <a:rPr lang="ko-KR" altLang="en-US" sz="1200" dirty="0" smtClean="0">
                <a:solidFill>
                  <a:srgbClr val="FF0000"/>
                </a:solidFill>
              </a:rPr>
              <a:t>에 </a:t>
            </a:r>
            <a:r>
              <a:rPr lang="en-US" altLang="ko-KR" sz="1200" dirty="0" smtClean="0">
                <a:solidFill>
                  <a:srgbClr val="FF0000"/>
                </a:solidFill>
              </a:rPr>
              <a:t>urls.py 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추가하고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urlpatterns</a:t>
            </a:r>
            <a:r>
              <a:rPr lang="ko-KR" altLang="en-US" sz="1200" dirty="0" smtClean="0">
                <a:solidFill>
                  <a:srgbClr val="FF0000"/>
                </a:solidFill>
              </a:rPr>
              <a:t>를 작성한다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31" name="직선 화살표 연결선 30"/>
          <p:cNvCxnSpPr>
            <a:stCxn id="24" idx="0"/>
          </p:cNvCxnSpPr>
          <p:nvPr/>
        </p:nvCxnSpPr>
        <p:spPr>
          <a:xfrm flipV="1">
            <a:off x="8790220" y="2379517"/>
            <a:ext cx="1961932" cy="2326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24386" y="2610678"/>
            <a:ext cx="280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폴더 </a:t>
            </a:r>
            <a:r>
              <a:rPr lang="en-US" altLang="ko-KR" sz="1200" dirty="0" smtClean="0"/>
              <a:t>urls.py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include </a:t>
            </a:r>
            <a:r>
              <a:rPr lang="ko-KR" altLang="en-US" sz="1200" dirty="0" smtClean="0"/>
              <a:t>라이브러리를 추가하고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urls.py </a:t>
            </a:r>
            <a:r>
              <a:rPr lang="ko-KR" altLang="en-US" sz="1200" dirty="0" smtClean="0"/>
              <a:t>파일을 </a:t>
            </a:r>
            <a:r>
              <a:rPr lang="en-US" altLang="ko-KR" sz="1200" dirty="0" err="1" smtClean="0"/>
              <a:t>urlpatterns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추가시킨다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958423" y="2150918"/>
            <a:ext cx="14517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219700" y="748145"/>
            <a:ext cx="457200" cy="140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08061" y="443819"/>
            <a:ext cx="549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path(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패턴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넘겨줄 </a:t>
            </a:r>
            <a:r>
              <a:rPr lang="en-US" altLang="ko-KR" sz="1200" dirty="0" smtClean="0"/>
              <a:t>views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, [name=])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25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77" y="1107919"/>
            <a:ext cx="3048425" cy="13336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977" y="748145"/>
            <a:ext cx="450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App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Views.py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method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7" y="1107919"/>
            <a:ext cx="2934109" cy="1781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6329" y="2681525"/>
            <a:ext cx="2265218" cy="207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2" idx="1"/>
          </p:cNvCxnSpPr>
          <p:nvPr/>
        </p:nvCxnSpPr>
        <p:spPr>
          <a:xfrm flipV="1">
            <a:off x="2641547" y="1774762"/>
            <a:ext cx="909730" cy="1010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977" y="3052723"/>
            <a:ext cx="743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/>
              <a:t>settings.py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App </a:t>
            </a:r>
            <a:r>
              <a:rPr lang="ko-KR" altLang="en-US" sz="1200" dirty="0" smtClean="0"/>
              <a:t>등록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60377" y="241361"/>
            <a:ext cx="489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간단한 웹 페이지 띄우기 </a:t>
            </a:r>
            <a:r>
              <a:rPr lang="en-US" altLang="ko-KR" dirty="0" smtClean="0"/>
              <a:t>(HelloWorld) -2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6" y="3329722"/>
            <a:ext cx="2686425" cy="1571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6329" y="4377686"/>
            <a:ext cx="2265218" cy="207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653974" y="3452277"/>
            <a:ext cx="909730" cy="1010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277" y="2938831"/>
            <a:ext cx="2876951" cy="1771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804" y="2938831"/>
            <a:ext cx="4039164" cy="123842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576184" y="3836931"/>
            <a:ext cx="2265218" cy="207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16804" y="3585155"/>
            <a:ext cx="2265218" cy="207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6" idx="3"/>
          </p:cNvCxnSpPr>
          <p:nvPr/>
        </p:nvCxnSpPr>
        <p:spPr>
          <a:xfrm flipV="1">
            <a:off x="5841402" y="3689064"/>
            <a:ext cx="1075402" cy="251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6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489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페이지 띄우기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0377" y="887692"/>
            <a:ext cx="6121180" cy="3181794"/>
            <a:chOff x="160377" y="610693"/>
            <a:chExt cx="6121180" cy="318179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3288" y="610693"/>
              <a:ext cx="4258269" cy="318179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77" y="610693"/>
              <a:ext cx="1476581" cy="177189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60377" y="2174772"/>
              <a:ext cx="1135023" cy="2078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5" idx="3"/>
              <a:endCxn id="3" idx="1"/>
            </p:cNvCxnSpPr>
            <p:nvPr/>
          </p:nvCxnSpPr>
          <p:spPr>
            <a:xfrm flipV="1">
              <a:off x="1295400" y="2201590"/>
              <a:ext cx="727888" cy="770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2023288" y="1917700"/>
              <a:ext cx="4258269" cy="1874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0377" y="610693"/>
            <a:ext cx="371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</a:t>
            </a:r>
            <a:r>
              <a:rPr lang="en-US" altLang="ko-KR" sz="1200" dirty="0" smtClean="0"/>
              <a:t>views.py </a:t>
            </a:r>
            <a:r>
              <a:rPr lang="ko-KR" altLang="en-US" sz="1200" dirty="0" smtClean="0"/>
              <a:t>에 작업</a:t>
            </a:r>
            <a:r>
              <a:rPr lang="en-US" altLang="ko-KR" sz="1200" dirty="0" smtClean="0"/>
              <a:t> (transaction)</a:t>
            </a:r>
            <a:r>
              <a:rPr lang="ko-KR" altLang="en-US" sz="1200" dirty="0" smtClean="0"/>
              <a:t>별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7887" y="610692"/>
            <a:ext cx="371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메소드별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맵핑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887" y="887692"/>
            <a:ext cx="4829849" cy="20386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40599" y="2070100"/>
            <a:ext cx="4157137" cy="485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281557" y="2312890"/>
            <a:ext cx="1059042" cy="81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887" y="3153840"/>
            <a:ext cx="3962953" cy="15623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67887" y="4813300"/>
            <a:ext cx="4317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실행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62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489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URL </a:t>
            </a:r>
            <a:r>
              <a:rPr lang="ko-KR" altLang="en-US" dirty="0" err="1" smtClean="0"/>
              <a:t>맵핑</a:t>
            </a:r>
            <a:r>
              <a:rPr lang="ko-KR" altLang="en-US" dirty="0" smtClean="0"/>
              <a:t> 규칙 </a:t>
            </a:r>
            <a:r>
              <a:rPr lang="en-US" altLang="ko-KR" dirty="0" smtClean="0"/>
              <a:t>-1 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0377" y="610693"/>
            <a:ext cx="88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URL Path Parameter </a:t>
            </a:r>
            <a:r>
              <a:rPr lang="ko-KR" altLang="en-US" sz="1200" dirty="0" smtClean="0"/>
              <a:t>에서 값 가져오기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7" y="980025"/>
            <a:ext cx="4601217" cy="1152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33" y="980025"/>
            <a:ext cx="4534533" cy="34390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32133" y="3454400"/>
            <a:ext cx="4286567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400" y="1638300"/>
            <a:ext cx="3947338" cy="177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>
            <a:off x="4607738" y="1727200"/>
            <a:ext cx="1024395" cy="1993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377" y="2247900"/>
            <a:ext cx="460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경로에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: year&gt; </a:t>
            </a:r>
            <a:r>
              <a:rPr lang="ko-KR" altLang="en-US" sz="1200" dirty="0" smtClean="0"/>
              <a:t>을 선언함으로써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경로에 작성된 무작위 숫자 값을 </a:t>
            </a:r>
            <a:r>
              <a:rPr lang="en-US" altLang="ko-KR" sz="1200" dirty="0" smtClean="0"/>
              <a:t>views.py</a:t>
            </a:r>
            <a:r>
              <a:rPr lang="ko-KR" altLang="en-US" sz="1200" dirty="0" smtClean="0"/>
              <a:t>에 연결된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parameter ( : year) </a:t>
            </a:r>
            <a:r>
              <a:rPr lang="ko-KR" altLang="en-US" sz="1200" dirty="0" smtClean="0"/>
              <a:t>로 받아올 수 있게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659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7" y="980025"/>
            <a:ext cx="4667901" cy="20100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0377" y="241361"/>
            <a:ext cx="489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URL </a:t>
            </a:r>
            <a:r>
              <a:rPr lang="ko-KR" altLang="en-US" dirty="0" err="1" smtClean="0"/>
              <a:t>맵핑</a:t>
            </a:r>
            <a:r>
              <a:rPr lang="ko-KR" altLang="en-US" dirty="0" smtClean="0"/>
              <a:t> 규칙 </a:t>
            </a:r>
            <a:r>
              <a:rPr lang="en-US" altLang="ko-KR" dirty="0" smtClean="0"/>
              <a:t>-2  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0377" y="610693"/>
            <a:ext cx="88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URL Path Parameter </a:t>
            </a:r>
            <a:r>
              <a:rPr lang="ko-KR" altLang="en-US" sz="1200" dirty="0" smtClean="0"/>
              <a:t>에서 값 가져오기 </a:t>
            </a:r>
            <a:r>
              <a:rPr lang="en-US" altLang="ko-KR" sz="1200" dirty="0" smtClean="0"/>
              <a:t>-2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3537" y="3082414"/>
            <a:ext cx="4601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이용하여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주소에 포함되는 </a:t>
            </a:r>
            <a:r>
              <a:rPr lang="en-US" altLang="ko-KR" sz="1200" dirty="0" err="1" smtClean="0"/>
              <a:t>pathParameter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패턴을 지정할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정규표현식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의 적용을 위해서는 </a:t>
            </a:r>
            <a:r>
              <a:rPr lang="en-US" altLang="ko-KR" sz="1200" dirty="0" err="1" smtClean="0"/>
              <a:t>re_path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라이브러리를 사용한다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( ?P&lt;year&gt;{</a:t>
            </a:r>
            <a:r>
              <a:rPr lang="ko-KR" altLang="en-US" sz="1200" dirty="0" err="1" smtClean="0"/>
              <a:t>정규표현식</a:t>
            </a:r>
            <a:r>
              <a:rPr lang="en-US" altLang="ko-KR" sz="1200" dirty="0" smtClean="0"/>
              <a:t>} ) </a:t>
            </a:r>
            <a:r>
              <a:rPr lang="ko-KR" altLang="en-US" sz="1200" dirty="0" smtClean="0"/>
              <a:t>의 의미는 </a:t>
            </a:r>
            <a:r>
              <a:rPr lang="en-US" altLang="ko-KR" sz="1200" dirty="0" smtClean="0"/>
              <a:t>Parameter </a:t>
            </a:r>
            <a:r>
              <a:rPr lang="ko-KR" altLang="en-US" sz="1200" dirty="0" smtClean="0"/>
              <a:t>변수로 </a:t>
            </a:r>
            <a:r>
              <a:rPr lang="en-US" altLang="ko-KR" sz="1200" dirty="0" smtClean="0"/>
              <a:t>year</a:t>
            </a:r>
            <a:r>
              <a:rPr lang="ko-KR" altLang="en-US" sz="1200" dirty="0" smtClean="0"/>
              <a:t>를 선언하며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의 값은 </a:t>
            </a:r>
            <a:r>
              <a:rPr lang="ko-KR" altLang="en-US" sz="1200" dirty="0" err="1" smtClean="0"/>
              <a:t>정규표현식의</a:t>
            </a:r>
            <a:r>
              <a:rPr lang="ko-KR" altLang="en-US" sz="1200" dirty="0" smtClean="0"/>
              <a:t> 패턴의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규칙을 만족하는 값이다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603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 기본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변수 넘기기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7" y="610693"/>
            <a:ext cx="2943636" cy="22672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0377" y="1303158"/>
            <a:ext cx="2943636" cy="347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1130" y="690186"/>
            <a:ext cx="325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1.templates </a:t>
            </a:r>
            <a:r>
              <a:rPr lang="ko-KR" altLang="en-US" sz="1200" dirty="0" smtClean="0"/>
              <a:t>라는 폴더를 생성하고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파일을 작성한다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ppt</a:t>
            </a:r>
            <a:r>
              <a:rPr lang="en-US" altLang="ko-KR" sz="1200" dirty="0" smtClean="0"/>
              <a:t> 3</a:t>
            </a:r>
            <a:r>
              <a:rPr lang="ko-KR" altLang="en-US" sz="1200" dirty="0" smtClean="0"/>
              <a:t>페이지에 </a:t>
            </a:r>
            <a:r>
              <a:rPr lang="en-US" altLang="ko-KR" sz="1200" dirty="0" smtClean="0"/>
              <a:t>settings.py 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앱을</a:t>
            </a:r>
            <a:r>
              <a:rPr lang="ko-KR" altLang="en-US" sz="1200" dirty="0" smtClean="0"/>
              <a:t> 등록하여야 </a:t>
            </a:r>
            <a:r>
              <a:rPr lang="en-US" altLang="ko-KR" sz="1200" dirty="0" smtClean="0"/>
              <a:t>html ,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등의 파일을 읽을 수 있다</a:t>
            </a:r>
            <a:r>
              <a:rPr lang="en-US" altLang="ko-KR" sz="1200" dirty="0" smtClean="0"/>
              <a:t>.)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47" y="426027"/>
            <a:ext cx="4134427" cy="2715004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4" idx="3"/>
            <a:endCxn id="9" idx="1"/>
          </p:cNvCxnSpPr>
          <p:nvPr/>
        </p:nvCxnSpPr>
        <p:spPr>
          <a:xfrm>
            <a:off x="3104013" y="1477079"/>
            <a:ext cx="277117" cy="269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81130" y="241361"/>
            <a:ext cx="7807570" cy="3009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77" y="3744345"/>
            <a:ext cx="4277322" cy="24577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98935" y="4483100"/>
            <a:ext cx="2943636" cy="1778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7220" y="5071463"/>
            <a:ext cx="2943636" cy="1778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86300" y="3744345"/>
            <a:ext cx="671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템플릿에 변수를 </a:t>
            </a:r>
            <a:r>
              <a:rPr lang="ko-KR" altLang="en-US" sz="1200" dirty="0" err="1" smtClean="0"/>
              <a:t>넘기기위해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loader</a:t>
            </a:r>
            <a:r>
              <a:rPr lang="ko-KR" altLang="en-US" sz="1200" dirty="0" smtClean="0"/>
              <a:t>라이브러리를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loader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view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err="1"/>
              <a:t>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load</a:t>
            </a:r>
            <a:r>
              <a:rPr lang="ko-KR" altLang="en-US" sz="1200" dirty="0" smtClean="0"/>
              <a:t>하고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메소드에서</a:t>
            </a:r>
            <a:r>
              <a:rPr lang="ko-KR" altLang="en-US" sz="1200" dirty="0" smtClean="0"/>
              <a:t> 반환 시</a:t>
            </a:r>
            <a:r>
              <a:rPr lang="en-US" altLang="ko-KR" sz="1200" dirty="0" smtClean="0"/>
              <a:t>, load</a:t>
            </a:r>
            <a:r>
              <a:rPr lang="ko-KR" altLang="en-US" sz="1200" dirty="0" smtClean="0"/>
              <a:t>된 템플릿에 </a:t>
            </a:r>
            <a:r>
              <a:rPr lang="en-US" altLang="ko-KR" sz="1200" dirty="0" smtClean="0"/>
              <a:t>context </a:t>
            </a:r>
            <a:r>
              <a:rPr lang="ko-KR" altLang="en-US" sz="1200" dirty="0" smtClean="0"/>
              <a:t>값을 </a:t>
            </a:r>
            <a:r>
              <a:rPr lang="en-US" altLang="ko-KR" sz="1200" dirty="0" smtClean="0"/>
              <a:t>rendering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하여 반환한다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286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580" y="323334"/>
            <a:ext cx="2943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 </a:t>
            </a:r>
            <a:r>
              <a:rPr lang="ko-KR" altLang="en-US" dirty="0" smtClean="0"/>
              <a:t>템플릿 조건 처리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977" y="748145"/>
            <a:ext cx="450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err="1" smtClean="0"/>
              <a:t>렌더링</a:t>
            </a:r>
            <a:r>
              <a:rPr lang="ko-KR" altLang="en-US" sz="1200" dirty="0" smtClean="0"/>
              <a:t> 된 값을 이용하여 조건에 따라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태그를 조작한다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88977" y="1177544"/>
            <a:ext cx="450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</a:t>
            </a:r>
            <a:r>
              <a:rPr lang="ko-KR" altLang="en-US" sz="1200" dirty="0" err="1" smtClean="0"/>
              <a:t>메소드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혹은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 별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7" y="1606943"/>
            <a:ext cx="1695687" cy="1228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47" y="1606943"/>
            <a:ext cx="4753638" cy="11431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41547" y="1806633"/>
            <a:ext cx="4648253" cy="466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8977" y="2273300"/>
            <a:ext cx="1695687" cy="562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8" idx="3"/>
          </p:cNvCxnSpPr>
          <p:nvPr/>
        </p:nvCxnSpPr>
        <p:spPr>
          <a:xfrm flipH="1">
            <a:off x="2084664" y="2036342"/>
            <a:ext cx="556883" cy="518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77" y="2979812"/>
            <a:ext cx="3361870" cy="2674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365" y="2979812"/>
            <a:ext cx="3364235" cy="35584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382" y="2979812"/>
            <a:ext cx="2943636" cy="3000794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14" idx="2"/>
          </p:cNvCxnSpPr>
          <p:nvPr/>
        </p:nvCxnSpPr>
        <p:spPr>
          <a:xfrm rot="16200000" flipH="1">
            <a:off x="2954464" y="4769298"/>
            <a:ext cx="391349" cy="2160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2"/>
            <a:endCxn id="16" idx="2"/>
          </p:cNvCxnSpPr>
          <p:nvPr/>
        </p:nvCxnSpPr>
        <p:spPr>
          <a:xfrm rot="5400000" flipH="1" flipV="1">
            <a:off x="7541508" y="4351580"/>
            <a:ext cx="557665" cy="3815717"/>
          </a:xfrm>
          <a:prstGeom prst="bentConnector3">
            <a:avLst>
              <a:gd name="adj1" fmla="val -40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012" y="5849524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index.html</a:t>
            </a:r>
            <a:r>
              <a:rPr lang="ko-KR" altLang="en-US" sz="1200" dirty="0" smtClean="0"/>
              <a:t>의 시작하기 </a:t>
            </a:r>
            <a:r>
              <a:rPr lang="en-US" altLang="ko-KR" sz="1200" dirty="0" smtClean="0"/>
              <a:t>a </a:t>
            </a:r>
            <a:r>
              <a:rPr lang="ko-KR" altLang="en-US" sz="1200" dirty="0" smtClean="0"/>
              <a:t>태그를 클릭 시 </a:t>
            </a:r>
            <a:r>
              <a:rPr lang="en-US" altLang="ko-KR" sz="1200" dirty="0" smtClean="0"/>
              <a:t>select.html </a:t>
            </a:r>
            <a:r>
              <a:rPr lang="ko-KR" altLang="en-US" sz="1200" dirty="0" smtClean="0"/>
              <a:t>페이지 이동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780265" y="6158895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결과보기 </a:t>
            </a:r>
            <a:r>
              <a:rPr lang="en-US" altLang="ko-KR" sz="1200" dirty="0" smtClean="0"/>
              <a:t>a </a:t>
            </a:r>
            <a:r>
              <a:rPr lang="ko-KR" altLang="en-US" sz="1200" dirty="0" smtClean="0"/>
              <a:t>태그를 클릭 시</a:t>
            </a:r>
            <a:r>
              <a:rPr lang="en-US" altLang="ko-KR" sz="1200" dirty="0" smtClean="0"/>
              <a:t>result.html </a:t>
            </a:r>
            <a:r>
              <a:rPr lang="ko-KR" altLang="en-US" sz="1200" dirty="0" smtClean="0"/>
              <a:t>페이지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488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277" y="692666"/>
            <a:ext cx="450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views.py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 혹은 수정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31580" y="323334"/>
            <a:ext cx="303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 </a:t>
            </a:r>
            <a:r>
              <a:rPr lang="ko-KR" altLang="en-US" dirty="0" smtClean="0"/>
              <a:t>템플릿 조건 처리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7" y="1061998"/>
            <a:ext cx="4382112" cy="43535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300" y="2222500"/>
            <a:ext cx="3848100" cy="1320800"/>
          </a:xfrm>
          <a:prstGeom prst="rect">
            <a:avLst/>
          </a:prstGeom>
          <a:noFill/>
          <a:ln w="31750">
            <a:solidFill>
              <a:srgbClr val="0B0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2301" y="3543301"/>
            <a:ext cx="3848100" cy="63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0" y="1061998"/>
            <a:ext cx="436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파란 박스와 빨간 박스를 비교하여 알 수 있는 사항은 </a:t>
            </a:r>
            <a:r>
              <a:rPr lang="en-US" altLang="ko-KR" sz="1200" dirty="0" smtClean="0"/>
              <a:t>Django </a:t>
            </a:r>
            <a:r>
              <a:rPr lang="ko-KR" altLang="en-US" sz="1200" dirty="0" smtClean="0"/>
              <a:t>에서 제공하는 </a:t>
            </a:r>
            <a:r>
              <a:rPr lang="en-US" altLang="ko-KR" sz="1200" dirty="0" smtClean="0"/>
              <a:t>shortcuts </a:t>
            </a:r>
            <a:r>
              <a:rPr lang="ko-KR" altLang="en-US" sz="1200" dirty="0" smtClean="0"/>
              <a:t>라이브러리를 사용하면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loader </a:t>
            </a:r>
            <a:r>
              <a:rPr lang="ko-KR" altLang="en-US" sz="1200" dirty="0" smtClean="0"/>
              <a:t>라이브러리를 쓰지 않아도 된다는 것이다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54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881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48</cp:revision>
  <dcterms:created xsi:type="dcterms:W3CDTF">2021-06-16T00:39:47Z</dcterms:created>
  <dcterms:modified xsi:type="dcterms:W3CDTF">2021-06-16T08:05:24Z</dcterms:modified>
</cp:coreProperties>
</file>