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92" d="100"/>
          <a:sy n="92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5262-C6B0-45A9-9657-7FAD053DA2C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EB2-AF4B-4A29-8DDA-F611F28B2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67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5262-C6B0-45A9-9657-7FAD053DA2C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EB2-AF4B-4A29-8DDA-F611F28B2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1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5262-C6B0-45A9-9657-7FAD053DA2C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EB2-AF4B-4A29-8DDA-F611F28B2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8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5262-C6B0-45A9-9657-7FAD053DA2C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EB2-AF4B-4A29-8DDA-F611F28B2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5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5262-C6B0-45A9-9657-7FAD053DA2C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EB2-AF4B-4A29-8DDA-F611F28B2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50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5262-C6B0-45A9-9657-7FAD053DA2C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EB2-AF4B-4A29-8DDA-F611F28B2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7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5262-C6B0-45A9-9657-7FAD053DA2C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EB2-AF4B-4A29-8DDA-F611F28B2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1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5262-C6B0-45A9-9657-7FAD053DA2C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EB2-AF4B-4A29-8DDA-F611F28B2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5262-C6B0-45A9-9657-7FAD053DA2C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EB2-AF4B-4A29-8DDA-F611F28B2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41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5262-C6B0-45A9-9657-7FAD053DA2C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EB2-AF4B-4A29-8DDA-F611F28B2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30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5262-C6B0-45A9-9657-7FAD053DA2C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7EB2-AF4B-4A29-8DDA-F611F28B2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9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5262-C6B0-45A9-9657-7FAD053DA2C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37EB2-AF4B-4A29-8DDA-F611F28B2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7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164" y="135082"/>
            <a:ext cx="42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기본 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2900" y="654626"/>
            <a:ext cx="114611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/>
              <a:t>Django ORM </a:t>
            </a:r>
            <a:r>
              <a:rPr lang="ko-KR" altLang="en-US" sz="1200" dirty="0" smtClean="0"/>
              <a:t>개요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데이터 조회하기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데이터 </a:t>
            </a:r>
            <a:r>
              <a:rPr lang="ko-KR" altLang="en-US" sz="1200" dirty="0" err="1" smtClean="0"/>
              <a:t>필터링하기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4. </a:t>
            </a:r>
            <a:r>
              <a:rPr lang="ko-KR" altLang="en-US" sz="1200" dirty="0" err="1" smtClean="0"/>
              <a:t>페이징하기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5. </a:t>
            </a:r>
            <a:r>
              <a:rPr lang="en-US" altLang="ko-KR" sz="1200" dirty="0" smtClean="0"/>
              <a:t>Column Lookup</a:t>
            </a:r>
            <a:r>
              <a:rPr lang="ko-KR" altLang="en-US" sz="1200" dirty="0" smtClean="0"/>
              <a:t>으로 복잡한 조건 검색하기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6.  </a:t>
            </a:r>
            <a:r>
              <a:rPr lang="ko-KR" altLang="en-US" sz="1200" dirty="0" smtClean="0"/>
              <a:t>데이터 수정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삭제하기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05163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6991" y="282925"/>
            <a:ext cx="232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dirty="0" smtClean="0"/>
              <a:t>Django ORM </a:t>
            </a:r>
            <a:r>
              <a:rPr lang="ko-KR" altLang="en-US" dirty="0" smtClean="0"/>
              <a:t>개요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7200" y="820882"/>
            <a:ext cx="1123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1.Object Relation Mapping </a:t>
            </a:r>
            <a:r>
              <a:rPr lang="ko-KR" altLang="en-US" sz="1200" dirty="0" smtClean="0"/>
              <a:t>의 약자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2.</a:t>
            </a:r>
            <a:r>
              <a:rPr lang="ko-KR" altLang="en-US" sz="1200" dirty="0" smtClean="0"/>
              <a:t>서로 다른 시스템에서 일관된 데이터 교환 형식을 제공한다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3. DB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테이블에서의 하나의 </a:t>
            </a:r>
            <a:r>
              <a:rPr lang="en-US" altLang="ko-KR" sz="1200" dirty="0" smtClean="0"/>
              <a:t>Row </a:t>
            </a:r>
            <a:r>
              <a:rPr lang="ko-KR" altLang="en-US" sz="1200" dirty="0" smtClean="0"/>
              <a:t>정보는 </a:t>
            </a:r>
            <a:r>
              <a:rPr lang="en-US" altLang="ko-KR" sz="1200" dirty="0" smtClean="0"/>
              <a:t>Django App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model </a:t>
            </a:r>
            <a:r>
              <a:rPr lang="ko-KR" altLang="en-US" sz="1200" dirty="0" smtClean="0"/>
              <a:t>클래스에 의해 생성된 하나의 객체와 같으며</a:t>
            </a:r>
            <a:r>
              <a:rPr lang="en-US" altLang="ko-KR" sz="1200" dirty="0" smtClean="0"/>
              <a:t>, DB</a:t>
            </a:r>
            <a:r>
              <a:rPr lang="ko-KR" altLang="en-US" sz="1200" dirty="0" smtClean="0"/>
              <a:t>에서 사용되는 </a:t>
            </a:r>
            <a:r>
              <a:rPr lang="en-US" altLang="ko-KR" sz="1200" dirty="0" smtClean="0"/>
              <a:t>Query</a:t>
            </a:r>
            <a:r>
              <a:rPr lang="ko-KR" altLang="en-US" sz="1200" dirty="0" smtClean="0"/>
              <a:t>문을 사용하지 않더라도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객체와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데이터 간 </a:t>
            </a:r>
            <a:r>
              <a:rPr lang="en-US" altLang="ko-KR" sz="1200" dirty="0" smtClean="0"/>
              <a:t>injection </a:t>
            </a:r>
            <a:r>
              <a:rPr lang="ko-KR" altLang="en-US" sz="1200" dirty="0" smtClean="0"/>
              <a:t>기능을 수행한다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58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4433" y="293316"/>
            <a:ext cx="244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조회하기 </a:t>
            </a:r>
            <a:r>
              <a:rPr lang="en-US" altLang="ko-KR" dirty="0" smtClean="0"/>
              <a:t>-1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0854" y="674274"/>
            <a:ext cx="521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App </a:t>
            </a:r>
            <a:r>
              <a:rPr lang="ko-KR" altLang="en-US" sz="1200" dirty="0" err="1" smtClean="0"/>
              <a:t>셋팅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1.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third App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을 생성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&gt;&gt; python manage.py </a:t>
            </a:r>
            <a:r>
              <a:rPr lang="en-US" altLang="ko-KR" sz="1200" dirty="0" err="1" smtClean="0"/>
              <a:t>startapp</a:t>
            </a:r>
            <a:r>
              <a:rPr lang="en-US" altLang="ko-KR" sz="1200" dirty="0" smtClean="0"/>
              <a:t> third</a:t>
            </a:r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24433" y="1205189"/>
            <a:ext cx="11714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en-US" altLang="ko-KR" sz="1200" dirty="0" smtClean="0"/>
              <a:t>App </a:t>
            </a:r>
            <a:r>
              <a:rPr lang="ko-KR" altLang="en-US" sz="1200" dirty="0" err="1" smtClean="0"/>
              <a:t>셋팅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2</a:t>
            </a:r>
            <a:r>
              <a:rPr lang="en-US" altLang="ko-KR" sz="1200" dirty="0" smtClean="0"/>
              <a:t>.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urls.py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작성</a:t>
            </a:r>
            <a:endParaRPr lang="en-US" altLang="ko-KR" sz="1200" b="1" dirty="0" smtClean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854" y="4368568"/>
            <a:ext cx="5151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en-US" altLang="ko-KR" sz="1200" dirty="0" smtClean="0"/>
              <a:t>App </a:t>
            </a:r>
            <a:r>
              <a:rPr lang="ko-KR" altLang="en-US" sz="1200" dirty="0" err="1" smtClean="0"/>
              <a:t>셋팅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views.py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작성</a:t>
            </a:r>
            <a:endParaRPr lang="en-US" altLang="ko-KR" sz="1200" b="1" dirty="0" smtClean="0">
              <a:solidFill>
                <a:srgbClr val="00B05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93265" y="4777609"/>
            <a:ext cx="5356048" cy="1989528"/>
            <a:chOff x="1780495" y="3624504"/>
            <a:chExt cx="5356048" cy="198952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7906" y="3624504"/>
              <a:ext cx="3848637" cy="178142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9549" y="3670661"/>
              <a:ext cx="1152686" cy="1943371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780495" y="5405928"/>
              <a:ext cx="1171739" cy="201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꺾인 연결선 13"/>
            <p:cNvCxnSpPr/>
            <p:nvPr/>
          </p:nvCxnSpPr>
          <p:spPr>
            <a:xfrm flipV="1">
              <a:off x="2952234" y="4672970"/>
              <a:ext cx="335671" cy="86771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081794" y="1205189"/>
            <a:ext cx="5151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en-US" altLang="ko-KR" sz="1200" dirty="0" smtClean="0"/>
              <a:t>App </a:t>
            </a:r>
            <a:r>
              <a:rPr lang="ko-KR" altLang="en-US" sz="1200" dirty="0" err="1" smtClean="0"/>
              <a:t>셋팅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4.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templates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파일 작성</a:t>
            </a:r>
            <a:endParaRPr lang="en-US" altLang="ko-KR" sz="1200" b="1" dirty="0" smtClean="0">
              <a:solidFill>
                <a:srgbClr val="00B05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081794" y="1481008"/>
            <a:ext cx="5780095" cy="2400635"/>
            <a:chOff x="6081794" y="1623374"/>
            <a:chExt cx="5780095" cy="2400635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4"/>
            <a:srcRect r="34449"/>
            <a:stretch/>
          </p:blipFill>
          <p:spPr>
            <a:xfrm>
              <a:off x="6081794" y="1623374"/>
              <a:ext cx="1929597" cy="90500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8147" y="1623374"/>
              <a:ext cx="3343742" cy="2400635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6448589" y="2319781"/>
              <a:ext cx="1171739" cy="201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꺾인 연결선 23"/>
            <p:cNvCxnSpPr>
              <a:stCxn id="23" idx="3"/>
              <a:endCxn id="22" idx="1"/>
            </p:cNvCxnSpPr>
            <p:nvPr/>
          </p:nvCxnSpPr>
          <p:spPr>
            <a:xfrm>
              <a:off x="7620328" y="2420631"/>
              <a:ext cx="897819" cy="40306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081794" y="4030546"/>
            <a:ext cx="515113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en-US" altLang="ko-KR" sz="1200" dirty="0" smtClean="0"/>
              <a:t>App </a:t>
            </a:r>
            <a:r>
              <a:rPr lang="ko-KR" altLang="en-US" sz="1200" dirty="0" err="1" smtClean="0"/>
              <a:t>셋팅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5.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App 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등록</a:t>
            </a:r>
            <a:endParaRPr lang="en-US" altLang="ko-KR" sz="1200" b="1" dirty="0" smtClean="0">
              <a:solidFill>
                <a:srgbClr val="00B050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93265" y="1481009"/>
            <a:ext cx="4309909" cy="2549537"/>
            <a:chOff x="293265" y="1481009"/>
            <a:chExt cx="4309909" cy="2549537"/>
          </a:xfrm>
        </p:grpSpPr>
        <p:grpSp>
          <p:nvGrpSpPr>
            <p:cNvPr id="16" name="그룹 15"/>
            <p:cNvGrpSpPr/>
            <p:nvPr/>
          </p:nvGrpSpPr>
          <p:grpSpPr>
            <a:xfrm>
              <a:off x="293265" y="1481009"/>
              <a:ext cx="4309909" cy="2014289"/>
              <a:chOff x="224433" y="1480095"/>
              <a:chExt cx="4309909" cy="2014289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12790" y="1480095"/>
                <a:ext cx="2821552" cy="1297914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433" y="1560539"/>
                <a:ext cx="1171739" cy="1933845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224433" y="3085737"/>
                <a:ext cx="1171739" cy="2016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꺾인 연결선 8"/>
              <p:cNvCxnSpPr>
                <a:stCxn id="7" idx="3"/>
                <a:endCxn id="4" idx="1"/>
              </p:cNvCxnSpPr>
              <p:nvPr/>
            </p:nvCxnSpPr>
            <p:spPr>
              <a:xfrm flipV="1">
                <a:off x="1396172" y="2129052"/>
                <a:ext cx="316618" cy="105753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81622" y="2842386"/>
              <a:ext cx="2383522" cy="1188160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2192482" y="3740726"/>
              <a:ext cx="1859973" cy="1661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4171" y="4456448"/>
            <a:ext cx="2524477" cy="171473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364182" y="2842386"/>
            <a:ext cx="145382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firstdjango.urls.py</a:t>
            </a:r>
            <a:endParaRPr lang="ko-KR" altLang="en-US" sz="1200" dirty="0"/>
          </a:p>
        </p:txBody>
      </p:sp>
      <p:cxnSp>
        <p:nvCxnSpPr>
          <p:cNvPr id="37" name="꺾인 연결선 36"/>
          <p:cNvCxnSpPr>
            <a:stCxn id="34" idx="1"/>
            <a:endCxn id="29" idx="3"/>
          </p:cNvCxnSpPr>
          <p:nvPr/>
        </p:nvCxnSpPr>
        <p:spPr>
          <a:xfrm rot="10800000" flipV="1">
            <a:off x="4165144" y="2980886"/>
            <a:ext cx="199038" cy="45558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712528" y="5851232"/>
            <a:ext cx="1593824" cy="217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433" y="814876"/>
            <a:ext cx="5151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 models.py </a:t>
            </a:r>
            <a:r>
              <a:rPr lang="ko-KR" altLang="en-US" sz="1200" dirty="0" smtClean="0"/>
              <a:t>작성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4433" y="293316"/>
            <a:ext cx="244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조회하기 </a:t>
            </a:r>
            <a:r>
              <a:rPr lang="en-US" altLang="ko-KR" dirty="0" smtClean="0"/>
              <a:t>-2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33" y="1091875"/>
            <a:ext cx="4210638" cy="17433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1961" y="814876"/>
            <a:ext cx="5151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2. </a:t>
            </a:r>
            <a:r>
              <a:rPr lang="ko-KR" altLang="en-US" sz="1200" dirty="0" smtClean="0"/>
              <a:t>작성한 </a:t>
            </a:r>
            <a:r>
              <a:rPr lang="en-US" altLang="ko-KR" sz="1200" dirty="0" smtClean="0"/>
              <a:t>model</a:t>
            </a:r>
            <a:r>
              <a:rPr lang="ko-KR" altLang="en-US" sz="1200" dirty="0" smtClean="0"/>
              <a:t>을</a:t>
            </a:r>
            <a:r>
              <a:rPr lang="en-US" altLang="ko-KR" sz="1200" dirty="0" smtClean="0"/>
              <a:t> DB</a:t>
            </a:r>
            <a:r>
              <a:rPr lang="ko-KR" altLang="en-US" sz="1200" dirty="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적용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&gt;&gt; python manage.py </a:t>
            </a:r>
            <a:r>
              <a:rPr lang="en-US" altLang="ko-KR" sz="1200" dirty="0" err="1" smtClean="0"/>
              <a:t>makemigrations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&gt;&gt; python manage.py migrate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31960" y="1549167"/>
            <a:ext cx="515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3. </a:t>
            </a:r>
            <a:r>
              <a:rPr lang="ko-KR" altLang="en-US" sz="1200" dirty="0" smtClean="0"/>
              <a:t>데이터 입력 및 조회를 위하여 </a:t>
            </a:r>
            <a:r>
              <a:rPr lang="en-US" altLang="ko-KR" sz="1200" dirty="0" smtClean="0"/>
              <a:t>python shell </a:t>
            </a:r>
            <a:r>
              <a:rPr lang="ko-KR" altLang="en-US" sz="1200" dirty="0" smtClean="0"/>
              <a:t>접속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&gt;&gt; python manage.py shell</a:t>
            </a:r>
            <a:endParaRPr lang="en-US" altLang="ko-KR" sz="1200" dirty="0"/>
          </a:p>
          <a:p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133109" y="2348345"/>
            <a:ext cx="7058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&gt;&gt;&gt; from </a:t>
            </a:r>
            <a:r>
              <a:rPr lang="en-US" altLang="ko-KR" sz="1200" dirty="0" err="1" smtClean="0"/>
              <a:t>third.models</a:t>
            </a:r>
            <a:r>
              <a:rPr lang="en-US" altLang="ko-KR" sz="1200" dirty="0" smtClean="0"/>
              <a:t> import Restaurant </a:t>
            </a:r>
            <a:r>
              <a:rPr lang="en-US" altLang="ko-KR" sz="1200" dirty="0" smtClean="0">
                <a:sym typeface="Wingdings" panose="05000000000000000000" pitchFamily="2" charset="2"/>
              </a:rPr>
              <a:t> module class import</a:t>
            </a:r>
            <a:endParaRPr lang="en-US" altLang="ko-KR" sz="1200" dirty="0" smtClean="0"/>
          </a:p>
          <a:p>
            <a:r>
              <a:rPr lang="en-US" altLang="ko-KR" sz="1200" dirty="0" smtClean="0"/>
              <a:t>&gt;&gt;&gt; Restaurant(name={</a:t>
            </a:r>
            <a:r>
              <a:rPr lang="en-US" altLang="ko-KR" sz="1200" dirty="0" err="1" smtClean="0"/>
              <a:t>name_val</a:t>
            </a:r>
            <a:r>
              <a:rPr lang="en-US" altLang="ko-KR" sz="1200" dirty="0" smtClean="0"/>
              <a:t>} , address={</a:t>
            </a:r>
            <a:r>
              <a:rPr lang="en-US" altLang="ko-KR" sz="1200" dirty="0" err="1" smtClean="0"/>
              <a:t>addr_val</a:t>
            </a:r>
            <a:r>
              <a:rPr lang="en-US" altLang="ko-KR" sz="1200" dirty="0" smtClean="0"/>
              <a:t>}).save()  </a:t>
            </a:r>
            <a:r>
              <a:rPr lang="en-US" altLang="ko-KR" sz="1200" dirty="0" smtClean="0">
                <a:sym typeface="Wingdings" panose="05000000000000000000" pitchFamily="2" charset="2"/>
              </a:rPr>
              <a:t></a:t>
            </a:r>
            <a:r>
              <a:rPr lang="ko-KR" altLang="en-US" sz="1200" dirty="0" smtClean="0">
                <a:sym typeface="Wingdings" panose="05000000000000000000" pitchFamily="2" charset="2"/>
              </a:rPr>
              <a:t>개체 하나에 대한 정보</a:t>
            </a:r>
            <a:r>
              <a:rPr lang="en-US" altLang="ko-KR" sz="1200" dirty="0" smtClean="0">
                <a:sym typeface="Wingdings" panose="05000000000000000000" pitchFamily="2" charset="2"/>
              </a:rPr>
              <a:t>DB</a:t>
            </a:r>
            <a:r>
              <a:rPr lang="ko-KR" altLang="en-US" sz="1200" dirty="0" smtClean="0">
                <a:sym typeface="Wingdings" panose="05000000000000000000" pitchFamily="2" charset="2"/>
              </a:rPr>
              <a:t>저장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&gt;&gt;&gt; list =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Restaurant.objects</a:t>
            </a:r>
            <a:r>
              <a:rPr lang="en-US" altLang="ko-KR" sz="1200" dirty="0" smtClean="0">
                <a:sym typeface="Wingdings" panose="05000000000000000000" pitchFamily="2" charset="2"/>
              </a:rPr>
              <a:t>().all()  </a:t>
            </a:r>
            <a:r>
              <a:rPr lang="ko-KR" altLang="en-US" sz="1200" dirty="0" smtClean="0">
                <a:sym typeface="Wingdings" panose="05000000000000000000" pitchFamily="2" charset="2"/>
              </a:rPr>
              <a:t>조회되는 모든 </a:t>
            </a:r>
            <a:r>
              <a:rPr lang="en-US" altLang="ko-KR" sz="1200" dirty="0" smtClean="0">
                <a:sym typeface="Wingdings" panose="05000000000000000000" pitchFamily="2" charset="2"/>
              </a:rPr>
              <a:t>Restaurant </a:t>
            </a:r>
            <a:r>
              <a:rPr lang="ko-KR" altLang="en-US" sz="1200" dirty="0" smtClean="0">
                <a:sym typeface="Wingdings" panose="05000000000000000000" pitchFamily="2" charset="2"/>
              </a:rPr>
              <a:t>정보를 </a:t>
            </a:r>
            <a:r>
              <a:rPr lang="en-US" altLang="ko-KR" sz="1200" dirty="0" smtClean="0">
                <a:sym typeface="Wingdings" panose="05000000000000000000" pitchFamily="2" charset="2"/>
              </a:rPr>
              <a:t>query set</a:t>
            </a:r>
            <a:r>
              <a:rPr lang="ko-KR" altLang="en-US" sz="1200" dirty="0" smtClean="0">
                <a:sym typeface="Wingdings" panose="05000000000000000000" pitchFamily="2" charset="2"/>
              </a:rPr>
              <a:t>으로 반환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&gt;&gt;&gt;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Restaurant.objects</a:t>
            </a:r>
            <a:r>
              <a:rPr lang="en-US" altLang="ko-KR" sz="1200" dirty="0" smtClean="0">
                <a:sym typeface="Wingdings" panose="05000000000000000000" pitchFamily="2" charset="2"/>
              </a:rPr>
              <a:t>().all().values() 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querySet</a:t>
            </a:r>
            <a:r>
              <a:rPr lang="ko-KR" altLang="en-US" sz="1200" dirty="0" smtClean="0">
                <a:sym typeface="Wingdings" panose="05000000000000000000" pitchFamily="2" charset="2"/>
              </a:rPr>
              <a:t>의 내부 객체 정보들을 볼 수 있다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&gt;&gt;&gt;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Restaurant.objects</a:t>
            </a:r>
            <a:r>
              <a:rPr lang="en-US" altLang="ko-KR" sz="1200" dirty="0" smtClean="0">
                <a:sym typeface="Wingdings" panose="05000000000000000000" pitchFamily="2" charset="2"/>
              </a:rPr>
              <a:t>().get(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pk</a:t>
            </a:r>
            <a:r>
              <a:rPr lang="en-US" altLang="ko-KR" sz="1200" dirty="0" smtClean="0">
                <a:sym typeface="Wingdings" panose="05000000000000000000" pitchFamily="2" charset="2"/>
              </a:rPr>
              <a:t>=1).name 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pk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ym typeface="Wingdings" panose="05000000000000000000" pitchFamily="2" charset="2"/>
              </a:rPr>
              <a:t>값으로 데이터를 조회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384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733" y="179016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필터링하기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5733" y="548348"/>
            <a:ext cx="11669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목표</a:t>
            </a:r>
            <a:r>
              <a:rPr lang="en-US" altLang="ko-KR" sz="1200" dirty="0" smtClean="0"/>
              <a:t>: python shell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{</a:t>
            </a:r>
            <a:r>
              <a:rPr lang="ko-KR" altLang="en-US" sz="1200" dirty="0" smtClean="0"/>
              <a:t>클래스</a:t>
            </a:r>
            <a:r>
              <a:rPr lang="en-US" altLang="ko-KR" sz="1200" dirty="0" smtClean="0"/>
              <a:t>}.</a:t>
            </a:r>
            <a:r>
              <a:rPr lang="en-US" altLang="ko-KR" sz="1200" dirty="0" err="1" smtClean="0"/>
              <a:t>objects.all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커맨드는 모든 객체를 가져온다</a:t>
            </a:r>
            <a:r>
              <a:rPr lang="en-US" altLang="ko-KR" sz="1200" dirty="0" smtClean="0"/>
              <a:t>.  </a:t>
            </a:r>
            <a:r>
              <a:rPr lang="ko-KR" altLang="en-US" sz="1200" dirty="0" smtClean="0"/>
              <a:t>사용자가 </a:t>
            </a:r>
            <a:r>
              <a:rPr lang="en-US" altLang="ko-KR" sz="1200" dirty="0" smtClean="0"/>
              <a:t>ORM</a:t>
            </a:r>
            <a:r>
              <a:rPr lang="ko-KR" altLang="en-US" sz="1200" dirty="0" smtClean="0"/>
              <a:t>으로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를 검색 시 조건에 따라 </a:t>
            </a:r>
            <a:r>
              <a:rPr lang="ko-KR" altLang="en-US" sz="1200" dirty="0" err="1" smtClean="0"/>
              <a:t>필터링</a:t>
            </a:r>
            <a:r>
              <a:rPr lang="ko-KR" altLang="en-US" sz="1200" dirty="0" smtClean="0"/>
              <a:t> 된 데이터를 가져오는 방법을 알아본다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010013"/>
            <a:ext cx="11481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/>
              <a:t>get()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객체 하나를 반환한다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    ex) rest =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Restaurant.objects</a:t>
            </a:r>
            <a:r>
              <a:rPr lang="en-US" altLang="ko-KR" sz="1200" dirty="0" smtClean="0">
                <a:sym typeface="Wingdings" panose="05000000000000000000" pitchFamily="2" charset="2"/>
              </a:rPr>
              <a:t>().get(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pk</a:t>
            </a:r>
            <a:r>
              <a:rPr lang="en-US" altLang="ko-KR" sz="1200" dirty="0" smtClean="0">
                <a:sym typeface="Wingdings" panose="05000000000000000000" pitchFamily="2" charset="2"/>
              </a:rPr>
              <a:t>=2)  [</a:t>
            </a:r>
            <a:r>
              <a:rPr lang="ko-KR" altLang="en-US" sz="1200" dirty="0" smtClean="0">
                <a:sym typeface="Wingdings" panose="05000000000000000000" pitchFamily="2" charset="2"/>
              </a:rPr>
              <a:t>객체 하나를 저장</a:t>
            </a:r>
            <a:r>
              <a:rPr lang="en-US" altLang="ko-KR" sz="1200" dirty="0" smtClean="0">
                <a:sym typeface="Wingdings" panose="05000000000000000000" pitchFamily="2" charset="2"/>
              </a:rPr>
              <a:t>]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     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rest_name</a:t>
            </a:r>
            <a:r>
              <a:rPr lang="en-US" altLang="ko-KR" sz="1200" dirty="0" smtClean="0">
                <a:sym typeface="Wingdings" panose="05000000000000000000" pitchFamily="2" charset="2"/>
              </a:rPr>
              <a:t> =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Restaurant.objects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.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get</a:t>
            </a:r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pk</a:t>
            </a:r>
            <a:r>
              <a:rPr lang="en-US" altLang="ko-KR" sz="1200" dirty="0" smtClean="0">
                <a:sym typeface="Wingdings" panose="05000000000000000000" pitchFamily="2" charset="2"/>
              </a:rPr>
              <a:t>=2).name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pPr marL="228600" indent="-228600">
              <a:buAutoNum type="arabicPeriod" startAt="2"/>
            </a:pPr>
            <a:r>
              <a:rPr lang="en-US" altLang="ko-KR" sz="1200" dirty="0" smtClean="0"/>
              <a:t>filter(</a:t>
            </a:r>
            <a:r>
              <a:rPr lang="ko-KR" altLang="en-US" sz="1200" dirty="0" smtClean="0"/>
              <a:t>조건</a:t>
            </a:r>
            <a:r>
              <a:rPr lang="en-US" altLang="ko-KR" sz="1200" dirty="0" smtClean="0"/>
              <a:t>)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조건에 맞는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query_set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ym typeface="Wingdings" panose="05000000000000000000" pitchFamily="2" charset="2"/>
              </a:rPr>
              <a:t>리스트를 가져온다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    ex)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Restaurant.objects.filter</a:t>
            </a:r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pk</a:t>
            </a:r>
            <a:r>
              <a:rPr lang="en-US" altLang="ko-KR" sz="1200" dirty="0" smtClean="0">
                <a:sym typeface="Wingdings" panose="05000000000000000000" pitchFamily="2" charset="2"/>
              </a:rPr>
              <a:t>__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gt</a:t>
            </a:r>
            <a:r>
              <a:rPr lang="en-US" altLang="ko-KR" sz="1200" dirty="0" smtClean="0">
                <a:sym typeface="Wingdings" panose="05000000000000000000" pitchFamily="2" charset="2"/>
              </a:rPr>
              <a:t> =1).values() 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pk</a:t>
            </a:r>
            <a:r>
              <a:rPr lang="ko-KR" altLang="en-US" sz="1200" dirty="0" smtClean="0">
                <a:sym typeface="Wingdings" panose="05000000000000000000" pitchFamily="2" charset="2"/>
              </a:rPr>
              <a:t>값이 </a:t>
            </a:r>
            <a:r>
              <a:rPr lang="en-US" altLang="ko-KR" sz="1200" dirty="0" smtClean="0">
                <a:sym typeface="Wingdings" panose="05000000000000000000" pitchFamily="2" charset="2"/>
              </a:rPr>
              <a:t>1</a:t>
            </a:r>
            <a:r>
              <a:rPr lang="ko-KR" altLang="en-US" sz="1200" dirty="0" smtClean="0">
                <a:sym typeface="Wingdings" panose="05000000000000000000" pitchFamily="2" charset="2"/>
              </a:rPr>
              <a:t>보다 경우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      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Restaurant.objects.exclude</a:t>
            </a:r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pk</a:t>
            </a:r>
            <a:r>
              <a:rPr lang="en-US" altLang="ko-KR" sz="1200" dirty="0" smtClean="0">
                <a:sym typeface="Wingdings" panose="05000000000000000000" pitchFamily="2" charset="2"/>
              </a:rPr>
              <a:t>=1).values() 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pk</a:t>
            </a:r>
            <a:r>
              <a:rPr lang="ko-KR" altLang="en-US" sz="1200" dirty="0" smtClean="0">
                <a:sym typeface="Wingdings" panose="05000000000000000000" pitchFamily="2" charset="2"/>
              </a:rPr>
              <a:t>값이 </a:t>
            </a:r>
            <a:r>
              <a:rPr lang="en-US" altLang="ko-KR" sz="1200" dirty="0" smtClean="0">
                <a:sym typeface="Wingdings" panose="05000000000000000000" pitchFamily="2" charset="2"/>
              </a:rPr>
              <a:t>1</a:t>
            </a:r>
            <a:r>
              <a:rPr lang="ko-KR" altLang="en-US" sz="1200" dirty="0" smtClean="0">
                <a:sym typeface="Wingdings" panose="05000000000000000000" pitchFamily="2" charset="2"/>
              </a:rPr>
              <a:t>이 아닌 </a:t>
            </a:r>
            <a:r>
              <a:rPr lang="en-US" altLang="ko-KR" sz="1200" dirty="0" smtClean="0">
                <a:sym typeface="Wingdings" panose="05000000000000000000" pitchFamily="2" charset="2"/>
              </a:rPr>
              <a:t>row </a:t>
            </a:r>
            <a:r>
              <a:rPr lang="ko-KR" altLang="en-US" sz="1200" dirty="0" smtClean="0">
                <a:sym typeface="Wingdings" panose="05000000000000000000" pitchFamily="2" charset="2"/>
              </a:rPr>
              <a:t>가져오기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      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Restaurant.objects.filter</a:t>
            </a:r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pk</a:t>
            </a:r>
            <a:r>
              <a:rPr lang="en-US" altLang="ko-KR" sz="1200" dirty="0" smtClean="0">
                <a:sym typeface="Wingdings" panose="05000000000000000000" pitchFamily="2" charset="2"/>
              </a:rPr>
              <a:t>__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gt</a:t>
            </a:r>
            <a:r>
              <a:rPr lang="en-US" altLang="ko-KR" sz="1200" dirty="0" smtClean="0">
                <a:sym typeface="Wingdings" panose="05000000000000000000" pitchFamily="2" charset="2"/>
              </a:rPr>
              <a:t> =1 ,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pk</a:t>
            </a:r>
            <a:r>
              <a:rPr lang="en-US" altLang="ko-KR" sz="1200" dirty="0" smtClean="0">
                <a:sym typeface="Wingdings" panose="05000000000000000000" pitchFamily="2" charset="2"/>
              </a:rPr>
              <a:t>__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lt</a:t>
            </a:r>
            <a:r>
              <a:rPr lang="en-US" altLang="ko-KR" sz="1200" dirty="0" smtClean="0">
                <a:sym typeface="Wingdings" panose="05000000000000000000" pitchFamily="2" charset="2"/>
              </a:rPr>
              <a:t> =3).values() 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pk</a:t>
            </a:r>
            <a:r>
              <a:rPr lang="ko-KR" altLang="en-US" sz="1200" dirty="0" smtClean="0">
                <a:sym typeface="Wingdings" panose="05000000000000000000" pitchFamily="2" charset="2"/>
              </a:rPr>
              <a:t>값이 </a:t>
            </a:r>
            <a:r>
              <a:rPr lang="en-US" altLang="ko-KR" sz="1200" dirty="0" smtClean="0">
                <a:sym typeface="Wingdings" panose="05000000000000000000" pitchFamily="2" charset="2"/>
              </a:rPr>
              <a:t>1</a:t>
            </a:r>
            <a:r>
              <a:rPr lang="ko-KR" altLang="en-US" sz="1200" dirty="0" smtClean="0">
                <a:sym typeface="Wingdings" panose="05000000000000000000" pitchFamily="2" charset="2"/>
              </a:rPr>
              <a:t>보다 크고 </a:t>
            </a:r>
            <a:r>
              <a:rPr lang="en-US" altLang="ko-KR" sz="1200" dirty="0" smtClean="0">
                <a:sym typeface="Wingdings" panose="05000000000000000000" pitchFamily="2" charset="2"/>
              </a:rPr>
              <a:t>3</a:t>
            </a:r>
            <a:r>
              <a:rPr lang="ko-KR" altLang="en-US" sz="1200" dirty="0" smtClean="0">
                <a:sym typeface="Wingdings" panose="05000000000000000000" pitchFamily="2" charset="2"/>
              </a:rPr>
              <a:t>보다 작은 값 조회하기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        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Restaurant.objects.filter</a:t>
            </a:r>
            <a:r>
              <a:rPr lang="en-US" altLang="ko-KR" sz="1200" dirty="0" smtClean="0">
                <a:sym typeface="Wingdings" panose="05000000000000000000" pitchFamily="2" charset="2"/>
              </a:rPr>
              <a:t>(name__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icontains</a:t>
            </a:r>
            <a:r>
              <a:rPr lang="en-US" altLang="ko-KR" sz="1200" dirty="0" smtClean="0">
                <a:sym typeface="Wingdings" panose="05000000000000000000" pitchFamily="2" charset="2"/>
              </a:rPr>
              <a:t>=‘Deli’).values()  name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컬럼에서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‘Deli’ </a:t>
            </a:r>
            <a:r>
              <a:rPr lang="ko-KR" altLang="en-US" sz="1200" dirty="0" smtClean="0">
                <a:sym typeface="Wingdings" panose="05000000000000000000" pitchFamily="2" charset="2"/>
              </a:rPr>
              <a:t>라는 문자열이 포함된 </a:t>
            </a:r>
            <a:r>
              <a:rPr lang="en-US" altLang="ko-KR" sz="1200" dirty="0" smtClean="0">
                <a:sym typeface="Wingdings" panose="05000000000000000000" pitchFamily="2" charset="2"/>
              </a:rPr>
              <a:t>row</a:t>
            </a:r>
            <a:r>
              <a:rPr lang="ko-KR" altLang="en-US" sz="1200" dirty="0" smtClean="0">
                <a:sym typeface="Wingdings" panose="05000000000000000000" pitchFamily="2" charset="2"/>
              </a:rPr>
              <a:t> 검색</a:t>
            </a:r>
            <a:r>
              <a:rPr lang="en-US" altLang="ko-KR" sz="1200" dirty="0" smtClean="0">
                <a:sym typeface="Wingdings" panose="05000000000000000000" pitchFamily="2" charset="2"/>
              </a:rPr>
              <a:t>. {%Deli%}</a:t>
            </a: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        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Restaurant.objects.filter</a:t>
            </a:r>
            <a:r>
              <a:rPr lang="en-US" altLang="ko-KR" sz="1200" dirty="0" smtClean="0">
                <a:sym typeface="Wingdings" panose="05000000000000000000" pitchFamily="2" charset="2"/>
              </a:rPr>
              <a:t>(name__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startswith</a:t>
            </a:r>
            <a:r>
              <a:rPr lang="en-US" altLang="ko-KR" sz="1200" dirty="0" smtClean="0">
                <a:sym typeface="Wingdings" panose="05000000000000000000" pitchFamily="2" charset="2"/>
              </a:rPr>
              <a:t>=‘Deli’).values()  </a:t>
            </a:r>
            <a:r>
              <a:rPr lang="en-US" altLang="ko-KR" sz="1200" dirty="0" smtClean="0">
                <a:sym typeface="Wingdings" panose="05000000000000000000" pitchFamily="2" charset="2"/>
              </a:rPr>
              <a:t>name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컬럼에서</a:t>
            </a:r>
            <a:r>
              <a:rPr lang="ko-KR" altLang="en-US" sz="1200" dirty="0" smtClean="0">
                <a:sym typeface="Wingdings" panose="05000000000000000000" pitchFamily="2" charset="2"/>
              </a:rPr>
              <a:t>  </a:t>
            </a:r>
            <a:r>
              <a:rPr lang="en-US" altLang="ko-KR" sz="1200" dirty="0" smtClean="0">
                <a:sym typeface="Wingdings" panose="05000000000000000000" pitchFamily="2" charset="2"/>
              </a:rPr>
              <a:t>‘Deli’ </a:t>
            </a:r>
            <a:r>
              <a:rPr lang="ko-KR" altLang="en-US" sz="1200" dirty="0" smtClean="0">
                <a:sym typeface="Wingdings" panose="05000000000000000000" pitchFamily="2" charset="2"/>
              </a:rPr>
              <a:t>라는  문자열로 시작하는 </a:t>
            </a:r>
            <a:r>
              <a:rPr lang="en-US" altLang="ko-KR" sz="1200" dirty="0" smtClean="0">
                <a:sym typeface="Wingdings" panose="05000000000000000000" pitchFamily="2" charset="2"/>
              </a:rPr>
              <a:t>row </a:t>
            </a:r>
            <a:r>
              <a:rPr lang="ko-KR" altLang="en-US" sz="1200" dirty="0" smtClean="0">
                <a:sym typeface="Wingdings" panose="05000000000000000000" pitchFamily="2" charset="2"/>
              </a:rPr>
              <a:t>검색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        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Restaurant.objects.filter</a:t>
            </a:r>
            <a:r>
              <a:rPr lang="en-US" altLang="ko-KR" sz="1200" dirty="0" smtClean="0">
                <a:sym typeface="Wingdings" panose="05000000000000000000" pitchFamily="2" charset="2"/>
              </a:rPr>
              <a:t>(name__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endswith</a:t>
            </a:r>
            <a:r>
              <a:rPr lang="en-US" altLang="ko-KR" sz="1200" dirty="0" smtClean="0">
                <a:sym typeface="Wingdings" panose="05000000000000000000" pitchFamily="2" charset="2"/>
              </a:rPr>
              <a:t>=‘Deli’).values()  name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컬럼에서</a:t>
            </a:r>
            <a:r>
              <a:rPr lang="ko-KR" altLang="en-US" sz="1200" dirty="0" smtClean="0">
                <a:sym typeface="Wingdings" panose="05000000000000000000" pitchFamily="2" charset="2"/>
              </a:rPr>
              <a:t>  </a:t>
            </a:r>
            <a:r>
              <a:rPr lang="en-US" altLang="ko-KR" sz="1200" dirty="0" smtClean="0">
                <a:sym typeface="Wingdings" panose="05000000000000000000" pitchFamily="2" charset="2"/>
              </a:rPr>
              <a:t>‘Deli’ </a:t>
            </a:r>
            <a:r>
              <a:rPr lang="ko-KR" altLang="en-US" sz="1200" dirty="0" smtClean="0">
                <a:sym typeface="Wingdings" panose="05000000000000000000" pitchFamily="2" charset="2"/>
              </a:rPr>
              <a:t>라는  문자열로 </a:t>
            </a:r>
            <a:r>
              <a:rPr lang="ko-KR" altLang="en-US" sz="1200" dirty="0" smtClean="0">
                <a:sym typeface="Wingdings" panose="05000000000000000000" pitchFamily="2" charset="2"/>
              </a:rPr>
              <a:t>끝나</a:t>
            </a:r>
            <a:r>
              <a:rPr lang="ko-KR" altLang="en-US" sz="1200" dirty="0" smtClean="0">
                <a:sym typeface="Wingdings" panose="05000000000000000000" pitchFamily="2" charset="2"/>
              </a:rPr>
              <a:t>는 </a:t>
            </a:r>
            <a:r>
              <a:rPr lang="en-US" altLang="ko-KR" sz="1200" dirty="0" smtClean="0">
                <a:sym typeface="Wingdings" panose="05000000000000000000" pitchFamily="2" charset="2"/>
              </a:rPr>
              <a:t>row </a:t>
            </a:r>
            <a:r>
              <a:rPr lang="ko-KR" altLang="en-US" sz="1200" dirty="0" smtClean="0">
                <a:sym typeface="Wingdings" panose="05000000000000000000" pitchFamily="2" charset="2"/>
              </a:rPr>
              <a:t>검색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      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Restaurant.objects.filter</a:t>
            </a:r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created_at__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range</a:t>
            </a:r>
            <a:r>
              <a:rPr lang="en-US" altLang="ko-KR" sz="1200" dirty="0" smtClean="0">
                <a:sym typeface="Wingdings" panose="05000000000000000000" pitchFamily="2" charset="2"/>
              </a:rPr>
              <a:t>=(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start_date</a:t>
            </a:r>
            <a:r>
              <a:rPr lang="en-US" altLang="ko-KR" sz="1200" dirty="0" smtClean="0">
                <a:sym typeface="Wingdings" panose="05000000000000000000" pitchFamily="2" charset="2"/>
              </a:rPr>
              <a:t> ,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end_date</a:t>
            </a:r>
            <a:r>
              <a:rPr lang="en-US" altLang="ko-KR" sz="1200" dirty="0" smtClean="0">
                <a:sym typeface="Wingdings" panose="05000000000000000000" pitchFamily="2" charset="2"/>
              </a:rPr>
              <a:t> )).values()  between </a:t>
            </a:r>
            <a:r>
              <a:rPr lang="ko-KR" altLang="en-US" sz="1200" dirty="0" smtClean="0">
                <a:sym typeface="Wingdings" panose="05000000000000000000" pitchFamily="2" charset="2"/>
              </a:rPr>
              <a:t>문법과 동일 </a:t>
            </a:r>
            <a:r>
              <a:rPr lang="en-US" altLang="ko-KR" sz="1200" dirty="0" smtClean="0">
                <a:sym typeface="Wingdings" panose="05000000000000000000" pitchFamily="2" charset="2"/>
              </a:rPr>
              <a:t>( </a:t>
            </a:r>
            <a:r>
              <a:rPr lang="ko-KR" altLang="en-US" sz="1200" dirty="0" smtClean="0">
                <a:sym typeface="Wingdings" panose="05000000000000000000" pitchFamily="2" charset="2"/>
              </a:rPr>
              <a:t>시작일과 끝일 사이의 값을 가져옴</a:t>
            </a:r>
            <a:r>
              <a:rPr lang="en-US" altLang="ko-KR" sz="1200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      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Restaurant.objects.filter</a:t>
            </a:r>
            <a:r>
              <a:rPr lang="en-US" altLang="ko-KR" sz="1200" dirty="0" smtClean="0">
                <a:sym typeface="Wingdings" panose="05000000000000000000" pitchFamily="2" charset="2"/>
              </a:rPr>
              <a:t>(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id__in</a:t>
            </a:r>
            <a:r>
              <a:rPr lang="en-US" altLang="ko-KR" sz="1200" dirty="0" smtClean="0">
                <a:sym typeface="Wingdings" panose="05000000000000000000" pitchFamily="2" charset="2"/>
              </a:rPr>
              <a:t>=[1,3]).values() 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sql</a:t>
            </a:r>
            <a:r>
              <a:rPr lang="ko-KR" altLang="en-US" sz="1200" dirty="0" smtClean="0">
                <a:sym typeface="Wingdings" panose="05000000000000000000" pitchFamily="2" charset="2"/>
              </a:rPr>
              <a:t>의 </a:t>
            </a:r>
            <a:r>
              <a:rPr lang="en-US" altLang="ko-KR" sz="1200" dirty="0" smtClean="0">
                <a:sym typeface="Wingdings" panose="05000000000000000000" pitchFamily="2" charset="2"/>
              </a:rPr>
              <a:t>in </a:t>
            </a:r>
            <a:r>
              <a:rPr lang="ko-KR" altLang="en-US" sz="1200" dirty="0" smtClean="0">
                <a:sym typeface="Wingdings" panose="05000000000000000000" pitchFamily="2" charset="2"/>
              </a:rPr>
              <a:t>문법 </a:t>
            </a:r>
            <a:r>
              <a:rPr lang="en-US" altLang="ko-KR" sz="1200" dirty="0" smtClean="0">
                <a:sym typeface="Wingdings" panose="05000000000000000000" pitchFamily="2" charset="2"/>
              </a:rPr>
              <a:t>: id </a:t>
            </a:r>
            <a:r>
              <a:rPr lang="ko-KR" altLang="en-US" sz="1200" dirty="0" smtClean="0">
                <a:sym typeface="Wingdings" panose="05000000000000000000" pitchFamily="2" charset="2"/>
              </a:rPr>
              <a:t>값이 </a:t>
            </a:r>
            <a:r>
              <a:rPr lang="en-US" altLang="ko-KR" sz="1200" dirty="0" smtClean="0">
                <a:sym typeface="Wingdings" panose="05000000000000000000" pitchFamily="2" charset="2"/>
              </a:rPr>
              <a:t>1 </a:t>
            </a:r>
            <a:r>
              <a:rPr lang="ko-KR" altLang="en-US" sz="1200" dirty="0" smtClean="0">
                <a:sym typeface="Wingdings" panose="05000000000000000000" pitchFamily="2" charset="2"/>
              </a:rPr>
              <a:t>또는 </a:t>
            </a:r>
            <a:r>
              <a:rPr lang="en-US" altLang="ko-KR" sz="1200" dirty="0" smtClean="0">
                <a:sym typeface="Wingdings" panose="05000000000000000000" pitchFamily="2" charset="2"/>
              </a:rPr>
              <a:t>3</a:t>
            </a:r>
            <a:r>
              <a:rPr lang="ko-KR" altLang="en-US" sz="1200" dirty="0" smtClean="0">
                <a:sym typeface="Wingdings" panose="05000000000000000000" pitchFamily="2" charset="2"/>
              </a:rPr>
              <a:t>인 값을 검색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3. Chaining </a:t>
            </a:r>
            <a:r>
              <a:rPr lang="ko-KR" altLang="en-US" sz="1200" dirty="0" smtClean="0">
                <a:sym typeface="Wingdings" panose="05000000000000000000" pitchFamily="2" charset="2"/>
              </a:rPr>
              <a:t>검색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querySet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ym typeface="Wingdings" panose="05000000000000000000" pitchFamily="2" charset="2"/>
              </a:rPr>
              <a:t>조회결과에 다시 조회 조건을 걸 수 있다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dirty="0" smtClean="0"/>
              <a:t>    ex)  </a:t>
            </a:r>
            <a:r>
              <a:rPr lang="en-US" altLang="ko-KR" sz="1200" dirty="0" err="1" smtClean="0"/>
              <a:t>Restaurant.objects.filter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pk_gt</a:t>
            </a:r>
            <a:r>
              <a:rPr lang="en-US" altLang="ko-KR" sz="1200" dirty="0" smtClean="0"/>
              <a:t>=1).exclude(</a:t>
            </a:r>
            <a:r>
              <a:rPr lang="en-US" altLang="ko-KR" sz="1200" dirty="0" err="1" smtClean="0"/>
              <a:t>pk</a:t>
            </a:r>
            <a:r>
              <a:rPr lang="en-US" altLang="ko-KR" sz="1200" dirty="0" smtClean="0"/>
              <a:t>=3).values() </a:t>
            </a:r>
            <a:r>
              <a:rPr lang="en-US" altLang="ko-KR" sz="1200" dirty="0" smtClean="0">
                <a:sym typeface="Wingdings" panose="05000000000000000000" pitchFamily="2" charset="2"/>
              </a:rPr>
              <a:t> 1</a:t>
            </a:r>
            <a:r>
              <a:rPr lang="ko-KR" altLang="en-US" sz="1200" dirty="0" smtClean="0">
                <a:sym typeface="Wingdings" panose="05000000000000000000" pitchFamily="2" charset="2"/>
              </a:rPr>
              <a:t>보다 크고 </a:t>
            </a:r>
            <a:r>
              <a:rPr lang="en-US" altLang="ko-KR" sz="1200" dirty="0" smtClean="0">
                <a:sym typeface="Wingdings" panose="05000000000000000000" pitchFamily="2" charset="2"/>
              </a:rPr>
              <a:t>3</a:t>
            </a:r>
            <a:r>
              <a:rPr lang="ko-KR" altLang="en-US" sz="1200" dirty="0" smtClean="0">
                <a:sym typeface="Wingdings" panose="05000000000000000000" pitchFamily="2" charset="2"/>
              </a:rPr>
              <a:t>보다 작은 값을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dataChaining</a:t>
            </a:r>
            <a:r>
              <a:rPr lang="ko-KR" altLang="en-US" sz="1200" dirty="0" smtClean="0">
                <a:sym typeface="Wingdings" panose="05000000000000000000" pitchFamily="2" charset="2"/>
              </a:rPr>
              <a:t>을 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      </a:t>
            </a:r>
            <a:r>
              <a:rPr lang="ko-KR" altLang="en-US" sz="1200" dirty="0" smtClean="0">
                <a:sym typeface="Wingdings" panose="05000000000000000000" pitchFamily="2" charset="2"/>
              </a:rPr>
              <a:t>통해서도 찾을 수 있다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66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3242" y="116670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페이징하기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53242" y="605043"/>
            <a:ext cx="11255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오름차순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내림차순 정렬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1. </a:t>
            </a:r>
            <a:r>
              <a:rPr lang="en-US" altLang="ko-KR" sz="1200" dirty="0" err="1" smtClean="0"/>
              <a:t>Restaurant.objects.order_by</a:t>
            </a:r>
            <a:r>
              <a:rPr lang="en-US" altLang="ko-KR" sz="1200" dirty="0" smtClean="0"/>
              <a:t>('</a:t>
            </a:r>
            <a:r>
              <a:rPr lang="en-US" altLang="ko-KR" sz="1200" dirty="0" err="1" smtClean="0"/>
              <a:t>created_at</a:t>
            </a:r>
            <a:r>
              <a:rPr lang="en-US" altLang="ko-KR" sz="1200" dirty="0" smtClean="0"/>
              <a:t>') </a:t>
            </a:r>
            <a:r>
              <a:rPr lang="en-US" altLang="ko-KR" sz="1200" dirty="0" smtClean="0">
                <a:sym typeface="Wingdings" panose="05000000000000000000" pitchFamily="2" charset="2"/>
              </a:rPr>
              <a:t> [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created_at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컬럼을</a:t>
            </a:r>
            <a:r>
              <a:rPr lang="ko-KR" altLang="en-US" sz="1200" dirty="0" smtClean="0">
                <a:sym typeface="Wingdings" panose="05000000000000000000" pitchFamily="2" charset="2"/>
              </a:rPr>
              <a:t> 기준으로 오름차순 검색 결과 반환</a:t>
            </a:r>
            <a:r>
              <a:rPr lang="en-US" altLang="ko-KR" sz="1200" dirty="0" smtClean="0">
                <a:sym typeface="Wingdings" panose="05000000000000000000" pitchFamily="2" charset="2"/>
              </a:rPr>
              <a:t>]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2. </a:t>
            </a:r>
            <a:r>
              <a:rPr lang="en-US" altLang="ko-KR" sz="1200" dirty="0" err="1" smtClean="0"/>
              <a:t>Restaurant.objects.order_by</a:t>
            </a:r>
            <a:r>
              <a:rPr lang="en-US" altLang="ko-KR" sz="1200" dirty="0" smtClean="0"/>
              <a:t>(‘-</a:t>
            </a:r>
            <a:r>
              <a:rPr lang="en-US" altLang="ko-KR" sz="1200" dirty="0" err="1" smtClean="0"/>
              <a:t>created_at</a:t>
            </a:r>
            <a:r>
              <a:rPr lang="en-US" altLang="ko-KR" sz="1200" dirty="0" smtClean="0"/>
              <a:t>') </a:t>
            </a:r>
            <a:r>
              <a:rPr lang="en-US" altLang="ko-KR" sz="1200" dirty="0" smtClean="0">
                <a:sym typeface="Wingdings" panose="05000000000000000000" pitchFamily="2" charset="2"/>
              </a:rPr>
              <a:t> [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created_at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컬럼을</a:t>
            </a:r>
            <a:r>
              <a:rPr lang="ko-KR" altLang="en-US" sz="1200" dirty="0" smtClean="0">
                <a:sym typeface="Wingdings" panose="05000000000000000000" pitchFamily="2" charset="2"/>
              </a:rPr>
              <a:t> 기준으로 </a:t>
            </a:r>
            <a:r>
              <a:rPr lang="ko-KR" altLang="en-US" sz="1200" dirty="0" smtClean="0">
                <a:sym typeface="Wingdings" panose="05000000000000000000" pitchFamily="2" charset="2"/>
              </a:rPr>
              <a:t>내림</a:t>
            </a:r>
            <a:r>
              <a:rPr lang="ko-KR" altLang="en-US" sz="1200" dirty="0" smtClean="0">
                <a:sym typeface="Wingdings" panose="05000000000000000000" pitchFamily="2" charset="2"/>
              </a:rPr>
              <a:t>차순 검색 결과 반환</a:t>
            </a:r>
            <a:r>
              <a:rPr lang="en-US" altLang="ko-KR" sz="1200" dirty="0" smtClean="0">
                <a:sym typeface="Wingdings" panose="05000000000000000000" pitchFamily="2" charset="2"/>
              </a:rPr>
              <a:t>]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53242" y="1505589"/>
            <a:ext cx="11255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검색 결과 </a:t>
            </a:r>
            <a:r>
              <a:rPr lang="en-US" altLang="ko-KR" sz="1200" dirty="0" smtClean="0"/>
              <a:t>slice (</a:t>
            </a:r>
            <a:r>
              <a:rPr lang="ko-KR" altLang="en-US" sz="1200" dirty="0" smtClean="0"/>
              <a:t>범위 자르기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1. </a:t>
            </a:r>
            <a:r>
              <a:rPr lang="en-US" altLang="ko-KR" sz="1200" dirty="0" err="1" smtClean="0"/>
              <a:t>Restaurant.objects.all</a:t>
            </a:r>
            <a:r>
              <a:rPr lang="en-US" altLang="ko-KR" sz="1200" dirty="0" smtClean="0"/>
              <a:t>()[4:10]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인덱스 </a:t>
            </a:r>
            <a:r>
              <a:rPr lang="en-US" altLang="ko-KR" sz="1200" dirty="0" smtClean="0">
                <a:sym typeface="Wingdings" panose="05000000000000000000" pitchFamily="2" charset="2"/>
              </a:rPr>
              <a:t>4 </a:t>
            </a:r>
            <a:r>
              <a:rPr lang="ko-KR" altLang="en-US" sz="1200" dirty="0" smtClean="0">
                <a:sym typeface="Wingdings" panose="05000000000000000000" pitchFamily="2" charset="2"/>
              </a:rPr>
              <a:t>부터 </a:t>
            </a:r>
            <a:r>
              <a:rPr lang="en-US" altLang="ko-KR" sz="1200" dirty="0" smtClean="0">
                <a:sym typeface="Wingdings" panose="05000000000000000000" pitchFamily="2" charset="2"/>
              </a:rPr>
              <a:t>9</a:t>
            </a:r>
            <a:r>
              <a:rPr lang="ko-KR" altLang="en-US" sz="1200" dirty="0" smtClean="0">
                <a:sym typeface="Wingdings" panose="05000000000000000000" pitchFamily="2" charset="2"/>
              </a:rPr>
              <a:t>까지 데이터를 가져옴</a:t>
            </a: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{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mysql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에서는 </a:t>
            </a:r>
            <a:r>
              <a:rPr lang="en-US" altLang="ko-KR" sz="1200" dirty="0" smtClean="0">
                <a:sym typeface="Wingdings" panose="05000000000000000000" pitchFamily="2" charset="2"/>
              </a:rPr>
              <a:t>limit</a:t>
            </a:r>
            <a:r>
              <a:rPr lang="ko-KR" altLang="en-US" sz="1200" dirty="0" smtClean="0">
                <a:sym typeface="Wingdings" panose="05000000000000000000" pitchFamily="2" charset="2"/>
              </a:rPr>
              <a:t>라는 유용한 문법을 제공하나</a:t>
            </a:r>
            <a:r>
              <a:rPr lang="en-US" altLang="ko-KR" sz="1200" dirty="0" smtClean="0">
                <a:sym typeface="Wingdings" panose="05000000000000000000" pitchFamily="2" charset="2"/>
              </a:rPr>
              <a:t>, oracle DB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에서는 </a:t>
            </a:r>
            <a:r>
              <a:rPr lang="en-US" altLang="ko-KR" sz="1200" dirty="0" smtClean="0">
                <a:sym typeface="Wingdings" panose="05000000000000000000" pitchFamily="2" charset="2"/>
              </a:rPr>
              <a:t>limit</a:t>
            </a:r>
            <a:r>
              <a:rPr lang="ko-KR" altLang="en-US" sz="1200" dirty="0" smtClean="0">
                <a:sym typeface="Wingdings" panose="05000000000000000000" pitchFamily="2" charset="2"/>
              </a:rPr>
              <a:t>라는 문법을 제공하지 않음</a:t>
            </a:r>
            <a:r>
              <a:rPr lang="en-US" altLang="ko-KR" sz="1200" dirty="0" smtClean="0">
                <a:sym typeface="Wingdings" panose="05000000000000000000" pitchFamily="2" charset="2"/>
              </a:rPr>
              <a:t>. ORM </a:t>
            </a:r>
            <a:r>
              <a:rPr lang="ko-KR" altLang="en-US" sz="1200" dirty="0" smtClean="0">
                <a:sym typeface="Wingdings" panose="05000000000000000000" pitchFamily="2" charset="2"/>
              </a:rPr>
              <a:t>사용시 </a:t>
            </a:r>
            <a:r>
              <a:rPr lang="en-US" altLang="ko-KR" sz="1200" dirty="0" smtClean="0">
                <a:sym typeface="Wingdings" panose="05000000000000000000" pitchFamily="2" charset="2"/>
              </a:rPr>
              <a:t>split</a:t>
            </a:r>
            <a:r>
              <a:rPr lang="ko-KR" altLang="en-US" sz="1200" dirty="0" smtClean="0">
                <a:sym typeface="Wingdings" panose="05000000000000000000" pitchFamily="2" charset="2"/>
              </a:rPr>
              <a:t>로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페이징</a:t>
            </a:r>
            <a:r>
              <a:rPr lang="ko-KR" altLang="en-US" sz="1200" dirty="0" smtClean="0">
                <a:sym typeface="Wingdings" panose="05000000000000000000" pitchFamily="2" charset="2"/>
              </a:rPr>
              <a:t> 구현</a:t>
            </a:r>
            <a:r>
              <a:rPr lang="en-US" altLang="ko-KR" sz="1200" dirty="0" smtClean="0">
                <a:sym typeface="Wingdings" panose="05000000000000000000" pitchFamily="2" charset="2"/>
              </a:rPr>
              <a:t>}</a:t>
            </a: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sz="1200" dirty="0" smtClean="0">
              <a:sym typeface="Wingdings" panose="05000000000000000000" pitchFamily="2" charset="2"/>
            </a:endParaRPr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06879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7900" y="210189"/>
            <a:ext cx="4894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5. Column Lookup</a:t>
            </a:r>
            <a:r>
              <a:rPr lang="ko-KR" altLang="en-US" dirty="0" smtClean="0"/>
              <a:t>으로 복잡한 조건 검색하기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854" y="674274"/>
            <a:ext cx="5210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3.</a:t>
            </a:r>
            <a:r>
              <a:rPr lang="ko-KR" altLang="en-US" sz="1200" dirty="0" smtClean="0"/>
              <a:t>데이터 </a:t>
            </a:r>
            <a:r>
              <a:rPr lang="ko-KR" altLang="en-US" sz="1200" dirty="0" err="1" smtClean="0"/>
              <a:t>필터링하기의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2.</a:t>
            </a:r>
            <a:r>
              <a:rPr lang="ko-KR" altLang="en-US" sz="1200" dirty="0" smtClean="0"/>
              <a:t>의 예제를 살펴본다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3968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7404" y="158234"/>
            <a:ext cx="2940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6.  </a:t>
            </a:r>
            <a:r>
              <a:rPr lang="ko-KR" altLang="en-US" dirty="0" smtClean="0"/>
              <a:t>데이터 수정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70163" y="613064"/>
            <a:ext cx="112221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item</a:t>
            </a:r>
            <a:r>
              <a:rPr lang="ko-KR" altLang="en-US" sz="1200" dirty="0" smtClean="0"/>
              <a:t>의 수정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1. Restaurant </a:t>
            </a:r>
            <a:r>
              <a:rPr lang="ko-KR" altLang="en-US" sz="1200" dirty="0" smtClean="0"/>
              <a:t>객체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가져오기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   item = </a:t>
            </a:r>
            <a:r>
              <a:rPr lang="en-US" altLang="ko-KR" sz="1200" dirty="0" err="1" smtClean="0"/>
              <a:t>Restaurant.objects.get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pk</a:t>
            </a:r>
            <a:r>
              <a:rPr lang="en-US" altLang="ko-KR" sz="1200" dirty="0" smtClean="0"/>
              <a:t>=1)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item.name = (</a:t>
            </a:r>
            <a:r>
              <a:rPr lang="ko-KR" altLang="en-US" sz="1200" dirty="0" smtClean="0"/>
              <a:t>변경할 값</a:t>
            </a:r>
            <a:r>
              <a:rPr lang="en-US" altLang="ko-KR" sz="1200" dirty="0" smtClean="0"/>
              <a:t>)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정보 수정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  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item.save</a:t>
            </a:r>
            <a:r>
              <a:rPr lang="en-US" altLang="ko-KR" sz="1200" dirty="0" smtClean="0">
                <a:sym typeface="Wingdings" panose="05000000000000000000" pitchFamily="2" charset="2"/>
              </a:rPr>
              <a:t>()  </a:t>
            </a:r>
            <a:r>
              <a:rPr lang="ko-KR" altLang="en-US" sz="1200" dirty="0" smtClean="0">
                <a:sym typeface="Wingdings" panose="05000000000000000000" pitchFamily="2" charset="2"/>
              </a:rPr>
              <a:t>정보 변경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item</a:t>
            </a:r>
            <a:r>
              <a:rPr lang="ko-KR" altLang="en-US" sz="1200" dirty="0" smtClean="0">
                <a:sym typeface="Wingdings" panose="05000000000000000000" pitchFamily="2" charset="2"/>
              </a:rPr>
              <a:t>의 입력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2. Restaurant </a:t>
            </a:r>
            <a:r>
              <a:rPr lang="ko-KR" altLang="en-US" sz="1200" dirty="0" smtClean="0">
                <a:sym typeface="Wingdings" panose="05000000000000000000" pitchFamily="2" charset="2"/>
              </a:rPr>
              <a:t>객체 선언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  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new_item</a:t>
            </a:r>
            <a:r>
              <a:rPr lang="en-US" altLang="ko-KR" sz="1200" dirty="0" smtClean="0">
                <a:sym typeface="Wingdings" panose="05000000000000000000" pitchFamily="2" charset="2"/>
              </a:rPr>
              <a:t> = Restaurant(name = {name</a:t>
            </a:r>
            <a:r>
              <a:rPr lang="ko-KR" altLang="en-US" sz="1200" dirty="0" smtClean="0">
                <a:sym typeface="Wingdings" panose="05000000000000000000" pitchFamily="2" charset="2"/>
              </a:rPr>
              <a:t>값</a:t>
            </a:r>
            <a:r>
              <a:rPr lang="en-US" altLang="ko-KR" sz="1200" dirty="0" smtClean="0">
                <a:sym typeface="Wingdings" panose="05000000000000000000" pitchFamily="2" charset="2"/>
              </a:rPr>
              <a:t>} , address={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주소값</a:t>
            </a:r>
            <a:r>
              <a:rPr lang="en-US" altLang="ko-KR" sz="1200" dirty="0" smtClean="0">
                <a:sym typeface="Wingdings" panose="05000000000000000000" pitchFamily="2" charset="2"/>
              </a:rPr>
              <a:t>})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   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new_item.save</a:t>
            </a:r>
            <a:r>
              <a:rPr lang="en-US" altLang="ko-KR" sz="1200" dirty="0" smtClean="0">
                <a:sym typeface="Wingdings" panose="05000000000000000000" pitchFamily="2" charset="2"/>
              </a:rPr>
              <a:t>()</a:t>
            </a: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  ※ORM</a:t>
            </a:r>
            <a:r>
              <a:rPr lang="ko-KR" altLang="en-US" sz="1200" dirty="0" smtClean="0">
                <a:sym typeface="Wingdings" panose="05000000000000000000" pitchFamily="2" charset="2"/>
              </a:rPr>
              <a:t>의 </a:t>
            </a:r>
            <a:r>
              <a:rPr lang="en-US" altLang="ko-KR" sz="1200" dirty="0" smtClean="0">
                <a:sym typeface="Wingdings" panose="05000000000000000000" pitchFamily="2" charset="2"/>
              </a:rPr>
              <a:t>save()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sz="1200" dirty="0" smtClean="0">
                <a:sym typeface="Wingdings" panose="05000000000000000000" pitchFamily="2" charset="2"/>
              </a:rPr>
              <a:t> 수정 또는 입력을 구분하는 방법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 shell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</a:t>
            </a:r>
            <a:r>
              <a:rPr lang="en-US" altLang="ko-KR" sz="1200" dirty="0" smtClean="0">
                <a:sym typeface="Wingdings" panose="05000000000000000000" pitchFamily="2" charset="2"/>
              </a:rPr>
              <a:t>item.id </a:t>
            </a:r>
            <a:r>
              <a:rPr lang="ko-KR" altLang="en-US" sz="1200" dirty="0" smtClean="0">
                <a:sym typeface="Wingdings" panose="05000000000000000000" pitchFamily="2" charset="2"/>
              </a:rPr>
              <a:t>를 입력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하였을경우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DB</a:t>
            </a:r>
            <a:r>
              <a:rPr lang="ko-KR" altLang="en-US" sz="1200" dirty="0" smtClean="0">
                <a:sym typeface="Wingdings" panose="05000000000000000000" pitchFamily="2" charset="2"/>
              </a:rPr>
              <a:t>데이터에 동일한 </a:t>
            </a:r>
            <a:r>
              <a:rPr lang="en-US" altLang="ko-KR" sz="1200" dirty="0" smtClean="0">
                <a:sym typeface="Wingdings" panose="05000000000000000000" pitchFamily="2" charset="2"/>
              </a:rPr>
              <a:t>id </a:t>
            </a:r>
            <a:r>
              <a:rPr lang="ko-KR" altLang="en-US" sz="1200" dirty="0" smtClean="0">
                <a:sym typeface="Wingdings" panose="05000000000000000000" pitchFamily="2" charset="2"/>
              </a:rPr>
              <a:t>값이 존재하나</a:t>
            </a:r>
            <a:r>
              <a:rPr lang="en-US" altLang="ko-KR" sz="1200" dirty="0" smtClean="0">
                <a:sym typeface="Wingdings" panose="05000000000000000000" pitchFamily="2" charset="2"/>
              </a:rPr>
              <a:t>, new_item.id </a:t>
            </a:r>
            <a:r>
              <a:rPr lang="ko-KR" altLang="en-US" sz="1200" dirty="0" smtClean="0">
                <a:sym typeface="Wingdings" panose="05000000000000000000" pitchFamily="2" charset="2"/>
              </a:rPr>
              <a:t>를 입력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하였을경우</a:t>
            </a:r>
            <a:r>
              <a:rPr lang="ko-KR" altLang="en-US" sz="1200" dirty="0" smtClean="0">
                <a:sym typeface="Wingdings" panose="05000000000000000000" pitchFamily="2" charset="2"/>
              </a:rPr>
              <a:t> 어떠한 </a:t>
            </a:r>
            <a:r>
              <a:rPr lang="en-US" altLang="ko-KR" sz="1200" dirty="0" smtClean="0">
                <a:sym typeface="Wingdings" panose="05000000000000000000" pitchFamily="2" charset="2"/>
              </a:rPr>
              <a:t>id</a:t>
            </a:r>
            <a:r>
              <a:rPr lang="ko-KR" altLang="en-US" sz="1200" dirty="0" smtClean="0">
                <a:sym typeface="Wingdings" panose="05000000000000000000" pitchFamily="2" charset="2"/>
              </a:rPr>
              <a:t>도 검색되지 않으며</a:t>
            </a:r>
            <a:r>
              <a:rPr lang="en-US" altLang="ko-KR" sz="1200" dirty="0" smtClean="0">
                <a:sym typeface="Wingdings" panose="05000000000000000000" pitchFamily="2" charset="2"/>
              </a:rPr>
              <a:t>, DB</a:t>
            </a:r>
            <a:r>
              <a:rPr lang="ko-KR" altLang="en-US" sz="1200" dirty="0" smtClean="0">
                <a:sym typeface="Wingdings" panose="05000000000000000000" pitchFamily="2" charset="2"/>
              </a:rPr>
              <a:t>내 데이터가 존재하지 않는다</a:t>
            </a:r>
            <a:r>
              <a:rPr lang="en-US" altLang="ko-KR" sz="1200" dirty="0" smtClean="0">
                <a:sym typeface="Wingdings" panose="05000000000000000000" pitchFamily="2" charset="2"/>
              </a:rPr>
              <a:t>.  </a:t>
            </a:r>
            <a:r>
              <a:rPr lang="ko-KR" altLang="en-US" sz="1200" dirty="0" smtClean="0">
                <a:sym typeface="Wingdings" panose="05000000000000000000" pitchFamily="2" charset="2"/>
              </a:rPr>
              <a:t>이를 통해 </a:t>
            </a:r>
            <a:r>
              <a:rPr lang="en-US" altLang="ko-KR" sz="1200" dirty="0" smtClean="0">
                <a:sym typeface="Wingdings" panose="05000000000000000000" pitchFamily="2" charset="2"/>
              </a:rPr>
              <a:t>python ORM</a:t>
            </a:r>
            <a:r>
              <a:rPr lang="ko-KR" altLang="en-US" sz="1200" dirty="0" smtClean="0">
                <a:sym typeface="Wingdings" panose="05000000000000000000" pitchFamily="2" charset="2"/>
              </a:rPr>
              <a:t>은 </a:t>
            </a:r>
            <a:r>
              <a:rPr lang="en-US" altLang="ko-KR" sz="1200" dirty="0" smtClean="0">
                <a:sym typeface="Wingdings" panose="05000000000000000000" pitchFamily="2" charset="2"/>
              </a:rPr>
              <a:t>ORM</a:t>
            </a:r>
            <a:r>
              <a:rPr lang="ko-KR" altLang="en-US" sz="1200" dirty="0" smtClean="0">
                <a:sym typeface="Wingdings" panose="05000000000000000000" pitchFamily="2" charset="2"/>
              </a:rPr>
              <a:t>객체가 </a:t>
            </a:r>
            <a:r>
              <a:rPr lang="en-US" altLang="ko-KR" sz="1200" dirty="0" smtClean="0">
                <a:sym typeface="Wingdings" panose="05000000000000000000" pitchFamily="2" charset="2"/>
              </a:rPr>
              <a:t>save</a:t>
            </a:r>
            <a:r>
              <a:rPr lang="ko-KR" altLang="en-US" sz="1200" dirty="0" smtClean="0">
                <a:sym typeface="Wingdings" panose="05000000000000000000" pitchFamily="2" charset="2"/>
              </a:rPr>
              <a:t>되어야 하는지 </a:t>
            </a:r>
            <a:r>
              <a:rPr lang="en-US" altLang="ko-KR" sz="1200" dirty="0" smtClean="0">
                <a:sym typeface="Wingdings" panose="05000000000000000000" pitchFamily="2" charset="2"/>
              </a:rPr>
              <a:t>update</a:t>
            </a:r>
            <a:r>
              <a:rPr lang="ko-KR" altLang="en-US" sz="1200" dirty="0" smtClean="0">
                <a:sym typeface="Wingdings" panose="05000000000000000000" pitchFamily="2" charset="2"/>
              </a:rPr>
              <a:t>되어야 하는지 구분한다</a:t>
            </a:r>
            <a:r>
              <a:rPr lang="en-US" altLang="ko-KR" sz="1200" dirty="0" smtClean="0">
                <a:sym typeface="Wingdings" panose="05000000000000000000" pitchFamily="2" charset="2"/>
              </a:rPr>
              <a:t>.</a:t>
            </a:r>
            <a:r>
              <a:rPr lang="ko-KR" altLang="en-US" sz="1200" dirty="0" smtClean="0">
                <a:sym typeface="Wingdings" panose="05000000000000000000" pitchFamily="2" charset="2"/>
              </a:rPr>
              <a:t> 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991" y="3740727"/>
            <a:ext cx="112949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item </a:t>
            </a:r>
            <a:r>
              <a:rPr lang="ko-KR" altLang="en-US" sz="1200" dirty="0" smtClean="0"/>
              <a:t>삭제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1. </a:t>
            </a:r>
            <a:r>
              <a:rPr lang="ko-KR" altLang="en-US" sz="1200" dirty="0" smtClean="0"/>
              <a:t>단일 데이터 삭제</a:t>
            </a:r>
            <a:endParaRPr lang="en-US" altLang="ko-KR" sz="1200" dirty="0" smtClean="0"/>
          </a:p>
          <a:p>
            <a:r>
              <a:rPr lang="en-US" altLang="ko-KR" sz="1200" dirty="0" smtClean="0"/>
              <a:t>       item = </a:t>
            </a:r>
            <a:r>
              <a:rPr lang="en-US" altLang="ko-KR" sz="1200" dirty="0" err="1" smtClean="0"/>
              <a:t>Restaurant.objects.get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pk</a:t>
            </a:r>
            <a:r>
              <a:rPr lang="en-US" altLang="ko-KR" sz="1200" dirty="0" smtClean="0"/>
              <a:t>=1) </a:t>
            </a:r>
            <a:r>
              <a:rPr lang="en-US" altLang="ko-KR" sz="1200" dirty="0" smtClean="0">
                <a:sym typeface="Wingdings" panose="05000000000000000000" pitchFamily="2" charset="2"/>
              </a:rPr>
              <a:t> item </a:t>
            </a:r>
            <a:r>
              <a:rPr lang="ko-KR" altLang="en-US" sz="1200" dirty="0" smtClean="0">
                <a:sym typeface="Wingdings" panose="05000000000000000000" pitchFamily="2" charset="2"/>
              </a:rPr>
              <a:t>하나 검색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item.delete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2. </a:t>
            </a:r>
            <a:r>
              <a:rPr lang="ko-KR" altLang="en-US" sz="1200" dirty="0" smtClean="0"/>
              <a:t>복수개의 데이터 삭제</a:t>
            </a:r>
            <a:endParaRPr lang="en-US" altLang="ko-KR" sz="1200" dirty="0" smtClean="0"/>
          </a:p>
          <a:p>
            <a:r>
              <a:rPr lang="en-US" altLang="ko-KR" sz="1200" dirty="0" smtClean="0"/>
              <a:t>     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items = </a:t>
            </a:r>
            <a:r>
              <a:rPr lang="en-US" altLang="ko-KR" sz="1200" dirty="0" err="1" smtClean="0"/>
              <a:t>Restaurant.objects.filter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/>
              <a:t>pk</a:t>
            </a:r>
            <a:r>
              <a:rPr lang="en-US" altLang="ko-KR" sz="1200" dirty="0" smtClean="0"/>
              <a:t>__</a:t>
            </a:r>
            <a:r>
              <a:rPr lang="en-US" altLang="ko-KR" sz="1200" dirty="0" err="1" smtClean="0"/>
              <a:t>gte</a:t>
            </a:r>
            <a:r>
              <a:rPr lang="en-US" altLang="ko-KR" sz="1200" dirty="0" smtClean="0"/>
              <a:t> = 3)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pk</a:t>
            </a:r>
            <a:r>
              <a:rPr lang="ko-KR" altLang="en-US" sz="1200" dirty="0" smtClean="0">
                <a:sym typeface="Wingdings" panose="05000000000000000000" pitchFamily="2" charset="2"/>
              </a:rPr>
              <a:t>값이 </a:t>
            </a:r>
            <a:r>
              <a:rPr lang="en-US" altLang="ko-KR" sz="1200" dirty="0" smtClean="0">
                <a:sym typeface="Wingdings" panose="05000000000000000000" pitchFamily="2" charset="2"/>
              </a:rPr>
              <a:t>3</a:t>
            </a:r>
            <a:r>
              <a:rPr lang="ko-KR" altLang="en-US" sz="1200" dirty="0" smtClean="0">
                <a:sym typeface="Wingdings" panose="05000000000000000000" pitchFamily="2" charset="2"/>
              </a:rPr>
              <a:t>이상의 </a:t>
            </a:r>
            <a:r>
              <a:rPr lang="ko-KR" altLang="en-US" sz="1200" smtClean="0">
                <a:sym typeface="Wingdings" panose="05000000000000000000" pitchFamily="2" charset="2"/>
              </a:rPr>
              <a:t>데이터 쿼리 셋 </a:t>
            </a:r>
            <a:r>
              <a:rPr lang="ko-KR" altLang="en-US" sz="1200" dirty="0" smtClean="0">
                <a:sym typeface="Wingdings" panose="05000000000000000000" pitchFamily="2" charset="2"/>
              </a:rPr>
              <a:t>삭제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items.delete</a:t>
            </a:r>
            <a:r>
              <a:rPr lang="en-US" altLang="ko-KR" sz="1200" dirty="0" smtClean="0"/>
              <a:t>()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254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715</Words>
  <Application>Microsoft Office PowerPoint</Application>
  <PresentationFormat>와이드스크린</PresentationFormat>
  <Paragraphs>92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khb3025@gmail.com</dc:creator>
  <cp:lastModifiedBy>khb3025@gmail.com</cp:lastModifiedBy>
  <cp:revision>28</cp:revision>
  <dcterms:created xsi:type="dcterms:W3CDTF">2021-06-18T00:13:15Z</dcterms:created>
  <dcterms:modified xsi:type="dcterms:W3CDTF">2021-06-18T04:41:15Z</dcterms:modified>
</cp:coreProperties>
</file>