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2CA3D-CF72-4C79-9693-7AEF6578BE42}" type="datetimeFigureOut">
              <a:rPr lang="ko-KR" altLang="en-US" smtClean="0"/>
              <a:t>2021-06-17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C9A33-7A22-48C6-9EA9-06CF9A9BB3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3762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2CA3D-CF72-4C79-9693-7AEF6578BE42}" type="datetimeFigureOut">
              <a:rPr lang="ko-KR" altLang="en-US" smtClean="0"/>
              <a:t>2021-06-17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C9A33-7A22-48C6-9EA9-06CF9A9BB3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6247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2CA3D-CF72-4C79-9693-7AEF6578BE42}" type="datetimeFigureOut">
              <a:rPr lang="ko-KR" altLang="en-US" smtClean="0"/>
              <a:t>2021-06-17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C9A33-7A22-48C6-9EA9-06CF9A9BB3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6814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2CA3D-CF72-4C79-9693-7AEF6578BE42}" type="datetimeFigureOut">
              <a:rPr lang="ko-KR" altLang="en-US" smtClean="0"/>
              <a:t>2021-06-17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C9A33-7A22-48C6-9EA9-06CF9A9BB3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6114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2CA3D-CF72-4C79-9693-7AEF6578BE42}" type="datetimeFigureOut">
              <a:rPr lang="ko-KR" altLang="en-US" smtClean="0"/>
              <a:t>2021-06-17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C9A33-7A22-48C6-9EA9-06CF9A9BB3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7254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2CA3D-CF72-4C79-9693-7AEF6578BE42}" type="datetimeFigureOut">
              <a:rPr lang="ko-KR" altLang="en-US" smtClean="0"/>
              <a:t>2021-06-17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C9A33-7A22-48C6-9EA9-06CF9A9BB3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2200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2CA3D-CF72-4C79-9693-7AEF6578BE42}" type="datetimeFigureOut">
              <a:rPr lang="ko-KR" altLang="en-US" smtClean="0"/>
              <a:t>2021-06-17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C9A33-7A22-48C6-9EA9-06CF9A9BB3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2712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2CA3D-CF72-4C79-9693-7AEF6578BE42}" type="datetimeFigureOut">
              <a:rPr lang="ko-KR" altLang="en-US" smtClean="0"/>
              <a:t>2021-06-17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C9A33-7A22-48C6-9EA9-06CF9A9BB3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296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2CA3D-CF72-4C79-9693-7AEF6578BE42}" type="datetimeFigureOut">
              <a:rPr lang="ko-KR" altLang="en-US" smtClean="0"/>
              <a:t>2021-06-17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C9A33-7A22-48C6-9EA9-06CF9A9BB3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2872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2CA3D-CF72-4C79-9693-7AEF6578BE42}" type="datetimeFigureOut">
              <a:rPr lang="ko-KR" altLang="en-US" smtClean="0"/>
              <a:t>2021-06-17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C9A33-7A22-48C6-9EA9-06CF9A9BB3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7656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2CA3D-CF72-4C79-9693-7AEF6578BE42}" type="datetimeFigureOut">
              <a:rPr lang="ko-KR" altLang="en-US" smtClean="0"/>
              <a:t>2021-06-17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C9A33-7A22-48C6-9EA9-06CF9A9BB3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9736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C2CA3D-CF72-4C79-9693-7AEF6578BE42}" type="datetimeFigureOut">
              <a:rPr lang="ko-KR" altLang="en-US" smtClean="0"/>
              <a:t>2021-06-17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CC9A33-7A22-48C6-9EA9-06CF9A9BB3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2891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docs.djangoproject.com/en/3.2/topics/forms/modelforms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0164" y="135082"/>
            <a:ext cx="4291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Django </a:t>
            </a:r>
            <a:r>
              <a:rPr lang="ko-KR" altLang="en-US" dirty="0" smtClean="0"/>
              <a:t>폼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42900" y="654626"/>
            <a:ext cx="1146117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1. </a:t>
            </a:r>
            <a:r>
              <a:rPr lang="ko-KR" altLang="en-US" sz="1200" dirty="0" smtClean="0"/>
              <a:t>폼 개요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en-US" altLang="ko-KR" sz="1200" dirty="0" smtClean="0"/>
              <a:t>2. </a:t>
            </a:r>
            <a:r>
              <a:rPr lang="ko-KR" altLang="en-US" sz="1200" dirty="0" smtClean="0"/>
              <a:t>기본 폼 생성하기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en-US" altLang="ko-KR" sz="1200" dirty="0" smtClean="0"/>
              <a:t>3. </a:t>
            </a:r>
            <a:r>
              <a:rPr lang="ko-KR" altLang="en-US" sz="1200" dirty="0" smtClean="0"/>
              <a:t>폼으로 데이터 전송하기</a:t>
            </a:r>
            <a:endParaRPr lang="en-US" altLang="ko-KR" sz="1200" dirty="0" smtClean="0"/>
          </a:p>
          <a:p>
            <a:endParaRPr lang="en-US" altLang="ko-KR" sz="1200" dirty="0"/>
          </a:p>
          <a:p>
            <a:pPr marL="228600" indent="-228600">
              <a:buAutoNum type="arabicPeriod" startAt="4"/>
            </a:pPr>
            <a:r>
              <a:rPr lang="en-US" altLang="ko-KR" sz="1200" dirty="0" smtClean="0"/>
              <a:t>Model Form </a:t>
            </a:r>
            <a:r>
              <a:rPr lang="ko-KR" altLang="en-US" sz="1200" dirty="0" smtClean="0"/>
              <a:t>사용하기</a:t>
            </a:r>
            <a:endParaRPr lang="en-US" altLang="ko-KR" sz="1200" dirty="0" smtClean="0"/>
          </a:p>
          <a:p>
            <a:endParaRPr lang="en-US" altLang="ko-KR" sz="1200" dirty="0"/>
          </a:p>
          <a:p>
            <a:pPr marL="228600" indent="-228600">
              <a:buAutoNum type="arabicPeriod" startAt="5"/>
            </a:pPr>
            <a:r>
              <a:rPr lang="en-US" altLang="ko-KR" sz="1200" dirty="0" smtClean="0"/>
              <a:t>Model Form</a:t>
            </a:r>
            <a:r>
              <a:rPr lang="ko-KR" altLang="en-US" sz="1200" dirty="0" smtClean="0"/>
              <a:t>으로 데이터 저장하기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720229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0377" y="241361"/>
            <a:ext cx="12698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폼 개요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9368" y="748145"/>
            <a:ext cx="1114493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※ 1. form </a:t>
            </a:r>
            <a:r>
              <a:rPr lang="ko-KR" altLang="en-US" sz="1200" dirty="0" smtClean="0"/>
              <a:t>태그 내에는 </a:t>
            </a:r>
            <a:r>
              <a:rPr lang="en-US" altLang="ko-KR" sz="1200" dirty="0" smtClean="0"/>
              <a:t>action</a:t>
            </a:r>
            <a:r>
              <a:rPr lang="ko-KR" altLang="en-US" sz="1200" dirty="0" smtClean="0"/>
              <a:t> </a:t>
            </a:r>
            <a:r>
              <a:rPr lang="ko-KR" altLang="en-US" sz="1200" dirty="0" smtClean="0"/>
              <a:t>과 </a:t>
            </a:r>
            <a:r>
              <a:rPr lang="en-US" altLang="ko-KR" sz="1200" dirty="0" smtClean="0"/>
              <a:t>method </a:t>
            </a:r>
            <a:r>
              <a:rPr lang="ko-KR" altLang="en-US" sz="1200" dirty="0" smtClean="0"/>
              <a:t>속성을 기술하도록 되어있다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- Action : form</a:t>
            </a:r>
            <a:r>
              <a:rPr lang="ko-KR" altLang="en-US" sz="1200" dirty="0" smtClean="0"/>
              <a:t>태그 내에 기술된 정보들을 전달받는 </a:t>
            </a:r>
            <a:r>
              <a:rPr lang="en-US" altLang="ko-KR" sz="1200" dirty="0" err="1" smtClean="0"/>
              <a:t>url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요청이 기술되는 속성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- method : HTTP </a:t>
            </a:r>
            <a:r>
              <a:rPr lang="ko-KR" altLang="en-US" sz="1200" dirty="0" smtClean="0"/>
              <a:t>요청 방식을 결정하는 속성</a:t>
            </a:r>
            <a:r>
              <a:rPr lang="en-US" altLang="ko-KR" sz="1200" dirty="0" smtClean="0"/>
              <a:t>. </a:t>
            </a:r>
            <a:endParaRPr lang="en-US" altLang="ko-KR" sz="1200" dirty="0"/>
          </a:p>
          <a:p>
            <a:r>
              <a:rPr lang="en-US" altLang="ko-KR" sz="1200" dirty="0" smtClean="0"/>
              <a:t>	 </a:t>
            </a:r>
            <a:r>
              <a:rPr lang="ko-KR" altLang="en-US" sz="1200" dirty="0" smtClean="0"/>
              <a:t>요청방식 종류 </a:t>
            </a:r>
            <a:r>
              <a:rPr lang="en-US" altLang="ko-KR" sz="1200" dirty="0" smtClean="0"/>
              <a:t>: GET -&gt; </a:t>
            </a:r>
            <a:r>
              <a:rPr lang="ko-KR" altLang="en-US" sz="1200" dirty="0" smtClean="0"/>
              <a:t>전달하려는 </a:t>
            </a:r>
            <a:r>
              <a:rPr lang="en-US" altLang="ko-KR" sz="1200" dirty="0" smtClean="0"/>
              <a:t>form </a:t>
            </a:r>
            <a:r>
              <a:rPr lang="ko-KR" altLang="en-US" sz="1200" dirty="0" smtClean="0"/>
              <a:t>태그의 정보를 주소 창에 노출하는 요청방식</a:t>
            </a:r>
            <a:endParaRPr lang="en-US" altLang="ko-KR" sz="1200" dirty="0" smtClean="0"/>
          </a:p>
          <a:p>
            <a:r>
              <a:rPr lang="en-US" altLang="ko-KR" sz="1200" dirty="0"/>
              <a:t>	</a:t>
            </a:r>
            <a:r>
              <a:rPr lang="en-US" altLang="ko-KR" sz="1200" dirty="0" smtClean="0"/>
              <a:t> 	   : POST -&gt; form </a:t>
            </a:r>
            <a:r>
              <a:rPr lang="ko-KR" altLang="en-US" sz="1200" dirty="0" smtClean="0"/>
              <a:t>태그 내의 전달하는 정보</a:t>
            </a:r>
            <a:r>
              <a:rPr lang="ko-KR" altLang="en-US" sz="1200" dirty="0"/>
              <a:t>를</a:t>
            </a:r>
            <a:r>
              <a:rPr lang="ko-KR" altLang="en-US" sz="1200" dirty="0" smtClean="0"/>
              <a:t> 주소 창에 노출시키지 않으며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주로 </a:t>
            </a:r>
            <a:r>
              <a:rPr lang="en-US" altLang="ko-KR" sz="1200" dirty="0" smtClean="0"/>
              <a:t>Form </a:t>
            </a:r>
            <a:r>
              <a:rPr lang="ko-KR" altLang="en-US" sz="1200" dirty="0" smtClean="0"/>
              <a:t>정보를 가공하여 </a:t>
            </a:r>
            <a:r>
              <a:rPr lang="en-US" altLang="ko-KR" sz="1200" dirty="0" smtClean="0"/>
              <a:t>DB</a:t>
            </a:r>
            <a:r>
              <a:rPr lang="ko-KR" altLang="en-US" sz="1200" dirty="0" smtClean="0"/>
              <a:t>에 저장하기 위해 사용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/>
              <a:t>	</a:t>
            </a:r>
            <a:r>
              <a:rPr lang="en-US" altLang="ko-KR" sz="1200" dirty="0" smtClean="0"/>
              <a:t>	   : PUT -&gt; POST </a:t>
            </a:r>
            <a:r>
              <a:rPr lang="ko-KR" altLang="en-US" sz="1200" dirty="0" smtClean="0"/>
              <a:t>와 마찬가지로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Form </a:t>
            </a:r>
            <a:r>
              <a:rPr lang="ko-KR" altLang="en-US" sz="1200" dirty="0" smtClean="0"/>
              <a:t>정보를 주소 창에 노출시키지 않으며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주로 </a:t>
            </a:r>
            <a:r>
              <a:rPr lang="en-US" altLang="ko-KR" sz="1200" dirty="0" smtClean="0"/>
              <a:t>DB</a:t>
            </a:r>
            <a:r>
              <a:rPr lang="ko-KR" altLang="en-US" sz="1200" dirty="0" smtClean="0"/>
              <a:t>에 존재하는 개체</a:t>
            </a:r>
            <a:r>
              <a:rPr lang="en-US" altLang="ko-KR" sz="1200" dirty="0" smtClean="0"/>
              <a:t>(entity) </a:t>
            </a:r>
            <a:r>
              <a:rPr lang="ko-KR" altLang="en-US" sz="1200" dirty="0" smtClean="0"/>
              <a:t>정보를 갱신할 때 사용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/>
              <a:t>	</a:t>
            </a:r>
            <a:r>
              <a:rPr lang="en-US" altLang="ko-KR" sz="1200" dirty="0" smtClean="0"/>
              <a:t>	   : DELETE -&gt; form </a:t>
            </a:r>
            <a:r>
              <a:rPr lang="ko-KR" altLang="en-US" sz="1200" dirty="0" smtClean="0"/>
              <a:t>정보를 주소 창에 노출시키지 않으며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주로 </a:t>
            </a:r>
            <a:r>
              <a:rPr lang="en-US" altLang="ko-KR" sz="1200" dirty="0" smtClean="0"/>
              <a:t>DB</a:t>
            </a:r>
            <a:r>
              <a:rPr lang="ko-KR" altLang="en-US" sz="1200" dirty="0" smtClean="0"/>
              <a:t>에 존재하는 개체 정보를 삭제할 </a:t>
            </a:r>
            <a:r>
              <a:rPr lang="ko-KR" altLang="en-US" sz="1200" dirty="0"/>
              <a:t>때</a:t>
            </a:r>
            <a:r>
              <a:rPr lang="ko-KR" altLang="en-US" sz="1200" dirty="0" smtClean="0"/>
              <a:t> 사용한다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/>
              <a:t>	※ </a:t>
            </a:r>
            <a:r>
              <a:rPr lang="ko-KR" altLang="en-US" sz="1200" dirty="0" smtClean="0"/>
              <a:t>체계적으로 프로젝트를 관리하기 위해 </a:t>
            </a:r>
            <a:r>
              <a:rPr lang="en-US" altLang="ko-KR" sz="1200" dirty="0" smtClean="0"/>
              <a:t>HTTP</a:t>
            </a:r>
            <a:r>
              <a:rPr lang="ko-KR" altLang="en-US" sz="1200" dirty="0" smtClean="0"/>
              <a:t>에서 요청 방식을 여러 개로 나눠놓았지만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사실 모든 기능은 </a:t>
            </a:r>
            <a:r>
              <a:rPr lang="en-US" altLang="ko-KR" sz="1200" dirty="0" smtClean="0"/>
              <a:t>GET</a:t>
            </a:r>
            <a:r>
              <a:rPr lang="ko-KR" altLang="en-US" sz="1200" dirty="0" smtClean="0"/>
              <a:t>과 </a:t>
            </a:r>
            <a:r>
              <a:rPr lang="en-US" altLang="ko-KR" sz="1200" dirty="0" smtClean="0"/>
              <a:t>POST </a:t>
            </a:r>
            <a:r>
              <a:rPr lang="ko-KR" altLang="en-US" sz="1200" dirty="0" smtClean="0"/>
              <a:t>만으로 구현할 수 있다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/>
              <a:t>	</a:t>
            </a:r>
            <a:r>
              <a:rPr lang="en-US" altLang="ko-KR" sz="1200" dirty="0" smtClean="0"/>
              <a:t>   </a:t>
            </a:r>
            <a:r>
              <a:rPr lang="ko-KR" altLang="en-US" sz="1200" dirty="0" smtClean="0"/>
              <a:t>단순한 프로젝트에선 주로 </a:t>
            </a:r>
            <a:r>
              <a:rPr lang="en-US" altLang="ko-KR" sz="1200" dirty="0" smtClean="0"/>
              <a:t>GET</a:t>
            </a:r>
            <a:r>
              <a:rPr lang="ko-KR" altLang="en-US" sz="1200" dirty="0" smtClean="0"/>
              <a:t>과 </a:t>
            </a:r>
            <a:r>
              <a:rPr lang="en-US" altLang="ko-KR" sz="1200" dirty="0" smtClean="0"/>
              <a:t>POST</a:t>
            </a:r>
            <a:r>
              <a:rPr lang="ko-KR" altLang="en-US" sz="1200" dirty="0" smtClean="0"/>
              <a:t>만을 사용하여 웹을 구성하기도 한다</a:t>
            </a:r>
            <a:r>
              <a:rPr lang="en-US" altLang="ko-KR" sz="1200" dirty="0" smtClean="0"/>
              <a:t>.</a:t>
            </a:r>
          </a:p>
          <a:p>
            <a:endParaRPr lang="en-US" altLang="ko-KR" sz="1200" dirty="0"/>
          </a:p>
          <a:p>
            <a:endParaRPr lang="ko-KR" altLang="en-US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399368" y="3228109"/>
            <a:ext cx="1114493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※ </a:t>
            </a:r>
            <a:r>
              <a:rPr lang="en-US" altLang="ko-KR" sz="1200" dirty="0" smtClean="0"/>
              <a:t>Django Form </a:t>
            </a:r>
            <a:r>
              <a:rPr lang="ko-KR" altLang="en-US" sz="1200" dirty="0" smtClean="0"/>
              <a:t>모듈의 특징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/>
              <a:t>- </a:t>
            </a:r>
            <a:r>
              <a:rPr lang="ko-KR" altLang="en-US" sz="1200" dirty="0" smtClean="0"/>
              <a:t>모델 클래스의 모델 정보와 </a:t>
            </a:r>
            <a:r>
              <a:rPr lang="en-US" altLang="ko-KR" sz="1200" dirty="0" smtClean="0"/>
              <a:t>DB</a:t>
            </a:r>
            <a:r>
              <a:rPr lang="ko-KR" altLang="en-US" sz="1200" dirty="0"/>
              <a:t> </a:t>
            </a:r>
            <a:r>
              <a:rPr lang="ko-KR" altLang="en-US" sz="1200" dirty="0" smtClean="0"/>
              <a:t>테이블 정보를 연동 </a:t>
            </a:r>
            <a:r>
              <a:rPr lang="en-US" altLang="ko-KR" sz="1200" dirty="0" smtClean="0"/>
              <a:t>(binding)</a:t>
            </a:r>
          </a:p>
          <a:p>
            <a:r>
              <a:rPr lang="en-US" altLang="ko-KR" sz="1200" dirty="0" smtClean="0"/>
              <a:t>- 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Validation </a:t>
            </a:r>
            <a:r>
              <a:rPr lang="ko-KR" altLang="en-US" sz="1200" dirty="0" smtClean="0"/>
              <a:t>체크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유효성 검사</a:t>
            </a:r>
            <a:r>
              <a:rPr lang="en-US" altLang="ko-KR" sz="1200" dirty="0" smtClean="0"/>
              <a:t>) </a:t>
            </a:r>
            <a:r>
              <a:rPr lang="ko-KR" altLang="en-US" sz="1200" dirty="0" smtClean="0"/>
              <a:t>를 지원 </a:t>
            </a:r>
            <a:r>
              <a:rPr lang="en-US" altLang="ko-KR" sz="1200" dirty="0" smtClean="0"/>
              <a:t>[</a:t>
            </a:r>
            <a:r>
              <a:rPr lang="ko-KR" altLang="en-US" sz="1200" dirty="0" smtClean="0"/>
              <a:t>쉽게 구현 가능</a:t>
            </a:r>
            <a:r>
              <a:rPr lang="en-US" altLang="ko-KR" sz="1200" dirty="0" smtClean="0"/>
              <a:t>]</a:t>
            </a:r>
          </a:p>
          <a:p>
            <a:r>
              <a:rPr lang="en-US" altLang="ko-KR" sz="1200" dirty="0" smtClean="0"/>
              <a:t>- </a:t>
            </a:r>
            <a:r>
              <a:rPr lang="ko-KR" altLang="en-US" sz="1200" dirty="0" smtClean="0"/>
              <a:t>악의적인 데이터를 </a:t>
            </a:r>
            <a:r>
              <a:rPr lang="ko-KR" altLang="en-US" sz="1200" dirty="0" err="1" smtClean="0"/>
              <a:t>필터링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sql</a:t>
            </a:r>
            <a:r>
              <a:rPr lang="en-US" altLang="ko-KR" sz="1200" dirty="0" smtClean="0"/>
              <a:t> injection </a:t>
            </a:r>
            <a:r>
              <a:rPr lang="ko-KR" altLang="en-US" sz="1200" dirty="0" smtClean="0"/>
              <a:t>방어</a:t>
            </a:r>
            <a:r>
              <a:rPr lang="en-US" altLang="ko-KR" sz="1200" dirty="0" smtClean="0"/>
              <a:t>)</a:t>
            </a:r>
            <a:r>
              <a:rPr lang="en-US" altLang="ko-KR" sz="1200" dirty="0"/>
              <a:t> </a:t>
            </a:r>
          </a:p>
          <a:p>
            <a:r>
              <a:rPr lang="en-US" altLang="ko-KR" sz="1200" dirty="0" smtClean="0"/>
              <a:t>  [ </a:t>
            </a:r>
            <a:r>
              <a:rPr lang="en-US" altLang="ko-KR" sz="1200" dirty="0" smtClean="0"/>
              <a:t>Insert into Post Value(‘title’, { content } ) ] </a:t>
            </a:r>
            <a:r>
              <a:rPr lang="ko-KR" altLang="en-US" sz="1200" dirty="0" smtClean="0"/>
              <a:t>에서 </a:t>
            </a:r>
            <a:r>
              <a:rPr lang="en-US" altLang="ko-KR" sz="1200" dirty="0" smtClean="0"/>
              <a:t>content</a:t>
            </a:r>
            <a:r>
              <a:rPr lang="ko-KR" altLang="en-US" sz="1200" dirty="0" smtClean="0"/>
              <a:t>의 내용을 </a:t>
            </a:r>
            <a:r>
              <a:rPr lang="en-US" altLang="ko-KR" sz="1200" dirty="0" smtClean="0"/>
              <a:t>‘</a:t>
            </a:r>
            <a:r>
              <a:rPr lang="en-US" altLang="ko-KR" sz="1200" dirty="0" err="1" smtClean="0"/>
              <a:t>aaa</a:t>
            </a:r>
            <a:r>
              <a:rPr lang="en-US" altLang="ko-KR" sz="1200" dirty="0" smtClean="0"/>
              <a:t>’); Delete From Post; </a:t>
            </a:r>
            <a:r>
              <a:rPr lang="ko-KR" altLang="en-US" sz="1200" dirty="0" smtClean="0"/>
              <a:t>라고 데이터를 집어넣으면 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en-US" altLang="ko-KR" sz="1200" dirty="0" smtClean="0"/>
              <a:t>    DB</a:t>
            </a:r>
            <a:r>
              <a:rPr lang="ko-KR" altLang="en-US" sz="1200" dirty="0" smtClean="0"/>
              <a:t>내 </a:t>
            </a:r>
            <a:r>
              <a:rPr lang="en-US" altLang="ko-KR" sz="1200" dirty="0" smtClean="0"/>
              <a:t>POST </a:t>
            </a:r>
            <a:r>
              <a:rPr lang="ko-KR" altLang="en-US" sz="1200" dirty="0" smtClean="0"/>
              <a:t>테이블 데이터는 전부 삭제된다</a:t>
            </a:r>
            <a:r>
              <a:rPr lang="en-US" altLang="ko-KR" sz="1200" dirty="0" smtClean="0"/>
              <a:t>. </a:t>
            </a:r>
          </a:p>
          <a:p>
            <a:r>
              <a:rPr lang="en-US" altLang="ko-KR" sz="1200" dirty="0" smtClean="0"/>
              <a:t>- </a:t>
            </a:r>
            <a:r>
              <a:rPr lang="ko-KR" altLang="en-US" sz="1200" dirty="0" smtClean="0"/>
              <a:t>짧고 간결한 코드로 폼 인터페이스를 구현</a:t>
            </a:r>
            <a:r>
              <a:rPr lang="en-US" altLang="ko-KR" sz="12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02694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0377" y="241361"/>
            <a:ext cx="25266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기본 폼 생성하기 </a:t>
            </a:r>
            <a:r>
              <a:rPr lang="en-US" altLang="ko-KR" dirty="0" smtClean="0"/>
              <a:t>-1</a:t>
            </a:r>
            <a:endParaRPr lang="en-US" altLang="ko-KR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399368" y="748145"/>
            <a:ext cx="11144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※ </a:t>
            </a:r>
            <a:r>
              <a:rPr lang="ko-KR" altLang="en-US" sz="1200" dirty="0" smtClean="0"/>
              <a:t>목표 </a:t>
            </a:r>
            <a:r>
              <a:rPr lang="en-US" altLang="ko-KR" sz="1200" dirty="0" smtClean="0"/>
              <a:t>: Form </a:t>
            </a:r>
            <a:r>
              <a:rPr lang="ko-KR" altLang="en-US" sz="1200" dirty="0" smtClean="0"/>
              <a:t>모듈을 사용하여</a:t>
            </a:r>
            <a:r>
              <a:rPr lang="en-US" altLang="ko-KR" sz="1200" dirty="0" smtClean="0"/>
              <a:t>, Form </a:t>
            </a:r>
            <a:r>
              <a:rPr lang="ko-KR" altLang="en-US" sz="1200" dirty="0" smtClean="0"/>
              <a:t>태그를 생성하여 본다</a:t>
            </a:r>
            <a:r>
              <a:rPr lang="en-US" altLang="ko-KR" sz="1200" dirty="0" smtClean="0"/>
              <a:t>. </a:t>
            </a:r>
            <a:endParaRPr lang="en-US" altLang="ko-KR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399368" y="1162596"/>
            <a:ext cx="11144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※ 1. </a:t>
            </a:r>
            <a:r>
              <a:rPr lang="ko-KR" altLang="en-US" sz="1200" dirty="0" smtClean="0"/>
              <a:t>생성할 </a:t>
            </a:r>
            <a:r>
              <a:rPr lang="en-US" altLang="ko-KR" sz="1200" dirty="0" smtClean="0"/>
              <a:t>Form</a:t>
            </a:r>
            <a:r>
              <a:rPr lang="ko-KR" altLang="en-US" sz="1200" dirty="0" smtClean="0"/>
              <a:t>의 내용을 구성하는 </a:t>
            </a:r>
            <a:r>
              <a:rPr lang="en-US" altLang="ko-KR" sz="1200" dirty="0" smtClean="0"/>
              <a:t>forms.py </a:t>
            </a:r>
            <a:r>
              <a:rPr lang="ko-KR" altLang="en-US" sz="1200" dirty="0" smtClean="0"/>
              <a:t>파일을 작성한다</a:t>
            </a:r>
            <a:r>
              <a:rPr lang="en-US" altLang="ko-KR" sz="1200" dirty="0" smtClean="0"/>
              <a:t>. [models.py </a:t>
            </a:r>
            <a:r>
              <a:rPr lang="ko-KR" altLang="en-US" sz="1200" dirty="0" smtClean="0"/>
              <a:t>에서 </a:t>
            </a:r>
            <a:r>
              <a:rPr lang="en-US" altLang="ko-KR" sz="1200" dirty="0" smtClean="0"/>
              <a:t>forms</a:t>
            </a:r>
            <a:r>
              <a:rPr lang="ko-KR" altLang="en-US" sz="1200" dirty="0" smtClean="0"/>
              <a:t>를 </a:t>
            </a:r>
            <a:r>
              <a:rPr lang="ko-KR" altLang="en-US" sz="1200" dirty="0" err="1" smtClean="0"/>
              <a:t>임포트하고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Form </a:t>
            </a:r>
            <a:r>
              <a:rPr lang="ko-KR" altLang="en-US" sz="1200" dirty="0" smtClean="0"/>
              <a:t>태그를 구성하는 </a:t>
            </a:r>
            <a:r>
              <a:rPr lang="en-US" altLang="ko-KR" sz="1200" dirty="0" smtClean="0"/>
              <a:t>class</a:t>
            </a:r>
            <a:r>
              <a:rPr lang="ko-KR" altLang="en-US" sz="1200" dirty="0" smtClean="0"/>
              <a:t>를 작성하여도 된다</a:t>
            </a:r>
            <a:r>
              <a:rPr lang="en-US" altLang="ko-KR" sz="1200" dirty="0" smtClean="0"/>
              <a:t>.]</a:t>
            </a:r>
            <a:endParaRPr lang="en-US" altLang="ko-KR" sz="12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368" y="1439595"/>
            <a:ext cx="2838846" cy="211484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99368" y="2691247"/>
            <a:ext cx="2323262" cy="18703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5972" y="1439595"/>
            <a:ext cx="4772691" cy="88594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12777" y="3615519"/>
            <a:ext cx="111449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※ Form </a:t>
            </a:r>
            <a:r>
              <a:rPr lang="ko-KR" altLang="en-US" sz="1200" dirty="0" smtClean="0"/>
              <a:t>모듈의 </a:t>
            </a:r>
            <a:r>
              <a:rPr lang="en-US" altLang="ko-KR" sz="1200" dirty="0" smtClean="0"/>
              <a:t>method</a:t>
            </a:r>
            <a:r>
              <a:rPr lang="ko-KR" altLang="en-US" sz="1200" dirty="0" smtClean="0"/>
              <a:t>나 </a:t>
            </a:r>
            <a:r>
              <a:rPr lang="ko-KR" altLang="en-US" sz="1200" dirty="0" smtClean="0"/>
              <a:t>속성을 알아보고자 한다면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해당 </a:t>
            </a:r>
            <a:r>
              <a:rPr lang="en-US" altLang="ko-KR" sz="1200" dirty="0" err="1" smtClean="0"/>
              <a:t>url</a:t>
            </a:r>
            <a:r>
              <a:rPr lang="ko-KR" altLang="en-US" sz="1200" dirty="0" smtClean="0"/>
              <a:t>을 참고한다</a:t>
            </a:r>
            <a:r>
              <a:rPr lang="en-US" altLang="ko-KR" sz="1200" dirty="0" smtClean="0"/>
              <a:t>.</a:t>
            </a:r>
            <a:br>
              <a:rPr lang="en-US" altLang="ko-KR" sz="1200" dirty="0" smtClean="0"/>
            </a:br>
            <a:r>
              <a:rPr lang="en-US" altLang="ko-KR" sz="1200" dirty="0" smtClean="0">
                <a:hlinkClick r:id="rId4"/>
              </a:rPr>
              <a:t>https://docs.djangoproject.com/en/3.2/topics/forms/modelforms/</a:t>
            </a:r>
            <a:endParaRPr lang="en-US" altLang="ko-KR" sz="1200" dirty="0" smtClean="0"/>
          </a:p>
          <a:p>
            <a:endParaRPr lang="en-US" altLang="ko-KR" sz="1200" dirty="0"/>
          </a:p>
        </p:txBody>
      </p:sp>
      <p:cxnSp>
        <p:nvCxnSpPr>
          <p:cNvPr id="10" name="직선 화살표 연결선 9"/>
          <p:cNvCxnSpPr>
            <a:stCxn id="7" idx="3"/>
          </p:cNvCxnSpPr>
          <p:nvPr/>
        </p:nvCxnSpPr>
        <p:spPr>
          <a:xfrm>
            <a:off x="8118663" y="1882570"/>
            <a:ext cx="485010" cy="8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645236" y="1439595"/>
            <a:ext cx="28990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해당 객체를 </a:t>
            </a:r>
            <a:r>
              <a:rPr lang="en-US" altLang="ko-KR" sz="1200" dirty="0" smtClean="0"/>
              <a:t>templat</a:t>
            </a:r>
            <a:r>
              <a:rPr lang="en-US" altLang="ko-KR" sz="1200" dirty="0"/>
              <a:t>e</a:t>
            </a:r>
            <a:r>
              <a:rPr lang="ko-KR" altLang="en-US" sz="1200" dirty="0" smtClean="0"/>
              <a:t>에 </a:t>
            </a:r>
            <a:r>
              <a:rPr lang="en-US" altLang="ko-KR" sz="1200" dirty="0" err="1" smtClean="0"/>
              <a:t>dict</a:t>
            </a:r>
            <a:r>
              <a:rPr lang="ko-KR" altLang="en-US" sz="1200" dirty="0" smtClean="0"/>
              <a:t>형태로 반환하게 되면</a:t>
            </a:r>
            <a:r>
              <a:rPr lang="en-US" altLang="ko-KR" sz="1200" dirty="0" smtClean="0"/>
              <a:t>, title &lt;input&gt; </a:t>
            </a:r>
            <a:r>
              <a:rPr lang="ko-KR" altLang="en-US" sz="1200" dirty="0" smtClean="0"/>
              <a:t>태그와 </a:t>
            </a:r>
            <a:r>
              <a:rPr lang="en-US" altLang="ko-KR" sz="1200" dirty="0" smtClean="0"/>
              <a:t>content &lt;</a:t>
            </a:r>
            <a:r>
              <a:rPr lang="en-US" altLang="ko-KR" sz="1200" dirty="0" err="1" smtClean="0"/>
              <a:t>textArea</a:t>
            </a:r>
            <a:r>
              <a:rPr lang="en-US" altLang="ko-KR" sz="1200" dirty="0" smtClean="0"/>
              <a:t>&gt; </a:t>
            </a:r>
            <a:r>
              <a:rPr lang="ko-KR" altLang="en-US" sz="1200" dirty="0" smtClean="0"/>
              <a:t>태그가 포함 된 </a:t>
            </a:r>
            <a:r>
              <a:rPr lang="en-US" altLang="ko-KR" sz="1200" dirty="0" smtClean="0"/>
              <a:t>form </a:t>
            </a:r>
            <a:r>
              <a:rPr lang="ko-KR" altLang="en-US" sz="1200" dirty="0" smtClean="0"/>
              <a:t>태그가 </a:t>
            </a:r>
            <a:r>
              <a:rPr lang="en-US" altLang="ko-KR" sz="1200" dirty="0" err="1" smtClean="0"/>
              <a:t>templat</a:t>
            </a:r>
            <a:r>
              <a:rPr lang="ko-KR" altLang="en-US" sz="1200" dirty="0" smtClean="0"/>
              <a:t>에 </a:t>
            </a:r>
            <a:r>
              <a:rPr lang="en-US" altLang="ko-KR" sz="1200" dirty="0" smtClean="0"/>
              <a:t>rendering </a:t>
            </a:r>
            <a:r>
              <a:rPr lang="ko-KR" altLang="en-US" sz="1200" dirty="0" smtClean="0"/>
              <a:t>된다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642064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0377" y="241361"/>
            <a:ext cx="25266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기본 폼 생성하기 </a:t>
            </a:r>
            <a:r>
              <a:rPr lang="en-US" altLang="ko-KR" dirty="0" smtClean="0"/>
              <a:t>-2</a:t>
            </a:r>
            <a:endParaRPr lang="en-US" altLang="ko-KR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399368" y="748145"/>
            <a:ext cx="11144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※ 2. forms </a:t>
            </a:r>
            <a:r>
              <a:rPr lang="ko-KR" altLang="en-US" sz="1200" dirty="0" smtClean="0"/>
              <a:t>모듈 객체를 반환하는 </a:t>
            </a:r>
            <a:r>
              <a:rPr lang="ko-KR" altLang="en-US" sz="1200" dirty="0" err="1" smtClean="0"/>
              <a:t>메소드</a:t>
            </a:r>
            <a:r>
              <a:rPr lang="ko-KR" altLang="en-US" sz="1200" dirty="0" smtClean="0"/>
              <a:t> </a:t>
            </a:r>
            <a:r>
              <a:rPr lang="ko-KR" altLang="en-US" sz="1200" dirty="0" smtClean="0"/>
              <a:t>작성</a:t>
            </a:r>
            <a:r>
              <a:rPr lang="en-US" altLang="ko-KR" sz="1200" dirty="0" smtClean="0"/>
              <a:t>. (views.py)</a:t>
            </a:r>
            <a:endParaRPr lang="en-US" altLang="ko-KR" sz="12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368" y="1025144"/>
            <a:ext cx="4648849" cy="211484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477982" y="2545774"/>
            <a:ext cx="4405744" cy="59421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99368" y="3278488"/>
            <a:ext cx="11144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※ 3. </a:t>
            </a:r>
            <a:r>
              <a:rPr lang="ko-KR" altLang="en-US" sz="1200" dirty="0" smtClean="0"/>
              <a:t>반환할 </a:t>
            </a:r>
            <a:r>
              <a:rPr lang="en-US" altLang="ko-KR" sz="1200" dirty="0" smtClean="0"/>
              <a:t>template </a:t>
            </a:r>
            <a:r>
              <a:rPr lang="ko-KR" altLang="en-US" sz="1200" dirty="0" smtClean="0"/>
              <a:t>작성 </a:t>
            </a:r>
            <a:r>
              <a:rPr lang="en-US" altLang="ko-KR" sz="1200" dirty="0" smtClean="0"/>
              <a:t>(create.html)</a:t>
            </a:r>
            <a:endParaRPr lang="en-US" altLang="ko-KR" sz="12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368" y="3555487"/>
            <a:ext cx="4839375" cy="1457528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004455" y="4260273"/>
            <a:ext cx="772390" cy="16642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1787236" y="4343400"/>
            <a:ext cx="413558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3209" y="2431983"/>
            <a:ext cx="6001588" cy="2553056"/>
          </a:xfrm>
          <a:prstGeom prst="rect">
            <a:avLst/>
          </a:prstGeom>
          <a:ln w="12700">
            <a:solidFill>
              <a:srgbClr val="FF0000"/>
            </a:solidFill>
          </a:ln>
        </p:spPr>
      </p:pic>
      <p:sp>
        <p:nvSpPr>
          <p:cNvPr id="12" name="TextBox 11"/>
          <p:cNvSpPr txBox="1"/>
          <p:nvPr/>
        </p:nvSpPr>
        <p:spPr>
          <a:xfrm>
            <a:off x="5922818" y="5131314"/>
            <a:ext cx="6007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views</a:t>
            </a:r>
            <a:r>
              <a:rPr lang="ko-KR" altLang="en-US" sz="1200" dirty="0"/>
              <a:t> </a:t>
            </a:r>
            <a:r>
              <a:rPr lang="ko-KR" altLang="en-US" sz="1200" dirty="0" err="1" smtClean="0"/>
              <a:t>메소드에서</a:t>
            </a:r>
            <a:r>
              <a:rPr lang="ko-KR" altLang="en-US" sz="1200" dirty="0"/>
              <a:t> </a:t>
            </a:r>
            <a:r>
              <a:rPr lang="ko-KR" altLang="en-US" sz="1200" dirty="0" smtClean="0"/>
              <a:t>템플릿 반환 시에 </a:t>
            </a:r>
            <a:r>
              <a:rPr lang="en-US" altLang="ko-KR" sz="1200" dirty="0" smtClean="0"/>
              <a:t>forms </a:t>
            </a:r>
            <a:r>
              <a:rPr lang="ko-KR" altLang="en-US" sz="1200" dirty="0" smtClean="0"/>
              <a:t>객체가 </a:t>
            </a:r>
            <a:r>
              <a:rPr lang="ko-KR" altLang="en-US" sz="1200" dirty="0" err="1" smtClean="0"/>
              <a:t>렌더링</a:t>
            </a:r>
            <a:r>
              <a:rPr lang="ko-KR" altLang="en-US" sz="1200" dirty="0" smtClean="0"/>
              <a:t> 되며</a:t>
            </a:r>
            <a:r>
              <a:rPr lang="en-US" altLang="ko-KR" sz="1200" dirty="0" smtClean="0"/>
              <a:t>, form</a:t>
            </a:r>
            <a:r>
              <a:rPr lang="ko-KR" altLang="en-US" sz="1200" dirty="0"/>
              <a:t> </a:t>
            </a:r>
            <a:r>
              <a:rPr lang="ko-KR" altLang="en-US" sz="1200" dirty="0" smtClean="0"/>
              <a:t>태그를 생성해준다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350352" y="5223646"/>
            <a:ext cx="11144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※ 4. </a:t>
            </a:r>
            <a:r>
              <a:rPr lang="ko-KR" altLang="en-US" sz="1200" dirty="0" smtClean="0"/>
              <a:t>추가한 </a:t>
            </a:r>
            <a:r>
              <a:rPr lang="ko-KR" altLang="en-US" sz="1200" dirty="0" err="1" smtClean="0"/>
              <a:t>메소드에</a:t>
            </a:r>
            <a:r>
              <a:rPr lang="ko-KR" altLang="en-US" sz="1200" dirty="0" smtClean="0"/>
              <a:t> 해당하는 </a:t>
            </a:r>
            <a:r>
              <a:rPr lang="en-US" altLang="ko-KR" sz="1200" dirty="0" err="1" smtClean="0"/>
              <a:t>url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작성</a:t>
            </a:r>
            <a:r>
              <a:rPr lang="en-US" altLang="ko-KR" sz="1200" dirty="0" smtClean="0"/>
              <a:t>.</a:t>
            </a:r>
            <a:endParaRPr lang="en-US" altLang="ko-KR" sz="1200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0486" y="5592977"/>
            <a:ext cx="3200847" cy="771633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661848" y="5938726"/>
            <a:ext cx="2741752" cy="15613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3837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0377" y="241361"/>
            <a:ext cx="2916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폼으로 데이터 전송하기</a:t>
            </a:r>
            <a:endParaRPr lang="en-US" altLang="ko-K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99368" y="748145"/>
            <a:ext cx="11144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※ </a:t>
            </a:r>
            <a:r>
              <a:rPr lang="en-US" altLang="ko-KR" sz="1200" dirty="0"/>
              <a:t>1</a:t>
            </a:r>
            <a:r>
              <a:rPr lang="en-US" altLang="ko-KR" sz="1200" dirty="0" smtClean="0"/>
              <a:t>. create.html </a:t>
            </a:r>
            <a:r>
              <a:rPr lang="ko-KR" altLang="en-US" sz="1200" dirty="0" smtClean="0"/>
              <a:t>의 </a:t>
            </a:r>
            <a:r>
              <a:rPr lang="en-US" altLang="ko-KR" sz="1200" dirty="0" smtClean="0"/>
              <a:t>form </a:t>
            </a:r>
            <a:r>
              <a:rPr lang="ko-KR" altLang="en-US" sz="1200" dirty="0" smtClean="0"/>
              <a:t>태그 </a:t>
            </a:r>
            <a:r>
              <a:rPr lang="en-US" altLang="ko-KR" sz="1200" dirty="0" smtClean="0"/>
              <a:t>action </a:t>
            </a:r>
            <a:r>
              <a:rPr lang="ko-KR" altLang="en-US" sz="1200" dirty="0" smtClean="0"/>
              <a:t>속성 수정</a:t>
            </a:r>
            <a:endParaRPr lang="en-US" altLang="ko-KR" sz="12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368" y="1025144"/>
            <a:ext cx="3553321" cy="79068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99368" y="1878400"/>
            <a:ext cx="11144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※ 2. confirm</a:t>
            </a:r>
            <a:r>
              <a:rPr lang="ko-KR" altLang="en-US" sz="1200" dirty="0" smtClean="0"/>
              <a:t>에 해당하는 </a:t>
            </a:r>
            <a:r>
              <a:rPr lang="en-US" altLang="ko-KR" sz="1200" dirty="0" err="1" smtClean="0"/>
              <a:t>url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작성하기</a:t>
            </a:r>
            <a:r>
              <a:rPr lang="en-US" altLang="ko-KR" sz="1200" dirty="0" smtClean="0"/>
              <a:t>.</a:t>
            </a:r>
            <a:endParaRPr lang="en-US" altLang="ko-KR" sz="12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368" y="2142208"/>
            <a:ext cx="3677163" cy="771633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168400" y="1025144"/>
            <a:ext cx="1908160" cy="27699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927101" y="2576285"/>
            <a:ext cx="3025588" cy="26021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99368" y="2938371"/>
            <a:ext cx="11144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※ 3. Form </a:t>
            </a:r>
            <a:r>
              <a:rPr lang="ko-KR" altLang="en-US" sz="1200" dirty="0" smtClean="0"/>
              <a:t>값을 전달받을 </a:t>
            </a:r>
            <a:r>
              <a:rPr lang="ko-KR" altLang="en-US" sz="1200" dirty="0" err="1" smtClean="0"/>
              <a:t>메소드</a:t>
            </a:r>
            <a:r>
              <a:rPr lang="ko-KR" altLang="en-US" sz="1200" dirty="0" smtClean="0"/>
              <a:t> 작성 </a:t>
            </a:r>
            <a:r>
              <a:rPr lang="en-US" altLang="ko-KR" sz="1200" dirty="0" smtClean="0"/>
              <a:t>(views.py)</a:t>
            </a:r>
            <a:endParaRPr lang="en-US" altLang="ko-KR" sz="1200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368" y="3251312"/>
            <a:ext cx="5087060" cy="109552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99368" y="4382782"/>
            <a:ext cx="11144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※ 4. </a:t>
            </a:r>
            <a:r>
              <a:rPr lang="en-US" altLang="ko-KR" sz="1200" dirty="0" smtClean="0"/>
              <a:t>forms </a:t>
            </a:r>
            <a:r>
              <a:rPr lang="ko-KR" altLang="en-US" sz="1200" dirty="0" smtClean="0"/>
              <a:t>객체를 전달받을 </a:t>
            </a:r>
            <a:r>
              <a:rPr lang="en-US" altLang="ko-KR" sz="1200" dirty="0" smtClean="0"/>
              <a:t>template file </a:t>
            </a:r>
            <a:r>
              <a:rPr lang="ko-KR" altLang="en-US" sz="1200" dirty="0" smtClean="0"/>
              <a:t>작성</a:t>
            </a:r>
            <a:r>
              <a:rPr lang="en-US" altLang="ko-KR" sz="1200" dirty="0" smtClean="0"/>
              <a:t>. (confirm.html)</a:t>
            </a:r>
            <a:endParaRPr lang="en-US" altLang="ko-KR" sz="1200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40916" y="4705361"/>
            <a:ext cx="3419952" cy="905001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9368" y="4705361"/>
            <a:ext cx="1581371" cy="895475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628122" y="5397500"/>
            <a:ext cx="1035578" cy="20333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/>
          <p:cNvCxnSpPr>
            <a:stCxn id="15" idx="3"/>
            <a:endCxn id="13" idx="1"/>
          </p:cNvCxnSpPr>
          <p:nvPr/>
        </p:nvCxnSpPr>
        <p:spPr>
          <a:xfrm flipV="1">
            <a:off x="1663700" y="5157862"/>
            <a:ext cx="477216" cy="3413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740400" y="3215370"/>
            <a:ext cx="5257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17 Line : Form </a:t>
            </a:r>
            <a:r>
              <a:rPr lang="ko-KR" altLang="en-US" sz="1200" dirty="0" smtClean="0"/>
              <a:t>값을 전달받음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/>
              <a:t>18 Line : create.html </a:t>
            </a:r>
            <a:r>
              <a:rPr lang="ko-KR" altLang="en-US" sz="1200" dirty="0" smtClean="0"/>
              <a:t>에서 입력했던 </a:t>
            </a:r>
            <a:r>
              <a:rPr lang="en-US" altLang="ko-KR" sz="1200" dirty="0" smtClean="0"/>
              <a:t>form </a:t>
            </a:r>
            <a:r>
              <a:rPr lang="ko-KR" altLang="en-US" sz="1200" dirty="0" smtClean="0"/>
              <a:t>태그 내 정보가 유효한 데이터인지 확인하는 코드</a:t>
            </a:r>
            <a:endParaRPr lang="en-US" altLang="ko-KR" sz="1200" dirty="0" smtClean="0"/>
          </a:p>
          <a:p>
            <a:r>
              <a:rPr lang="en-US" altLang="ko-KR" sz="1200" dirty="0" smtClean="0"/>
              <a:t>19 Line : </a:t>
            </a:r>
            <a:r>
              <a:rPr lang="ko-KR" altLang="en-US" sz="1200" dirty="0" smtClean="0"/>
              <a:t>유효하다면 </a:t>
            </a:r>
            <a:r>
              <a:rPr lang="en-US" altLang="ko-KR" sz="1200" dirty="0" smtClean="0"/>
              <a:t>forms </a:t>
            </a:r>
            <a:r>
              <a:rPr lang="ko-KR" altLang="en-US" sz="1200" dirty="0" smtClean="0"/>
              <a:t>객체를 반환할 </a:t>
            </a:r>
            <a:r>
              <a:rPr lang="en-US" altLang="ko-KR" sz="1200" dirty="0" smtClean="0"/>
              <a:t>confirm.html </a:t>
            </a:r>
            <a:r>
              <a:rPr lang="ko-KR" altLang="en-US" sz="1200" dirty="0" smtClean="0"/>
              <a:t>에 </a:t>
            </a:r>
            <a:r>
              <a:rPr lang="en-US" altLang="ko-KR" sz="1200" dirty="0" smtClean="0"/>
              <a:t>rendering </a:t>
            </a:r>
            <a:r>
              <a:rPr lang="ko-KR" altLang="en-US" sz="1200" dirty="0" smtClean="0"/>
              <a:t>하여 반환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/>
              <a:t>20 Line : </a:t>
            </a:r>
            <a:r>
              <a:rPr lang="ko-KR" altLang="en-US" sz="1200" dirty="0" smtClean="0"/>
              <a:t>유효하지 않다면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다시 </a:t>
            </a:r>
            <a:r>
              <a:rPr lang="en-US" altLang="ko-KR" sz="1200" dirty="0" smtClean="0"/>
              <a:t>create </a:t>
            </a:r>
            <a:r>
              <a:rPr lang="en-US" altLang="ko-KR" sz="1200" dirty="0" err="1" smtClean="0"/>
              <a:t>Url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로 요청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81487" y="4705361"/>
            <a:ext cx="3410426" cy="1971950"/>
          </a:xfrm>
          <a:prstGeom prst="rect">
            <a:avLst/>
          </a:prstGeom>
        </p:spPr>
      </p:pic>
      <p:cxnSp>
        <p:nvCxnSpPr>
          <p:cNvPr id="22" name="직선 화살표 연결선 21"/>
          <p:cNvCxnSpPr>
            <a:stCxn id="13" idx="3"/>
            <a:endCxn id="20" idx="1"/>
          </p:cNvCxnSpPr>
          <p:nvPr/>
        </p:nvCxnSpPr>
        <p:spPr>
          <a:xfrm>
            <a:off x="5560868" y="5157862"/>
            <a:ext cx="620619" cy="53347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194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9526" y="259834"/>
            <a:ext cx="3011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8600" indent="-228600">
              <a:buAutoNum type="arabicPeriod" startAt="4"/>
            </a:pPr>
            <a:r>
              <a:rPr lang="en-US" altLang="ko-KR" dirty="0" smtClean="0"/>
              <a:t>Model Form </a:t>
            </a:r>
            <a:r>
              <a:rPr lang="ko-KR" altLang="en-US" dirty="0" smtClean="0"/>
              <a:t>사용하기 </a:t>
            </a:r>
            <a:r>
              <a:rPr lang="en-US" altLang="ko-KR" dirty="0" smtClean="0"/>
              <a:t>-1</a:t>
            </a:r>
            <a:endParaRPr lang="en-US" altLang="ko-KR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482600" y="629166"/>
            <a:ext cx="102997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※ </a:t>
            </a:r>
            <a:r>
              <a:rPr lang="en-US" altLang="ko-KR" sz="1200" dirty="0" err="1" smtClean="0"/>
              <a:t>Django.forms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를 상속받아 </a:t>
            </a:r>
            <a:r>
              <a:rPr lang="en-US" altLang="ko-KR" sz="1200" dirty="0" smtClean="0"/>
              <a:t>Form class </a:t>
            </a:r>
            <a:r>
              <a:rPr lang="ko-KR" altLang="en-US" sz="1200" dirty="0" smtClean="0"/>
              <a:t>생성시의 문제점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: model.py </a:t>
            </a:r>
            <a:r>
              <a:rPr lang="ko-KR" altLang="en-US" sz="1200" dirty="0" smtClean="0"/>
              <a:t>의 필드를 새로 생성하거나 제거할 때마다 연관된 </a:t>
            </a:r>
            <a:r>
              <a:rPr lang="en-US" altLang="ko-KR" sz="1200" dirty="0" smtClean="0"/>
              <a:t>forms.py </a:t>
            </a:r>
            <a:r>
              <a:rPr lang="ko-KR" altLang="en-US" sz="1200" dirty="0" smtClean="0"/>
              <a:t>의  </a:t>
            </a:r>
            <a:r>
              <a:rPr lang="en-US" altLang="ko-KR" sz="1200" dirty="0" smtClean="0"/>
              <a:t>Form </a:t>
            </a:r>
            <a:r>
              <a:rPr lang="ko-KR" altLang="en-US" sz="1200" dirty="0" smtClean="0"/>
              <a:t>클래스도 수정해야 하는 </a:t>
            </a:r>
            <a:r>
              <a:rPr lang="en-US" altLang="ko-KR" sz="1200" dirty="0" smtClean="0"/>
              <a:t>2</a:t>
            </a:r>
            <a:r>
              <a:rPr lang="ko-KR" altLang="en-US" sz="1200" dirty="0" smtClean="0"/>
              <a:t>중 작업이 발생한다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: </a:t>
            </a:r>
            <a:r>
              <a:rPr lang="ko-KR" altLang="en-US" sz="1200" dirty="0" smtClean="0"/>
              <a:t>이를 해결하기 위한 </a:t>
            </a:r>
            <a:r>
              <a:rPr lang="en-US" altLang="ko-KR" sz="1200" dirty="0" smtClean="0"/>
              <a:t>Form </a:t>
            </a:r>
            <a:r>
              <a:rPr lang="ko-KR" altLang="en-US" sz="1200" dirty="0" err="1" smtClean="0"/>
              <a:t>메소드가</a:t>
            </a:r>
            <a:r>
              <a:rPr lang="ko-KR" altLang="en-US" sz="1200" dirty="0" smtClean="0"/>
              <a:t> </a:t>
            </a:r>
            <a:r>
              <a:rPr lang="en-US" altLang="ko-KR" sz="1200" dirty="0" err="1" smtClean="0"/>
              <a:t>ModelForm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이다</a:t>
            </a:r>
            <a:r>
              <a:rPr lang="en-US" altLang="ko-KR" sz="1200" dirty="0" smtClean="0"/>
              <a:t>.</a:t>
            </a:r>
            <a:endParaRPr lang="en-US" altLang="ko-KR" sz="1200" dirty="0"/>
          </a:p>
          <a:p>
            <a:endParaRPr lang="ko-KR" altLang="en-US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482600" y="1460163"/>
            <a:ext cx="10299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※ 1. forms.py </a:t>
            </a:r>
            <a:r>
              <a:rPr lang="ko-KR" altLang="en-US" sz="1200" dirty="0" smtClean="0"/>
              <a:t>파일에 </a:t>
            </a:r>
            <a:r>
              <a:rPr lang="en-US" altLang="ko-KR" sz="1200" dirty="0" err="1" smtClean="0"/>
              <a:t>ModelForm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라이브러리를 </a:t>
            </a:r>
            <a:r>
              <a:rPr lang="en-US" altLang="ko-KR" sz="1200" dirty="0" smtClean="0"/>
              <a:t>import </a:t>
            </a:r>
            <a:r>
              <a:rPr lang="ko-KR" altLang="en-US" sz="1200" dirty="0" smtClean="0"/>
              <a:t>한다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</a:t>
            </a:r>
            <a:r>
              <a:rPr lang="ko-KR" altLang="en-US" sz="1200" dirty="0" smtClean="0"/>
              <a:t>추가로 </a:t>
            </a:r>
            <a:r>
              <a:rPr lang="en-US" altLang="ko-KR" sz="1200" dirty="0" smtClean="0"/>
              <a:t>label</a:t>
            </a:r>
            <a:r>
              <a:rPr lang="ko-KR" altLang="en-US" sz="1200" dirty="0" smtClean="0"/>
              <a:t>의 변경을 위해서 </a:t>
            </a:r>
            <a:r>
              <a:rPr lang="en-US" altLang="ko-KR" sz="1200" dirty="0" err="1" smtClean="0"/>
              <a:t>gettext_lazy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모듈 또한 </a:t>
            </a:r>
            <a:r>
              <a:rPr lang="en-US" altLang="ko-KR" sz="1200" dirty="0" smtClean="0"/>
              <a:t>import </a:t>
            </a:r>
            <a:r>
              <a:rPr lang="ko-KR" altLang="en-US" sz="1200" dirty="0" smtClean="0"/>
              <a:t>시킨다</a:t>
            </a:r>
            <a:r>
              <a:rPr lang="en-US" altLang="ko-KR" sz="1200" dirty="0" smtClean="0"/>
              <a:t>.</a:t>
            </a:r>
          </a:p>
          <a:p>
            <a:endParaRPr lang="en-US" altLang="ko-KR" sz="1200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00" y="2002792"/>
            <a:ext cx="4121173" cy="93469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600" y="3480120"/>
            <a:ext cx="4725059" cy="264832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448300" y="3480120"/>
            <a:ext cx="5994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Meta </a:t>
            </a:r>
            <a:r>
              <a:rPr lang="ko-KR" altLang="en-US" sz="1200" dirty="0" smtClean="0"/>
              <a:t>내용</a:t>
            </a:r>
            <a:r>
              <a:rPr lang="en-US" altLang="ko-KR" sz="1200" dirty="0" smtClean="0"/>
              <a:t>.</a:t>
            </a:r>
          </a:p>
          <a:p>
            <a:endParaRPr lang="en-US" altLang="ko-KR" sz="1200" dirty="0"/>
          </a:p>
          <a:p>
            <a:r>
              <a:rPr lang="en-US" altLang="ko-KR" sz="1200" dirty="0" smtClean="0"/>
              <a:t>model -&gt; form </a:t>
            </a:r>
            <a:r>
              <a:rPr lang="ko-KR" altLang="en-US" sz="1200" dirty="0" smtClean="0"/>
              <a:t>태그와 연관된 </a:t>
            </a:r>
            <a:r>
              <a:rPr lang="en-US" altLang="ko-KR" sz="1200" dirty="0" smtClean="0"/>
              <a:t>model </a:t>
            </a:r>
            <a:r>
              <a:rPr lang="ko-KR" altLang="en-US" sz="1200" dirty="0" smtClean="0"/>
              <a:t>클래스 지정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/>
              <a:t>fields -&gt; model </a:t>
            </a:r>
            <a:r>
              <a:rPr lang="ko-KR" altLang="en-US" sz="1200" dirty="0" smtClean="0"/>
              <a:t>객체가 사용자로 부터 입력 받을 </a:t>
            </a:r>
            <a:r>
              <a:rPr lang="en-US" altLang="ko-KR" sz="1200" dirty="0" smtClean="0"/>
              <a:t>field </a:t>
            </a:r>
            <a:r>
              <a:rPr lang="ko-KR" altLang="en-US" sz="1200" dirty="0" smtClean="0"/>
              <a:t>지정</a:t>
            </a:r>
            <a:endParaRPr lang="en-US" altLang="ko-KR" sz="1200" dirty="0" smtClean="0"/>
          </a:p>
          <a:p>
            <a:r>
              <a:rPr lang="en-US" altLang="ko-KR" sz="1200" dirty="0" smtClean="0"/>
              <a:t>labels -&gt; </a:t>
            </a:r>
            <a:r>
              <a:rPr lang="ko-KR" altLang="en-US" sz="1200" dirty="0" smtClean="0"/>
              <a:t>입력 텍스트 </a:t>
            </a:r>
            <a:r>
              <a:rPr lang="en-US" altLang="ko-KR" sz="1200" dirty="0" smtClean="0"/>
              <a:t>label</a:t>
            </a:r>
            <a:r>
              <a:rPr lang="ko-KR" altLang="en-US" sz="1200" dirty="0" smtClean="0"/>
              <a:t>을 변경한다</a:t>
            </a:r>
            <a:r>
              <a:rPr lang="en-US" altLang="ko-KR" sz="1200" dirty="0" smtClean="0"/>
              <a:t>. ( </a:t>
            </a:r>
            <a:r>
              <a:rPr lang="ko-KR" altLang="en-US" sz="1200" dirty="0" smtClean="0"/>
              <a:t>해당 옵션을 지정하지 않을 시 </a:t>
            </a:r>
            <a:r>
              <a:rPr lang="en-US" altLang="ko-KR" sz="1200" dirty="0" smtClean="0"/>
              <a:t>input </a:t>
            </a:r>
            <a:r>
              <a:rPr lang="ko-KR" altLang="en-US" sz="1200" dirty="0" smtClean="0"/>
              <a:t>태그    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en-US" altLang="ko-KR" sz="1200" dirty="0" smtClean="0"/>
              <a:t>            </a:t>
            </a:r>
            <a:r>
              <a:rPr lang="ko-KR" altLang="en-US" sz="1200" dirty="0" smtClean="0"/>
              <a:t>나 </a:t>
            </a:r>
            <a:r>
              <a:rPr lang="en-US" altLang="ko-KR" sz="1200" dirty="0" err="1" smtClean="0"/>
              <a:t>textArea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에 붙는 </a:t>
            </a:r>
            <a:r>
              <a:rPr lang="en-US" altLang="ko-KR" sz="1200" dirty="0" smtClean="0"/>
              <a:t>label</a:t>
            </a:r>
            <a:r>
              <a:rPr lang="ko-KR" altLang="en-US" sz="1200" dirty="0" smtClean="0"/>
              <a:t>은 </a:t>
            </a:r>
            <a:r>
              <a:rPr lang="en-US" altLang="ko-KR" sz="1200" dirty="0" smtClean="0"/>
              <a:t>title </a:t>
            </a:r>
            <a:r>
              <a:rPr lang="ko-KR" altLang="en-US" sz="1200" dirty="0" smtClean="0"/>
              <a:t>또는 </a:t>
            </a:r>
            <a:r>
              <a:rPr lang="en-US" altLang="ko-KR" sz="1200" dirty="0" smtClean="0"/>
              <a:t>content </a:t>
            </a:r>
            <a:r>
              <a:rPr lang="ko-KR" altLang="en-US" sz="1200" dirty="0" smtClean="0"/>
              <a:t>로 디폴트 된다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err="1" smtClean="0"/>
              <a:t>help_texts</a:t>
            </a:r>
            <a:r>
              <a:rPr lang="en-US" altLang="ko-KR" sz="1200" dirty="0" smtClean="0"/>
              <a:t> -&gt; </a:t>
            </a:r>
            <a:r>
              <a:rPr lang="ko-KR" altLang="en-US" sz="1200" dirty="0" smtClean="0"/>
              <a:t>입력 </a:t>
            </a:r>
            <a:r>
              <a:rPr lang="ko-KR" altLang="en-US" sz="1200" dirty="0" err="1" smtClean="0"/>
              <a:t>란에</a:t>
            </a:r>
            <a:r>
              <a:rPr lang="ko-KR" altLang="en-US" sz="1200" dirty="0" smtClean="0"/>
              <a:t> 대한 부가적인 설명을 보여준다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err="1" smtClean="0"/>
              <a:t>error_messages</a:t>
            </a:r>
            <a:r>
              <a:rPr lang="en-US" altLang="ko-KR" sz="1200" dirty="0" smtClean="0"/>
              <a:t> -&gt; </a:t>
            </a:r>
            <a:r>
              <a:rPr lang="ko-KR" altLang="en-US" sz="1200" dirty="0" smtClean="0"/>
              <a:t>유효성이 올바르지 않을 시에 </a:t>
            </a:r>
            <a:r>
              <a:rPr lang="ko-KR" altLang="en-US" sz="1200" dirty="0" err="1" smtClean="0"/>
              <a:t>에러메세지를</a:t>
            </a:r>
            <a:r>
              <a:rPr lang="ko-KR" altLang="en-US" sz="1200" dirty="0" smtClean="0"/>
              <a:t> 띄운다</a:t>
            </a:r>
            <a:r>
              <a:rPr lang="en-US" altLang="ko-KR" sz="1200" dirty="0" smtClean="0"/>
              <a:t>.</a:t>
            </a:r>
            <a:endParaRPr lang="en-US" altLang="ko-KR" sz="1200" dirty="0"/>
          </a:p>
          <a:p>
            <a:endParaRPr lang="en-US" altLang="ko-KR" sz="12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482600" y="3070306"/>
            <a:ext cx="11493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※ 2. </a:t>
            </a:r>
            <a:r>
              <a:rPr lang="en-US" altLang="ko-KR" sz="1200" dirty="0" err="1" smtClean="0"/>
              <a:t>PostForm</a:t>
            </a:r>
            <a:r>
              <a:rPr lang="en-US" altLang="ko-KR" sz="1200" dirty="0" smtClean="0"/>
              <a:t> class</a:t>
            </a:r>
            <a:r>
              <a:rPr lang="ko-KR" altLang="en-US" sz="1200" dirty="0" smtClean="0"/>
              <a:t>에 </a:t>
            </a:r>
            <a:r>
              <a:rPr lang="en-US" altLang="ko-KR" sz="1200" dirty="0" err="1" smtClean="0"/>
              <a:t>ModelForm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을 상속받고 내부에 </a:t>
            </a:r>
            <a:r>
              <a:rPr lang="en-US" altLang="ko-KR" sz="1200" dirty="0" smtClean="0"/>
              <a:t>class Meta</a:t>
            </a:r>
            <a:r>
              <a:rPr lang="ko-KR" altLang="en-US" sz="1200" dirty="0" smtClean="0"/>
              <a:t>를 선언하여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연관된 </a:t>
            </a:r>
            <a:r>
              <a:rPr lang="en-US" altLang="ko-KR" sz="1200" dirty="0" smtClean="0"/>
              <a:t>model</a:t>
            </a:r>
            <a:r>
              <a:rPr lang="ko-KR" altLang="en-US" sz="1200" dirty="0" smtClean="0"/>
              <a:t>그리고 </a:t>
            </a:r>
            <a:r>
              <a:rPr lang="en-US" altLang="ko-KR" sz="1200" dirty="0" smtClean="0"/>
              <a:t>template</a:t>
            </a:r>
            <a:r>
              <a:rPr lang="ko-KR" altLang="en-US" sz="1200" dirty="0" smtClean="0"/>
              <a:t>에서 데이터를 입력 받을 </a:t>
            </a:r>
            <a:r>
              <a:rPr lang="en-US" altLang="ko-KR" sz="1200" dirty="0" smtClean="0"/>
              <a:t>model</a:t>
            </a:r>
            <a:r>
              <a:rPr lang="ko-KR" altLang="en-US" sz="1200" dirty="0" smtClean="0"/>
              <a:t>의 </a:t>
            </a:r>
            <a:r>
              <a:rPr lang="en-US" altLang="ko-KR" sz="1200" dirty="0" smtClean="0"/>
              <a:t>field</a:t>
            </a:r>
            <a:r>
              <a:rPr lang="ko-KR" altLang="en-US" sz="1200" dirty="0" smtClean="0"/>
              <a:t>를 지정한다</a:t>
            </a:r>
            <a:r>
              <a:rPr lang="en-US" altLang="ko-KR" sz="1200" dirty="0" smtClean="0"/>
              <a:t>.</a:t>
            </a:r>
            <a:r>
              <a:rPr lang="ko-KR" altLang="en-US" sz="1200" dirty="0" smtClean="0"/>
              <a:t> </a:t>
            </a:r>
            <a:endParaRPr lang="en-US" altLang="ko-KR" sz="1200" dirty="0" smtClean="0"/>
          </a:p>
        </p:txBody>
      </p:sp>
    </p:spTree>
    <p:extLst>
      <p:ext uri="{BB962C8B-B14F-4D97-AF65-F5344CB8AC3E}">
        <p14:creationId xmlns:p14="http://schemas.microsoft.com/office/powerpoint/2010/main" val="1749565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9526" y="746206"/>
            <a:ext cx="11493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※ 3. table </a:t>
            </a:r>
            <a:r>
              <a:rPr lang="ko-KR" altLang="en-US" sz="1200" dirty="0" smtClean="0"/>
              <a:t>형태로 </a:t>
            </a:r>
            <a:r>
              <a:rPr lang="en-US" altLang="ko-KR" sz="1200" dirty="0" smtClean="0"/>
              <a:t>form</a:t>
            </a:r>
            <a:r>
              <a:rPr lang="ko-KR" altLang="en-US" sz="1200" dirty="0" smtClean="0"/>
              <a:t>을 구성하려면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다음과 같이</a:t>
            </a:r>
            <a:r>
              <a:rPr lang="en-US" altLang="ko-KR" sz="1200" dirty="0" smtClean="0"/>
              <a:t> template </a:t>
            </a:r>
            <a:r>
              <a:rPr lang="ko-KR" altLang="en-US" sz="1200" dirty="0" smtClean="0"/>
              <a:t>수정</a:t>
            </a:r>
            <a:r>
              <a:rPr lang="en-US" altLang="ko-KR" sz="1200" dirty="0" smtClean="0"/>
              <a:t>.</a:t>
            </a:r>
            <a:r>
              <a:rPr lang="ko-KR" altLang="en-US" sz="1200" dirty="0" smtClean="0"/>
              <a:t> </a:t>
            </a:r>
            <a:endParaRPr lang="en-US" altLang="ko-KR" sz="1200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169526" y="259834"/>
            <a:ext cx="3011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8600" indent="-228600">
              <a:buAutoNum type="arabicPeriod" startAt="4"/>
            </a:pPr>
            <a:r>
              <a:rPr lang="en-US" altLang="ko-KR" dirty="0" smtClean="0"/>
              <a:t>Model Form </a:t>
            </a:r>
            <a:r>
              <a:rPr lang="ko-KR" altLang="en-US" dirty="0" smtClean="0"/>
              <a:t>사용하기 </a:t>
            </a:r>
            <a:r>
              <a:rPr lang="en-US" altLang="ko-KR" dirty="0" smtClean="0"/>
              <a:t>-2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26" y="1140245"/>
            <a:ext cx="3791479" cy="132416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7987" y="1140245"/>
            <a:ext cx="3591426" cy="3153215"/>
          </a:xfrm>
          <a:prstGeom prst="rect">
            <a:avLst/>
          </a:prstGeom>
        </p:spPr>
      </p:pic>
      <p:cxnSp>
        <p:nvCxnSpPr>
          <p:cNvPr id="7" name="직선 화살표 연결선 6"/>
          <p:cNvCxnSpPr>
            <a:stCxn id="4" idx="3"/>
            <a:endCxn id="5" idx="1"/>
          </p:cNvCxnSpPr>
          <p:nvPr/>
        </p:nvCxnSpPr>
        <p:spPr>
          <a:xfrm>
            <a:off x="3961005" y="1802325"/>
            <a:ext cx="2256982" cy="9145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16510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1169" y="234434"/>
            <a:ext cx="3944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8600" indent="-228600">
              <a:buAutoNum type="arabicPeriod" startAt="5"/>
            </a:pPr>
            <a:r>
              <a:rPr lang="en-US" altLang="ko-KR" dirty="0" smtClean="0"/>
              <a:t>Model Form</a:t>
            </a:r>
            <a:r>
              <a:rPr lang="ko-KR" altLang="en-US" dirty="0" smtClean="0"/>
              <a:t>으로 데이터 저장하기</a:t>
            </a:r>
            <a:endParaRPr lang="en-US" altLang="ko-KR" dirty="0"/>
          </a:p>
        </p:txBody>
      </p:sp>
      <p:sp>
        <p:nvSpPr>
          <p:cNvPr id="4" name="TextBox 3"/>
          <p:cNvSpPr txBox="1"/>
          <p:nvPr/>
        </p:nvSpPr>
        <p:spPr>
          <a:xfrm>
            <a:off x="169526" y="746206"/>
            <a:ext cx="11493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※ </a:t>
            </a:r>
            <a:r>
              <a:rPr lang="ko-KR" altLang="en-US" sz="1200" dirty="0" smtClean="0"/>
              <a:t>목표 </a:t>
            </a:r>
            <a:r>
              <a:rPr lang="en-US" altLang="ko-KR" sz="1200" dirty="0" smtClean="0"/>
              <a:t>: create </a:t>
            </a:r>
            <a:r>
              <a:rPr lang="ko-KR" altLang="en-US" sz="1200" dirty="0" smtClean="0"/>
              <a:t>으로 입력한 제목과 내용을 </a:t>
            </a:r>
            <a:r>
              <a:rPr lang="en-US" altLang="ko-KR" sz="1200" dirty="0" smtClean="0"/>
              <a:t>list </a:t>
            </a:r>
            <a:r>
              <a:rPr lang="ko-KR" altLang="en-US" sz="1200" dirty="0" smtClean="0"/>
              <a:t>페이지에서 확인할 수 있도록 수정한다</a:t>
            </a:r>
            <a:r>
              <a:rPr lang="en-US" altLang="ko-KR" sz="1200" dirty="0" smtClean="0"/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9526" y="1027145"/>
            <a:ext cx="76663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※ 1. views.py </a:t>
            </a:r>
            <a:r>
              <a:rPr lang="ko-KR" altLang="en-US" sz="1200" dirty="0" smtClean="0"/>
              <a:t>의 </a:t>
            </a:r>
            <a:r>
              <a:rPr lang="en-US" altLang="ko-KR" sz="1200" dirty="0" smtClean="0"/>
              <a:t>create </a:t>
            </a:r>
            <a:r>
              <a:rPr lang="ko-KR" altLang="en-US" sz="1200" dirty="0" smtClean="0"/>
              <a:t>수정</a:t>
            </a:r>
            <a:endParaRPr lang="ko-KR" altLang="en-US" sz="12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26" y="1304144"/>
            <a:ext cx="4391638" cy="172426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762500" y="1304144"/>
            <a:ext cx="6070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13 Line : </a:t>
            </a:r>
            <a:r>
              <a:rPr lang="ko-KR" altLang="en-US" sz="1200" dirty="0" smtClean="0"/>
              <a:t>요청이 </a:t>
            </a:r>
            <a:r>
              <a:rPr lang="en-US" altLang="ko-KR" sz="1200" dirty="0" smtClean="0"/>
              <a:t>POST</a:t>
            </a:r>
            <a:r>
              <a:rPr lang="ko-KR" altLang="en-US" sz="1200" dirty="0" smtClean="0"/>
              <a:t>인지 </a:t>
            </a:r>
            <a:r>
              <a:rPr lang="en-US" altLang="ko-KR" sz="1200" dirty="0" smtClean="0"/>
              <a:t>GET </a:t>
            </a:r>
            <a:r>
              <a:rPr lang="ko-KR" altLang="en-US" sz="1200" dirty="0" smtClean="0"/>
              <a:t>인지 확인한다</a:t>
            </a:r>
            <a:r>
              <a:rPr lang="en-US" altLang="ko-KR" sz="1200" dirty="0" smtClean="0"/>
              <a:t>. </a:t>
            </a:r>
            <a:br>
              <a:rPr lang="en-US" altLang="ko-KR" sz="1200" dirty="0" smtClean="0"/>
            </a:br>
            <a:r>
              <a:rPr lang="en-US" altLang="ko-KR" sz="1200" dirty="0" smtClean="0"/>
              <a:t>            GET</a:t>
            </a:r>
            <a:r>
              <a:rPr lang="ko-KR" altLang="en-US" sz="1200" dirty="0" smtClean="0"/>
              <a:t>이라면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빈 </a:t>
            </a:r>
            <a:r>
              <a:rPr lang="en-US" altLang="ko-KR" sz="1200" dirty="0" smtClean="0"/>
              <a:t>form </a:t>
            </a:r>
            <a:r>
              <a:rPr lang="ko-KR" altLang="en-US" sz="1200" dirty="0" smtClean="0"/>
              <a:t>객체를 </a:t>
            </a:r>
            <a:r>
              <a:rPr lang="en-US" altLang="ko-KR" sz="1200" dirty="0" smtClean="0"/>
              <a:t>create.html </a:t>
            </a:r>
            <a:r>
              <a:rPr lang="ko-KR" altLang="en-US" sz="1200" dirty="0" smtClean="0"/>
              <a:t>로 전달하는 </a:t>
            </a:r>
            <a:r>
              <a:rPr lang="en-US" altLang="ko-KR" sz="1200" dirty="0" smtClean="0"/>
              <a:t>22 Line</a:t>
            </a:r>
            <a:r>
              <a:rPr lang="ko-KR" altLang="en-US" sz="1200" dirty="0" smtClean="0"/>
              <a:t>을 실행시킨다</a:t>
            </a:r>
            <a:r>
              <a:rPr lang="en-US" altLang="ko-KR" sz="1200" dirty="0" smtClean="0"/>
              <a:t>.</a:t>
            </a:r>
          </a:p>
          <a:p>
            <a:endParaRPr lang="en-US" altLang="ko-KR" sz="1200" dirty="0"/>
          </a:p>
          <a:p>
            <a:r>
              <a:rPr lang="en-US" altLang="ko-KR" sz="1200" dirty="0" smtClean="0"/>
              <a:t>14 Line : </a:t>
            </a:r>
            <a:r>
              <a:rPr lang="ko-KR" altLang="en-US" sz="1200" dirty="0" smtClean="0"/>
              <a:t>요청이 </a:t>
            </a:r>
            <a:r>
              <a:rPr lang="en-US" altLang="ko-KR" sz="1200" dirty="0" smtClean="0"/>
              <a:t>POST</a:t>
            </a:r>
            <a:r>
              <a:rPr lang="ko-KR" altLang="en-US" sz="1200" dirty="0" smtClean="0"/>
              <a:t>라면 </a:t>
            </a:r>
            <a:r>
              <a:rPr lang="en-US" altLang="ko-KR" sz="1200" dirty="0" smtClean="0"/>
              <a:t>POST </a:t>
            </a:r>
            <a:r>
              <a:rPr lang="ko-KR" altLang="en-US" sz="1200" dirty="0" smtClean="0"/>
              <a:t>요청으로 전달받은 </a:t>
            </a:r>
            <a:r>
              <a:rPr lang="en-US" altLang="ko-KR" sz="1200" dirty="0" smtClean="0"/>
              <a:t>Form</a:t>
            </a:r>
            <a:r>
              <a:rPr lang="ko-KR" altLang="en-US" sz="1200" dirty="0" smtClean="0"/>
              <a:t>정보를 </a:t>
            </a:r>
            <a:r>
              <a:rPr lang="en-US" altLang="ko-KR" sz="1200" dirty="0" smtClean="0"/>
              <a:t>form</a:t>
            </a:r>
            <a:r>
              <a:rPr lang="ko-KR" altLang="en-US" sz="1200" dirty="0" smtClean="0"/>
              <a:t>변수에 </a:t>
            </a:r>
            <a:endParaRPr lang="en-US" altLang="ko-KR" sz="1200" dirty="0" smtClean="0"/>
          </a:p>
          <a:p>
            <a:r>
              <a:rPr lang="en-US" altLang="ko-KR" sz="1200" dirty="0" smtClean="0"/>
              <a:t>            </a:t>
            </a:r>
            <a:r>
              <a:rPr lang="ko-KR" altLang="en-US" sz="1200" dirty="0" err="1" smtClean="0"/>
              <a:t>셋팅한다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/>
              <a:t>15 Line : </a:t>
            </a:r>
            <a:r>
              <a:rPr lang="ko-KR" altLang="en-US" sz="1200" dirty="0" err="1" smtClean="0"/>
              <a:t>입력받은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form </a:t>
            </a:r>
            <a:r>
              <a:rPr lang="ko-KR" altLang="en-US" sz="1200" dirty="0" smtClean="0"/>
              <a:t>정보의 유효성 검사를 실시한다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/>
              <a:t>16 Line : </a:t>
            </a:r>
            <a:r>
              <a:rPr lang="ko-KR" altLang="en-US" sz="1200" dirty="0" err="1" smtClean="0"/>
              <a:t>입력받은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form </a:t>
            </a:r>
            <a:r>
              <a:rPr lang="ko-KR" altLang="en-US" sz="1200" dirty="0" smtClean="0"/>
              <a:t>정보에 이상이 없으면 </a:t>
            </a:r>
            <a:r>
              <a:rPr lang="en-US" altLang="ko-KR" sz="1200" dirty="0" smtClean="0"/>
              <a:t>form </a:t>
            </a:r>
            <a:r>
              <a:rPr lang="ko-KR" altLang="en-US" sz="1200" dirty="0" smtClean="0"/>
              <a:t>객체를 이용하여</a:t>
            </a:r>
            <a:r>
              <a:rPr lang="en-US" altLang="ko-KR" sz="1200" dirty="0" smtClean="0"/>
              <a:t>, DB</a:t>
            </a:r>
            <a:r>
              <a:rPr lang="ko-KR" altLang="en-US" sz="1200" dirty="0" smtClean="0"/>
              <a:t>에 저장한다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/>
              <a:t>17 Line : list.html </a:t>
            </a:r>
            <a:r>
              <a:rPr lang="ko-KR" altLang="en-US" sz="1200" dirty="0" smtClean="0"/>
              <a:t>을 호출하는 </a:t>
            </a:r>
            <a:r>
              <a:rPr lang="en-US" altLang="ko-KR" sz="1200" dirty="0" err="1" smtClean="0"/>
              <a:t>Url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요청을 </a:t>
            </a:r>
            <a:r>
              <a:rPr lang="ko-KR" altLang="en-US" sz="1200" dirty="0" err="1" smtClean="0"/>
              <a:t>리다이렉트</a:t>
            </a:r>
            <a:r>
              <a:rPr lang="ko-KR" altLang="en-US" sz="1200" dirty="0" smtClean="0"/>
              <a:t> 한다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131426" y="3150803"/>
            <a:ext cx="76663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※ 2. create.html </a:t>
            </a:r>
            <a:r>
              <a:rPr lang="ko-KR" altLang="en-US" sz="1200" dirty="0" smtClean="0"/>
              <a:t>파일 수정</a:t>
            </a:r>
            <a:endParaRPr lang="en-US" altLang="ko-KR" sz="1200" dirty="0" smtClean="0"/>
          </a:p>
          <a:p>
            <a:r>
              <a:rPr lang="en-US" altLang="ko-KR" sz="1200" dirty="0" smtClean="0"/>
              <a:t>- views.py </a:t>
            </a:r>
            <a:r>
              <a:rPr lang="ko-KR" altLang="en-US" sz="1200" dirty="0" smtClean="0"/>
              <a:t>에서 수정한 </a:t>
            </a:r>
            <a:r>
              <a:rPr lang="en-US" altLang="ko-KR" sz="1200" dirty="0" smtClean="0"/>
              <a:t>create </a:t>
            </a:r>
            <a:r>
              <a:rPr lang="ko-KR" altLang="en-US" sz="1200" dirty="0" err="1" smtClean="0"/>
              <a:t>메서드가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POST</a:t>
            </a:r>
            <a:r>
              <a:rPr lang="ko-KR" altLang="en-US" sz="1200" dirty="0" smtClean="0"/>
              <a:t>와 </a:t>
            </a:r>
            <a:r>
              <a:rPr lang="en-US" altLang="ko-KR" sz="1200" dirty="0" smtClean="0"/>
              <a:t>GET </a:t>
            </a:r>
            <a:r>
              <a:rPr lang="ko-KR" altLang="en-US" sz="1200" dirty="0" smtClean="0"/>
              <a:t>요청에 의해 응답하는 </a:t>
            </a:r>
            <a:r>
              <a:rPr lang="en-US" altLang="ko-KR" sz="1200" dirty="0" smtClean="0"/>
              <a:t>html</a:t>
            </a:r>
            <a:r>
              <a:rPr lang="ko-KR" altLang="en-US" sz="1200" dirty="0" smtClean="0"/>
              <a:t>과 동작이 달라짐으로 </a:t>
            </a:r>
            <a:r>
              <a:rPr lang="en-US" altLang="ko-KR" sz="1200" dirty="0" smtClean="0"/>
              <a:t>form</a:t>
            </a:r>
            <a:r>
              <a:rPr lang="ko-KR" altLang="en-US" sz="1200" dirty="0" smtClean="0"/>
              <a:t>의 </a:t>
            </a:r>
            <a:r>
              <a:rPr lang="en-US" altLang="ko-KR" sz="1200" dirty="0" smtClean="0"/>
              <a:t>action </a:t>
            </a:r>
            <a:r>
              <a:rPr lang="ko-KR" altLang="en-US" sz="1200" dirty="0" smtClean="0"/>
              <a:t>요청을 </a:t>
            </a:r>
            <a:r>
              <a:rPr lang="en-US" altLang="ko-KR" sz="1200" dirty="0" smtClean="0"/>
              <a:t>create </a:t>
            </a:r>
            <a:r>
              <a:rPr lang="ko-KR" altLang="en-US" sz="1200" dirty="0" err="1" smtClean="0"/>
              <a:t>메소드로</a:t>
            </a:r>
            <a:r>
              <a:rPr lang="ko-KR" altLang="en-US" sz="1200" dirty="0" smtClean="0"/>
              <a:t> 변경한다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526" y="3797134"/>
            <a:ext cx="3696216" cy="1438476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1473199" y="3919526"/>
            <a:ext cx="1308101" cy="29687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31426" y="5273627"/>
            <a:ext cx="76663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※ 2. create.html </a:t>
            </a:r>
            <a:r>
              <a:rPr lang="ko-KR" altLang="en-US" sz="1200" dirty="0" smtClean="0"/>
              <a:t>에서 제목과 내용을 입력하여 입력한 값이 화면에 확인되는지 확인한다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4426" y="4997522"/>
            <a:ext cx="2577099" cy="185442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66863" y="4168727"/>
            <a:ext cx="1277363" cy="2614416"/>
          </a:xfrm>
          <a:prstGeom prst="rect">
            <a:avLst/>
          </a:prstGeom>
        </p:spPr>
      </p:pic>
      <p:cxnSp>
        <p:nvCxnSpPr>
          <p:cNvPr id="15" name="직선 화살표 연결선 14"/>
          <p:cNvCxnSpPr>
            <a:stCxn id="12" idx="3"/>
          </p:cNvCxnSpPr>
          <p:nvPr/>
        </p:nvCxnSpPr>
        <p:spPr>
          <a:xfrm>
            <a:off x="8931525" y="5924732"/>
            <a:ext cx="173533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19607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</TotalTime>
  <Words>602</Words>
  <Application>Microsoft Office PowerPoint</Application>
  <PresentationFormat>와이드스크린</PresentationFormat>
  <Paragraphs>74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khb3025@gmail.com</dc:creator>
  <cp:lastModifiedBy>khb3025@gmail.com</cp:lastModifiedBy>
  <cp:revision>30</cp:revision>
  <dcterms:created xsi:type="dcterms:W3CDTF">2021-06-17T02:58:31Z</dcterms:created>
  <dcterms:modified xsi:type="dcterms:W3CDTF">2021-06-17T08:10:34Z</dcterms:modified>
</cp:coreProperties>
</file>