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69" r:id="rId14"/>
    <p:sldId id="267" r:id="rId15"/>
    <p:sldId id="270" r:id="rId16"/>
    <p:sldId id="271" r:id="rId17"/>
    <p:sldId id="273" r:id="rId18"/>
    <p:sldId id="274" r:id="rId19"/>
    <p:sldId id="279" r:id="rId20"/>
    <p:sldId id="280" r:id="rId21"/>
    <p:sldId id="275" r:id="rId22"/>
    <p:sldId id="278" r:id="rId23"/>
    <p:sldId id="276" r:id="rId24"/>
    <p:sldId id="277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C0"/>
    <a:srgbClr val="DB03AD"/>
    <a:srgbClr val="D8D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95597" autoAdjust="0"/>
  </p:normalViewPr>
  <p:slideViewPr>
    <p:cSldViewPr snapToGrid="0">
      <p:cViewPr>
        <p:scale>
          <a:sx n="100" d="100"/>
          <a:sy n="100" d="100"/>
        </p:scale>
        <p:origin x="31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3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6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0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5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7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814F-6745-4BD5-BB6C-55747C060E9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9A2E-DBE6-4BDF-831F-4D2A7C7CA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4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s.naver.com/docs/common/openapiguide/apilist.md#%EB%B9%84%EB%A1%9C%EA%B7%B8%EC%9D%B8-%EB%B0%A9%EC%8B%9D-%EC%98%A4%ED%94%88-api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ansfil.tistory.com/58" TargetMode="Externa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950" y="812800"/>
            <a:ext cx="109016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(DefaultApi20 </a:t>
            </a:r>
            <a:r>
              <a:rPr lang="en-US" altLang="ko-KR" dirty="0" err="1" smtClean="0">
                <a:sym typeface="Wingdings" panose="05000000000000000000" pitchFamily="2" charset="2"/>
              </a:rPr>
              <a:t>OAuthRequest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OAuthResponse</a:t>
            </a:r>
            <a:r>
              <a:rPr lang="en-US" altLang="ko-KR" dirty="0" smtClean="0">
                <a:sym typeface="Wingdings" panose="05000000000000000000" pitchFamily="2" charset="2"/>
              </a:rPr>
              <a:t>, OAuth20Service)</a:t>
            </a:r>
            <a:endParaRPr lang="en-US" altLang="ko-KR" b="0" dirty="0" smtClean="0">
              <a:effectLst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&lt;dependency&gt;   </a:t>
            </a:r>
          </a:p>
          <a:p>
            <a:r>
              <a:rPr lang="en-US" altLang="ko-KR" dirty="0" smtClean="0"/>
              <a:t>  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com.github.scribejava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     </a:t>
            </a:r>
            <a:endParaRPr lang="en-US" altLang="ko-KR" b="0" dirty="0" smtClean="0">
              <a:effectLst/>
            </a:endParaRP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scribejava-apis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endParaRPr lang="en-US" altLang="ko-KR" b="0" dirty="0" smtClean="0">
              <a:effectLst/>
            </a:endParaRPr>
          </a:p>
          <a:p>
            <a:pPr lvl="1"/>
            <a:r>
              <a:rPr lang="en-US" altLang="ko-KR" dirty="0" smtClean="0"/>
              <a:t>&lt;version&gt;5.6.0&lt;/version&gt;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&lt;/dependency&gt;</a:t>
            </a:r>
            <a:endParaRPr lang="en-US" altLang="ko-KR" b="0" dirty="0" smtClean="0">
              <a:effectLst/>
            </a:endParaRPr>
          </a:p>
          <a:p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dirty="0" smtClean="0"/>
              <a:t>&lt;dependency&gt;</a:t>
            </a:r>
            <a:endParaRPr lang="en-US" altLang="ko-KR" b="0" dirty="0" smtClean="0">
              <a:effectLst/>
            </a:endParaRP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com.github.scribejava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     </a:t>
            </a:r>
            <a:endParaRPr lang="en-US" altLang="ko-KR" b="0" dirty="0" smtClean="0">
              <a:effectLst/>
            </a:endParaRP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scribejava</a:t>
            </a:r>
            <a:r>
              <a:rPr lang="en-US" altLang="ko-KR" dirty="0" smtClean="0"/>
              <a:t>-core&lt;/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2"/>
            <a:r>
              <a:rPr lang="en-US" altLang="ko-KR" dirty="0" smtClean="0"/>
              <a:t>&lt;version&gt;5.6.0&lt;/version&gt;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 &lt;/dependency&gt;</a:t>
            </a:r>
            <a:endParaRPr lang="en-US" altLang="ko-KR" b="0" dirty="0" smtClean="0">
              <a:effectLst/>
            </a:endParaRPr>
          </a:p>
          <a:p>
            <a:r>
              <a:rPr lang="en-US" altLang="ko-KR" b="0" dirty="0" smtClean="0">
                <a:effectLst/>
              </a:rPr>
              <a:t>(</a:t>
            </a:r>
            <a:r>
              <a:rPr lang="en-US" altLang="ko-KR" b="0" dirty="0" err="1" smtClean="0">
                <a:effectLst/>
              </a:rPr>
              <a:t>Oauth</a:t>
            </a:r>
            <a:r>
              <a:rPr lang="ko-KR" altLang="en-US" dirty="0" smtClean="0"/>
              <a:t>를 이용한 등록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생성 및 토큰 생성을 위한 </a:t>
            </a:r>
            <a:r>
              <a:rPr lang="en-US" altLang="ko-KR" dirty="0" smtClean="0"/>
              <a:t>Google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라이브러리</a:t>
            </a:r>
            <a:r>
              <a:rPr lang="en-US" altLang="ko-KR" b="0" dirty="0" smtClean="0">
                <a:effectLst/>
              </a:rPr>
              <a:t>)</a:t>
            </a:r>
            <a:br>
              <a:rPr lang="en-US" altLang="ko-KR" b="0" dirty="0" smtClean="0">
                <a:effectLst/>
              </a:rPr>
            </a:br>
            <a:r>
              <a:rPr lang="en-US" altLang="ko-KR" dirty="0" smtClean="0"/>
              <a:t> &lt;dependency&gt;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org.springframework.social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endParaRPr lang="en-US" altLang="ko-KR" b="0" dirty="0" smtClean="0">
              <a:effectLst/>
            </a:endParaRPr>
          </a:p>
          <a:p>
            <a:pPr lvl="1"/>
            <a:r>
              <a:rPr lang="en-US" altLang="ko-KR" dirty="0" smtClean="0"/>
              <a:t>     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&gt;spring-social-google&lt;/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	&lt;version&gt;1.0.0.RELEASE&lt;/version&gt;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> &lt;/dependency&gt;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950" y="223520"/>
            <a:ext cx="70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Spring Maven </a:t>
            </a:r>
            <a:r>
              <a:rPr lang="ko-KR" altLang="en-US" dirty="0" smtClean="0">
                <a:solidFill>
                  <a:srgbClr val="FF0000"/>
                </a:solidFill>
              </a:rPr>
              <a:t>프로젝트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소셜</a:t>
            </a:r>
            <a:r>
              <a:rPr lang="en-US" altLang="ko-KR" dirty="0" smtClean="0">
                <a:solidFill>
                  <a:srgbClr val="FF0000"/>
                </a:solidFill>
              </a:rPr>
              <a:t>)API</a:t>
            </a:r>
            <a:r>
              <a:rPr lang="ko-KR" altLang="en-US" dirty="0" smtClean="0">
                <a:solidFill>
                  <a:srgbClr val="FF0000"/>
                </a:solidFill>
              </a:rPr>
              <a:t>를 사용하기위한</a:t>
            </a:r>
            <a:r>
              <a:rPr lang="en-US" altLang="ko-KR" dirty="0" smtClean="0">
                <a:solidFill>
                  <a:srgbClr val="FF0000"/>
                </a:solidFill>
              </a:rPr>
              <a:t>POM.xml </a:t>
            </a:r>
            <a:r>
              <a:rPr lang="ko-KR" altLang="en-US" dirty="0">
                <a:solidFill>
                  <a:srgbClr val="FF0000"/>
                </a:solidFill>
              </a:rPr>
              <a:t>설</a:t>
            </a:r>
            <a:r>
              <a:rPr lang="ko-KR" altLang="en-US" dirty="0" smtClean="0">
                <a:solidFill>
                  <a:srgbClr val="FF0000"/>
                </a:solidFill>
              </a:rPr>
              <a:t>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4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6" y="188617"/>
            <a:ext cx="3853209" cy="516966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073014" y="0"/>
            <a:ext cx="6962776" cy="6858000"/>
            <a:chOff x="5029199" y="188617"/>
            <a:chExt cx="6929529" cy="71211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199" y="188617"/>
              <a:ext cx="6929529" cy="464055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199" y="4829175"/>
              <a:ext cx="4134236" cy="248054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171700" y="4371975"/>
            <a:ext cx="1838325" cy="476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4010025" y="4469105"/>
            <a:ext cx="1062989" cy="14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15000" y="952500"/>
            <a:ext cx="3133725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>
            <a:off x="8848725" y="1009650"/>
            <a:ext cx="933450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86938" y="866775"/>
            <a:ext cx="1576387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Url</a:t>
            </a:r>
            <a:r>
              <a:rPr lang="ko-KR" altLang="en-US" sz="800" dirty="0" smtClean="0"/>
              <a:t>에서 </a:t>
            </a:r>
            <a:r>
              <a:rPr lang="en-US" altLang="ko-KR" sz="800" dirty="0" smtClean="0"/>
              <a:t>code</a:t>
            </a:r>
            <a:r>
              <a:rPr lang="ko-KR" altLang="en-US" sz="800" dirty="0" smtClean="0"/>
              <a:t>와 </a:t>
            </a:r>
            <a:r>
              <a:rPr lang="en-US" altLang="ko-KR" sz="800" dirty="0" smtClean="0"/>
              <a:t>state</a:t>
            </a:r>
            <a:r>
              <a:rPr lang="ko-KR" altLang="en-US" sz="800" dirty="0" smtClean="0"/>
              <a:t>값을 </a:t>
            </a:r>
            <a:r>
              <a:rPr lang="en-US" altLang="ko-KR" sz="800" dirty="0" smtClean="0"/>
              <a:t>callback </a:t>
            </a:r>
            <a:r>
              <a:rPr lang="ko-KR" altLang="en-US" sz="800" dirty="0" err="1" smtClean="0"/>
              <a:t>메소드의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값으로 전송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해당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값으로 </a:t>
            </a:r>
            <a:r>
              <a:rPr lang="en-US" altLang="ko-KR" sz="800" dirty="0" err="1" smtClean="0"/>
              <a:t>naverLoginBO</a:t>
            </a:r>
            <a:r>
              <a:rPr lang="ko-KR" altLang="en-US" sz="800" dirty="0" smtClean="0"/>
              <a:t>객체를 이용하여 사용자 정보가 들어있는 </a:t>
            </a:r>
            <a:r>
              <a:rPr lang="en-US" altLang="ko-KR" sz="800" dirty="0" smtClean="0"/>
              <a:t>Token</a:t>
            </a:r>
            <a:r>
              <a:rPr lang="ko-KR" altLang="en-US" sz="800" dirty="0" smtClean="0"/>
              <a:t>을 얻는다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5715000" y="1149350"/>
            <a:ext cx="3733800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3" idx="2"/>
            <a:endCxn id="16" idx="1"/>
          </p:cNvCxnSpPr>
          <p:nvPr/>
        </p:nvCxnSpPr>
        <p:spPr>
          <a:xfrm rot="16200000" flipH="1">
            <a:off x="7513602" y="1341472"/>
            <a:ext cx="355673" cy="2190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00977" y="1336460"/>
            <a:ext cx="135572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Token</a:t>
            </a:r>
            <a:r>
              <a:rPr lang="ko-KR" altLang="en-US" sz="800" dirty="0" smtClean="0"/>
              <a:t>을 </a:t>
            </a:r>
            <a:r>
              <a:rPr lang="ko-KR" altLang="en-US" sz="800" dirty="0" err="1" smtClean="0"/>
              <a:t>인자값으로</a:t>
            </a:r>
            <a:r>
              <a:rPr lang="ko-KR" altLang="en-US" sz="800" dirty="0" smtClean="0"/>
              <a:t> 하여 사용자가 제공하기로한 정보를 </a:t>
            </a:r>
            <a:r>
              <a:rPr lang="en-US" altLang="ko-KR" sz="800" dirty="0" smtClean="0"/>
              <a:t>JSON</a:t>
            </a:r>
            <a:r>
              <a:rPr lang="ko-KR" altLang="en-US" sz="800" dirty="0" smtClean="0"/>
              <a:t>객체의 </a:t>
            </a:r>
            <a:r>
              <a:rPr lang="en-US" altLang="ko-KR" sz="800" dirty="0" smtClean="0"/>
              <a:t>String</a:t>
            </a:r>
            <a:r>
              <a:rPr lang="ko-KR" altLang="en-US" sz="800" dirty="0" smtClean="0"/>
              <a:t>형태로 </a:t>
            </a:r>
            <a:r>
              <a:rPr lang="ko-KR" altLang="en-US" sz="800" dirty="0" err="1" smtClean="0"/>
              <a:t>반환받는다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5644342" y="2842953"/>
            <a:ext cx="3308465" cy="1767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952807" y="3707476"/>
            <a:ext cx="829368" cy="2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82175" y="3291840"/>
            <a:ext cx="1988647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Json</a:t>
            </a:r>
            <a:r>
              <a:rPr lang="ko-KR" altLang="en-US" sz="1000" dirty="0" smtClean="0"/>
              <a:t>형태의 문자열을 </a:t>
            </a:r>
            <a:r>
              <a:rPr lang="en-US" altLang="ko-KR" sz="1000" dirty="0" err="1" smtClean="0"/>
              <a:t>JSONParser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객체를 통해 객체로 형 변환하고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형 변환된 </a:t>
            </a:r>
            <a:r>
              <a:rPr lang="en-US" altLang="ko-KR" sz="1000" dirty="0" smtClean="0"/>
              <a:t>Object</a:t>
            </a:r>
            <a:r>
              <a:rPr lang="ko-KR" altLang="en-US" sz="1000" dirty="0" smtClean="0"/>
              <a:t>객체를 </a:t>
            </a:r>
            <a:r>
              <a:rPr lang="en-US" altLang="ko-KR" sz="1000" dirty="0" err="1" smtClean="0"/>
              <a:t>JSONObject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형변환하여</a:t>
            </a:r>
            <a:r>
              <a:rPr lang="ko-KR" altLang="en-US" sz="1000" dirty="0" smtClean="0"/>
              <a:t> 사용자가 제공하는 값들을 </a:t>
            </a:r>
            <a:r>
              <a:rPr lang="en-US" altLang="ko-KR" sz="1000" dirty="0" smtClean="0"/>
              <a:t>get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얻어온다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5644342" y="4705004"/>
            <a:ext cx="3308465" cy="1953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2" idx="3"/>
          </p:cNvCxnSpPr>
          <p:nvPr/>
        </p:nvCxnSpPr>
        <p:spPr>
          <a:xfrm flipV="1">
            <a:off x="8952807" y="5660967"/>
            <a:ext cx="764771" cy="20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17578" y="5413145"/>
            <a:ext cx="200336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Token</a:t>
            </a:r>
            <a:r>
              <a:rPr lang="ko-KR" altLang="en-US" sz="1000" dirty="0" smtClean="0"/>
              <a:t>에서 얻어온 사용자 정보들을 세션에 저장한다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705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2" y="754418"/>
            <a:ext cx="7316221" cy="192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84891" y="133004"/>
            <a:ext cx="73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naverLoginBO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getAccressToken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동작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8640" y="1230284"/>
            <a:ext cx="2834640" cy="149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3383280" y="1305098"/>
            <a:ext cx="458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13469" y="906087"/>
            <a:ext cx="224443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naver_login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메소드에서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naerLoginBO</a:t>
            </a:r>
            <a:r>
              <a:rPr lang="ko-KR" altLang="en-US" sz="1000" dirty="0" smtClean="0"/>
              <a:t>객체의 </a:t>
            </a:r>
            <a:r>
              <a:rPr lang="en-US" altLang="ko-KR" sz="1000" dirty="0" err="1" smtClean="0"/>
              <a:t>getAuthorizationUrl</a:t>
            </a:r>
            <a:r>
              <a:rPr lang="en-US" altLang="ko-KR" sz="1000" dirty="0" smtClean="0"/>
              <a:t>()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</a:t>
            </a:r>
            <a:r>
              <a:rPr lang="en-US" altLang="ko-KR" sz="1000" dirty="0" smtClean="0"/>
              <a:t>session</a:t>
            </a:r>
            <a:r>
              <a:rPr lang="ko-KR" altLang="en-US" sz="1000" dirty="0" smtClean="0"/>
              <a:t>에 저장된 세션의 값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난수</a:t>
            </a:r>
            <a:r>
              <a:rPr lang="ko-KR" altLang="en-US" sz="1000" dirty="0" smtClean="0"/>
              <a:t> 값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가져온다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48640" y="1379913"/>
            <a:ext cx="3280410" cy="144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>
            <a:off x="3829050" y="1451957"/>
            <a:ext cx="4184419" cy="529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3469" y="1874520"/>
            <a:ext cx="2563091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인증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사용자 정보제공</a:t>
            </a:r>
            <a:r>
              <a:rPr lang="en-US" altLang="ko-KR" sz="1000" dirty="0" smtClean="0"/>
              <a:t>)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파라미터</a:t>
            </a:r>
            <a:r>
              <a:rPr lang="ko-KR" altLang="en-US" sz="1000" dirty="0" smtClean="0"/>
              <a:t> 값으로 전달한 </a:t>
            </a:r>
            <a:r>
              <a:rPr lang="en-US" altLang="ko-KR" sz="1000" dirty="0" smtClean="0"/>
              <a:t>state(</a:t>
            </a:r>
            <a:r>
              <a:rPr lang="ko-KR" altLang="en-US" sz="1000" dirty="0" err="1" smtClean="0"/>
              <a:t>난수</a:t>
            </a:r>
            <a:r>
              <a:rPr lang="ko-KR" altLang="en-US" sz="1000" dirty="0" smtClean="0"/>
              <a:t> 값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 저장된 세션 값이 일치하는지 확인한다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일치하면 올바른 사용자임으로 토큰을 제공 해야함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852488" y="1524000"/>
            <a:ext cx="6276975" cy="300038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2"/>
          </p:cNvCxnSpPr>
          <p:nvPr/>
        </p:nvCxnSpPr>
        <p:spPr>
          <a:xfrm flipH="1">
            <a:off x="3535680" y="1824038"/>
            <a:ext cx="455296" cy="1447482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8268" y="3481499"/>
            <a:ext cx="5060641" cy="1323439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Token</a:t>
            </a:r>
            <a:r>
              <a:rPr lang="ko-KR" altLang="en-US" sz="1000" dirty="0" smtClean="0"/>
              <a:t>의 생성은 </a:t>
            </a:r>
            <a:r>
              <a:rPr lang="en-US" altLang="ko-KR" sz="1000" dirty="0" smtClean="0"/>
              <a:t>OAuth20Service </a:t>
            </a:r>
            <a:r>
              <a:rPr lang="ko-KR" altLang="en-US" sz="1000" dirty="0" smtClean="0"/>
              <a:t>객체가 생성하며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소셜 서비스에서 </a:t>
            </a:r>
            <a:r>
              <a:rPr lang="en-US" altLang="ko-KR" sz="1000" dirty="0" err="1" smtClean="0"/>
              <a:t>api</a:t>
            </a:r>
            <a:r>
              <a:rPr lang="ko-KR" altLang="en-US" sz="1000" dirty="0" smtClean="0"/>
              <a:t>를 제공해주는 주소를 </a:t>
            </a:r>
            <a:r>
              <a:rPr lang="ko-KR" altLang="en-US" sz="1000" dirty="0" err="1" smtClean="0"/>
              <a:t>셋팅하기</a:t>
            </a:r>
            <a:r>
              <a:rPr lang="ko-KR" altLang="en-US" sz="1000" dirty="0" smtClean="0"/>
              <a:t> 위해 </a:t>
            </a:r>
            <a:r>
              <a:rPr lang="en-US" altLang="ko-KR" sz="1000" dirty="0" err="1" smtClean="0"/>
              <a:t>NaverLogin</a:t>
            </a:r>
            <a:r>
              <a:rPr lang="ko-KR" altLang="en-US" sz="1000" dirty="0" smtClean="0"/>
              <a:t>의 인스턴스 정보를 </a:t>
            </a:r>
            <a:r>
              <a:rPr lang="en-US" altLang="ko-KR" sz="1000" dirty="0" smtClean="0"/>
              <a:t>OAuth20Service.build</a:t>
            </a:r>
            <a:r>
              <a:rPr lang="ko-KR" altLang="en-US" sz="1000" dirty="0" smtClean="0"/>
              <a:t>에 </a:t>
            </a:r>
            <a:r>
              <a:rPr lang="ko-KR" altLang="en-US" sz="1000" dirty="0" err="1" smtClean="0"/>
              <a:t>셋팅한다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※</a:t>
            </a:r>
            <a:r>
              <a:rPr lang="en-US" altLang="ko-KR" sz="1000" dirty="0" err="1" smtClean="0"/>
              <a:t>NaverLoginApi</a:t>
            </a:r>
            <a:r>
              <a:rPr lang="ko-KR" altLang="en-US" sz="1000" dirty="0" smtClean="0"/>
              <a:t>에는 소셜서비스를 제공하는 </a:t>
            </a:r>
            <a:r>
              <a:rPr lang="en-US" altLang="ko-KR" sz="1000" dirty="0" smtClean="0"/>
              <a:t>URL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정보가 담겨야함으로 </a:t>
            </a:r>
            <a:r>
              <a:rPr lang="en-US" altLang="ko-KR" sz="1000" dirty="0" smtClean="0"/>
              <a:t>DefaultApi20</a:t>
            </a:r>
            <a:r>
              <a:rPr lang="ko-KR" altLang="en-US" sz="1000" dirty="0" smtClean="0"/>
              <a:t>을 상속받아 </a:t>
            </a:r>
            <a:r>
              <a:rPr lang="en-US" altLang="ko-KR" sz="1000" dirty="0" err="1" smtClean="0"/>
              <a:t>getAccessTokenEndpoint</a:t>
            </a:r>
            <a:r>
              <a:rPr lang="ko-KR" altLang="en-US" sz="1000" dirty="0" err="1" smtClean="0"/>
              <a:t>메소드와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getAuthorizationbaseUrl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오버라이드</a:t>
            </a:r>
            <a:r>
              <a:rPr lang="ko-KR" altLang="en-US" sz="1000" dirty="0" smtClean="0"/>
              <a:t> 해야한다</a:t>
            </a:r>
            <a:r>
              <a:rPr lang="en-US" altLang="ko-KR" sz="1000" dirty="0" smtClean="0"/>
              <a:t>. </a:t>
            </a:r>
            <a:r>
              <a:rPr lang="en-US" altLang="ko-KR" sz="1000" b="1" dirty="0" smtClean="0"/>
              <a:t>{.scope() </a:t>
            </a:r>
            <a:r>
              <a:rPr lang="ko-KR" altLang="en-US" sz="1000" b="1" dirty="0" err="1" smtClean="0"/>
              <a:t>메소드에서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SNS</a:t>
            </a:r>
            <a:r>
              <a:rPr lang="ko-KR" altLang="en-US" sz="1000" b="1" dirty="0" smtClean="0"/>
              <a:t>서비스 </a:t>
            </a:r>
            <a:r>
              <a:rPr lang="en-US" altLang="ko-KR" sz="1000" b="1" dirty="0" smtClean="0"/>
              <a:t>API</a:t>
            </a:r>
            <a:r>
              <a:rPr lang="ko-KR" altLang="en-US" sz="1000" b="1" dirty="0" smtClean="0"/>
              <a:t>의 사용범위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캘린더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지도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등</a:t>
            </a:r>
            <a:r>
              <a:rPr lang="en-US" altLang="ko-KR" sz="1000" b="1" dirty="0" smtClean="0"/>
              <a:t>)</a:t>
            </a:r>
            <a:r>
              <a:rPr lang="ko-KR" altLang="en-US" sz="1000" b="1" dirty="0"/>
              <a:t>을</a:t>
            </a:r>
            <a:r>
              <a:rPr lang="ko-KR" altLang="en-US" sz="1000" b="1" dirty="0" smtClean="0"/>
              <a:t> 지정해 주어야하나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프로필 같은 경우에는 생략해도 동작한다</a:t>
            </a:r>
            <a:r>
              <a:rPr lang="en-US" altLang="ko-KR" sz="1000" b="1" dirty="0" smtClean="0"/>
              <a:t>.}-&gt;</a:t>
            </a:r>
            <a:r>
              <a:rPr lang="ko-KR" altLang="en-US" sz="1000" b="1" dirty="0" smtClean="0"/>
              <a:t>구글 서비스 </a:t>
            </a:r>
            <a:r>
              <a:rPr lang="ko-KR" altLang="en-US" sz="1000" b="1" dirty="0" err="1" smtClean="0"/>
              <a:t>구현시</a:t>
            </a:r>
            <a:r>
              <a:rPr lang="ko-KR" altLang="en-US" sz="1000" b="1" dirty="0" smtClean="0"/>
              <a:t> 자세히</a:t>
            </a:r>
            <a:r>
              <a:rPr lang="en-US" altLang="ko-KR" sz="1000" b="1" dirty="0" smtClean="0"/>
              <a:t>}</a:t>
            </a:r>
            <a:endParaRPr lang="ko-KR" altLang="en-US" sz="1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9" y="3271520"/>
            <a:ext cx="6144482" cy="3258005"/>
          </a:xfrm>
          <a:prstGeom prst="rect">
            <a:avLst/>
          </a:prstGeom>
          <a:ln>
            <a:solidFill>
              <a:srgbClr val="0900C0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852488" y="1938338"/>
            <a:ext cx="4457700" cy="1571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1" idx="2"/>
          </p:cNvCxnSpPr>
          <p:nvPr/>
        </p:nvCxnSpPr>
        <p:spPr>
          <a:xfrm rot="16200000" flipH="1">
            <a:off x="3425921" y="1750917"/>
            <a:ext cx="834834" cy="152400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5338" y="2736294"/>
            <a:ext cx="2816542" cy="553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Oauth2AccessToken</a:t>
            </a:r>
            <a:r>
              <a:rPr lang="ko-KR" altLang="en-US" sz="1000" dirty="0" smtClean="0"/>
              <a:t>객체의 </a:t>
            </a:r>
            <a:r>
              <a:rPr lang="en-US" altLang="ko-KR" sz="1000" dirty="0" err="1" smtClean="0"/>
              <a:t>getAccessToken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메소드에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사용자인증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파라미터로</a:t>
            </a:r>
            <a:r>
              <a:rPr lang="ko-KR" altLang="en-US" sz="1000" dirty="0" smtClean="0"/>
              <a:t> 보낸 </a:t>
            </a:r>
            <a:r>
              <a:rPr lang="en-US" altLang="ko-KR" sz="1000" dirty="0" smtClean="0"/>
              <a:t>code</a:t>
            </a:r>
            <a:r>
              <a:rPr lang="ko-KR" altLang="en-US" sz="1000" dirty="0" smtClean="0"/>
              <a:t>값을 통해 토큰을 얻는다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1" idx="3"/>
          </p:cNvCxnSpPr>
          <p:nvPr/>
        </p:nvCxnSpPr>
        <p:spPr>
          <a:xfrm>
            <a:off x="5310188" y="2016919"/>
            <a:ext cx="4502298" cy="1129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12486" y="2930334"/>
            <a:ext cx="207645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{Logout</a:t>
            </a:r>
            <a:r>
              <a:rPr lang="ko-KR" altLang="en-US" sz="800" dirty="0" smtClean="0"/>
              <a:t> 오류로 기존에 발급받은 토큰이 남아있다면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남아있는 토큰을 반환함으로 토큰의 고유 값이 변경되지 않아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세션이 그대로 인 것 처럼 보인다</a:t>
            </a:r>
            <a:r>
              <a:rPr lang="en-US" altLang="ko-KR" sz="800" dirty="0" smtClean="0"/>
              <a:t>.}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111250" y="5994400"/>
            <a:ext cx="3352800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4464050" y="6061075"/>
            <a:ext cx="2400300" cy="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350" y="4848355"/>
            <a:ext cx="4860712" cy="16253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8292" y="6534593"/>
            <a:ext cx="1199063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중요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토큰 발급이 필요한 서비스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발급이 </a:t>
            </a:r>
            <a:r>
              <a:rPr lang="ko-KR" altLang="en-US" sz="800" dirty="0" err="1" smtClean="0"/>
              <a:t>필요없는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API </a:t>
            </a:r>
            <a:r>
              <a:rPr lang="ko-KR" altLang="en-US" sz="800" dirty="0" smtClean="0"/>
              <a:t>설명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출처</a:t>
            </a:r>
            <a:r>
              <a:rPr lang="en-US" altLang="ko-KR" sz="800" dirty="0" smtClean="0"/>
              <a:t>:</a:t>
            </a:r>
            <a:r>
              <a:rPr lang="ko-KR" altLang="en-US" sz="800" dirty="0" smtClean="0"/>
              <a:t>네이버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hlinkClick r:id="rId5"/>
              </a:rPr>
              <a:t>https</a:t>
            </a:r>
            <a:r>
              <a:rPr lang="en-US" altLang="ko-KR" sz="800" dirty="0">
                <a:hlinkClick r:id="rId5"/>
              </a:rPr>
              <a:t>://developers.naver.com/docs/common/openapiguide/apilist.md#%EB%B9%84%EB%A1%9C%EA%B7%B8%EC%9D%B8-%EB%B0%A9%EC%8B%9D-%EC%98%A4%ED%94%88-api</a:t>
            </a:r>
            <a:endParaRPr lang="ko-KR" altLang="en-US" sz="800" dirty="0"/>
          </a:p>
        </p:txBody>
      </p:sp>
      <p:cxnSp>
        <p:nvCxnSpPr>
          <p:cNvPr id="28" name="직선 화살표 연결선 27"/>
          <p:cNvCxnSpPr>
            <a:endCxn id="19" idx="1"/>
          </p:cNvCxnSpPr>
          <p:nvPr/>
        </p:nvCxnSpPr>
        <p:spPr>
          <a:xfrm>
            <a:off x="6455521" y="4075882"/>
            <a:ext cx="292747" cy="67337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7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0" y="534754"/>
            <a:ext cx="6633299" cy="5184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553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1" y="549489"/>
            <a:ext cx="6677957" cy="1476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1" y="2296466"/>
            <a:ext cx="3258005" cy="16194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1" y="2620297"/>
            <a:ext cx="5839640" cy="42868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413760" y="1287779"/>
            <a:ext cx="1775460" cy="1295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3" idx="3"/>
            <a:endCxn id="5" idx="2"/>
          </p:cNvCxnSpPr>
          <p:nvPr/>
        </p:nvCxnSpPr>
        <p:spPr>
          <a:xfrm flipV="1">
            <a:off x="3668066" y="1417320"/>
            <a:ext cx="633424" cy="96012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3"/>
          </p:cNvCxnSpPr>
          <p:nvPr/>
        </p:nvCxnSpPr>
        <p:spPr>
          <a:xfrm flipH="1" flipV="1">
            <a:off x="4300753" y="2377440"/>
            <a:ext cx="1948948" cy="457200"/>
          </a:xfrm>
          <a:prstGeom prst="bentConnector3">
            <a:avLst>
              <a:gd name="adj1" fmla="val -11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23900" y="1260474"/>
            <a:ext cx="5525801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49701" y="1349046"/>
            <a:ext cx="127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19701" y="1073150"/>
            <a:ext cx="16256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소셜서비스가 정보제공을 하는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의 주소</a:t>
            </a:r>
            <a:r>
              <a:rPr lang="en-US" altLang="ko-KR" sz="1000" dirty="0" smtClean="0"/>
              <a:t>(URL)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하고 어떤 서비스에 정보를 제공해야하는지 알리기 위해  </a:t>
            </a:r>
            <a:r>
              <a:rPr lang="en-US" altLang="ko-KR" sz="1000" dirty="0" smtClean="0"/>
              <a:t>OAuth20Service</a:t>
            </a:r>
            <a:r>
              <a:rPr lang="ko-KR" altLang="en-US" sz="1000" dirty="0" smtClean="0"/>
              <a:t>객체를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하여 </a:t>
            </a:r>
            <a:r>
              <a:rPr lang="en-US" altLang="ko-KR" sz="1000" dirty="0" err="1" smtClean="0"/>
              <a:t>OauthRequest</a:t>
            </a:r>
            <a:r>
              <a:rPr lang="ko-KR" altLang="en-US" sz="1000" dirty="0" smtClean="0"/>
              <a:t>객체를 초기화 </a:t>
            </a:r>
            <a:r>
              <a:rPr lang="ko-KR" altLang="en-US" sz="1000" dirty="0" err="1" smtClean="0"/>
              <a:t>셋팅한다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21481" y="1436747"/>
            <a:ext cx="3205199" cy="1214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>
            <a:off x="3926680" y="1497478"/>
            <a:ext cx="954883" cy="3360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86325" y="1558208"/>
            <a:ext cx="1709738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oauthService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signRequest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토큰과 요청을 </a:t>
            </a:r>
            <a:r>
              <a:rPr lang="ko-KR" altLang="en-US" sz="1000" dirty="0" err="1" smtClean="0"/>
              <a:t>셋팅한다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721481" y="1558208"/>
            <a:ext cx="2539879" cy="1639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3261360" y="1640164"/>
            <a:ext cx="3766386" cy="15221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7746" y="2949925"/>
            <a:ext cx="2392680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OAuth</a:t>
            </a:r>
            <a:r>
              <a:rPr lang="ko-KR" altLang="en-US" sz="1000" dirty="0" smtClean="0"/>
              <a:t>요청을 전달하여 </a:t>
            </a:r>
            <a:r>
              <a:rPr lang="en-US" altLang="ko-KR" sz="1000" dirty="0" err="1" smtClean="0"/>
              <a:t>Reponse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반응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객체를 전달 받는다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721481" y="1722120"/>
            <a:ext cx="1899799" cy="111443"/>
          </a:xfrm>
          <a:prstGeom prst="rect">
            <a:avLst/>
          </a:prstGeom>
          <a:noFill/>
          <a:ln>
            <a:solidFill>
              <a:srgbClr val="D8D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2" idx="2"/>
          </p:cNvCxnSpPr>
          <p:nvPr/>
        </p:nvCxnSpPr>
        <p:spPr>
          <a:xfrm>
            <a:off x="1671381" y="1833563"/>
            <a:ext cx="2313397" cy="2502217"/>
          </a:xfrm>
          <a:prstGeom prst="straightConnector1">
            <a:avLst/>
          </a:prstGeom>
          <a:ln>
            <a:solidFill>
              <a:srgbClr val="D8DD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1370" y="4008120"/>
            <a:ext cx="2395699" cy="553998"/>
          </a:xfrm>
          <a:prstGeom prst="rect">
            <a:avLst/>
          </a:prstGeom>
          <a:noFill/>
          <a:ln>
            <a:solidFill>
              <a:srgbClr val="D8DD0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Response </a:t>
            </a:r>
            <a:r>
              <a:rPr lang="ko-KR" altLang="en-US" sz="1000" dirty="0" smtClean="0"/>
              <a:t>객체로 부터 </a:t>
            </a:r>
            <a:r>
              <a:rPr lang="en-US" altLang="ko-KR" sz="1000" dirty="0" err="1" smtClean="0"/>
              <a:t>Json</a:t>
            </a:r>
            <a:r>
              <a:rPr lang="ko-KR" altLang="en-US" sz="1000" dirty="0" smtClean="0"/>
              <a:t>형태의 사용자 정보를 </a:t>
            </a:r>
            <a:r>
              <a:rPr lang="ko-KR" altLang="en-US" sz="1000" dirty="0" err="1" smtClean="0"/>
              <a:t>얻기위하여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getBody</a:t>
            </a:r>
            <a:r>
              <a:rPr lang="en-US" altLang="ko-KR" sz="1000" dirty="0" smtClean="0"/>
              <a:t>()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실행시켜 그 값을 반환한다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222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26" y="174568"/>
            <a:ext cx="5641571" cy="3781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4" y="174568"/>
            <a:ext cx="6249088" cy="4646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31273" y="806335"/>
            <a:ext cx="4056611" cy="169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2" idx="1"/>
          </p:cNvCxnSpPr>
          <p:nvPr/>
        </p:nvCxnSpPr>
        <p:spPr>
          <a:xfrm>
            <a:off x="4887884" y="1652184"/>
            <a:ext cx="1596042" cy="412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1203" y="482138"/>
            <a:ext cx="118362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세션에 저장된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값이 존재 함으로 </a:t>
            </a:r>
            <a:r>
              <a:rPr lang="en-US" altLang="ko-KR" sz="1000" dirty="0" err="1" smtClean="0"/>
              <a:t>naver_login.jsp</a:t>
            </a:r>
            <a:r>
              <a:rPr lang="ko-KR" altLang="en-US" sz="1000" dirty="0" smtClean="0"/>
              <a:t>에선 해당 박스의 </a:t>
            </a:r>
            <a:r>
              <a:rPr lang="en-US" altLang="ko-KR" sz="1000" dirty="0" smtClean="0"/>
              <a:t>format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웹페이지에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096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6" y="174568"/>
            <a:ext cx="5641571" cy="3781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55" y="174568"/>
            <a:ext cx="5079185" cy="5487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957060" y="739140"/>
            <a:ext cx="3749040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1"/>
            <a:endCxn id="7" idx="3"/>
          </p:cNvCxnSpPr>
          <p:nvPr/>
        </p:nvCxnSpPr>
        <p:spPr>
          <a:xfrm flipH="1">
            <a:off x="2338646" y="1348740"/>
            <a:ext cx="4618414" cy="33360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966" y="4253924"/>
            <a:ext cx="2011680" cy="8617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Logout</a:t>
            </a:r>
            <a:r>
              <a:rPr lang="ko-KR" altLang="en-US" sz="1000" dirty="0" smtClean="0"/>
              <a:t>시 세션에 저장된 </a:t>
            </a:r>
            <a:r>
              <a:rPr lang="ko-KR" altLang="en-US" sz="1000" dirty="0" err="1" smtClean="0"/>
              <a:t>토큰값과</a:t>
            </a:r>
            <a:r>
              <a:rPr lang="ko-KR" altLang="en-US" sz="1000" dirty="0" smtClean="0"/>
              <a:t> 애플리케이션의 </a:t>
            </a:r>
            <a:r>
              <a:rPr lang="en-US" altLang="ko-KR" sz="1000" dirty="0" err="1" smtClean="0"/>
              <a:t>client_id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client_Secret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값을 조합하여 토큰 및 인증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을 삭제할 </a:t>
            </a:r>
            <a:r>
              <a:rPr lang="en-US" altLang="ko-KR" sz="1000" dirty="0" err="1" smtClean="0"/>
              <a:t>apiUrl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주소를 조합한다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7200900" y="2103120"/>
            <a:ext cx="4000500" cy="256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6080760" y="3383280"/>
            <a:ext cx="1120140" cy="1136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3828" y="4205200"/>
            <a:ext cx="2626931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셋팅한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deleteURL</a:t>
            </a:r>
            <a:r>
              <a:rPr lang="ko-KR" altLang="en-US" sz="1000" dirty="0" smtClean="0"/>
              <a:t>주소를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을 생성하고 </a:t>
            </a: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 connection </a:t>
            </a:r>
            <a:r>
              <a:rPr lang="ko-KR" altLang="en-US" sz="1000" dirty="0" smtClean="0"/>
              <a:t>객체를 얻어</a:t>
            </a:r>
            <a:r>
              <a:rPr lang="ko-KR" altLang="en-US" sz="1000" dirty="0"/>
              <a:t>온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.{</a:t>
            </a:r>
            <a:r>
              <a:rPr lang="en-US" altLang="ko-KR" sz="1000" dirty="0" err="1" smtClean="0"/>
              <a:t>url.onpenConnection</a:t>
            </a:r>
            <a:r>
              <a:rPr lang="en-US" altLang="ko-KR" sz="1000" dirty="0" smtClean="0"/>
              <a:t>()}</a:t>
            </a:r>
          </a:p>
          <a:p>
            <a:r>
              <a:rPr lang="en-US" altLang="ko-KR" sz="1000" dirty="0" smtClean="0"/>
              <a:t>Connection </a:t>
            </a:r>
            <a:r>
              <a:rPr lang="ko-KR" altLang="en-US" sz="1000" dirty="0" err="1" smtClean="0"/>
              <a:t>객체로부터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token</a:t>
            </a:r>
            <a:r>
              <a:rPr lang="ko-KR" altLang="en-US" sz="1000" dirty="0" smtClean="0"/>
              <a:t>삭제요청을 전송하기 위해 요청 방식을 </a:t>
            </a:r>
            <a:r>
              <a:rPr lang="en-US" altLang="ko-KR" sz="1000" dirty="0" smtClean="0"/>
              <a:t>get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셋팅한다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</a:t>
            </a:r>
            <a:r>
              <a:rPr lang="en-US" altLang="ko-KR" sz="1000" dirty="0" err="1" smtClean="0"/>
              <a:t>con.setRequestMethod</a:t>
            </a:r>
            <a:r>
              <a:rPr lang="en-US" altLang="ko-KR" sz="1000" dirty="0" smtClean="0"/>
              <a:t>(“GET”)}</a:t>
            </a:r>
          </a:p>
          <a:p>
            <a:r>
              <a:rPr lang="ko-KR" altLang="en-US" sz="1000" dirty="0" smtClean="0"/>
              <a:t>요청에 대한 응답을 받아온다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삭제가 </a:t>
            </a:r>
            <a:r>
              <a:rPr lang="ko-KR" altLang="en-US" sz="1000" dirty="0" err="1" smtClean="0"/>
              <a:t>정상완료</a:t>
            </a:r>
            <a:r>
              <a:rPr lang="ko-KR" altLang="en-US" sz="1000" dirty="0" smtClean="0"/>
              <a:t> 시 </a:t>
            </a:r>
            <a:r>
              <a:rPr lang="en-US" altLang="ko-KR" sz="1000" dirty="0" smtClean="0"/>
              <a:t>:200 </a:t>
            </a:r>
            <a:r>
              <a:rPr lang="ko-KR" altLang="en-US" sz="1000" dirty="0" smtClean="0"/>
              <a:t>반환</a:t>
            </a:r>
            <a:r>
              <a:rPr lang="en-US" altLang="ko-KR" sz="1000" dirty="0" smtClean="0"/>
              <a:t>]</a:t>
            </a:r>
          </a:p>
          <a:p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018021" y="5090160"/>
            <a:ext cx="1165860" cy="91440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2"/>
            <a:endCxn id="17" idx="0"/>
          </p:cNvCxnSpPr>
          <p:nvPr/>
        </p:nvCxnSpPr>
        <p:spPr>
          <a:xfrm flipH="1">
            <a:off x="6515101" y="5181600"/>
            <a:ext cx="1085850" cy="831272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29251" y="6012872"/>
            <a:ext cx="2171700" cy="553998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빨간 박스에서 </a:t>
            </a:r>
            <a:r>
              <a:rPr lang="ko-KR" altLang="en-US" sz="1000" dirty="0" err="1" smtClean="0"/>
              <a:t>토큰제거를</a:t>
            </a:r>
            <a:r>
              <a:rPr lang="ko-KR" altLang="en-US" sz="1000" dirty="0" smtClean="0"/>
              <a:t> 하였으니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</a:t>
            </a:r>
            <a:r>
              <a:rPr lang="en-US" altLang="ko-KR" sz="1000" dirty="0" smtClean="0"/>
              <a:t>session</a:t>
            </a:r>
            <a:r>
              <a:rPr lang="ko-KR" altLang="en-US" sz="1000" dirty="0" smtClean="0"/>
              <a:t>에 저장된 모든 값들을 제거하는 코드이다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9363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8" y="478730"/>
            <a:ext cx="4105848" cy="29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4385" y="1221971"/>
            <a:ext cx="65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로그아웃시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naver_login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리다이렉트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재요청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3" y="3045728"/>
            <a:ext cx="4990031" cy="3710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234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925" y="271604"/>
            <a:ext cx="607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Google,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소셜 로그인 </a:t>
            </a:r>
            <a:r>
              <a:rPr lang="en-US" altLang="ko-KR" dirty="0" err="1" smtClean="0"/>
              <a:t>bootSpring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프로젝트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640936"/>
            <a:ext cx="2500093" cy="6171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87240" y="1738265"/>
            <a:ext cx="1321806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2209046" y="1815220"/>
            <a:ext cx="1412340" cy="4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87240" y="2625505"/>
            <a:ext cx="1222217" cy="12674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2109457" y="2688879"/>
            <a:ext cx="1511929" cy="35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1386" y="2336800"/>
            <a:ext cx="1769764" cy="10772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소셜 서비스가 서비스제공을 동의한 </a:t>
            </a:r>
            <a:r>
              <a:rPr lang="ko-KR" altLang="en-US" sz="800" b="1" dirty="0" smtClean="0">
                <a:latin typeface="+mn-ea"/>
              </a:rPr>
              <a:t>웹 애플리케이션을 확인</a:t>
            </a:r>
            <a:r>
              <a:rPr lang="en-US" altLang="ko-KR" sz="800" b="1" dirty="0" smtClean="0">
                <a:latin typeface="+mn-ea"/>
              </a:rPr>
              <a:t>(</a:t>
            </a:r>
            <a:r>
              <a:rPr lang="ko-KR" altLang="en-US" sz="800" b="1" dirty="0" smtClean="0">
                <a:latin typeface="+mn-ea"/>
              </a:rPr>
              <a:t>인증</a:t>
            </a:r>
            <a:r>
              <a:rPr lang="en-US" altLang="ko-KR" sz="800" b="1" dirty="0" smtClean="0">
                <a:latin typeface="+mn-ea"/>
              </a:rPr>
              <a:t>)</a:t>
            </a:r>
            <a:r>
              <a:rPr lang="ko-KR" altLang="en-US" sz="800" b="1" dirty="0" smtClean="0">
                <a:latin typeface="+mn-ea"/>
              </a:rPr>
              <a:t>하는데 필요한 정보</a:t>
            </a:r>
            <a:r>
              <a:rPr lang="en-US" altLang="ko-KR" sz="800" dirty="0" smtClean="0">
                <a:latin typeface="+mn-ea"/>
              </a:rPr>
              <a:t>[</a:t>
            </a:r>
            <a:r>
              <a:rPr lang="en-US" altLang="ko-KR" sz="800" dirty="0" err="1" smtClean="0">
                <a:latin typeface="+mn-ea"/>
              </a:rPr>
              <a:t>Client_id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en-US" altLang="ko-KR" sz="800" dirty="0" err="1" smtClean="0">
                <a:latin typeface="+mn-ea"/>
              </a:rPr>
              <a:t>Client_Secret</a:t>
            </a:r>
            <a:r>
              <a:rPr lang="en-US" altLang="ko-KR" sz="800" dirty="0" smtClean="0">
                <a:latin typeface="+mn-ea"/>
              </a:rPr>
              <a:t>, Callback URL] </a:t>
            </a:r>
            <a:r>
              <a:rPr lang="ko-KR" altLang="en-US" sz="800" dirty="0" smtClean="0">
                <a:latin typeface="+mn-ea"/>
              </a:rPr>
              <a:t>와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서비스</a:t>
            </a:r>
            <a:r>
              <a:rPr lang="en-US" altLang="ko-KR" sz="800" dirty="0" smtClean="0">
                <a:latin typeface="+mn-ea"/>
              </a:rPr>
              <a:t>API</a:t>
            </a:r>
            <a:r>
              <a:rPr lang="ko-KR" altLang="en-US" sz="800" dirty="0" smtClean="0">
                <a:latin typeface="+mn-ea"/>
              </a:rPr>
              <a:t>의 정보를 가져오기 위한 </a:t>
            </a:r>
            <a:r>
              <a:rPr lang="en-US" altLang="ko-KR" sz="800" dirty="0" smtClean="0">
                <a:latin typeface="+mn-ea"/>
              </a:rPr>
              <a:t>Instance</a:t>
            </a:r>
            <a:r>
              <a:rPr lang="ko-KR" altLang="en-US" sz="800" dirty="0" smtClean="0">
                <a:latin typeface="+mn-ea"/>
              </a:rPr>
              <a:t>정보</a:t>
            </a:r>
            <a:r>
              <a:rPr lang="en-US" altLang="ko-KR" sz="800" dirty="0" smtClean="0">
                <a:latin typeface="+mn-ea"/>
              </a:rPr>
              <a:t>[</a:t>
            </a:r>
            <a:r>
              <a:rPr lang="en-US" altLang="ko-KR" sz="800" dirty="0" smtClean="0"/>
              <a:t>DefaultApi20</a:t>
            </a:r>
            <a:r>
              <a:rPr lang="ko-KR" altLang="en-US" sz="800" dirty="0" smtClean="0"/>
              <a:t>을 상속받은 </a:t>
            </a:r>
            <a:r>
              <a:rPr lang="en-US" altLang="ko-KR" sz="800" dirty="0" err="1" smtClean="0"/>
              <a:t>NaverApi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또는 </a:t>
            </a:r>
            <a:r>
              <a:rPr lang="en-US" altLang="ko-KR" sz="800" dirty="0" smtClean="0"/>
              <a:t>GoogleApi20 </a:t>
            </a:r>
            <a:r>
              <a:rPr lang="ko-KR" altLang="en-US" sz="800" dirty="0" smtClean="0"/>
              <a:t>클래스</a:t>
            </a:r>
            <a:r>
              <a:rPr lang="en-US" altLang="ko-KR" sz="800" dirty="0" smtClean="0">
                <a:latin typeface="+mn-ea"/>
              </a:rPr>
              <a:t>] </a:t>
            </a:r>
            <a:r>
              <a:rPr lang="ko-KR" altLang="en-US" sz="800" b="1" dirty="0" smtClean="0">
                <a:latin typeface="+mn-ea"/>
              </a:rPr>
              <a:t>를 저장한 클래스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240" y="2815628"/>
            <a:ext cx="1222217" cy="108641"/>
          </a:xfrm>
          <a:prstGeom prst="rect">
            <a:avLst/>
          </a:prstGeom>
          <a:noFill/>
          <a:ln w="19050"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2109457" y="2869949"/>
            <a:ext cx="1511929" cy="863851"/>
          </a:xfrm>
          <a:prstGeom prst="straightConnector1">
            <a:avLst/>
          </a:prstGeom>
          <a:ln w="12700"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1386" y="3515611"/>
            <a:ext cx="1769764" cy="707886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SnsLoginInfo</a:t>
            </a:r>
            <a:r>
              <a:rPr lang="ko-KR" altLang="en-US" sz="800" dirty="0" smtClean="0"/>
              <a:t>를 </a:t>
            </a:r>
            <a:r>
              <a:rPr lang="en-US" altLang="ko-KR" sz="800" dirty="0" smtClean="0"/>
              <a:t>@</a:t>
            </a:r>
            <a:r>
              <a:rPr lang="en-US" altLang="ko-KR" sz="800" dirty="0" err="1" smtClean="0"/>
              <a:t>AutoWired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받는 객체로써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소</a:t>
            </a:r>
            <a:r>
              <a:rPr lang="ko-KR" altLang="en-US" sz="800" b="1" dirty="0" smtClean="0"/>
              <a:t>셜인증정보 객체를 통해 인증</a:t>
            </a:r>
            <a:r>
              <a:rPr lang="en-US" altLang="ko-KR" sz="800" b="1" dirty="0" smtClean="0"/>
              <a:t>URL</a:t>
            </a:r>
            <a:r>
              <a:rPr lang="ko-KR" altLang="en-US" sz="800" b="1" dirty="0" smtClean="0"/>
              <a:t>을 얻거나</a:t>
            </a:r>
            <a:r>
              <a:rPr lang="en-US" altLang="ko-KR" sz="800" b="1" dirty="0" smtClean="0"/>
              <a:t>, token</a:t>
            </a:r>
            <a:r>
              <a:rPr lang="ko-KR" altLang="en-US" sz="800" b="1" dirty="0" smtClean="0"/>
              <a:t>을 얻어 </a:t>
            </a:r>
            <a:r>
              <a:rPr lang="en-US" altLang="ko-KR" sz="800" b="1" dirty="0" smtClean="0"/>
              <a:t>API </a:t>
            </a:r>
            <a:r>
              <a:rPr lang="ko-KR" altLang="en-US" sz="800" b="1" dirty="0" smtClean="0"/>
              <a:t>서비스 정보를 가져오는 객체</a:t>
            </a:r>
            <a:endParaRPr lang="ko-KR" alt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21386" y="1526322"/>
            <a:ext cx="176976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Bean</a:t>
            </a:r>
            <a:r>
              <a:rPr lang="ko-KR" altLang="en-US" sz="800" dirty="0" err="1" smtClean="0"/>
              <a:t>등록및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등록을 위한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설정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관련 파일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b="1" dirty="0" smtClean="0"/>
              <a:t>[</a:t>
            </a:r>
            <a:r>
              <a:rPr lang="en-US" altLang="ko-KR" sz="800" b="1" dirty="0"/>
              <a:t>@Configuration</a:t>
            </a:r>
            <a:r>
              <a:rPr lang="en-US" altLang="ko-KR" sz="800" b="1" dirty="0" smtClean="0"/>
              <a:t>],</a:t>
            </a:r>
            <a:r>
              <a:rPr lang="en-US" altLang="ko-KR" sz="800" b="1" dirty="0"/>
              <a:t> @Bean("</a:t>
            </a:r>
            <a:r>
              <a:rPr lang="en-US" altLang="ko-KR" sz="800" b="1" dirty="0" err="1"/>
              <a:t>naverLoginInfo</a:t>
            </a:r>
            <a:r>
              <a:rPr lang="en-US" altLang="ko-KR" sz="800" b="1" dirty="0" smtClean="0"/>
              <a:t>"),</a:t>
            </a:r>
          </a:p>
          <a:p>
            <a:r>
              <a:rPr lang="en-US" altLang="ko-KR" sz="800" b="1" dirty="0" err="1" smtClean="0"/>
              <a:t>bootSnsConfig</a:t>
            </a:r>
            <a:r>
              <a:rPr lang="en-US" altLang="ko-KR" sz="800" b="1" dirty="0" smtClean="0"/>
              <a:t> implements </a:t>
            </a:r>
            <a:r>
              <a:rPr lang="en-US" altLang="ko-KR" sz="800" b="1" dirty="0" err="1"/>
              <a:t>WebMvcConfigurer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887240" y="3051018"/>
            <a:ext cx="1013988" cy="17201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910281" y="3121585"/>
            <a:ext cx="1711105" cy="153189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21386" y="4283150"/>
            <a:ext cx="1769764" cy="107721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소셜서비스가 제공하는 </a:t>
            </a:r>
            <a:r>
              <a:rPr lang="en-US" altLang="ko-KR" sz="800" dirty="0" smtClean="0"/>
              <a:t>API</a:t>
            </a:r>
            <a:r>
              <a:rPr lang="ko-KR" altLang="en-US" sz="800" dirty="0" smtClean="0"/>
              <a:t>의 주소를 저장하는 클래스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google</a:t>
            </a:r>
            <a:r>
              <a:rPr lang="ko-KR" altLang="en-US" sz="800" b="1" dirty="0" smtClean="0"/>
              <a:t>에선 해당 </a:t>
            </a:r>
            <a:r>
              <a:rPr lang="ko-KR" altLang="en-US" sz="800" b="1" dirty="0" err="1" smtClean="0"/>
              <a:t>인스터스를</a:t>
            </a:r>
            <a:r>
              <a:rPr lang="ko-KR" altLang="en-US" sz="800" b="1" dirty="0" smtClean="0"/>
              <a:t> 생성하는 클래스를 </a:t>
            </a:r>
            <a:r>
              <a:rPr lang="en-US" altLang="ko-KR" sz="800" b="1" dirty="0" err="1"/>
              <a:t>scribejava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라이브러리 내에 포함되어 있으므로 생성할 필요가 없으나 </a:t>
            </a:r>
            <a:r>
              <a:rPr lang="en-US" altLang="ko-KR" sz="800" b="1" dirty="0" err="1" smtClean="0"/>
              <a:t>Naver</a:t>
            </a:r>
            <a:r>
              <a:rPr lang="ko-KR" altLang="en-US" sz="800" b="1" dirty="0" smtClean="0"/>
              <a:t>는 해당 클래스를 </a:t>
            </a:r>
            <a:r>
              <a:rPr lang="en-US" altLang="ko-KR" sz="800" b="1" dirty="0"/>
              <a:t>DefaultApi20</a:t>
            </a:r>
            <a:r>
              <a:rPr lang="ko-KR" altLang="en-US" sz="800" b="1" dirty="0"/>
              <a:t>을 상속받아서</a:t>
            </a:r>
          </a:p>
          <a:p>
            <a:r>
              <a:rPr lang="ko-KR" altLang="en-US" sz="800" b="1" dirty="0" err="1" smtClean="0"/>
              <a:t>작성해주어야한다</a:t>
            </a:r>
            <a:r>
              <a:rPr lang="en-US" altLang="ko-KR" sz="800" b="1" dirty="0" smtClean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87240" y="3340730"/>
            <a:ext cx="1222217" cy="17488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09457" y="3414018"/>
            <a:ext cx="1520982" cy="24616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0439" y="5558828"/>
            <a:ext cx="1760711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소셜서비스의 제공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을 간편하게 관리하기 위하여 생성한 인터페이스 클래스로 </a:t>
            </a:r>
            <a:r>
              <a:rPr lang="en-US" altLang="ko-KR" sz="800" dirty="0" err="1" smtClean="0"/>
              <a:t>NaverAPI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클래스와같이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서비스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을 저장하는 인스턴스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객체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를 생성하는데 사용된다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887240" y="4283150"/>
            <a:ext cx="1222217" cy="1621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5" idx="1"/>
            <a:endCxn id="28" idx="1"/>
          </p:cNvCxnSpPr>
          <p:nvPr/>
        </p:nvCxnSpPr>
        <p:spPr>
          <a:xfrm rot="10800000" flipH="1">
            <a:off x="887239" y="1174283"/>
            <a:ext cx="2743199" cy="3189919"/>
          </a:xfrm>
          <a:prstGeom prst="bentConnector3">
            <a:avLst>
              <a:gd name="adj1" fmla="val -833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0439" y="881894"/>
            <a:ext cx="176071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서버 설정</a:t>
            </a:r>
            <a:r>
              <a:rPr lang="en-US" altLang="ko-KR" sz="800" dirty="0" smtClean="0"/>
              <a:t>, DB </a:t>
            </a:r>
            <a:r>
              <a:rPr lang="ko-KR" altLang="en-US" sz="800" dirty="0" smtClean="0"/>
              <a:t>설정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resourse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설정등을</a:t>
            </a:r>
            <a:r>
              <a:rPr lang="ko-KR" altLang="en-US" sz="800" dirty="0" smtClean="0"/>
              <a:t> 위한 </a:t>
            </a:r>
            <a:r>
              <a:rPr lang="en-US" altLang="ko-KR" sz="800" dirty="0" err="1" smtClean="0"/>
              <a:t>SpringBoot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설정파일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[Maven project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web.xml</a:t>
            </a:r>
            <a:r>
              <a:rPr lang="ko-KR" altLang="en-US" sz="800" dirty="0" smtClean="0"/>
              <a:t>과 동일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8527"/>
            <a:ext cx="5449060" cy="6754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9913545" y="271604"/>
            <a:ext cx="17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om.xml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78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0" y="298765"/>
            <a:ext cx="6178658" cy="3308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438" y="219584"/>
            <a:ext cx="3975768" cy="215711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438" y="3243148"/>
            <a:ext cx="3975768" cy="355366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90" y="3829617"/>
            <a:ext cx="4286179" cy="30283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62535" y="452673"/>
            <a:ext cx="160246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Configuration(</a:t>
            </a:r>
            <a:r>
              <a:rPr lang="ko-KR" altLang="en-US" sz="800" dirty="0" smtClean="0"/>
              <a:t>설정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파일에는 빈 등록 만을 작성했지만 </a:t>
            </a:r>
            <a:r>
              <a:rPr lang="ko-KR" altLang="en-US" sz="800" b="1" dirty="0" smtClean="0"/>
              <a:t>사실 </a:t>
            </a:r>
            <a:r>
              <a:rPr lang="ko-KR" altLang="en-US" sz="800" b="1" dirty="0" err="1" smtClean="0"/>
              <a:t>웹서비스는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설정파일에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인터셉터를</a:t>
            </a:r>
            <a:r>
              <a:rPr lang="ko-KR" altLang="en-US" sz="800" b="1" dirty="0" smtClean="0"/>
              <a:t> 등록</a:t>
            </a:r>
            <a:r>
              <a:rPr lang="ko-KR" altLang="en-US" sz="800" dirty="0" smtClean="0"/>
              <a:t>하여 </a:t>
            </a:r>
            <a:r>
              <a:rPr lang="ko-KR" altLang="en-US" sz="800" b="1" dirty="0" err="1" smtClean="0"/>
              <a:t>인터셉터</a:t>
            </a:r>
            <a:r>
              <a:rPr lang="ko-KR" altLang="en-US" sz="800" b="1" dirty="0" smtClean="0"/>
              <a:t> 내에서 세션에 유저를 등록</a:t>
            </a:r>
            <a:r>
              <a:rPr lang="ko-KR" altLang="en-US" sz="800" dirty="0" smtClean="0"/>
              <a:t>하고 로그인 유지를 위하여 </a:t>
            </a:r>
            <a:r>
              <a:rPr lang="ko-KR" altLang="en-US" sz="800" b="1" dirty="0" smtClean="0"/>
              <a:t>쿠키를 만드는 작업</a:t>
            </a:r>
            <a:r>
              <a:rPr lang="ko-KR" altLang="en-US" sz="800" dirty="0" smtClean="0"/>
              <a:t>을 해야한다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609030" y="624689"/>
            <a:ext cx="1348966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설정파일에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인터셉터를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등록하는방법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err="1" smtClean="0"/>
              <a:t>WebMvcConfigurer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인터페이스를 상속받는다</a:t>
            </a:r>
            <a:r>
              <a:rPr lang="en-US" altLang="ko-KR" sz="8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800" dirty="0" err="1" smtClean="0"/>
              <a:t>addInterceptors</a:t>
            </a:r>
            <a:r>
              <a:rPr lang="en-US" altLang="ko-KR" sz="800" dirty="0" smtClean="0"/>
              <a:t>()</a:t>
            </a:r>
            <a:r>
              <a:rPr lang="ko-KR" altLang="en-US" sz="800" dirty="0" err="1" smtClean="0"/>
              <a:t>메소드를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오버라이드</a:t>
            </a:r>
            <a:r>
              <a:rPr lang="ko-KR" altLang="en-US" sz="800" dirty="0" smtClean="0"/>
              <a:t> 하며</a:t>
            </a:r>
            <a:r>
              <a:rPr lang="en-US" altLang="ko-KR" sz="800" dirty="0" smtClean="0"/>
              <a:t>, registry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인터셉터의</a:t>
            </a:r>
            <a:r>
              <a:rPr lang="ko-KR" altLang="en-US" sz="800" dirty="0" smtClean="0"/>
              <a:t> 동작을 정의한 클래스를 등록한다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[</a:t>
            </a:r>
            <a:r>
              <a:rPr lang="en-US" altLang="ko-KR" sz="800" dirty="0" err="1" smtClean="0"/>
              <a:t>addPathPatterns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Controller</a:t>
            </a:r>
            <a:r>
              <a:rPr lang="ko-KR" altLang="en-US" sz="800" dirty="0" smtClean="0"/>
              <a:t>에 등록된 </a:t>
            </a:r>
            <a:r>
              <a:rPr lang="en-US" altLang="ko-KR" sz="800" dirty="0" smtClean="0"/>
              <a:t>URL{/hello}</a:t>
            </a:r>
            <a:r>
              <a:rPr lang="ko-KR" altLang="en-US" sz="800" dirty="0" smtClean="0"/>
              <a:t>동작 전후</a:t>
            </a:r>
            <a:r>
              <a:rPr lang="en-US" altLang="ko-KR" sz="800" dirty="0" smtClean="0"/>
              <a:t>] </a:t>
            </a:r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실행을 설정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cxnSp>
        <p:nvCxnSpPr>
          <p:cNvPr id="9" name="꺾인 연결선 8"/>
          <p:cNvCxnSpPr>
            <a:stCxn id="3" idx="1"/>
            <a:endCxn id="7" idx="3"/>
          </p:cNvCxnSpPr>
          <p:nvPr/>
        </p:nvCxnSpPr>
        <p:spPr>
          <a:xfrm rot="10800000" flipV="1">
            <a:off x="7957996" y="1298139"/>
            <a:ext cx="157442" cy="357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1"/>
            <a:endCxn id="2" idx="3"/>
          </p:cNvCxnSpPr>
          <p:nvPr/>
        </p:nvCxnSpPr>
        <p:spPr>
          <a:xfrm rot="10800000" flipV="1">
            <a:off x="6375348" y="1655740"/>
            <a:ext cx="233682" cy="29704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9030" y="3684760"/>
            <a:ext cx="1348966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클래스 내부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1.preHandle()</a:t>
            </a:r>
            <a:r>
              <a:rPr lang="ko-KR" altLang="en-US" sz="800" dirty="0" err="1" smtClean="0"/>
              <a:t>메소드</a:t>
            </a:r>
            <a:r>
              <a:rPr lang="en-US" altLang="ko-KR" sz="800" dirty="0" smtClean="0"/>
              <a:t>: URL </a:t>
            </a:r>
            <a:r>
              <a:rPr lang="ko-KR" altLang="en-US" sz="800" dirty="0" smtClean="0"/>
              <a:t>실행 전 동작하는 </a:t>
            </a:r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메소드</a:t>
            </a:r>
            <a:endParaRPr lang="en-US" altLang="ko-KR" sz="800" dirty="0" smtClean="0"/>
          </a:p>
          <a:p>
            <a:r>
              <a:rPr lang="en-US" altLang="ko-KR" sz="800" dirty="0" smtClean="0"/>
              <a:t>2.postHandle()</a:t>
            </a:r>
            <a:r>
              <a:rPr lang="ko-KR" altLang="en-US" sz="800" dirty="0" err="1" smtClean="0"/>
              <a:t>메소드</a:t>
            </a:r>
            <a:r>
              <a:rPr lang="en-US" altLang="ko-KR" sz="800" dirty="0" smtClean="0"/>
              <a:t>: URL </a:t>
            </a:r>
            <a:r>
              <a:rPr lang="ko-KR" altLang="en-US" sz="800" dirty="0" smtClean="0"/>
              <a:t>실행 후 동작하는 </a:t>
            </a:r>
            <a:r>
              <a:rPr lang="ko-KR" altLang="en-US" sz="800" dirty="0" err="1" smtClean="0"/>
              <a:t>인터셉터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메소드</a:t>
            </a:r>
            <a:endParaRPr lang="ko-KR" altLang="en-US" sz="800" dirty="0"/>
          </a:p>
        </p:txBody>
      </p:sp>
      <p:cxnSp>
        <p:nvCxnSpPr>
          <p:cNvPr id="14" name="꺾인 연결선 13"/>
          <p:cNvCxnSpPr>
            <a:stCxn id="4" idx="1"/>
            <a:endCxn id="12" idx="3"/>
          </p:cNvCxnSpPr>
          <p:nvPr/>
        </p:nvCxnSpPr>
        <p:spPr>
          <a:xfrm rot="10800000">
            <a:off x="7957996" y="4161814"/>
            <a:ext cx="157442" cy="8581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1"/>
            <a:endCxn id="2" idx="3"/>
          </p:cNvCxnSpPr>
          <p:nvPr/>
        </p:nvCxnSpPr>
        <p:spPr>
          <a:xfrm rot="10800000">
            <a:off x="6375348" y="1952786"/>
            <a:ext cx="233682" cy="22090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60063" y="5029995"/>
            <a:ext cx="200987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인터셉터의</a:t>
            </a:r>
            <a:r>
              <a:rPr lang="ko-KR" altLang="en-US" sz="800" dirty="0" smtClean="0"/>
              <a:t> </a:t>
            </a:r>
            <a:r>
              <a:rPr lang="en-US" altLang="ko-KR" sz="800" dirty="0" err="1" smtClean="0"/>
              <a:t>preHandle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메소드에</a:t>
            </a:r>
            <a:r>
              <a:rPr lang="ko-KR" altLang="en-US" sz="800" dirty="0" smtClean="0"/>
              <a:t> 다음과 같은 동작이 </a:t>
            </a:r>
            <a:r>
              <a:rPr lang="ko-KR" altLang="en-US" sz="800" dirty="0" err="1" smtClean="0"/>
              <a:t>기술되어야하며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인터셉터의</a:t>
            </a:r>
            <a:r>
              <a:rPr lang="ko-KR" altLang="en-US" sz="800" dirty="0" smtClean="0"/>
              <a:t> 실행 타이밍은 소셜 인증</a:t>
            </a:r>
            <a:r>
              <a:rPr lang="en-US" altLang="ko-KR" sz="800" dirty="0" smtClean="0"/>
              <a:t>[</a:t>
            </a:r>
            <a:r>
              <a:rPr lang="ko-KR" altLang="en-US" sz="800" dirty="0"/>
              <a:t>정보제공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에서 정보제공 동의 클릭 시 동작해야한다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사용자 </a:t>
            </a:r>
            <a:r>
              <a:rPr lang="ko-KR" altLang="en-US" sz="800" b="1" dirty="0" err="1" smtClean="0"/>
              <a:t>세션등록</a:t>
            </a:r>
            <a:r>
              <a:rPr lang="en-US" altLang="ko-KR" sz="800" b="1" dirty="0" smtClean="0"/>
              <a:t>, </a:t>
            </a:r>
            <a:r>
              <a:rPr lang="ko-KR" altLang="en-US" sz="800" b="1" dirty="0" err="1" smtClean="0"/>
              <a:t>쿠키생성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[</a:t>
            </a:r>
            <a:r>
              <a:rPr lang="en-US" altLang="ko-KR" sz="800" b="1" dirty="0" err="1" smtClean="0"/>
              <a:t>true,false</a:t>
            </a:r>
            <a:r>
              <a:rPr lang="en-US" altLang="ko-KR" sz="800" b="1" dirty="0" smtClean="0"/>
              <a:t>])</a:t>
            </a:r>
            <a:endParaRPr lang="ko-KR" altLang="en-US" sz="800" b="1" dirty="0"/>
          </a:p>
        </p:txBody>
      </p:sp>
      <p:cxnSp>
        <p:nvCxnSpPr>
          <p:cNvPr id="20" name="꺾인 연결선 19"/>
          <p:cNvCxnSpPr>
            <a:stCxn id="5" idx="3"/>
            <a:endCxn id="18" idx="1"/>
          </p:cNvCxnSpPr>
          <p:nvPr/>
        </p:nvCxnSpPr>
        <p:spPr>
          <a:xfrm>
            <a:off x="4482869" y="5343809"/>
            <a:ext cx="777194" cy="1016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3"/>
            <a:endCxn id="4" idx="1"/>
          </p:cNvCxnSpPr>
          <p:nvPr/>
        </p:nvCxnSpPr>
        <p:spPr>
          <a:xfrm flipV="1">
            <a:off x="7269933" y="5019980"/>
            <a:ext cx="845505" cy="4255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689" y="0"/>
            <a:ext cx="259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bootSnsConfig.java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1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89" y="0"/>
            <a:ext cx="259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bootSnsConfig.java - 2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0" y="298765"/>
            <a:ext cx="6178658" cy="330804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6598436" y="298765"/>
            <a:ext cx="5524155" cy="5860517"/>
            <a:chOff x="6598436" y="298765"/>
            <a:chExt cx="5524155" cy="58605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8436" y="298765"/>
              <a:ext cx="5388194" cy="39752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8437" y="4274055"/>
              <a:ext cx="5524154" cy="18852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직사각형 6"/>
          <p:cNvSpPr/>
          <p:nvPr/>
        </p:nvSpPr>
        <p:spPr>
          <a:xfrm>
            <a:off x="588475" y="679010"/>
            <a:ext cx="5613149" cy="138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4" idx="1"/>
            <a:endCxn id="7" idx="3"/>
          </p:cNvCxnSpPr>
          <p:nvPr/>
        </p:nvCxnSpPr>
        <p:spPr>
          <a:xfrm rot="10800000">
            <a:off x="6201624" y="1371600"/>
            <a:ext cx="396812" cy="9148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2535" y="679010"/>
            <a:ext cx="1466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SnsLoginObject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인자값으로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Bean</a:t>
            </a:r>
            <a:r>
              <a:rPr lang="ko-KR" altLang="en-US" sz="800" dirty="0" smtClean="0"/>
              <a:t>을 생성하려면 </a:t>
            </a:r>
            <a:r>
              <a:rPr lang="en-US" altLang="ko-KR" sz="800" dirty="0" smtClean="0"/>
              <a:t>Bean</a:t>
            </a:r>
            <a:r>
              <a:rPr lang="ko-KR" altLang="en-US" sz="800" dirty="0" smtClean="0"/>
              <a:t>의 내용이 되는 클래스가 필요하다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578177" y="2064189"/>
            <a:ext cx="5732088" cy="14123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8475" y="3916485"/>
            <a:ext cx="3929204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SnsLoginObject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SnsLoginInfo</a:t>
            </a:r>
            <a:r>
              <a:rPr lang="ko-KR" altLang="en-US" sz="1000" dirty="0" smtClean="0"/>
              <a:t>를 삽입하여 </a:t>
            </a:r>
            <a:r>
              <a:rPr lang="en-US" altLang="ko-KR" sz="1000" dirty="0" smtClean="0"/>
              <a:t>google</a:t>
            </a:r>
            <a:r>
              <a:rPr lang="ko-KR" altLang="en-US" sz="1000" dirty="0" smtClean="0"/>
              <a:t>의 사용자 </a:t>
            </a:r>
            <a:r>
              <a:rPr lang="ko-KR" altLang="en-US" sz="1000" dirty="0" err="1" smtClean="0"/>
              <a:t>정보인증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을 </a:t>
            </a:r>
            <a:r>
              <a:rPr lang="en-US" altLang="ko-KR" sz="1000" dirty="0" err="1" smtClean="0"/>
              <a:t>ServiceBuilder</a:t>
            </a:r>
            <a:r>
              <a:rPr lang="ko-KR" altLang="en-US" sz="1000" dirty="0" smtClean="0"/>
              <a:t>를 통해 생성할 수도 있지만 </a:t>
            </a:r>
            <a:r>
              <a:rPr lang="en-US" altLang="ko-KR" sz="1000" dirty="0" err="1" smtClean="0"/>
              <a:t>scrib</a:t>
            </a:r>
            <a:r>
              <a:rPr lang="ko-KR" altLang="en-US" sz="1000" dirty="0" smtClean="0"/>
              <a:t>라이브러리에서 제공하는 </a:t>
            </a:r>
            <a:r>
              <a:rPr lang="en-US" altLang="ko-KR" sz="1000" dirty="0" err="1" smtClean="0"/>
              <a:t>googleConnectionFactory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OAuth2Parameters </a:t>
            </a:r>
            <a:r>
              <a:rPr lang="ko-KR" altLang="en-US" sz="1000" dirty="0" smtClean="0"/>
              <a:t>를 통해서도 </a:t>
            </a:r>
            <a:r>
              <a:rPr lang="en-US" altLang="ko-KR" sz="1000" dirty="0" smtClean="0"/>
              <a:t>google </a:t>
            </a:r>
            <a:r>
              <a:rPr lang="ko-KR" altLang="en-US" sz="1000" dirty="0" smtClean="0"/>
              <a:t>인증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을 생성할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[google</a:t>
            </a:r>
            <a:r>
              <a:rPr lang="ko-KR" altLang="en-US" sz="1000" dirty="0" smtClean="0"/>
              <a:t>외 다른 소셜 서비스는 불가</a:t>
            </a:r>
            <a:r>
              <a:rPr lang="en-US" altLang="ko-KR" sz="1000" dirty="0" smtClean="0"/>
              <a:t>] 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13" idx="0"/>
            <a:endCxn id="12" idx="2"/>
          </p:cNvCxnSpPr>
          <p:nvPr/>
        </p:nvCxnSpPr>
        <p:spPr>
          <a:xfrm rot="5400000" flipH="1" flipV="1">
            <a:off x="2778672" y="3250936"/>
            <a:ext cx="439955" cy="891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33711" y="2915216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SnsLoginInfo.java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4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" y="193040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소셜 로그인 프로젝트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562372"/>
            <a:ext cx="3277057" cy="4963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28720" y="193040"/>
            <a:ext cx="769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네이버나 구글과 같은 소셜 서비스에서 제공하는 </a:t>
            </a:r>
            <a:r>
              <a:rPr lang="en-US" altLang="ko-KR" sz="1200" b="1" dirty="0" err="1" smtClean="0"/>
              <a:t>api</a:t>
            </a:r>
            <a:r>
              <a:rPr lang="ko-KR" altLang="en-US" sz="1200" b="1" dirty="0" smtClean="0"/>
              <a:t>를 이용하기 위해선 소셜 사이트의 허가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애플리케이션 등록</a:t>
            </a:r>
            <a:r>
              <a:rPr lang="en-US" altLang="ko-KR" sz="1200" b="1" dirty="0" smtClean="0"/>
              <a:t>)[</a:t>
            </a:r>
            <a:r>
              <a:rPr lang="ko-KR" altLang="en-US" sz="1200" b="1" dirty="0" smtClean="0"/>
              <a:t>프로그램으로 치자면 라이선스 얻기</a:t>
            </a:r>
            <a:r>
              <a:rPr lang="en-US" altLang="ko-KR" sz="1200" b="1" dirty="0" smtClean="0"/>
              <a:t>]</a:t>
            </a:r>
            <a:r>
              <a:rPr lang="ko-KR" altLang="en-US" sz="1200" b="1" dirty="0" smtClean="0"/>
              <a:t>을 해야한다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20" y="727710"/>
            <a:ext cx="6711372" cy="25167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3360" y="562372"/>
            <a:ext cx="1432560" cy="16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1645920" y="645041"/>
            <a:ext cx="4104640" cy="20270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40400" y="2560320"/>
            <a:ext cx="1344006" cy="172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05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37" y="181069"/>
            <a:ext cx="112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 페이지 </a:t>
            </a:r>
            <a:r>
              <a:rPr lang="en-US" altLang="ko-KR" dirty="0" err="1" smtClean="0"/>
              <a:t>SnsLoginInfo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api20Instance</a:t>
            </a:r>
            <a:r>
              <a:rPr lang="ko-KR" altLang="en-US" dirty="0" smtClean="0"/>
              <a:t>에 인스턴스 정보로써 삽입되는 객체의 형태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7" y="688062"/>
            <a:ext cx="4530386" cy="46476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08" y="688062"/>
            <a:ext cx="3907362" cy="3870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711" y="5335673"/>
            <a:ext cx="515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DefaultApi20 </a:t>
            </a:r>
            <a:r>
              <a:rPr lang="ko-KR" altLang="en-US" sz="1000" dirty="0" smtClean="0"/>
              <a:t>클래스를 상속받고 </a:t>
            </a:r>
            <a:r>
              <a:rPr lang="en-US" altLang="ko-KR" sz="1000" dirty="0" smtClean="0"/>
              <a:t>singleton Pattern</a:t>
            </a:r>
            <a:r>
              <a:rPr lang="ko-KR" altLang="en-US" sz="1000" dirty="0" smtClean="0"/>
              <a:t>의 형태로 인스턴스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객체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반환한다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getAccressEndpoint</a:t>
            </a:r>
            <a:r>
              <a:rPr lang="ko-KR" altLang="en-US" sz="1000" dirty="0" smtClean="0"/>
              <a:t>에는 </a:t>
            </a:r>
            <a:r>
              <a:rPr lang="en-US" altLang="ko-KR" sz="1000" dirty="0" smtClean="0"/>
              <a:t>token</a:t>
            </a:r>
            <a:r>
              <a:rPr lang="ko-KR" altLang="en-US" sz="1000" dirty="0" smtClean="0"/>
              <a:t>을 반환하는 각 소셜서비스의 </a:t>
            </a:r>
            <a:r>
              <a:rPr lang="en-US" altLang="ko-KR" sz="1000" dirty="0" smtClean="0"/>
              <a:t>SNS URL</a:t>
            </a:r>
            <a:r>
              <a:rPr lang="ko-KR" altLang="en-US" sz="1000" dirty="0" smtClean="0"/>
              <a:t>을 </a:t>
            </a:r>
            <a:endParaRPr lang="en-US" altLang="ko-KR" sz="1000" dirty="0" smtClean="0"/>
          </a:p>
          <a:p>
            <a:r>
              <a:rPr lang="en-US" altLang="ko-KR" sz="1000" dirty="0" err="1" smtClean="0"/>
              <a:t>getAuthorizationBaseUrl</a:t>
            </a:r>
            <a:r>
              <a:rPr lang="ko-KR" altLang="en-US" sz="1000" dirty="0" smtClean="0"/>
              <a:t>에는 각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소셜서비스의 </a:t>
            </a:r>
            <a:r>
              <a:rPr lang="en-US" altLang="ko-KR" sz="1000" dirty="0" err="1" smtClean="0"/>
              <a:t>oAuth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서비스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을 반환한다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409" y="4518201"/>
            <a:ext cx="6522732" cy="12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7" y="1023042"/>
            <a:ext cx="5731050" cy="4125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264998" y="1023042"/>
            <a:ext cx="4997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sns_login.jsp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특정 소셜 서비스로 </a:t>
            </a:r>
            <a:r>
              <a:rPr lang="ko-KR" altLang="en-US" dirty="0" err="1" smtClean="0"/>
              <a:t>로그인이라는</a:t>
            </a:r>
            <a:r>
              <a:rPr lang="ko-KR" altLang="en-US" dirty="0" smtClean="0"/>
              <a:t> 버튼이 클릭 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sns_login</a:t>
            </a:r>
            <a:r>
              <a:rPr lang="en-US" altLang="ko-KR" dirty="0" smtClean="0"/>
              <a:t> URL</a:t>
            </a:r>
            <a:r>
              <a:rPr lang="ko-KR" altLang="en-US" dirty="0" smtClean="0"/>
              <a:t>에 해당하는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동작한다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사용자 </a:t>
            </a:r>
            <a:r>
              <a:rPr lang="ko-KR" altLang="en-US" dirty="0" err="1" smtClean="0"/>
              <a:t>정보동의를</a:t>
            </a:r>
            <a:r>
              <a:rPr lang="ko-KR" altLang="en-US" dirty="0" smtClean="0"/>
              <a:t> 위한 인증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생성된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은 소셜 서비스에 따라 </a:t>
            </a:r>
            <a:r>
              <a:rPr lang="en-US" altLang="ko-KR" dirty="0" err="1" smtClean="0"/>
              <a:t>googleURL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naverURL</a:t>
            </a:r>
            <a:r>
              <a:rPr lang="ko-KR" altLang="en-US" dirty="0" smtClean="0"/>
              <a:t>로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627" y="253497"/>
            <a:ext cx="573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로그인 페이지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sns_login.jsp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 요청 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3865" y="3608365"/>
            <a:ext cx="5024674" cy="510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3762" y="4010685"/>
            <a:ext cx="363044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scrib</a:t>
            </a:r>
            <a:r>
              <a:rPr lang="ko-KR" altLang="en-US" sz="800" dirty="0"/>
              <a:t>라이브러리에서 제공하는 </a:t>
            </a:r>
            <a:r>
              <a:rPr lang="en-US" altLang="ko-KR" sz="800" dirty="0" err="1"/>
              <a:t>googleConnectionFactory</a:t>
            </a:r>
            <a:r>
              <a:rPr lang="ko-KR" altLang="en-US" sz="800" dirty="0"/>
              <a:t>와 </a:t>
            </a:r>
            <a:r>
              <a:rPr lang="en-US" altLang="ko-KR" sz="800" dirty="0"/>
              <a:t>OAuth2Parameters </a:t>
            </a:r>
            <a:r>
              <a:rPr lang="ko-KR" altLang="en-US" sz="800" dirty="0"/>
              <a:t>를 통해서도 </a:t>
            </a:r>
            <a:r>
              <a:rPr lang="en-US" altLang="ko-KR" sz="800" dirty="0"/>
              <a:t>google </a:t>
            </a:r>
            <a:r>
              <a:rPr lang="ko-KR" altLang="en-US" sz="800" dirty="0"/>
              <a:t>인증</a:t>
            </a:r>
            <a:r>
              <a:rPr lang="en-US" altLang="ko-KR" sz="800" dirty="0"/>
              <a:t>URL</a:t>
            </a:r>
            <a:r>
              <a:rPr lang="ko-KR" altLang="en-US" sz="800" dirty="0"/>
              <a:t>을 생성할 수 </a:t>
            </a:r>
            <a:r>
              <a:rPr lang="ko-KR" altLang="en-US" sz="800" dirty="0" smtClean="0"/>
              <a:t>있도록 </a:t>
            </a:r>
            <a:r>
              <a:rPr lang="en-US" altLang="ko-KR" sz="800" dirty="0" smtClean="0"/>
              <a:t>bootSnsConfig.java</a:t>
            </a:r>
            <a:r>
              <a:rPr lang="ko-KR" altLang="en-US" sz="800" dirty="0" smtClean="0"/>
              <a:t>에 </a:t>
            </a:r>
            <a:r>
              <a:rPr lang="en-US" altLang="ko-KR" sz="800" dirty="0" smtClean="0"/>
              <a:t>Bean</a:t>
            </a:r>
            <a:r>
              <a:rPr lang="ko-KR" altLang="en-US" sz="800" dirty="0" smtClean="0"/>
              <a:t>을 등록했었다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이를 이용한 </a:t>
            </a:r>
            <a:r>
              <a:rPr lang="en-US" altLang="ko-KR" sz="800" dirty="0" smtClean="0"/>
              <a:t>URL</a:t>
            </a:r>
            <a:r>
              <a:rPr lang="ko-KR" altLang="en-US" sz="800" dirty="0" smtClean="0"/>
              <a:t>생성은 다음 주석과 같다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cxnSp>
        <p:nvCxnSpPr>
          <p:cNvPr id="9" name="꺾인 연결선 8"/>
          <p:cNvCxnSpPr>
            <a:stCxn id="7" idx="1"/>
          </p:cNvCxnSpPr>
          <p:nvPr/>
        </p:nvCxnSpPr>
        <p:spPr>
          <a:xfrm rot="10800000">
            <a:off x="5848540" y="3847723"/>
            <a:ext cx="715223" cy="45535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9970" y="135690"/>
            <a:ext cx="6110526" cy="6038772"/>
            <a:chOff x="175237" y="171904"/>
            <a:chExt cx="6110526" cy="60387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37" y="171904"/>
              <a:ext cx="6110526" cy="541723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449" y="5589133"/>
              <a:ext cx="2776677" cy="621543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506994" y="1439501"/>
            <a:ext cx="5576935" cy="869133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98329" y="389299"/>
            <a:ext cx="3739081" cy="1323439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생성자에선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bootSnsConfig.java</a:t>
            </a:r>
            <a:r>
              <a:rPr lang="ko-KR" altLang="en-US" sz="1000" dirty="0" smtClean="0"/>
              <a:t>파일에서 등록한 </a:t>
            </a:r>
            <a:r>
              <a:rPr lang="en-US" altLang="ko-KR" sz="1000" dirty="0" smtClean="0"/>
              <a:t>Bean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전달받아 </a:t>
            </a:r>
            <a:r>
              <a:rPr lang="en-US" altLang="ko-KR" sz="1000" dirty="0" smtClean="0"/>
              <a:t>OAuth20Service</a:t>
            </a:r>
            <a:r>
              <a:rPr lang="ko-KR" altLang="en-US" sz="1000" dirty="0" smtClean="0"/>
              <a:t>와 </a:t>
            </a:r>
            <a:r>
              <a:rPr lang="en-US" altLang="ko-KR" sz="1000" dirty="0" err="1"/>
              <a:t>S</a:t>
            </a:r>
            <a:r>
              <a:rPr lang="en-US" altLang="ko-KR" sz="1000" dirty="0" err="1" smtClean="0"/>
              <a:t>nsLoginInfo</a:t>
            </a:r>
            <a:r>
              <a:rPr lang="ko-KR" altLang="en-US" sz="1000" dirty="0" smtClean="0"/>
              <a:t>를 초기화 시킨다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OAuth20Service </a:t>
            </a:r>
            <a:r>
              <a:rPr lang="ko-KR" altLang="en-US" sz="1000" dirty="0" smtClean="0"/>
              <a:t>는 사용자 정보 동의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생성및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token </a:t>
            </a:r>
            <a:r>
              <a:rPr lang="ko-KR" altLang="en-US" sz="1000" dirty="0" smtClean="0"/>
              <a:t>생성을 위해 초기화 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SnsLoginInfo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는 소셜 </a:t>
            </a:r>
            <a:r>
              <a:rPr lang="ko-KR" altLang="en-US" sz="1000" dirty="0" err="1" smtClean="0"/>
              <a:t>서비를</a:t>
            </a:r>
            <a:r>
              <a:rPr lang="ko-KR" altLang="en-US" sz="1000" dirty="0" smtClean="0"/>
              <a:t> 특정하기 위해 초기화 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google,naver</a:t>
            </a:r>
            <a:r>
              <a:rPr lang="en-US" altLang="ko-KR" sz="1000" dirty="0" smtClean="0"/>
              <a:t>]</a:t>
            </a:r>
          </a:p>
          <a:p>
            <a:endParaRPr lang="ko-KR" altLang="en-US" sz="1000" dirty="0"/>
          </a:p>
        </p:txBody>
      </p:sp>
      <p:cxnSp>
        <p:nvCxnSpPr>
          <p:cNvPr id="9" name="꺾인 연결선 8"/>
          <p:cNvCxnSpPr>
            <a:stCxn id="5" idx="3"/>
            <a:endCxn id="7" idx="1"/>
          </p:cNvCxnSpPr>
          <p:nvPr/>
        </p:nvCxnSpPr>
        <p:spPr>
          <a:xfrm flipV="1">
            <a:off x="6083929" y="1051019"/>
            <a:ext cx="914400" cy="823049"/>
          </a:xfrm>
          <a:prstGeom prst="bentConnector3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6994" y="4716855"/>
            <a:ext cx="5015620" cy="344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98329" y="2091351"/>
            <a:ext cx="361233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Google </a:t>
            </a:r>
            <a:r>
              <a:rPr lang="ko-KR" altLang="en-US" sz="1200" dirty="0" smtClean="0"/>
              <a:t>소셜 서비스에서 생성한 토큰은 </a:t>
            </a:r>
            <a:r>
              <a:rPr lang="en-US" altLang="ko-KR" sz="1200" dirty="0" smtClean="0"/>
              <a:t>revoke()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삭제가 가능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Naver</a:t>
            </a:r>
            <a:r>
              <a:rPr lang="ko-KR" altLang="en-US" sz="1200" dirty="0" smtClean="0"/>
              <a:t>는 아래의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로 </a:t>
            </a:r>
            <a:r>
              <a:rPr lang="en-US" altLang="ko-KR" sz="1200" dirty="0" err="1" smtClean="0"/>
              <a:t>Client_id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Client_Secret,Access_Token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 전달해야 토큰이 삭제된다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"https://</a:t>
            </a:r>
            <a:r>
              <a:rPr lang="en-US" altLang="ko-KR" sz="1200" dirty="0" smtClean="0"/>
              <a:t>nid.naver.com/oauth2.0/</a:t>
            </a:r>
            <a:r>
              <a:rPr lang="en-US" altLang="ko-KR" sz="1200" dirty="0" err="1" smtClean="0"/>
              <a:t>token?grant_type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delete&amp;client_id</a:t>
            </a:r>
            <a:r>
              <a:rPr lang="en-US" altLang="ko-KR" sz="1200" dirty="0" smtClean="0"/>
              <a:t>={</a:t>
            </a:r>
            <a:r>
              <a:rPr lang="en-US" altLang="ko-KR" sz="1200" dirty="0" err="1" smtClean="0"/>
              <a:t>client_id</a:t>
            </a:r>
            <a:r>
              <a:rPr lang="en-US" altLang="ko-KR" sz="1200" dirty="0" smtClean="0"/>
              <a:t>}&amp;</a:t>
            </a:r>
            <a:r>
              <a:rPr lang="en-US" altLang="ko-KR" sz="1200" dirty="0" err="1" smtClean="0"/>
              <a:t>client_secret</a:t>
            </a:r>
            <a:r>
              <a:rPr lang="en-US" altLang="ko-KR" sz="1200" dirty="0" smtClean="0"/>
              <a:t>={</a:t>
            </a:r>
            <a:r>
              <a:rPr lang="en-US" altLang="ko-KR" sz="1200" dirty="0" err="1" smtClean="0"/>
              <a:t>client_secret</a:t>
            </a:r>
            <a:r>
              <a:rPr lang="en-US" altLang="ko-KR" sz="1200" dirty="0" smtClean="0"/>
              <a:t>}</a:t>
            </a:r>
            <a:r>
              <a:rPr lang="en-US" altLang="ko-KR" sz="1200" dirty="0" err="1" smtClean="0"/>
              <a:t>access_token</a:t>
            </a:r>
            <a:r>
              <a:rPr lang="en-US" altLang="ko-KR" sz="1200" dirty="0" smtClean="0"/>
              <a:t>={</a:t>
            </a:r>
            <a:r>
              <a:rPr lang="en-US" altLang="ko-KR" sz="1200" dirty="0" err="1" smtClean="0"/>
              <a:t>access_token</a:t>
            </a:r>
            <a:r>
              <a:rPr lang="en-US" altLang="ko-KR" sz="1200" dirty="0" smtClean="0"/>
              <a:t>}&amp;</a:t>
            </a:r>
            <a:r>
              <a:rPr lang="en-US" altLang="ko-KR" sz="1200" dirty="0" err="1" smtClean="0"/>
              <a:t>service_provider</a:t>
            </a:r>
            <a:r>
              <a:rPr lang="en-US" altLang="ko-KR" sz="1200" dirty="0" smtClean="0"/>
              <a:t>=“NAVER</a:t>
            </a:r>
            <a:r>
              <a:rPr lang="en-US" altLang="ko-KR" sz="1200" dirty="0"/>
              <a:t>";</a:t>
            </a:r>
            <a:endParaRPr lang="ko-KR" altLang="en-US" sz="1200" dirty="0"/>
          </a:p>
        </p:txBody>
      </p:sp>
      <p:cxnSp>
        <p:nvCxnSpPr>
          <p:cNvPr id="18" name="꺾인 연결선 17"/>
          <p:cNvCxnSpPr>
            <a:stCxn id="14" idx="3"/>
            <a:endCxn id="16" idx="1"/>
          </p:cNvCxnSpPr>
          <p:nvPr/>
        </p:nvCxnSpPr>
        <p:spPr>
          <a:xfrm flipV="1">
            <a:off x="5522614" y="2968514"/>
            <a:ext cx="1475715" cy="192035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6994" y="3259248"/>
            <a:ext cx="3911097" cy="14576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070756" y="4300396"/>
            <a:ext cx="3539906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getUserProfile</a:t>
            </a:r>
            <a:r>
              <a:rPr lang="en-US" altLang="ko-KR" sz="1000" dirty="0" smtClean="0"/>
              <a:t>()</a:t>
            </a:r>
            <a:r>
              <a:rPr lang="ko-KR" altLang="en-US" sz="1000" dirty="0" err="1" smtClean="0"/>
              <a:t>메소드에선</a:t>
            </a:r>
            <a:r>
              <a:rPr lang="ko-KR" altLang="en-US" sz="1000" dirty="0" smtClean="0"/>
              <a:t> 사용자 </a:t>
            </a:r>
            <a:r>
              <a:rPr lang="ko-KR" altLang="en-US" sz="1000" dirty="0" err="1" smtClean="0"/>
              <a:t>정보인증</a:t>
            </a:r>
            <a:r>
              <a:rPr lang="ko-KR" altLang="en-US" sz="1000" dirty="0" smtClean="0"/>
              <a:t> 페이지에서 </a:t>
            </a:r>
            <a:r>
              <a:rPr lang="en-US" altLang="ko-KR" sz="1000" dirty="0" err="1" smtClean="0"/>
              <a:t>callbackURL</a:t>
            </a:r>
            <a:r>
              <a:rPr lang="ko-KR" altLang="en-US" sz="1000" dirty="0" smtClean="0"/>
              <a:t>로 보내온 </a:t>
            </a:r>
            <a:r>
              <a:rPr lang="en-US" altLang="ko-KR" sz="1000" dirty="0" smtClean="0"/>
              <a:t>code</a:t>
            </a:r>
            <a:r>
              <a:rPr lang="ko-KR" altLang="en-US" sz="1000" dirty="0" smtClean="0"/>
              <a:t>값과 </a:t>
            </a:r>
            <a:r>
              <a:rPr lang="en-US" altLang="ko-KR" sz="1000" dirty="0" err="1" smtClean="0"/>
              <a:t>ouathService</a:t>
            </a:r>
            <a:r>
              <a:rPr lang="ko-KR" altLang="en-US" sz="1000" dirty="0" smtClean="0"/>
              <a:t>를 이용하여 </a:t>
            </a:r>
            <a:endParaRPr lang="en-US" altLang="ko-KR" sz="1000" dirty="0" smtClean="0"/>
          </a:p>
          <a:p>
            <a:r>
              <a:rPr lang="en-US" altLang="ko-KR" sz="1000" dirty="0" smtClean="0"/>
              <a:t>Token</a:t>
            </a:r>
            <a:r>
              <a:rPr lang="ko-KR" altLang="en-US" sz="1000" dirty="0" smtClean="0"/>
              <a:t>을 생성 및 전달 받으며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Token</a:t>
            </a:r>
            <a:r>
              <a:rPr lang="ko-KR" altLang="en-US" sz="1000" dirty="0" smtClean="0"/>
              <a:t>과 서비스</a:t>
            </a:r>
            <a:r>
              <a:rPr lang="en-US" altLang="ko-KR" sz="1000" dirty="0" smtClean="0"/>
              <a:t>URL[Profile]</a:t>
            </a:r>
            <a:r>
              <a:rPr lang="ko-KR" altLang="en-US" sz="1000" dirty="0" smtClean="0"/>
              <a:t>요청 객체를 </a:t>
            </a:r>
            <a:r>
              <a:rPr lang="en-US" altLang="ko-KR" sz="1000" dirty="0" err="1" smtClean="0"/>
              <a:t>OauthService</a:t>
            </a:r>
            <a:r>
              <a:rPr lang="ko-KR" altLang="en-US" sz="1000" dirty="0" smtClean="0"/>
              <a:t>를 통해 요청하는 것으로 </a:t>
            </a:r>
            <a:endParaRPr lang="en-US" altLang="ko-KR" sz="1000" dirty="0"/>
          </a:p>
          <a:p>
            <a:r>
              <a:rPr lang="en-US" altLang="ko-KR" sz="1000" dirty="0" smtClean="0"/>
              <a:t>Profile</a:t>
            </a:r>
            <a:r>
              <a:rPr lang="ko-KR" altLang="en-US" sz="1000" dirty="0" smtClean="0"/>
              <a:t>을 제공하는 </a:t>
            </a:r>
            <a:r>
              <a:rPr lang="en-US" altLang="ko-KR" sz="1000" dirty="0" smtClean="0"/>
              <a:t>google +API</a:t>
            </a:r>
            <a:r>
              <a:rPr lang="ko-KR" altLang="en-US" sz="1000" dirty="0" smtClean="0"/>
              <a:t>또는 </a:t>
            </a:r>
            <a:r>
              <a:rPr lang="en-US" altLang="ko-KR" sz="1000" dirty="0" err="1" smtClean="0"/>
              <a:t>Naver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oauth</a:t>
            </a:r>
            <a:r>
              <a:rPr lang="en-US" altLang="ko-KR" sz="1000" dirty="0" smtClean="0"/>
              <a:t> API </a:t>
            </a:r>
            <a:r>
              <a:rPr lang="ko-KR" altLang="en-US" sz="1000" dirty="0" smtClean="0"/>
              <a:t>에 사용자 정보를 </a:t>
            </a:r>
            <a:r>
              <a:rPr lang="en-US" altLang="ko-KR" sz="1000" dirty="0" smtClean="0"/>
              <a:t>JSON</a:t>
            </a:r>
            <a:r>
              <a:rPr lang="ko-KR" altLang="en-US" sz="1000" dirty="0" smtClean="0"/>
              <a:t>형태의 사용자 정보가 담긴 문자열로써 전달받아 반환한다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이때 어떤 소셜서비스의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인지 가늠하기 위해 </a:t>
            </a:r>
            <a:r>
              <a:rPr lang="ko-KR" altLang="en-US" sz="1000" dirty="0" err="1" smtClean="0"/>
              <a:t>초기화시켜놨던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snsInfo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객체가 사용 됨</a:t>
            </a:r>
            <a:r>
              <a:rPr lang="en-US" altLang="ko-KR" sz="1000" dirty="0" smtClean="0"/>
              <a:t>.}</a:t>
            </a:r>
            <a:endParaRPr lang="ko-KR" altLang="en-US" sz="1000" dirty="0"/>
          </a:p>
        </p:txBody>
      </p:sp>
      <p:cxnSp>
        <p:nvCxnSpPr>
          <p:cNvPr id="22" name="꺾인 연결선 21"/>
          <p:cNvCxnSpPr>
            <a:stCxn id="19" idx="3"/>
            <a:endCxn id="20" idx="1"/>
          </p:cNvCxnSpPr>
          <p:nvPr/>
        </p:nvCxnSpPr>
        <p:spPr>
          <a:xfrm>
            <a:off x="4418091" y="3988052"/>
            <a:ext cx="2652665" cy="112795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6994" y="2308634"/>
            <a:ext cx="2678239" cy="5552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54400" y="2411870"/>
            <a:ext cx="2197100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사용자정보</a:t>
            </a:r>
            <a:r>
              <a:rPr lang="ko-KR" altLang="en-US" sz="1000" dirty="0" smtClean="0"/>
              <a:t> 동의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을 생성하여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반환한다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23" idx="3"/>
            <a:endCxn id="24" idx="1"/>
          </p:cNvCxnSpPr>
          <p:nvPr/>
        </p:nvCxnSpPr>
        <p:spPr>
          <a:xfrm>
            <a:off x="3185233" y="2586242"/>
            <a:ext cx="269167" cy="256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6994" y="2863850"/>
            <a:ext cx="2678239" cy="323850"/>
          </a:xfrm>
          <a:prstGeom prst="rect">
            <a:avLst/>
          </a:prstGeom>
          <a:noFill/>
          <a:ln>
            <a:solidFill>
              <a:srgbClr val="DB03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952340" y="5637252"/>
            <a:ext cx="2786096" cy="830997"/>
          </a:xfrm>
          <a:prstGeom prst="rect">
            <a:avLst/>
          </a:prstGeom>
          <a:noFill/>
          <a:ln>
            <a:solidFill>
              <a:srgbClr val="DB03A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Token</a:t>
            </a:r>
            <a:r>
              <a:rPr lang="ko-KR" altLang="en-US" sz="800" dirty="0" smtClean="0"/>
              <a:t>정보를 세션레벨에서 관리하기 위하여 토큰을 반환하는 </a:t>
            </a:r>
            <a:r>
              <a:rPr lang="ko-KR" altLang="en-US" sz="800" dirty="0" err="1" smtClean="0"/>
              <a:t>메소드를</a:t>
            </a:r>
            <a:r>
              <a:rPr lang="ko-KR" altLang="en-US" sz="800" dirty="0" smtClean="0"/>
              <a:t> 생성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Interceptor</a:t>
            </a:r>
            <a:r>
              <a:rPr lang="ko-KR" altLang="en-US" sz="800" dirty="0" smtClean="0"/>
              <a:t>에서 로그인 객체와 함께 세션에 토큰을 </a:t>
            </a:r>
            <a:r>
              <a:rPr lang="ko-KR" altLang="en-US" sz="800" dirty="0" err="1" smtClean="0"/>
              <a:t>등록시</a:t>
            </a:r>
            <a:r>
              <a:rPr lang="ko-KR" altLang="en-US" sz="800" dirty="0" smtClean="0"/>
              <a:t> </a:t>
            </a:r>
            <a:r>
              <a:rPr lang="en-US" altLang="ko-KR" sz="800" dirty="0" err="1" smtClean="0"/>
              <a:t>snsObject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Interceptor</a:t>
            </a:r>
            <a:r>
              <a:rPr lang="ko-KR" altLang="en-US" sz="800" dirty="0" smtClean="0"/>
              <a:t>로 토큰을 반환하지만 해당 예제 프로젝트에선 </a:t>
            </a:r>
            <a:r>
              <a:rPr lang="en-US" altLang="ko-KR" sz="800" dirty="0" err="1" smtClean="0"/>
              <a:t>controlle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callback URL</a:t>
            </a:r>
            <a:r>
              <a:rPr lang="ko-KR" altLang="en-US" sz="800" dirty="0" smtClean="0"/>
              <a:t>에서 세션에 토큰을 등록하였다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35" name="꺾인 연결선 34"/>
          <p:cNvCxnSpPr>
            <a:stCxn id="29" idx="3"/>
            <a:endCxn id="33" idx="0"/>
          </p:cNvCxnSpPr>
          <p:nvPr/>
        </p:nvCxnSpPr>
        <p:spPr>
          <a:xfrm>
            <a:off x="3185233" y="3025775"/>
            <a:ext cx="2160155" cy="2611477"/>
          </a:xfrm>
          <a:prstGeom prst="bentConnector2">
            <a:avLst/>
          </a:prstGeom>
          <a:ln>
            <a:solidFill>
              <a:srgbClr val="DB03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6994" y="5116004"/>
            <a:ext cx="1955548" cy="52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36" idx="3"/>
            <a:endCxn id="41" idx="0"/>
          </p:cNvCxnSpPr>
          <p:nvPr/>
        </p:nvCxnSpPr>
        <p:spPr>
          <a:xfrm>
            <a:off x="2462542" y="5376628"/>
            <a:ext cx="516529" cy="665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73312" y="6042046"/>
            <a:ext cx="161151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Controller</a:t>
            </a:r>
            <a:r>
              <a:rPr lang="ko-KR" altLang="en-US" sz="800" dirty="0" smtClean="0"/>
              <a:t>에서 </a:t>
            </a:r>
            <a:r>
              <a:rPr lang="en-US" altLang="ko-KR" sz="800" dirty="0" smtClean="0"/>
              <a:t>logout</a:t>
            </a:r>
            <a:r>
              <a:rPr lang="ko-KR" altLang="en-US" sz="800" dirty="0" smtClean="0"/>
              <a:t>시 어떤 </a:t>
            </a:r>
            <a:r>
              <a:rPr lang="en-US" altLang="ko-KR" sz="800" dirty="0" err="1" smtClean="0"/>
              <a:t>Sns</a:t>
            </a:r>
            <a:r>
              <a:rPr lang="ko-KR" altLang="en-US" sz="800" dirty="0" smtClean="0"/>
              <a:t>서비스에서 </a:t>
            </a:r>
            <a:r>
              <a:rPr lang="en-US" altLang="ko-KR" sz="800" dirty="0" smtClean="0"/>
              <a:t>logout </a:t>
            </a:r>
            <a:r>
              <a:rPr lang="ko-KR" altLang="en-US" sz="800" dirty="0" smtClean="0"/>
              <a:t>요청을 했는지 확인하기 위해 </a:t>
            </a:r>
            <a:r>
              <a:rPr lang="en-US" altLang="ko-KR" sz="800" dirty="0" err="1" smtClean="0"/>
              <a:t>SnsLoginInfo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객체를 반환하는 </a:t>
            </a:r>
            <a:r>
              <a:rPr lang="ko-KR" altLang="en-US" sz="800" dirty="0" err="1" smtClean="0"/>
              <a:t>메소드가</a:t>
            </a:r>
            <a:r>
              <a:rPr lang="ko-KR" altLang="en-US" sz="800" dirty="0" smtClean="0"/>
              <a:t> 필요하다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62761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497" y="190123"/>
            <a:ext cx="9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2.sns_login.jsp </a:t>
            </a:r>
            <a:r>
              <a:rPr lang="ko-KR" altLang="en-US" dirty="0" smtClean="0"/>
              <a:t>페이지에서 사용자 정보 인증 </a:t>
            </a:r>
            <a:r>
              <a:rPr lang="en-US" altLang="ko-KR" dirty="0" smtClean="0"/>
              <a:t>URL[/</a:t>
            </a:r>
            <a:r>
              <a:rPr lang="en-US" altLang="ko-KR" dirty="0" err="1" smtClean="0"/>
              <a:t>sns_login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생성한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 시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380" y="824796"/>
            <a:ext cx="7215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소셜서비스에 </a:t>
            </a:r>
            <a:r>
              <a:rPr lang="ko-KR" altLang="en-US" sz="1000" dirty="0" err="1" smtClean="0"/>
              <a:t>로그인이</a:t>
            </a:r>
            <a:r>
              <a:rPr lang="ko-KR" altLang="en-US" sz="1000" dirty="0" smtClean="0"/>
              <a:t> 안 </a:t>
            </a:r>
            <a:r>
              <a:rPr lang="ko-KR" altLang="en-US" sz="1000" dirty="0" err="1" smtClean="0"/>
              <a:t>되어있을시</a:t>
            </a:r>
            <a:r>
              <a:rPr lang="ko-KR" altLang="en-US" sz="1000" dirty="0" smtClean="0"/>
              <a:t> 아래와 같은 창을 볼 수 있음</a:t>
            </a:r>
            <a:endParaRPr lang="ko-KR" altLang="en-US" sz="1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3497" y="1068309"/>
            <a:ext cx="5957180" cy="2605275"/>
            <a:chOff x="253497" y="1068309"/>
            <a:chExt cx="5957180" cy="26052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497" y="1068309"/>
              <a:ext cx="3571689" cy="260527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1303" y="1068309"/>
              <a:ext cx="2349374" cy="2599681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</p:grpSp>
      <p:grpSp>
        <p:nvGrpSpPr>
          <p:cNvPr id="10" name="그룹 9"/>
          <p:cNvGrpSpPr/>
          <p:nvPr/>
        </p:nvGrpSpPr>
        <p:grpSpPr>
          <a:xfrm>
            <a:off x="253497" y="4052467"/>
            <a:ext cx="4223097" cy="2672893"/>
            <a:chOff x="253497" y="4052467"/>
            <a:chExt cx="4223097" cy="267289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8600" y="4052467"/>
              <a:ext cx="2477994" cy="2672893"/>
            </a:xfrm>
            <a:prstGeom prst="rect">
              <a:avLst/>
            </a:prstGeom>
            <a:ln>
              <a:solidFill>
                <a:srgbClr val="0900C0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497" y="4058061"/>
              <a:ext cx="2053517" cy="2667299"/>
            </a:xfrm>
            <a:prstGeom prst="rect">
              <a:avLst/>
            </a:prstGeom>
            <a:ln>
              <a:solidFill>
                <a:srgbClr val="0900C0"/>
              </a:solidFill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253497" y="3838669"/>
            <a:ext cx="6364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로그인이</a:t>
            </a:r>
            <a:r>
              <a:rPr lang="ko-KR" altLang="en-US" sz="1000" dirty="0" smtClean="0"/>
              <a:t> 되어있으면 아래와 같은 페이지를 볼 수 있음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>
            <a:stCxn id="8" idx="3"/>
            <a:endCxn id="15" idx="1"/>
          </p:cNvCxnSpPr>
          <p:nvPr/>
        </p:nvCxnSpPr>
        <p:spPr>
          <a:xfrm>
            <a:off x="4476594" y="5388914"/>
            <a:ext cx="353445" cy="16211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0039" y="4974238"/>
            <a:ext cx="1484769" cy="861774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사용자 </a:t>
            </a:r>
            <a:r>
              <a:rPr lang="ko-KR" altLang="en-US" sz="1000" dirty="0" err="1" smtClean="0"/>
              <a:t>정보동의를</a:t>
            </a:r>
            <a:r>
              <a:rPr lang="ko-KR" altLang="en-US" sz="1000" dirty="0" smtClean="0"/>
              <a:t> 허가하는 버튼을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애플리케이션 </a:t>
            </a:r>
            <a:r>
              <a:rPr lang="ko-KR" altLang="en-US" sz="1000" dirty="0" err="1" smtClean="0"/>
              <a:t>등록시</a:t>
            </a:r>
            <a:r>
              <a:rPr lang="ko-KR" altLang="en-US" sz="1000" dirty="0" smtClean="0"/>
              <a:t> 등록한 </a:t>
            </a:r>
            <a:r>
              <a:rPr lang="en-US" altLang="ko-KR" sz="1000" dirty="0" err="1" smtClean="0"/>
              <a:t>callback_url</a:t>
            </a:r>
            <a:r>
              <a:rPr lang="ko-KR" altLang="en-US" sz="1000" dirty="0" smtClean="0"/>
              <a:t>를 요청한다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8254" y="659022"/>
            <a:ext cx="5295524" cy="5475763"/>
            <a:chOff x="6668254" y="659022"/>
            <a:chExt cx="5295524" cy="547576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54" y="659022"/>
              <a:ext cx="5295524" cy="271858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8254" y="3377609"/>
              <a:ext cx="3565591" cy="2757176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6668254" y="6134785"/>
            <a:ext cx="51193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Google_callback</a:t>
            </a:r>
            <a:r>
              <a:rPr lang="ko-KR" altLang="en-US" sz="800" dirty="0" smtClean="0"/>
              <a:t>시 </a:t>
            </a:r>
            <a:r>
              <a:rPr lang="en-US" altLang="ko-KR" sz="800" dirty="0" err="1" smtClean="0"/>
              <a:t>api</a:t>
            </a:r>
            <a:r>
              <a:rPr lang="ko-KR" altLang="en-US" sz="800" dirty="0" smtClean="0"/>
              <a:t>서비스에서 제공한 문자 </a:t>
            </a:r>
            <a:r>
              <a:rPr lang="ko-KR" altLang="en-US" sz="800" dirty="0" err="1" smtClean="0"/>
              <a:t>파싱은</a:t>
            </a:r>
            <a:r>
              <a:rPr lang="ko-KR" altLang="en-US" sz="800" dirty="0" smtClean="0"/>
              <a:t> 다음페이지에 이어서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25" name="꺾인 연결선 24"/>
          <p:cNvCxnSpPr>
            <a:stCxn id="15" idx="3"/>
            <a:endCxn id="16" idx="1"/>
          </p:cNvCxnSpPr>
          <p:nvPr/>
        </p:nvCxnSpPr>
        <p:spPr>
          <a:xfrm flipV="1">
            <a:off x="6314808" y="2018316"/>
            <a:ext cx="353446" cy="3386809"/>
          </a:xfrm>
          <a:prstGeom prst="bentConnector3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4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9" y="217283"/>
            <a:ext cx="4350842" cy="29388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6293" y="2924269"/>
            <a:ext cx="995881" cy="162963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51" y="160097"/>
            <a:ext cx="5872339" cy="2927135"/>
          </a:xfrm>
          <a:prstGeom prst="rect">
            <a:avLst/>
          </a:prstGeom>
        </p:spPr>
      </p:pic>
      <p:cxnSp>
        <p:nvCxnSpPr>
          <p:cNvPr id="6" name="꺾인 연결선 5"/>
          <p:cNvCxnSpPr>
            <a:stCxn id="2" idx="3"/>
            <a:endCxn id="4" idx="1"/>
          </p:cNvCxnSpPr>
          <p:nvPr/>
        </p:nvCxnSpPr>
        <p:spPr>
          <a:xfrm flipV="1">
            <a:off x="4654271" y="1623665"/>
            <a:ext cx="1070880" cy="63041"/>
          </a:xfrm>
          <a:prstGeom prst="bentConnector3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0230" y="291717"/>
            <a:ext cx="944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Callback URL</a:t>
            </a:r>
            <a:r>
              <a:rPr lang="ko-KR" altLang="en-US" sz="800" dirty="0" smtClean="0"/>
              <a:t>의 </a:t>
            </a:r>
            <a:r>
              <a:rPr lang="ko-KR" altLang="en-US" sz="800" dirty="0" err="1" smtClean="0"/>
              <a:t>메소드에서</a:t>
            </a:r>
            <a:r>
              <a:rPr lang="ko-KR" altLang="en-US" sz="800" dirty="0" smtClean="0"/>
              <a:t> 사용자 정보의 </a:t>
            </a:r>
            <a:r>
              <a:rPr lang="ko-KR" altLang="en-US" sz="800" dirty="0" err="1" smtClean="0"/>
              <a:t>파싱을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스코프에</a:t>
            </a:r>
            <a:r>
              <a:rPr lang="ko-KR" altLang="en-US" sz="800" dirty="0" smtClean="0"/>
              <a:t> 저장하고 </a:t>
            </a:r>
            <a:r>
              <a:rPr lang="en-US" altLang="ko-KR" sz="800" dirty="0" err="1" smtClean="0"/>
              <a:t>sns_login.jsp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페이지를 브라우저에 응답으로 보여준다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24" y="3295460"/>
            <a:ext cx="6342494" cy="235606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523430" y="3476529"/>
            <a:ext cx="796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6353" y="3561647"/>
            <a:ext cx="2127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구글입니다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29281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4918" y="348005"/>
            <a:ext cx="5614690" cy="5589335"/>
            <a:chOff x="414918" y="348005"/>
            <a:chExt cx="5614690" cy="55893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918" y="348005"/>
              <a:ext cx="5614690" cy="452918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919" y="4853684"/>
              <a:ext cx="3595766" cy="1083656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1294647" y="1294645"/>
            <a:ext cx="1792586" cy="108641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3087233" y="1348966"/>
            <a:ext cx="2989717" cy="13109"/>
          </a:xfrm>
          <a:prstGeom prst="straightConnector1">
            <a:avLst/>
          </a:prstGeom>
          <a:ln>
            <a:solidFill>
              <a:srgbClr val="0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79025" y="1071966"/>
            <a:ext cx="2688879" cy="553998"/>
          </a:xfrm>
          <a:prstGeom prst="rect">
            <a:avLst/>
          </a:prstGeom>
          <a:noFill/>
          <a:ln>
            <a:solidFill>
              <a:srgbClr val="090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Google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API </a:t>
            </a:r>
            <a:r>
              <a:rPr lang="ko-KR" altLang="en-US" sz="1000" dirty="0" smtClean="0"/>
              <a:t>토큰은 </a:t>
            </a:r>
            <a:r>
              <a:rPr lang="en-US" altLang="ko-KR" sz="1000" dirty="0" err="1" smtClean="0"/>
              <a:t>ServiceBuilder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revokeToken</a:t>
            </a:r>
            <a:r>
              <a:rPr lang="en-US" altLang="ko-KR" sz="1000" dirty="0" smtClean="0"/>
              <a:t>({</a:t>
            </a:r>
            <a:r>
              <a:rPr lang="en-US" altLang="ko-KR" sz="1000" dirty="0" err="1" smtClean="0"/>
              <a:t>tokenString</a:t>
            </a:r>
            <a:r>
              <a:rPr lang="en-US" altLang="ko-KR" sz="1000" dirty="0" smtClean="0"/>
              <a:t>})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제공하여 쉽게 삭제 가능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294647" y="2612596"/>
            <a:ext cx="3748133" cy="22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29608" y="2626925"/>
            <a:ext cx="291314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Naver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Api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토큰은 토큰 삭제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URL </a:t>
            </a:r>
            <a:r>
              <a:rPr lang="ko-KR" altLang="en-US" sz="1000" dirty="0" smtClean="0"/>
              <a:t>요청을 보내야 삭제가 가능하다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2" name="꺾인 연결선 11"/>
          <p:cNvCxnSpPr>
            <a:stCxn id="9" idx="3"/>
            <a:endCxn id="10" idx="1"/>
          </p:cNvCxnSpPr>
          <p:nvPr/>
        </p:nvCxnSpPr>
        <p:spPr>
          <a:xfrm flipV="1">
            <a:off x="5042780" y="2826980"/>
            <a:ext cx="986828" cy="91791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77" y="4171865"/>
            <a:ext cx="4806659" cy="244729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140737" y="5232903"/>
            <a:ext cx="950613" cy="1626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43011" y="5091572"/>
            <a:ext cx="2018923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Token</a:t>
            </a:r>
            <a:r>
              <a:rPr lang="ko-KR" altLang="en-US" sz="800" dirty="0" err="1" smtClean="0"/>
              <a:t>삭제후</a:t>
            </a:r>
            <a:r>
              <a:rPr lang="ko-KR" altLang="en-US" sz="800" dirty="0" smtClean="0"/>
              <a:t> 세션에 등록한 모든 값을 삭제하기 위해 </a:t>
            </a:r>
            <a:r>
              <a:rPr lang="en-US" altLang="ko-KR" sz="800" dirty="0" smtClean="0"/>
              <a:t>invalidate()</a:t>
            </a:r>
            <a:r>
              <a:rPr lang="ko-KR" altLang="en-US" sz="800" dirty="0" err="1" smtClean="0"/>
              <a:t>메소드를</a:t>
            </a:r>
            <a:r>
              <a:rPr lang="ko-KR" altLang="en-US" sz="800" dirty="0" smtClean="0"/>
              <a:t> 호출한다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>
            <a:stCxn id="14" idx="3"/>
            <a:endCxn id="15" idx="1"/>
          </p:cNvCxnSpPr>
          <p:nvPr/>
        </p:nvCxnSpPr>
        <p:spPr>
          <a:xfrm>
            <a:off x="2091350" y="5314207"/>
            <a:ext cx="2151661" cy="81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08452" y="3463979"/>
            <a:ext cx="2733675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만약 </a:t>
            </a:r>
            <a:r>
              <a:rPr lang="en-US" altLang="ko-KR" sz="1000" dirty="0" smtClean="0"/>
              <a:t>Interceptor</a:t>
            </a:r>
            <a:r>
              <a:rPr lang="ko-KR" altLang="en-US" sz="1000" dirty="0" smtClean="0"/>
              <a:t>를 통해 세션에 사용자 객체와 로그인 유지를 위해 </a:t>
            </a:r>
            <a:r>
              <a:rPr lang="en-US" altLang="ko-KR" sz="1000" dirty="0" smtClean="0"/>
              <a:t>cookie</a:t>
            </a:r>
            <a:r>
              <a:rPr lang="ko-KR" altLang="en-US" sz="1000" dirty="0" smtClean="0"/>
              <a:t>를 등록하였다면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토큰 삭제 뿐만 아니라 </a:t>
            </a:r>
            <a:r>
              <a:rPr lang="ko-KR" altLang="en-US" sz="1000" dirty="0" err="1" smtClean="0"/>
              <a:t>아래와같이</a:t>
            </a:r>
            <a:r>
              <a:rPr lang="ko-KR" altLang="en-US" sz="1000" dirty="0" smtClean="0"/>
              <a:t> 쿠키도 </a:t>
            </a:r>
            <a:r>
              <a:rPr lang="ko-KR" altLang="en-US" sz="1000" dirty="0" err="1" smtClean="0"/>
              <a:t>삭제로직도</a:t>
            </a:r>
            <a:r>
              <a:rPr lang="ko-KR" altLang="en-US" sz="1000" dirty="0" smtClean="0"/>
              <a:t> 필요하다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942749" y="202957"/>
            <a:ext cx="270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tansfil.tistory.com/58</a:t>
            </a:r>
            <a:endParaRPr lang="en-US" altLang="ko-KR" sz="1000" dirty="0" smtClean="0"/>
          </a:p>
          <a:p>
            <a:r>
              <a:rPr lang="en-US" altLang="ko-KR" sz="1000" dirty="0" err="1" smtClean="0"/>
              <a:t>Token,cookie,session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346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0" y="121920"/>
            <a:ext cx="6288332" cy="332839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1" y="3450316"/>
            <a:ext cx="6288331" cy="3343842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991360" y="1056640"/>
            <a:ext cx="4632960" cy="2393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6624320" y="2253478"/>
            <a:ext cx="1148080" cy="2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72400" y="2053422"/>
            <a:ext cx="32715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Auth2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라이브러리를 이용하여 </a:t>
            </a:r>
            <a:r>
              <a:rPr lang="en-US" altLang="ko-KR" sz="1000" dirty="0" smtClean="0"/>
              <a:t>Token </a:t>
            </a:r>
            <a:r>
              <a:rPr lang="ko-KR" altLang="en-US" sz="1000" dirty="0" smtClean="0"/>
              <a:t>값을 생성하는데 이 </a:t>
            </a:r>
            <a:r>
              <a:rPr lang="en-US" altLang="ko-KR" sz="1000" dirty="0" smtClean="0"/>
              <a:t>Token </a:t>
            </a:r>
            <a:r>
              <a:rPr lang="ko-KR" altLang="en-US" sz="1000" dirty="0" smtClean="0"/>
              <a:t>값에서 제공할 소셜 로그인 정보 선택 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082800" y="4500880"/>
            <a:ext cx="181864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11600" y="4622800"/>
            <a:ext cx="3769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80960" y="4299634"/>
            <a:ext cx="30784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접속 주소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어플리케이션 동작 주소</a:t>
            </a:r>
            <a:r>
              <a:rPr lang="en-US" altLang="ko-KR" sz="1200" dirty="0" smtClean="0"/>
              <a:t>{URL}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082800" y="5862320"/>
            <a:ext cx="271272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44720" y="6014720"/>
            <a:ext cx="2824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48880" y="5691554"/>
            <a:ext cx="32105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네이버 검증 </a:t>
            </a:r>
            <a:r>
              <a:rPr lang="en-US" altLang="ko-KR" sz="1200" dirty="0" smtClean="0"/>
              <a:t>URI</a:t>
            </a:r>
            <a:r>
              <a:rPr lang="ko-KR" altLang="en-US" sz="1200" dirty="0" smtClean="0"/>
              <a:t>에서 네이버 아이디로 로그인 완료 시 동작시킬 </a:t>
            </a:r>
            <a:r>
              <a:rPr lang="en-US" altLang="ko-KR" sz="1200" dirty="0" smtClean="0"/>
              <a:t>callback </a:t>
            </a:r>
            <a:r>
              <a:rPr lang="ko-KR" altLang="en-US" sz="1200" dirty="0" smtClean="0"/>
              <a:t>함수의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requestMapping</a:t>
            </a:r>
            <a:r>
              <a:rPr lang="en-US" altLang="ko-KR" sz="1200" dirty="0" smtClean="0"/>
              <a:t> URL </a:t>
            </a:r>
            <a:r>
              <a:rPr lang="ko-KR" altLang="en-US" sz="1200" dirty="0" smtClean="0"/>
              <a:t>을 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562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212917"/>
            <a:ext cx="6450676" cy="55495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19498" y="1737360"/>
            <a:ext cx="3724102" cy="125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>
            <a:off x="5943600" y="2362520"/>
            <a:ext cx="196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05404" y="1795549"/>
            <a:ext cx="24605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진짜 서비스를 제공할 사이트라면 네이버의 검수 요청이 필요하다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하지만 교육용으로 </a:t>
            </a:r>
            <a:r>
              <a:rPr lang="ko-KR" altLang="en-US" sz="1200" dirty="0" err="1" smtClean="0"/>
              <a:t>개발시</a:t>
            </a:r>
            <a:r>
              <a:rPr lang="ko-KR" altLang="en-US" sz="1200" dirty="0" smtClean="0"/>
              <a:t> 검수할 필요가 없으므로 패스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49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" y="207818"/>
            <a:ext cx="7315851" cy="53695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53738" y="1022465"/>
            <a:ext cx="3906982" cy="1612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769033" y="1812175"/>
            <a:ext cx="2369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63345" y="1122218"/>
            <a:ext cx="2884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 완료 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Client Id ,Client Secret </a:t>
            </a:r>
            <a:r>
              <a:rPr lang="ko-KR" altLang="en-US" sz="1200" dirty="0" smtClean="0"/>
              <a:t>번호를 제공받을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(API </a:t>
            </a:r>
            <a:r>
              <a:rPr lang="ko-KR" altLang="en-US" sz="1200" dirty="0" smtClean="0"/>
              <a:t>서비스 클라이언트 인증 아이디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암호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※ </a:t>
            </a:r>
            <a:r>
              <a:rPr lang="ko-KR" altLang="en-US" sz="1200" dirty="0" smtClean="0"/>
              <a:t>라이선스 아이디와 </a:t>
            </a:r>
            <a:r>
              <a:rPr lang="ko-KR" altLang="en-US" sz="1200" dirty="0" err="1" smtClean="0"/>
              <a:t>암호라</a:t>
            </a:r>
            <a:r>
              <a:rPr lang="ko-KR" altLang="en-US" sz="1200" dirty="0" smtClean="0"/>
              <a:t> 보면 됨</a:t>
            </a:r>
            <a:endParaRPr lang="en-US" altLang="ko-KR" sz="12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95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" y="14224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요청부터 소셜 서비스까지의 동작 흐름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80" y="551502"/>
            <a:ext cx="4711434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6" y="702105"/>
            <a:ext cx="3353268" cy="5487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076960" y="5598160"/>
            <a:ext cx="965200" cy="26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  <a:endCxn id="3" idx="1"/>
          </p:cNvCxnSpPr>
          <p:nvPr/>
        </p:nvCxnSpPr>
        <p:spPr>
          <a:xfrm flipV="1">
            <a:off x="2042160" y="1828030"/>
            <a:ext cx="2727720" cy="3902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95428" y="2524760"/>
            <a:ext cx="3058160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80" y="3335022"/>
            <a:ext cx="5555824" cy="277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303520" y="5128953"/>
            <a:ext cx="3324623" cy="133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636924" y="2631440"/>
            <a:ext cx="1688780" cy="2553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00953" y="1883624"/>
            <a:ext cx="1903614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소셜 로그인 시 소셜 서비스에서 받아올 정보에 대한 확인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인증</a:t>
            </a:r>
            <a:r>
              <a:rPr lang="en-US" altLang="ko-KR" sz="1000" dirty="0" smtClean="0"/>
              <a:t>) </a:t>
            </a:r>
            <a:r>
              <a:rPr lang="en-US" altLang="ko-KR" sz="1000" dirty="0" err="1" smtClean="0"/>
              <a:t>url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 생성 및 </a:t>
            </a:r>
            <a:r>
              <a:rPr lang="ko-KR" altLang="en-US" sz="1000" dirty="0" err="1" smtClean="0"/>
              <a:t>난수생성</a:t>
            </a:r>
            <a:r>
              <a:rPr lang="en-US" altLang="ko-KR" sz="1000" dirty="0"/>
              <a:t> (</a:t>
            </a:r>
            <a:r>
              <a:rPr lang="ko-KR" altLang="en-US" sz="1000" dirty="0"/>
              <a:t>세션</a:t>
            </a:r>
            <a:r>
              <a:rPr lang="en-US" altLang="ko-KR" sz="1000" dirty="0"/>
              <a:t>ID)</a:t>
            </a:r>
            <a:r>
              <a:rPr lang="ko-KR" altLang="en-US" sz="1000" dirty="0" smtClean="0"/>
              <a:t> 및 세션 등록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044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" y="162890"/>
            <a:ext cx="190361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소셜 로그인 시 소셜 서비스에서 받아올 정보에 대한 확인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인증</a:t>
            </a:r>
            <a:r>
              <a:rPr lang="en-US" altLang="ko-KR" sz="1000" dirty="0" smtClean="0"/>
              <a:t>) </a:t>
            </a:r>
            <a:r>
              <a:rPr lang="en-US" altLang="ko-KR" sz="1000" dirty="0" err="1" smtClean="0"/>
              <a:t>url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 생성 및 </a:t>
            </a:r>
            <a:r>
              <a:rPr lang="ko-KR" altLang="en-US" sz="1000" dirty="0" err="1" smtClean="0"/>
              <a:t>난수생성</a:t>
            </a:r>
            <a:r>
              <a:rPr lang="en-US" altLang="ko-KR" sz="1000" dirty="0"/>
              <a:t> (</a:t>
            </a:r>
            <a:r>
              <a:rPr lang="ko-KR" altLang="en-US" sz="1000" dirty="0"/>
              <a:t>세션</a:t>
            </a:r>
            <a:r>
              <a:rPr lang="en-US" altLang="ko-KR" sz="1000" dirty="0"/>
              <a:t>ID)</a:t>
            </a:r>
            <a:r>
              <a:rPr lang="ko-KR" altLang="en-US" sz="1000" dirty="0" smtClean="0"/>
              <a:t> 및 세션 등록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세부내용 </a:t>
            </a:r>
            <a:r>
              <a:rPr lang="en-US" altLang="ko-KR" sz="1000" dirty="0" smtClean="0"/>
              <a:t>[NaverLoginBO.java]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" y="1162738"/>
            <a:ext cx="6428821" cy="3101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481" y="1099479"/>
            <a:ext cx="4273126" cy="20094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50335" y="1587731"/>
            <a:ext cx="1687483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50335" y="2128058"/>
            <a:ext cx="1687483" cy="432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625" y="3149849"/>
            <a:ext cx="4772691" cy="1114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365076" y="3815542"/>
            <a:ext cx="3956859" cy="290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8764" y="2031999"/>
            <a:ext cx="3654136" cy="115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1534" y="2147455"/>
            <a:ext cx="3566160" cy="118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763" y="2266133"/>
            <a:ext cx="5676611" cy="127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6" idx="1"/>
          </p:cNvCxnSpPr>
          <p:nvPr/>
        </p:nvCxnSpPr>
        <p:spPr>
          <a:xfrm flipV="1">
            <a:off x="4152900" y="1778924"/>
            <a:ext cx="5797435" cy="31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9" idx="1"/>
          </p:cNvCxnSpPr>
          <p:nvPr/>
        </p:nvCxnSpPr>
        <p:spPr>
          <a:xfrm>
            <a:off x="6175374" y="2330042"/>
            <a:ext cx="1189702" cy="163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7" idx="1"/>
          </p:cNvCxnSpPr>
          <p:nvPr/>
        </p:nvCxnSpPr>
        <p:spPr>
          <a:xfrm>
            <a:off x="4067694" y="2206794"/>
            <a:ext cx="5882641" cy="137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6378" y="4809997"/>
            <a:ext cx="5502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en-US" altLang="ko-KR" sz="1000" dirty="0" err="1" smtClean="0"/>
              <a:t>NaverLoginBO</a:t>
            </a:r>
            <a:r>
              <a:rPr lang="ko-KR" altLang="en-US" sz="1000" dirty="0" smtClean="0"/>
              <a:t>에선 소셜로그인을 지원하는 </a:t>
            </a:r>
            <a:r>
              <a:rPr lang="en-US" altLang="ko-KR" sz="1000" dirty="0" smtClean="0"/>
              <a:t>OAuth2</a:t>
            </a:r>
            <a:r>
              <a:rPr lang="ko-KR" altLang="en-US" sz="1000" dirty="0" err="1" smtClean="0"/>
              <a:t>소셜서비스</a:t>
            </a:r>
            <a:r>
              <a:rPr lang="ko-KR" altLang="en-US" sz="1000" dirty="0" smtClean="0"/>
              <a:t> 라이브러리를 초기화 시켜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</a:t>
            </a:r>
            <a:r>
              <a:rPr lang="ko-KR" altLang="en-US" sz="1000" dirty="0" smtClean="0"/>
              <a:t>인증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생성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로그인 후 사용자 정보의 바구니인 토큰의 생성 및 반환</a:t>
            </a:r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반환받은</a:t>
            </a:r>
            <a:r>
              <a:rPr lang="ko-KR" altLang="en-US" sz="1000" dirty="0" smtClean="0"/>
              <a:t> 토큰을 </a:t>
            </a:r>
            <a:r>
              <a:rPr lang="ko-KR" altLang="en-US" sz="1000" dirty="0" err="1" smtClean="0"/>
              <a:t>인자값으로</a:t>
            </a:r>
            <a:r>
              <a:rPr lang="ko-KR" altLang="en-US" sz="1000" dirty="0" smtClean="0"/>
              <a:t> 소셜 로그인시 </a:t>
            </a:r>
            <a:r>
              <a:rPr lang="ko-KR" altLang="en-US" sz="1000" dirty="0" err="1" smtClean="0"/>
              <a:t>정보인증을</a:t>
            </a:r>
            <a:r>
              <a:rPr lang="ko-KR" altLang="en-US" sz="1000" dirty="0" smtClean="0"/>
              <a:t> 수락한 정보들의 값을 </a:t>
            </a:r>
            <a:r>
              <a:rPr lang="en-US" altLang="ko-KR" sz="1000" dirty="0" smtClean="0"/>
              <a:t>JSON </a:t>
            </a:r>
            <a:r>
              <a:rPr lang="ko-KR" altLang="en-US" sz="1000" dirty="0" smtClean="0"/>
              <a:t>형식의 문자열로 반환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등의 중요 서비스를 제공한다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{OAuth20Service </a:t>
            </a:r>
            <a:r>
              <a:rPr lang="ko-KR" altLang="en-US" sz="1000" dirty="0" smtClean="0"/>
              <a:t>초기화 시 네이버 어플리케이션 등록 후 발급받은 </a:t>
            </a:r>
            <a:r>
              <a:rPr lang="en-US" altLang="ko-KR" sz="1000" dirty="0" smtClean="0"/>
              <a:t>Client ID, </a:t>
            </a:r>
            <a:r>
              <a:rPr lang="en-US" altLang="ko-KR" sz="1000" dirty="0" err="1" smtClean="0"/>
              <a:t>ClientSecret</a:t>
            </a:r>
            <a:r>
              <a:rPr lang="en-US" altLang="ko-KR" sz="1000" dirty="0" smtClean="0"/>
              <a:t> , </a:t>
            </a:r>
            <a:r>
              <a:rPr lang="ko-KR" altLang="en-US" sz="1000" dirty="0" smtClean="0"/>
              <a:t>소셜 로그인 동작시킬 </a:t>
            </a:r>
            <a:r>
              <a:rPr lang="en-US" altLang="ko-KR" sz="1000" dirty="0" smtClean="0"/>
              <a:t>Callback 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시 등록할 세션</a:t>
            </a:r>
            <a:r>
              <a:rPr lang="en-US" altLang="ko-KR" sz="1000" dirty="0" smtClean="0"/>
              <a:t>ID[</a:t>
            </a:r>
            <a:r>
              <a:rPr lang="ko-KR" altLang="en-US" sz="1000" dirty="0" err="1" smtClean="0"/>
              <a:t>난수로</a:t>
            </a:r>
            <a:r>
              <a:rPr lang="ko-KR" altLang="en-US" sz="1000" dirty="0" smtClean="0"/>
              <a:t> 생성</a:t>
            </a:r>
            <a:r>
              <a:rPr lang="en-US" altLang="ko-KR" sz="1000" dirty="0" smtClean="0"/>
              <a:t>(state)]</a:t>
            </a:r>
            <a:r>
              <a:rPr lang="ko-KR" altLang="en-US" sz="1000" dirty="0" smtClean="0"/>
              <a:t> 가 필요하다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472955" y="2380823"/>
            <a:ext cx="3566160" cy="118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</p:cNvCxnSpPr>
          <p:nvPr/>
        </p:nvCxnSpPr>
        <p:spPr>
          <a:xfrm>
            <a:off x="4039115" y="2440162"/>
            <a:ext cx="385248" cy="67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24363" y="2383734"/>
            <a:ext cx="12287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Session key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98269" y="3195638"/>
            <a:ext cx="2227811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3"/>
          </p:cNvCxnSpPr>
          <p:nvPr/>
        </p:nvCxnSpPr>
        <p:spPr>
          <a:xfrm flipV="1">
            <a:off x="2926080" y="3250849"/>
            <a:ext cx="650558" cy="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3052767"/>
            <a:ext cx="17573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Session key</a:t>
            </a:r>
            <a:r>
              <a:rPr lang="ko-KR" altLang="en-US" sz="1000" dirty="0" smtClean="0"/>
              <a:t>에 해당하는 값이 </a:t>
            </a:r>
            <a:r>
              <a:rPr lang="en-US" altLang="ko-KR" sz="1000" dirty="0" smtClean="0"/>
              <a:t>state</a:t>
            </a:r>
            <a:r>
              <a:rPr lang="ko-KR" altLang="en-US" sz="1000" dirty="0" smtClean="0"/>
              <a:t>에 저장되어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98269" y="4004137"/>
            <a:ext cx="2385753" cy="17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541" y="4460450"/>
            <a:ext cx="4239217" cy="1505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직사각형 43"/>
          <p:cNvSpPr/>
          <p:nvPr/>
        </p:nvSpPr>
        <p:spPr>
          <a:xfrm>
            <a:off x="3251359" y="3936477"/>
            <a:ext cx="4033361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00" dirty="0"/>
              <a:t>생성한</a:t>
            </a:r>
            <a:r>
              <a:rPr lang="en-US" altLang="ko-KR" sz="800" dirty="0"/>
              <a:t> </a:t>
            </a:r>
            <a:r>
              <a:rPr lang="en-US" altLang="ko-KR" sz="800" dirty="0" err="1"/>
              <a:t>oauthService</a:t>
            </a:r>
            <a:r>
              <a:rPr lang="ko-KR" altLang="en-US" sz="800" dirty="0"/>
              <a:t>로 부터 </a:t>
            </a:r>
            <a:r>
              <a:rPr lang="ko-KR" altLang="en-US" sz="800" dirty="0" err="1"/>
              <a:t>사용자동의</a:t>
            </a:r>
            <a:r>
              <a:rPr lang="ko-KR" altLang="en-US" sz="800" dirty="0"/>
              <a:t> 정보 인증을 위한 </a:t>
            </a:r>
            <a:r>
              <a:rPr lang="en-US" altLang="ko-KR" sz="800" dirty="0"/>
              <a:t>URL</a:t>
            </a:r>
            <a:r>
              <a:rPr lang="ko-KR" altLang="en-US" sz="800" dirty="0"/>
              <a:t>을 생성하여 반환한다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46" name="직선 화살표 연결선 45"/>
          <p:cNvCxnSpPr>
            <a:endCxn id="44" idx="1"/>
          </p:cNvCxnSpPr>
          <p:nvPr/>
        </p:nvCxnSpPr>
        <p:spPr>
          <a:xfrm flipV="1">
            <a:off x="3084022" y="4044199"/>
            <a:ext cx="167337" cy="3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7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0" y="210822"/>
            <a:ext cx="5555824" cy="277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42950" y="2733675"/>
            <a:ext cx="1143000" cy="13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75" y="210822"/>
            <a:ext cx="6249088" cy="4646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6750" y="3790950"/>
            <a:ext cx="23336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naver_login.jsp</a:t>
            </a:r>
            <a:r>
              <a:rPr lang="ko-KR" altLang="en-US" dirty="0" smtClean="0"/>
              <a:t>에선 </a:t>
            </a:r>
            <a:r>
              <a:rPr lang="ko-KR" altLang="en-US" dirty="0" err="1" smtClean="0"/>
              <a:t>스코프에</a:t>
            </a:r>
            <a:r>
              <a:rPr lang="ko-KR" altLang="en-US" dirty="0" smtClean="0"/>
              <a:t> 등록된 </a:t>
            </a:r>
            <a:r>
              <a:rPr lang="en-US" altLang="ko-KR" dirty="0" smtClean="0"/>
              <a:t>${id}</a:t>
            </a:r>
            <a:r>
              <a:rPr lang="ko-KR" altLang="en-US" dirty="0" smtClean="0"/>
              <a:t>값이 존재하지 않음으로 해당 박스의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웹페이지에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" idx="2"/>
            <a:endCxn id="5" idx="0"/>
          </p:cNvCxnSpPr>
          <p:nvPr/>
        </p:nvCxnSpPr>
        <p:spPr>
          <a:xfrm flipH="1">
            <a:off x="1833563" y="2985222"/>
            <a:ext cx="1123179" cy="805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86475" y="2514600"/>
            <a:ext cx="5991288" cy="19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 flipV="1">
            <a:off x="3000375" y="3495675"/>
            <a:ext cx="3086100" cy="117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75" y="5004205"/>
            <a:ext cx="2294952" cy="17200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>
            <a:stCxn id="4" idx="2"/>
            <a:endCxn id="11" idx="3"/>
          </p:cNvCxnSpPr>
          <p:nvPr/>
        </p:nvCxnSpPr>
        <p:spPr>
          <a:xfrm flipH="1">
            <a:off x="8123627" y="4857750"/>
            <a:ext cx="829592" cy="1006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7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41" y="321967"/>
            <a:ext cx="3853209" cy="51696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0" y="321967"/>
            <a:ext cx="2294952" cy="1720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00125" y="1409700"/>
            <a:ext cx="1057275" cy="2667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7" idx="1"/>
          </p:cNvCxnSpPr>
          <p:nvPr/>
        </p:nvCxnSpPr>
        <p:spPr>
          <a:xfrm>
            <a:off x="2057400" y="1543050"/>
            <a:ext cx="987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4846" y="1189107"/>
            <a:ext cx="41529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https</a:t>
            </a:r>
            <a:r>
              <a:rPr lang="ko-KR" altLang="en-US" sz="1000" dirty="0"/>
              <a:t>://nid.naver.com/oauth2.0/authorize?response_type=code&amp;client_id=xOF6egAeHTX3NG5kcjCZ&amp;redirect_uri=http%3A%2F%2Flocalhost%3A80%2FnaverLoginSpring%2Fnaver_login_callback&amp;state=4046209f-5742-43be-b3dd-0a7bbe0ec6ee</a:t>
            </a:r>
          </a:p>
        </p:txBody>
      </p:sp>
      <p:cxnSp>
        <p:nvCxnSpPr>
          <p:cNvPr id="9" name="직선 화살표 연결선 8"/>
          <p:cNvCxnSpPr>
            <a:stCxn id="7" idx="3"/>
            <a:endCxn id="2" idx="1"/>
          </p:cNvCxnSpPr>
          <p:nvPr/>
        </p:nvCxnSpPr>
        <p:spPr>
          <a:xfrm>
            <a:off x="7197746" y="1543050"/>
            <a:ext cx="436195" cy="136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4846" y="2042003"/>
            <a:ext cx="415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네아로</a:t>
            </a:r>
            <a:r>
              <a:rPr lang="ko-KR" altLang="en-US" sz="1200" b="1" dirty="0" smtClean="0"/>
              <a:t> 로그인 버튼 클릭 시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Controller</a:t>
            </a:r>
            <a:r>
              <a:rPr lang="ko-KR" altLang="en-US" sz="1200" b="1" dirty="0" smtClean="0"/>
              <a:t>내 </a:t>
            </a:r>
            <a:r>
              <a:rPr lang="en-US" altLang="ko-KR" sz="1200" b="1" dirty="0" smtClean="0"/>
              <a:t>Login</a:t>
            </a:r>
            <a:r>
              <a:rPr lang="ko-KR" altLang="en-US" sz="1200" b="1" dirty="0" err="1" smtClean="0"/>
              <a:t>메소드의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naverLoginBO</a:t>
            </a:r>
            <a:r>
              <a:rPr lang="ko-KR" altLang="en-US" sz="1200" b="1" dirty="0" smtClean="0"/>
              <a:t>에서 생성한 인증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제공정보</a:t>
            </a:r>
            <a:r>
              <a:rPr lang="en-US" altLang="ko-KR" sz="1200" b="1" dirty="0" smtClean="0"/>
              <a:t>)URL</a:t>
            </a:r>
            <a:r>
              <a:rPr lang="ko-KR" altLang="en-US" sz="1200" b="1" dirty="0" smtClean="0"/>
              <a:t>로 이동한다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네이버에 </a:t>
            </a:r>
            <a:r>
              <a:rPr lang="ko-KR" altLang="en-US" sz="1200" b="1" dirty="0" err="1" smtClean="0"/>
              <a:t>로그인이</a:t>
            </a:r>
            <a:r>
              <a:rPr lang="ko-KR" altLang="en-US" sz="1200" b="1" dirty="0" smtClean="0"/>
              <a:t> 되어있으면 바로 </a:t>
            </a:r>
            <a:r>
              <a:rPr lang="ko-KR" altLang="en-US" sz="1200" b="1" dirty="0" err="1" smtClean="0"/>
              <a:t>해당창이</a:t>
            </a:r>
            <a:r>
              <a:rPr lang="ko-KR" altLang="en-US" sz="1200" b="1" dirty="0" smtClean="0"/>
              <a:t> 뜨고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안되어 있으면 로그인 후 해당 창으로 이동하게 됨</a:t>
            </a:r>
            <a:r>
              <a:rPr lang="en-US" altLang="ko-KR" sz="1200" b="1" dirty="0" smtClean="0"/>
              <a:t>.]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069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1437</Words>
  <Application>Microsoft Office PowerPoint</Application>
  <PresentationFormat>와이드스크린</PresentationFormat>
  <Paragraphs>137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61</cp:revision>
  <dcterms:created xsi:type="dcterms:W3CDTF">2020-07-17T13:30:54Z</dcterms:created>
  <dcterms:modified xsi:type="dcterms:W3CDTF">2020-07-24T10:42:27Z</dcterms:modified>
</cp:coreProperties>
</file>