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준비한 데이터셋은 다음과 같습니다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SPX, </a:t>
            </a:r>
            <a:r>
              <a:rPr lang="ko-KR" altLang="en-US"/>
              <a:t>은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US Oil, EUR/USD</a:t>
            </a:r>
            <a:r>
              <a:rPr lang="ko-KR" altLang="en-US"/>
              <a:t> 환율 과 같은 여러 지표들을 바탕으로 금값을 예측하는 일련의 과정을 보여드리려 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이제 데이터프레임을 훈련과 테스트용으로 분할하고 알고리즘에 넣어서 예측을 진행하겠습니다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하지만 앞에서 보았듯</a:t>
            </a:r>
            <a:r>
              <a:rPr lang="en-US" altLang="ko-KR"/>
              <a:t>,</a:t>
            </a:r>
            <a:r>
              <a:rPr lang="ko-KR" altLang="en-US"/>
              <a:t> 각자 지표들이 가진 단위가 천차만별이어서 동일한 범주를 가지도록 스케일링을 먼저 진행합니다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스케일링에는 다양한 기법들이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Standard</a:t>
            </a:r>
            <a:r>
              <a:rPr lang="ko-KR" altLang="en-US"/>
              <a:t>는 평균을</a:t>
            </a:r>
            <a:r>
              <a:rPr lang="en-US" altLang="ko-KR"/>
              <a:t>0,</a:t>
            </a:r>
            <a:r>
              <a:rPr lang="ko-KR" altLang="en-US"/>
              <a:t> 분산을 </a:t>
            </a:r>
            <a:r>
              <a:rPr lang="en-US" altLang="ko-KR"/>
              <a:t>1</a:t>
            </a:r>
            <a:r>
              <a:rPr lang="ko-KR" altLang="en-US"/>
              <a:t>로 기준으로 잡고 데이터들을 스케일하며</a:t>
            </a:r>
            <a:endParaRPr lang="ko-KR" altLang="en-US"/>
          </a:p>
          <a:p>
            <a:pPr>
              <a:defRPr/>
            </a:pPr>
            <a:r>
              <a:rPr lang="en-US" altLang="ko-KR"/>
              <a:t>MinMax</a:t>
            </a:r>
            <a:r>
              <a:rPr lang="ko-KR" altLang="en-US"/>
              <a:t>는 모든 데이터를 </a:t>
            </a:r>
            <a:r>
              <a:rPr lang="en-US" altLang="ko-KR"/>
              <a:t>0</a:t>
            </a:r>
            <a:r>
              <a:rPr lang="ko-KR" altLang="en-US"/>
              <a:t>과 </a:t>
            </a:r>
            <a:r>
              <a:rPr lang="en-US" altLang="ko-KR"/>
              <a:t>1</a:t>
            </a:r>
            <a:r>
              <a:rPr lang="ko-KR" altLang="en-US"/>
              <a:t>사이에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MaxAbs</a:t>
            </a:r>
            <a:r>
              <a:rPr lang="ko-KR" altLang="en-US"/>
              <a:t>는 절대값이 </a:t>
            </a:r>
            <a:r>
              <a:rPr lang="en-US" altLang="ko-KR"/>
              <a:t>0</a:t>
            </a:r>
            <a:r>
              <a:rPr lang="ko-KR" altLang="en-US"/>
              <a:t>과 </a:t>
            </a:r>
            <a:r>
              <a:rPr lang="en-US" altLang="ko-KR"/>
              <a:t>1</a:t>
            </a:r>
            <a:r>
              <a:rPr lang="ko-KR" altLang="en-US"/>
              <a:t>사이의 값이 되도록 스케일합니다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저는</a:t>
            </a:r>
            <a:r>
              <a:rPr lang="en-US" altLang="ko-KR"/>
              <a:t> Standard</a:t>
            </a:r>
            <a:r>
              <a:rPr lang="ko-KR" altLang="en-US"/>
              <a:t> 스케일러로 데이터를 스케일하겠습니다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스케일링의 코드는 다음과 같고</a:t>
            </a:r>
            <a:r>
              <a:rPr lang="en-US" altLang="ko-KR"/>
              <a:t>,</a:t>
            </a:r>
            <a:r>
              <a:rPr lang="ko-KR" altLang="en-US"/>
              <a:t> 스탠다드 스케일러 자리에 본인이 원하는 스케일러로 변경만 하면 다른스케일러로 스케일링 할 수 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스케일링 된 데이터들이 어느정도 동일한 범주내에 존재하는 모습입니다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이제 여러 알고리즘들에 데이터를 넣어서 점수를 내고 가장 높은것을 선정한 후 예측까지 진행합니다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준비한 알고리즘은 </a:t>
            </a:r>
            <a:r>
              <a:rPr lang="en-US" altLang="ko-KR"/>
              <a:t>DT, RF, KN, LR</a:t>
            </a:r>
            <a:r>
              <a:rPr lang="ko-KR" altLang="en-US"/>
              <a:t> 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파라미터 설명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스케일링이 어느정도 효과를 내는지 궁금해서 스케일 이전과 이후의 데이터프레임 둘다 넣고 점수를 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DT, RF, LR</a:t>
            </a:r>
            <a:r>
              <a:rPr lang="ko-KR" altLang="en-US"/>
              <a:t>은 스케일 이전 이후와 별다른 변화가 없지만 </a:t>
            </a:r>
            <a:r>
              <a:rPr lang="en-US" altLang="ko-KR"/>
              <a:t>KN</a:t>
            </a:r>
            <a:r>
              <a:rPr lang="ko-KR" altLang="en-US"/>
              <a:t> 은 </a:t>
            </a:r>
            <a:r>
              <a:rPr lang="en-US" altLang="ko-KR"/>
              <a:t>0.05</a:t>
            </a:r>
            <a:r>
              <a:rPr lang="ko-KR" altLang="en-US"/>
              <a:t>점이 상승하여</a:t>
            </a:r>
            <a:r>
              <a:rPr lang="en-US" altLang="ko-KR"/>
              <a:t> </a:t>
            </a:r>
            <a:r>
              <a:rPr lang="ko-KR" altLang="en-US"/>
              <a:t>스케일 이전에 가장 높았던 </a:t>
            </a:r>
            <a:r>
              <a:rPr lang="en-US" altLang="ko-KR"/>
              <a:t>RF</a:t>
            </a:r>
            <a:r>
              <a:rPr lang="ko-KR" altLang="en-US"/>
              <a:t>와 동등한 위치까지 올라왔습니다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점수상 가장 높은것은 </a:t>
            </a:r>
            <a:r>
              <a:rPr lang="en-US" altLang="ko-KR"/>
              <a:t>KN</a:t>
            </a:r>
            <a:r>
              <a:rPr lang="ko-KR" altLang="en-US"/>
              <a:t>이지만 스케일 이전 이후 모두 안정적인 모습을 보여주는 </a:t>
            </a:r>
            <a:r>
              <a:rPr lang="en-US" altLang="ko-KR"/>
              <a:t>RF</a:t>
            </a:r>
            <a:r>
              <a:rPr lang="ko-KR" altLang="en-US"/>
              <a:t>를 예측에 사용하도록 하겠습니다</a:t>
            </a:r>
            <a:r>
              <a:rPr lang="en-US" altLang="ko-KR"/>
              <a:t>.</a:t>
            </a:r>
            <a:r>
              <a:rPr lang="ko-KR" altLang="en-US"/>
              <a:t> 다만 사용되는 알고리즘이 혹시 다른 문제가 없는지 검사하기 위해 검증단계도 같이 밟도록 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cross_val_score</a:t>
            </a:r>
            <a:r>
              <a:rPr lang="ko-KR" altLang="en-US"/>
              <a:t>는 파라미터로 전달하는 알고리즘에 따라서 회귀는 </a:t>
            </a:r>
            <a:r>
              <a:rPr lang="en-US" altLang="ko-KR"/>
              <a:t>K</a:t>
            </a:r>
            <a:r>
              <a:rPr lang="ko-KR" altLang="en-US"/>
              <a:t>폴드</a:t>
            </a:r>
            <a:r>
              <a:rPr lang="en-US" altLang="ko-KR"/>
              <a:t>,</a:t>
            </a:r>
            <a:r>
              <a:rPr lang="ko-KR" altLang="en-US"/>
              <a:t> 분류는 </a:t>
            </a:r>
            <a:r>
              <a:rPr lang="en-US" altLang="ko-KR"/>
              <a:t>Stratified</a:t>
            </a:r>
            <a:r>
              <a:rPr lang="ko-KR" altLang="en-US"/>
              <a:t> </a:t>
            </a:r>
            <a:r>
              <a:rPr lang="en-US" altLang="ko-KR"/>
              <a:t>K</a:t>
            </a:r>
            <a:r>
              <a:rPr lang="ko-KR" altLang="en-US"/>
              <a:t>폴드로 검증하며 </a:t>
            </a:r>
            <a:r>
              <a:rPr lang="en-US" altLang="ko-KR"/>
              <a:t>cv</a:t>
            </a:r>
            <a:r>
              <a:rPr lang="ko-KR" altLang="en-US"/>
              <a:t>값에 따른 횟수만큼 반복합니다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디폴트는 </a:t>
            </a:r>
            <a:r>
              <a:rPr lang="en-US" altLang="ko-KR"/>
              <a:t>5</a:t>
            </a:r>
            <a:r>
              <a:rPr lang="ko-KR" altLang="en-US"/>
              <a:t>회입니다</a:t>
            </a:r>
            <a:r>
              <a:rPr lang="en-US" altLang="ko-KR"/>
              <a:t>.</a:t>
            </a:r>
            <a:r>
              <a:rPr lang="ko-KR" altLang="en-US"/>
              <a:t> 점수상 문제가 없기때문에 이어서 예측을 진행합니다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판다스 프로파일링이 버전문제 때문인지 알수없는 이유로 임포트가 안되어서 사용 못하게된점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실제 달러와 금은 서로 역 관계를 띄어서 히트맵상에 더 낮은 지수가 측정될걸로 기대했으나 너무 높은 점수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준비한 데이터의 간략한 정리부터 소개합니다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info</a:t>
            </a:r>
            <a:r>
              <a:rPr lang="ko-KR" altLang="en-US"/>
              <a:t> 함수는 데이터프레임의 컬럼 종류</a:t>
            </a:r>
            <a:r>
              <a:rPr lang="en-US" altLang="ko-KR"/>
              <a:t>,</a:t>
            </a:r>
            <a:r>
              <a:rPr lang="ko-KR" altLang="en-US"/>
              <a:t> 데이터의 타입 등 전체적인 내용을 한번에 보여줍니다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컬럼에는 </a:t>
            </a:r>
            <a:r>
              <a:rPr lang="en-US" altLang="ko-KR"/>
              <a:t>SPX</a:t>
            </a:r>
            <a:r>
              <a:rPr lang="ko-KR" altLang="en-US"/>
              <a:t>지수</a:t>
            </a:r>
            <a:r>
              <a:rPr lang="en-US" altLang="ko-KR"/>
              <a:t>,</a:t>
            </a:r>
            <a:r>
              <a:rPr lang="ko-KR" altLang="en-US"/>
              <a:t> 은</a:t>
            </a:r>
            <a:r>
              <a:rPr lang="en-US" altLang="ko-KR"/>
              <a:t>,</a:t>
            </a:r>
            <a:r>
              <a:rPr lang="ko-KR" altLang="en-US"/>
              <a:t> 금</a:t>
            </a:r>
            <a:r>
              <a:rPr lang="en-US" altLang="ko-KR"/>
              <a:t>,</a:t>
            </a:r>
            <a:r>
              <a:rPr lang="ko-KR" altLang="en-US"/>
              <a:t> 석유</a:t>
            </a:r>
            <a:r>
              <a:rPr lang="en-US" altLang="ko-KR"/>
              <a:t>,</a:t>
            </a:r>
            <a:r>
              <a:rPr lang="ko-KR" altLang="en-US"/>
              <a:t> 환율이 있고 실수형으로 저장되어있습니다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데이터프레임의 헤드와 테일을 보여주고있습니다</a:t>
            </a:r>
            <a:r>
              <a:rPr lang="en-US" altLang="ko-KR"/>
              <a:t>.</a:t>
            </a:r>
            <a:r>
              <a:rPr lang="ko-KR" altLang="en-US"/>
              <a:t> 각 컬럼별로 수의 단위가 천차만별인것으로 확인됩니다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데이터프레임의 전체적인 요약을 표시하고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min, max</a:t>
            </a:r>
            <a:r>
              <a:rPr lang="ko-KR" altLang="en-US"/>
              <a:t>의 최소 최대값과 </a:t>
            </a:r>
            <a:r>
              <a:rPr lang="en-US" altLang="ko-KR"/>
              <a:t>mean</a:t>
            </a:r>
            <a:r>
              <a:rPr lang="ko-KR" altLang="en-US"/>
              <a:t> 평균 그리고 그에따른 </a:t>
            </a:r>
            <a:r>
              <a:rPr lang="en-US" altLang="ko-KR"/>
              <a:t>std</a:t>
            </a:r>
            <a:r>
              <a:rPr lang="ko-KR" altLang="en-US"/>
              <a:t> 표준편차입니다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이제 데이터를 가지고 머신러닝에 들어갈텐데</a:t>
            </a:r>
            <a:r>
              <a:rPr lang="en-US" altLang="ko-KR"/>
              <a:t>,</a:t>
            </a:r>
            <a:r>
              <a:rPr lang="ko-KR" altLang="en-US"/>
              <a:t> 그전에 몇가지 고려해야할 사항들이 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먼저 데이터셋에 누락</a:t>
            </a:r>
            <a:r>
              <a:rPr lang="en-US" altLang="ko-KR"/>
              <a:t>,</a:t>
            </a:r>
            <a:r>
              <a:rPr lang="ko-KR" altLang="en-US"/>
              <a:t> 결측</a:t>
            </a:r>
            <a:r>
              <a:rPr lang="en-US" altLang="ko-KR"/>
              <a:t>,</a:t>
            </a:r>
            <a:r>
              <a:rPr lang="ko-KR" altLang="en-US"/>
              <a:t> 손실이 없는지 확인해야합니다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이후 학습</a:t>
            </a:r>
            <a:r>
              <a:rPr lang="en-US" altLang="ko-KR"/>
              <a:t>/</a:t>
            </a:r>
            <a:r>
              <a:rPr lang="ko-KR" altLang="en-US"/>
              <a:t>훈련을 통해 얻은 데이터들이 과적합이 없는지 확인해야하며</a:t>
            </a:r>
            <a:r>
              <a:rPr lang="en-US" altLang="ko-KR"/>
              <a:t>,</a:t>
            </a:r>
            <a:r>
              <a:rPr lang="ko-KR" altLang="en-US"/>
              <a:t> 정규화</a:t>
            </a:r>
            <a:r>
              <a:rPr lang="en-US" altLang="ko-KR"/>
              <a:t>/</a:t>
            </a:r>
            <a:r>
              <a:rPr lang="ko-KR" altLang="en-US"/>
              <a:t>표준화 그리고 검증단계를 거쳐서 과적합을 얕은 수준정도로 찾아내는 과정을 밟겠습니다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데이터셋에 결측이 없는지 알아보기 위해 </a:t>
            </a:r>
            <a:r>
              <a:rPr lang="en-US" altLang="ko-KR"/>
              <a:t>isnull, isna</a:t>
            </a:r>
            <a:r>
              <a:rPr lang="ko-KR" altLang="en-US"/>
              <a:t> 함수로 관측합니다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뒤에 </a:t>
            </a:r>
            <a:r>
              <a:rPr lang="en-US" altLang="ko-KR"/>
              <a:t>.sum()</a:t>
            </a:r>
            <a:r>
              <a:rPr lang="ko-KR" altLang="en-US"/>
              <a:t>은 결측된 데이터의 수를 합산하여 보여주므로 </a:t>
            </a:r>
            <a:r>
              <a:rPr lang="en-US" altLang="ko-KR"/>
              <a:t>0</a:t>
            </a:r>
            <a:r>
              <a:rPr lang="ko-KR" altLang="en-US"/>
              <a:t>은 없다는 의미로 받을수있습니다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본격적인 시각화에 앞서 </a:t>
            </a:r>
            <a:r>
              <a:rPr lang="en-US" altLang="ko-KR"/>
              <a:t>Date</a:t>
            </a:r>
            <a:r>
              <a:rPr lang="ko-KR" altLang="en-US"/>
              <a:t> 컬럼은 데이터 타입이 문자열로 되어있고</a:t>
            </a:r>
            <a:r>
              <a:rPr lang="en-US" altLang="ko-KR"/>
              <a:t>,</a:t>
            </a:r>
            <a:r>
              <a:rPr lang="ko-KR" altLang="en-US"/>
              <a:t> 지표상 필요없기 때문에 잘라내었습니다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데이터 프레임의 전체적인 그래프와 연관계수를 탐색합니다</a:t>
            </a:r>
            <a:r>
              <a:rPr lang="en-US" altLang="ko-KR"/>
              <a:t>.</a:t>
            </a:r>
            <a:r>
              <a:rPr lang="ko-KR" altLang="en-US"/>
              <a:t> 그래프는 </a:t>
            </a:r>
            <a:r>
              <a:rPr lang="en-US" altLang="ko-KR"/>
              <a:t>SPX</a:t>
            </a:r>
            <a:r>
              <a:rPr lang="ko-KR" altLang="en-US"/>
              <a:t>가 </a:t>
            </a:r>
            <a:r>
              <a:rPr lang="en-US" altLang="ko-KR"/>
              <a:t>1</a:t>
            </a:r>
            <a:r>
              <a:rPr lang="ko-KR" altLang="en-US"/>
              <a:t>천단위의 수를 가지고있어서</a:t>
            </a:r>
            <a:r>
              <a:rPr lang="en-US" altLang="ko-KR"/>
              <a:t>,</a:t>
            </a:r>
            <a:r>
              <a:rPr lang="ko-KR" altLang="en-US"/>
              <a:t> 나머지 지표들이 바닥을 기어다니고있기에 잘라내고 다시 보여드리면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위와 같은 그래프를 보여줍니다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GLD</a:t>
            </a:r>
            <a:r>
              <a:rPr lang="ko-KR" altLang="en-US"/>
              <a:t>가 상승할때 </a:t>
            </a:r>
            <a:r>
              <a:rPr lang="en-US" altLang="ko-KR"/>
              <a:t>USO</a:t>
            </a:r>
            <a:r>
              <a:rPr lang="ko-KR" altLang="en-US"/>
              <a:t>가 하락하고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SLV</a:t>
            </a:r>
            <a:r>
              <a:rPr lang="ko-KR" altLang="en-US"/>
              <a:t>가 </a:t>
            </a:r>
            <a:r>
              <a:rPr lang="en-US" altLang="ko-KR"/>
              <a:t>GLD</a:t>
            </a:r>
            <a:r>
              <a:rPr lang="ko-KR" altLang="en-US"/>
              <a:t>의 방향에 맞춰서 어느정도 따라가는 모습을 보이고 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히트맵으로 보았을때도 </a:t>
            </a:r>
            <a:r>
              <a:rPr lang="en-US" altLang="ko-KR"/>
              <a:t>GLD</a:t>
            </a:r>
            <a:r>
              <a:rPr lang="ko-KR" altLang="en-US"/>
              <a:t>와 </a:t>
            </a:r>
            <a:r>
              <a:rPr lang="en-US" altLang="ko-KR"/>
              <a:t>SLV</a:t>
            </a:r>
            <a:r>
              <a:rPr lang="ko-KR" altLang="en-US"/>
              <a:t>가 높은 연관성을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USO</a:t>
            </a:r>
            <a:r>
              <a:rPr lang="ko-KR" altLang="en-US"/>
              <a:t>와 리버스 관계를 가지고 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 hasCustomPrompt="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dacon.io/codeshare/4526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046184"/>
            <a:ext cx="9635703" cy="1830830"/>
          </a:xfrm>
        </p:spPr>
        <p:txBody>
          <a:bodyPr/>
          <a:lstStyle/>
          <a:p>
            <a:pPr>
              <a:defRPr/>
            </a:pPr>
            <a:r>
              <a:rPr lang="en-US" altLang="ko-KR" sz="10000"/>
              <a:t>Gold Price</a:t>
            </a:r>
            <a:endParaRPr lang="en-US" altLang="ko-KR" sz="10000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409493" y="3877015"/>
            <a:ext cx="9264018" cy="2511313"/>
          </a:xfrm>
        </p:spPr>
        <p:txBody>
          <a:bodyPr/>
          <a:lstStyle/>
          <a:p>
            <a:pPr>
              <a:defRPr/>
            </a:pPr>
            <a:r>
              <a:rPr lang="en-US" altLang="ko-KR" sz="6600"/>
              <a:t>Prediction</a:t>
            </a:r>
            <a:endParaRPr lang="en-US" altLang="ko-KR" sz="4000"/>
          </a:p>
          <a:p>
            <a:pPr>
              <a:defRPr/>
            </a:pPr>
            <a:endParaRPr lang="en-US" altLang="ko-KR" sz="4000"/>
          </a:p>
          <a:p>
            <a:pPr algn="r">
              <a:defRPr/>
            </a:pPr>
            <a:r>
              <a:rPr lang="ko-KR" altLang="en-US" sz="4000">
                <a:latin typeface="함초롬돋움"/>
                <a:ea typeface="함초롬돋움"/>
                <a:cs typeface="함초롬돋움"/>
              </a:rPr>
              <a:t>발표자 </a:t>
            </a:r>
            <a:r>
              <a:rPr lang="en-US" altLang="ko-KR" sz="4000"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4000">
                <a:latin typeface="함초롬돋움"/>
                <a:ea typeface="함초롬돋움"/>
                <a:cs typeface="함초롬돋움"/>
              </a:rPr>
              <a:t> 김홍범</a:t>
            </a:r>
            <a:endParaRPr lang="ko-KR" altLang="en-US" sz="4000"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Visualization</a:t>
            </a:r>
            <a:endParaRPr lang="en-US" altLang="ko-KR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2368579" y="1063586"/>
            <a:ext cx="7454843" cy="55562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Train Test Split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431799" y="1258754"/>
            <a:ext cx="11313072" cy="230135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609202" y="4034235"/>
            <a:ext cx="9217424" cy="19169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latin typeface="함초롬돋움"/>
                <a:ea typeface="함초롬돋움"/>
                <a:cs typeface="함초롬돋움"/>
              </a:rPr>
              <a:t>X : </a:t>
            </a:r>
            <a:r>
              <a:rPr lang="ko-KR" altLang="en-US" sz="3000">
                <a:latin typeface="함초롬돋움"/>
                <a:ea typeface="함초롬돋움"/>
                <a:cs typeface="함초롬돋움"/>
              </a:rPr>
              <a:t>문제지</a:t>
            </a:r>
            <a:r>
              <a:rPr lang="ko-KR" altLang="en-US" sz="3000"/>
              <a:t>		</a:t>
            </a:r>
            <a:r>
              <a:rPr lang="en-US" altLang="ko-KR" sz="3000">
                <a:latin typeface="함초롬돋움"/>
                <a:ea typeface="함초롬돋움"/>
                <a:cs typeface="함초롬돋움"/>
              </a:rPr>
              <a:t>Y : </a:t>
            </a:r>
            <a:r>
              <a:rPr lang="ko-KR" altLang="en-US" sz="3000">
                <a:latin typeface="함초롬돋움"/>
                <a:ea typeface="함초롬돋움"/>
                <a:cs typeface="함초롬돋움"/>
              </a:rPr>
              <a:t>정답지</a:t>
            </a:r>
            <a:r>
              <a:rPr lang="en-US" altLang="ko-KR" sz="3000"/>
              <a:t>		</a:t>
            </a:r>
            <a:endParaRPr lang="en-US" altLang="ko-KR" sz="30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en-US" altLang="ko-KR" sz="3000">
                <a:latin typeface="Cascadia Code"/>
              </a:rPr>
              <a:t>X_train</a:t>
            </a:r>
            <a:r>
              <a:rPr lang="en-US" altLang="ko-KR" sz="3000"/>
              <a:t> </a:t>
            </a:r>
            <a:r>
              <a:rPr lang="ko-KR" altLang="en-US" sz="3000"/>
              <a:t>	  </a:t>
            </a:r>
            <a:r>
              <a:rPr lang="en-US" altLang="ko-KR" sz="3000"/>
              <a:t>+</a:t>
            </a:r>
            <a:r>
              <a:rPr lang="ko-KR" altLang="en-US" sz="3000"/>
              <a:t>	</a:t>
            </a:r>
            <a:r>
              <a:rPr lang="en-US" altLang="ko-KR" sz="3000">
                <a:latin typeface="Cascadia Code"/>
              </a:rPr>
              <a:t>Y_train</a:t>
            </a:r>
            <a:endParaRPr lang="en-US" altLang="ko-KR" sz="3000">
              <a:latin typeface="Cascadia Code"/>
            </a:endParaRPr>
          </a:p>
          <a:p>
            <a:pPr>
              <a:defRPr/>
            </a:pPr>
            <a:endParaRPr lang="en-US" altLang="ko-KR" sz="1500">
              <a:latin typeface="Cascadia Code"/>
            </a:endParaRPr>
          </a:p>
          <a:p>
            <a:pPr>
              <a:defRPr/>
            </a:pPr>
            <a:r>
              <a:rPr lang="en-US" altLang="ko-KR" sz="3000">
                <a:latin typeface="Cascadia Code"/>
              </a:rPr>
              <a:t>X_test</a:t>
            </a:r>
            <a:r>
              <a:rPr lang="ko-KR" altLang="en-US" sz="3000"/>
              <a:t>	  </a:t>
            </a:r>
            <a:r>
              <a:rPr lang="en-US" altLang="ko-KR" sz="3000"/>
              <a:t>+</a:t>
            </a:r>
            <a:r>
              <a:rPr lang="ko-KR" altLang="en-US" sz="3000"/>
              <a:t>	</a:t>
            </a:r>
            <a:r>
              <a:rPr lang="en-US" altLang="ko-KR" sz="3000">
                <a:latin typeface="Cascadia Code"/>
              </a:rPr>
              <a:t>Y_test</a:t>
            </a:r>
            <a:endParaRPr lang="en-US" altLang="ko-KR" sz="3000">
              <a:latin typeface="Cascadia Cod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Scaling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 lvl="1" indent="0">
              <a:buNone/>
              <a:defRPr/>
            </a:pPr>
            <a:r>
              <a:rPr lang="en-US" altLang="ko-KR" sz="2600">
                <a:solidFill>
                  <a:srgbClr val="ff6600"/>
                </a:solidFill>
              </a:rPr>
              <a:t>from </a:t>
            </a:r>
            <a:r>
              <a:rPr lang="en-US" altLang="ko-KR" sz="2600">
                <a:solidFill>
                  <a:srgbClr val="000000"/>
                </a:solidFill>
              </a:rPr>
              <a:t>sklearn.preprocessing</a:t>
            </a:r>
            <a:r>
              <a:rPr lang="en-US" altLang="ko-KR" sz="2600">
                <a:solidFill>
                  <a:srgbClr val="ff6600"/>
                </a:solidFill>
              </a:rPr>
              <a:t> import ---</a:t>
            </a:r>
            <a:endParaRPr lang="en-US" altLang="ko-KR" sz="2600"/>
          </a:p>
          <a:p>
            <a:pPr>
              <a:defRPr/>
            </a:pPr>
            <a:endParaRPr lang="en-US" altLang="ko-KR" sz="2600"/>
          </a:p>
          <a:p>
            <a:pPr>
              <a:defRPr/>
            </a:pPr>
            <a:r>
              <a:rPr lang="en-US" altLang="ko-KR" sz="2600">
                <a:latin typeface="함초롬돋움"/>
                <a:ea typeface="함초롬돋움"/>
                <a:cs typeface="함초롬돋움"/>
              </a:rPr>
              <a:t>StandardScaler</a:t>
            </a:r>
            <a:endParaRPr lang="en-US" altLang="ko-KR" sz="2600"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 평균이 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0,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 분산이 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1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 인 정규 분포</a:t>
            </a:r>
            <a:endParaRPr lang="ko-KR" altLang="en-US" sz="2200"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 이상치가 존재한다면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 평균과 분산에 크게 영향을 줌</a:t>
            </a:r>
            <a:endParaRPr lang="ko-KR" altLang="en-US" sz="2200">
              <a:ea typeface="함초롬돋움"/>
              <a:cs typeface="함초롬돋움"/>
            </a:endParaRPr>
          </a:p>
          <a:p>
            <a:pPr>
              <a:defRPr/>
            </a:pPr>
            <a:endParaRPr lang="en-US" altLang="ko-KR" sz="2600">
              <a:ea typeface="함초롬돋움"/>
              <a:cs typeface="함초롬돋움"/>
            </a:endParaRPr>
          </a:p>
          <a:p>
            <a:pPr>
              <a:defRPr/>
            </a:pPr>
            <a:r>
              <a:rPr lang="ko-KR" altLang="en-US" sz="260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600">
                <a:latin typeface="함초롬돋움"/>
                <a:ea typeface="함초롬돋움"/>
                <a:cs typeface="함초롬돋움"/>
              </a:rPr>
              <a:t>MinMaxScaler</a:t>
            </a:r>
            <a:endParaRPr lang="en-US" altLang="ko-KR" sz="2600"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 모든 데이터를 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과 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1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사이의 값으로 스케일</a:t>
            </a:r>
            <a:endParaRPr lang="ko-KR" altLang="en-US" sz="2200">
              <a:ea typeface="함초롬돋움"/>
              <a:cs typeface="함초롬돋움"/>
            </a:endParaRPr>
          </a:p>
          <a:p>
            <a:pPr marL="190500" lvl="1" indent="0">
              <a:buNone/>
              <a:defRPr/>
            </a:pPr>
            <a:endParaRPr lang="ko-KR" altLang="en-US" sz="2200"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ko-KR" altLang="en-US" sz="260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600">
                <a:latin typeface="함초롬돋움"/>
                <a:ea typeface="함초롬돋움"/>
                <a:cs typeface="함초롬돋움"/>
              </a:rPr>
              <a:t>MaxAbsScaler</a:t>
            </a:r>
            <a:endParaRPr lang="en-US" altLang="ko-KR" sz="2600"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 절대값이 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과 </a:t>
            </a:r>
            <a:r>
              <a:rPr lang="en-US" altLang="ko-KR" sz="2200">
                <a:latin typeface="함초롬돋움"/>
                <a:ea typeface="함초롬돋움"/>
                <a:cs typeface="함초롬돋움"/>
              </a:rPr>
              <a:t>1</a:t>
            </a:r>
            <a:r>
              <a:rPr lang="ko-KR" altLang="en-US" sz="2200">
                <a:latin typeface="함초롬돋움"/>
                <a:ea typeface="함초롬돋움"/>
                <a:cs typeface="함초롬돋움"/>
              </a:rPr>
              <a:t>사이의 값이 되도록 스케일</a:t>
            </a:r>
            <a:endParaRPr lang="ko-KR" altLang="en-US" sz="2200"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Scaling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431799" y="1243986"/>
            <a:ext cx="7421225" cy="4285496"/>
          </a:xfrm>
          <a:prstGeom prst="rect">
            <a:avLst/>
          </a:prstGeom>
        </p:spPr>
      </p:pic>
      <p:cxnSp>
        <p:nvCxnSpPr>
          <p:cNvPr id="4" name=""/>
          <p:cNvCxnSpPr/>
          <p:nvPr/>
        </p:nvCxnSpPr>
        <p:spPr>
          <a:xfrm>
            <a:off x="3901864" y="2744648"/>
            <a:ext cx="36625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"/>
          <p:cNvCxnSpPr/>
          <p:nvPr/>
        </p:nvCxnSpPr>
        <p:spPr>
          <a:xfrm>
            <a:off x="7132752" y="3171031"/>
            <a:ext cx="4564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"/>
          <p:cNvCxnSpPr/>
          <p:nvPr/>
        </p:nvCxnSpPr>
        <p:spPr>
          <a:xfrm rot="16200000" flipH="1">
            <a:off x="7390465" y="2943342"/>
            <a:ext cx="3973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/>
          <p:nvPr/>
        </p:nvCxnSpPr>
        <p:spPr>
          <a:xfrm>
            <a:off x="7564452" y="2943342"/>
            <a:ext cx="20801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 flipH="1">
            <a:off x="7470111" y="3245702"/>
            <a:ext cx="6047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/>
          <p:nvPr/>
        </p:nvCxnSpPr>
        <p:spPr>
          <a:xfrm rot="10800000">
            <a:off x="6819339" y="3548063"/>
            <a:ext cx="9531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>
            <a:off x="4716859" y="2347515"/>
            <a:ext cx="3373783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8219282" y="1970484"/>
            <a:ext cx="3373436" cy="18185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800">
                <a:latin typeface="Cascadia Code"/>
              </a:rPr>
              <a:t>MinMaxScaler()</a:t>
            </a:r>
            <a:endParaRPr lang="en-US" altLang="ko-KR" sz="2800">
              <a:latin typeface="Cascadia Code"/>
            </a:endParaRPr>
          </a:p>
          <a:p>
            <a:pPr>
              <a:defRPr/>
            </a:pPr>
            <a:endParaRPr lang="en-US" altLang="ko-KR" sz="1500">
              <a:latin typeface="Cascadia Code"/>
            </a:endParaRPr>
          </a:p>
          <a:p>
            <a:pPr>
              <a:defRPr/>
            </a:pPr>
            <a:r>
              <a:rPr lang="en-US" altLang="ko-KR" sz="2800">
                <a:latin typeface="Cascadia Code"/>
              </a:rPr>
              <a:t>MaxAbsScaler()</a:t>
            </a:r>
            <a:endParaRPr lang="en-US" altLang="ko-KR" sz="2800">
              <a:latin typeface="Cascadia Code"/>
            </a:endParaRPr>
          </a:p>
          <a:p>
            <a:pPr>
              <a:defRPr/>
            </a:pPr>
            <a:endParaRPr lang="en-US" altLang="ko-KR" sz="1500">
              <a:latin typeface="Cascadia Code"/>
            </a:endParaRPr>
          </a:p>
          <a:p>
            <a:pPr>
              <a:defRPr/>
            </a:pPr>
            <a:r>
              <a:rPr lang="en-US" altLang="ko-KR" sz="2800">
                <a:latin typeface="Cascadia Code"/>
              </a:rPr>
              <a:t>RobustScaler()</a:t>
            </a:r>
            <a:endParaRPr lang="en-US" altLang="ko-KR" sz="2800">
              <a:latin typeface="Cascadia Code"/>
            </a:endParaRPr>
          </a:p>
        </p:txBody>
      </p:sp>
      <p:cxnSp>
        <p:nvCxnSpPr>
          <p:cNvPr id="16" name=""/>
          <p:cNvCxnSpPr/>
          <p:nvPr/>
        </p:nvCxnSpPr>
        <p:spPr>
          <a:xfrm rot="16200000" flipH="1">
            <a:off x="7309913" y="2857407"/>
            <a:ext cx="1561459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2904320" y="197729"/>
            <a:ext cx="6383358" cy="256650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52894" y="2932905"/>
            <a:ext cx="9086212" cy="3548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Regressor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114299" y="1063586"/>
            <a:ext cx="6468378" cy="4887007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06423" y="1063586"/>
            <a:ext cx="5268060" cy="3258004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706423" y="4520406"/>
            <a:ext cx="5268060" cy="8497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>
                <a:solidFill>
                  <a:srgbClr val="d70909"/>
                </a:solidFill>
                <a:latin typeface="Cascadia Code"/>
              </a:rPr>
              <a:t>random_state</a:t>
            </a:r>
            <a:r>
              <a:rPr lang="en-US" altLang="ko-KR" sz="2500"/>
              <a:t> : </a:t>
            </a:r>
            <a:r>
              <a:rPr lang="ko-KR" altLang="en-US" sz="2500">
                <a:latin typeface="맑은 고딕"/>
                <a:ea typeface="맑은 고딕"/>
              </a:rPr>
              <a:t>난수 </a:t>
            </a:r>
            <a:r>
              <a:rPr lang="en-US" altLang="ko-KR" sz="2500">
                <a:latin typeface="맑은 고딕"/>
                <a:ea typeface="맑은 고딕"/>
              </a:rPr>
              <a:t>seed</a:t>
            </a:r>
            <a:endParaRPr lang="en-US" altLang="ko-KR" sz="2500"/>
          </a:p>
          <a:p>
            <a:pPr>
              <a:defRPr/>
            </a:pPr>
            <a:r>
              <a:rPr lang="en-US" altLang="ko-KR" sz="2500">
                <a:solidFill>
                  <a:srgbClr val="d70909"/>
                </a:solidFill>
                <a:latin typeface="Cascadia Code"/>
              </a:rPr>
              <a:t>n_estimators</a:t>
            </a:r>
            <a:r>
              <a:rPr lang="en-US" altLang="ko-KR" sz="2500"/>
              <a:t> : </a:t>
            </a:r>
            <a:r>
              <a:rPr lang="ko-KR" altLang="en-US" sz="2500">
                <a:latin typeface="맑은 고딕"/>
                <a:ea typeface="맑은 고딕"/>
              </a:rPr>
              <a:t>생성할 트리의 수</a:t>
            </a:r>
            <a:endParaRPr lang="ko-KR" altLang="en-US" sz="25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Regressor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3171416" y="5613749"/>
            <a:ext cx="5849166" cy="695422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93135" y="967733"/>
            <a:ext cx="5805730" cy="46460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Validation : KFold &amp; Stratified KFold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431799" y="3143423"/>
            <a:ext cx="10446544" cy="25488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300">
                <a:latin typeface="Cascadia Code"/>
              </a:rPr>
              <a:t>cross_val_score(estimator, feature_X, label_Y, scoring, cv)</a:t>
            </a:r>
            <a:endParaRPr lang="en-US" altLang="ko-KR" sz="2300">
              <a:latin typeface="Cascadia Code"/>
            </a:endParaRPr>
          </a:p>
          <a:p>
            <a:pPr>
              <a:defRPr/>
            </a:pPr>
            <a:endParaRPr lang="en-US" altLang="ko-KR" sz="2300">
              <a:latin typeface="Cascadia Code"/>
            </a:endParaRPr>
          </a:p>
          <a:p>
            <a:pPr>
              <a:defRPr/>
            </a:pPr>
            <a:r>
              <a:rPr lang="en-US" altLang="ko-KR" sz="2300">
                <a:latin typeface="맑은 고딕"/>
                <a:ea typeface="맑은 고딕"/>
              </a:rPr>
              <a:t>estimator : 알고리즘</a:t>
            </a:r>
            <a:endParaRPr lang="en-US" altLang="ko-KR" sz="23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300">
                <a:latin typeface="맑은 고딕"/>
                <a:ea typeface="맑은 고딕"/>
              </a:rPr>
              <a:t>feature : X</a:t>
            </a:r>
            <a:endParaRPr lang="en-US" altLang="ko-KR" sz="23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300">
                <a:latin typeface="맑은 고딕"/>
                <a:ea typeface="맑은 고딕"/>
              </a:rPr>
              <a:t>label : Y</a:t>
            </a:r>
            <a:endParaRPr lang="en-US" altLang="ko-KR" sz="23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300">
                <a:latin typeface="맑은 고딕"/>
                <a:ea typeface="맑은 고딕"/>
              </a:rPr>
              <a:t>scoring : 지표 종류</a:t>
            </a:r>
            <a:endParaRPr lang="en-US" altLang="ko-KR" sz="23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300">
                <a:latin typeface="맑은 고딕"/>
                <a:ea typeface="맑은 고딕"/>
              </a:rPr>
              <a:t>cv : 횟수</a:t>
            </a:r>
            <a:endParaRPr lang="en-US" altLang="ko-KR" sz="2300">
              <a:latin typeface="맑은 고딕"/>
              <a:ea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1799" y="5850984"/>
            <a:ext cx="9888704" cy="585062"/>
          </a:xfrm>
          <a:prstGeom prst="rect">
            <a:avLst/>
          </a:prstGeom>
        </p:spPr>
      </p:pic>
      <p:pic>
        <p:nvPicPr>
          <p:cNvPr id="6" name="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tretch>
            <a:fillRect/>
          </a:stretch>
        </p:blipFill>
        <p:spPr>
          <a:xfrm>
            <a:off x="431799" y="1063586"/>
            <a:ext cx="9405718" cy="187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Predict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31799" y="1420772"/>
            <a:ext cx="9478806" cy="4046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Predict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31799" y="1569071"/>
            <a:ext cx="11302999" cy="44389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DataSet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308100"/>
            <a:ext cx="4121339" cy="4960939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https://www.kaggle.com/datasets/altruistdelhite04/gold-price-data</a:t>
            </a:r>
            <a:endParaRPr lang="ko-KR" altLang="en-US">
              <a:ea typeface="함초롬돋움"/>
              <a:cs typeface="함초롬돋움"/>
            </a:endParaRPr>
          </a:p>
          <a:p>
            <a:pPr>
              <a:defRPr/>
            </a:pPr>
            <a:endParaRPr lang="ko-KR" altLang="en-US">
              <a:ea typeface="함초롬돋움"/>
              <a:cs typeface="함초롬돋움"/>
            </a:endParaRPr>
          </a:p>
          <a:p>
            <a:pPr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gld_price_data.csv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여러 다른 지표들을 바탕으로 금값을 예측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53138" y="0"/>
            <a:ext cx="763886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아쉬운점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1799" y="1063586"/>
            <a:ext cx="5115639" cy="2019581"/>
          </a:xfrm>
          <a:prstGeom prst="rect">
            <a:avLst/>
          </a:prstGeom>
        </p:spPr>
      </p:pic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tretch>
            <a:fillRect/>
          </a:stretch>
        </p:blipFill>
        <p:spPr>
          <a:xfrm>
            <a:off x="431799" y="3266930"/>
            <a:ext cx="8357394" cy="3432318"/>
          </a:xfrm>
          <a:prstGeom prst="rect">
            <a:avLst/>
          </a:prstGeom>
        </p:spPr>
      </p:pic>
      <p:cxnSp>
        <p:nvCxnSpPr>
          <p:cNvPr id="6" name=""/>
          <p:cNvCxnSpPr/>
          <p:nvPr/>
        </p:nvCxnSpPr>
        <p:spPr>
          <a:xfrm rot="10800000">
            <a:off x="468133" y="2073391"/>
            <a:ext cx="34847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593694"/>
            <a:ext cx="5638798" cy="2673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참고링크</a:t>
            </a:r>
            <a:endParaRPr lang="ko-KR" altLang="en-US">
              <a:ea typeface="함초롬돋움"/>
              <a:cs typeface="함초롬돋움"/>
            </a:endParaRPr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전처리 기초 : https://datascienceschool.net - 머신러닝편 2.1 데이터 전처리 기초</a:t>
            </a:r>
            <a:endParaRPr lang="en-US" altLang="ko-KR"/>
          </a:p>
          <a:p>
            <a:pPr>
              <a:defRPr/>
            </a:pPr>
            <a:r>
              <a:rPr lang="en-US" altLang="ko-KR"/>
              <a:t>pandas : https://javapp.tistory.com/161</a:t>
            </a:r>
            <a:endParaRPr lang="en-US" altLang="ko-KR"/>
          </a:p>
          <a:p>
            <a:pPr>
              <a:defRPr/>
            </a:pPr>
            <a:r>
              <a:rPr lang="en-US" altLang="ko-KR"/>
              <a:t>스케일링</a:t>
            </a:r>
            <a:endParaRPr lang="en-US" altLang="ko-KR">
              <a:hlinkClick r:id="rId2"/>
            </a:endParaRPr>
          </a:p>
          <a:p>
            <a:pPr lvl="1">
              <a:defRPr/>
            </a:pPr>
            <a:r>
              <a:rPr lang="en-US" altLang="ko-KR"/>
              <a:t>https://dacon.io/codeshare/4526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https://jaaamj.tistory.com/20</a:t>
            </a:r>
            <a:endParaRPr lang="en-US" altLang="ko-KR"/>
          </a:p>
          <a:p>
            <a:pPr>
              <a:defRPr/>
            </a:pPr>
            <a:r>
              <a:rPr lang="en-US" altLang="ko-KR"/>
              <a:t>random forest : https://woolulu.tistory.com/28</a:t>
            </a:r>
            <a:endParaRPr lang="en-US" altLang="ko-KR"/>
          </a:p>
          <a:p>
            <a:pPr>
              <a:defRPr/>
            </a:pPr>
            <a:r>
              <a:rPr lang="en-US" altLang="ko-KR"/>
              <a:t>검증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https://ek-koh.github.io/data%20analysis/cv/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https://jhryu1208.github.io/data/2021/01/24/ML_cross_validation/</a:t>
            </a: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DataSet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431799" y="1063586"/>
            <a:ext cx="5065897" cy="5399029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6096000" y="1063586"/>
            <a:ext cx="5060156" cy="27730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000">
                <a:latin typeface="Cascadia Code"/>
              </a:rPr>
              <a:t>data_frame.info()</a:t>
            </a:r>
            <a:endParaRPr lang="en-US" altLang="ko-KR" sz="4000"/>
          </a:p>
          <a:p>
            <a:pPr>
              <a:defRPr/>
            </a:pPr>
            <a:endParaRPr lang="en-US" altLang="ko-KR" sz="4000"/>
          </a:p>
          <a:p>
            <a:pPr>
              <a:defRPr/>
            </a:pPr>
            <a:r>
              <a:rPr lang="en-US" altLang="ko-KR" sz="3200">
                <a:latin typeface="함초롬돋움"/>
                <a:ea typeface="함초롬돋움"/>
                <a:cs typeface="함초롬돋움"/>
              </a:rPr>
              <a:t>- column</a:t>
            </a:r>
            <a:r>
              <a:rPr lang="ko-KR" altLang="en-US" sz="3200">
                <a:latin typeface="함초롬돋움"/>
                <a:ea typeface="함초롬돋움"/>
                <a:cs typeface="함초롬돋움"/>
              </a:rPr>
              <a:t>의 종류</a:t>
            </a:r>
            <a:endParaRPr lang="ko-KR" altLang="en-US" sz="3200">
              <a:ea typeface="함초롬돋움"/>
              <a:cs typeface="함초롬돋움"/>
            </a:endParaRPr>
          </a:p>
          <a:p>
            <a:pPr>
              <a:defRPr/>
            </a:pPr>
            <a:endParaRPr lang="ko-KR" altLang="en-US" sz="3200">
              <a:ea typeface="함초롬돋움"/>
              <a:cs typeface="함초롬돋움"/>
            </a:endParaRPr>
          </a:p>
          <a:p>
            <a:pPr>
              <a:defRPr/>
            </a:pPr>
            <a:r>
              <a:rPr lang="en-US" altLang="ko-KR" sz="3200">
                <a:latin typeface="함초롬돋움"/>
                <a:ea typeface="함초롬돋움"/>
                <a:cs typeface="함초롬돋움"/>
              </a:rPr>
              <a:t>- Dtype</a:t>
            </a:r>
            <a:endParaRPr lang="en-US" altLang="ko-KR" sz="3200"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DataSet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431799" y="1063586"/>
            <a:ext cx="7459116" cy="487748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8159750" y="1210924"/>
            <a:ext cx="3575048" cy="37433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000">
                <a:latin typeface="Cascadia Code"/>
              </a:rPr>
              <a:t>.head()</a:t>
            </a:r>
            <a:endParaRPr lang="en-US" altLang="ko-KR" sz="4000">
              <a:latin typeface="Cascadia Code"/>
            </a:endParaRPr>
          </a:p>
          <a:p>
            <a:pPr>
              <a:defRPr/>
            </a:pPr>
            <a:endParaRPr lang="en-US" altLang="ko-KR" sz="4000">
              <a:latin typeface="Cascadia Code"/>
            </a:endParaRPr>
          </a:p>
          <a:p>
            <a:pPr>
              <a:defRPr/>
            </a:pPr>
            <a:endParaRPr lang="en-US" altLang="ko-KR" sz="4000">
              <a:latin typeface="Cascadia Code"/>
            </a:endParaRPr>
          </a:p>
          <a:p>
            <a:pPr>
              <a:defRPr/>
            </a:pPr>
            <a:endParaRPr lang="en-US" altLang="ko-KR" sz="4000">
              <a:latin typeface="Cascadia Code"/>
            </a:endParaRPr>
          </a:p>
          <a:p>
            <a:pPr>
              <a:defRPr/>
            </a:pPr>
            <a:endParaRPr lang="en-US" altLang="ko-KR" sz="4000">
              <a:latin typeface="Cascadia Code"/>
            </a:endParaRPr>
          </a:p>
          <a:p>
            <a:pPr>
              <a:defRPr/>
            </a:pPr>
            <a:r>
              <a:rPr lang="en-US" altLang="ko-KR" sz="4000">
                <a:latin typeface="Cascadia Code"/>
              </a:rPr>
              <a:t>.tail()</a:t>
            </a:r>
            <a:endParaRPr lang="en-US" altLang="ko-KR" sz="4000">
              <a:latin typeface="Cascadia Cod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DataSet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431799" y="1063586"/>
            <a:ext cx="7659169" cy="3048425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431799" y="4252515"/>
            <a:ext cx="8392716" cy="24035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000">
                <a:latin typeface="Cascadia Code"/>
              </a:rPr>
              <a:t>.describe()</a:t>
            </a:r>
            <a:endParaRPr lang="en-US" altLang="ko-KR"/>
          </a:p>
          <a:p>
            <a:pPr>
              <a:defRPr/>
            </a:pPr>
            <a:r>
              <a:rPr lang="ko-KR" altLang="en-US" sz="2800"/>
              <a:t>	</a:t>
            </a:r>
            <a:r>
              <a:rPr lang="en-US" altLang="ko-KR" sz="280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280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800">
                <a:latin typeface="함초롬돋움"/>
                <a:ea typeface="함초롬돋움"/>
                <a:cs typeface="함초롬돋움"/>
              </a:rPr>
              <a:t>mean</a:t>
            </a:r>
            <a:r>
              <a:rPr lang="ko-KR" altLang="en-US" sz="2800">
                <a:ea typeface="함초롬돋움"/>
                <a:cs typeface="함초롬돋움"/>
              </a:rPr>
              <a:t>	</a:t>
            </a:r>
            <a:r>
              <a:rPr lang="en-US" altLang="ko-KR" sz="2800"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2800">
                <a:latin typeface="함초롬돋움"/>
                <a:ea typeface="함초롬돋움"/>
                <a:cs typeface="함초롬돋움"/>
              </a:rPr>
              <a:t> 평균</a:t>
            </a:r>
            <a:br>
              <a:rPr lang="ko-KR" altLang="en-US" sz="2800">
                <a:ea typeface="함초롬돋움"/>
                <a:cs typeface="함초롬돋움"/>
              </a:rPr>
            </a:br>
            <a:r>
              <a:rPr lang="ko-KR" altLang="en-US" sz="2800">
                <a:ea typeface="함초롬돋움"/>
                <a:cs typeface="함초롬돋움"/>
              </a:rPr>
              <a:t>	</a:t>
            </a:r>
            <a:r>
              <a:rPr lang="en-US" altLang="ko-KR" sz="280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280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800">
                <a:latin typeface="함초롬돋움"/>
                <a:ea typeface="함초롬돋움"/>
                <a:cs typeface="함초롬돋움"/>
              </a:rPr>
              <a:t>std</a:t>
            </a:r>
            <a:r>
              <a:rPr lang="ko-KR" altLang="en-US" sz="2800">
                <a:ea typeface="함초롬돋움"/>
                <a:cs typeface="함초롬돋움"/>
              </a:rPr>
              <a:t>		</a:t>
            </a:r>
            <a:r>
              <a:rPr lang="en-US" altLang="ko-KR" sz="2800"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800">
                <a:latin typeface="함초롬돋움"/>
                <a:ea typeface="함초롬돋움"/>
                <a:cs typeface="함초롬돋움"/>
              </a:rPr>
              <a:t>표준편차</a:t>
            </a:r>
            <a:endParaRPr lang="ko-KR" altLang="en-US" sz="2800">
              <a:ea typeface="함초롬돋움"/>
              <a:cs typeface="함초롬돋움"/>
            </a:endParaRPr>
          </a:p>
          <a:p>
            <a:pPr>
              <a:defRPr/>
            </a:pPr>
            <a:r>
              <a:rPr lang="ko-KR" altLang="en-US" sz="2800">
                <a:ea typeface="함초롬돋움"/>
                <a:cs typeface="함초롬돋움"/>
              </a:rPr>
              <a:t>	</a:t>
            </a:r>
            <a:r>
              <a:rPr lang="en-US" altLang="ko-KR" sz="280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280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800">
                <a:latin typeface="함초롬돋움"/>
                <a:ea typeface="함초롬돋움"/>
                <a:cs typeface="함초롬돋움"/>
              </a:rPr>
              <a:t>min</a:t>
            </a:r>
            <a:r>
              <a:rPr lang="ko-KR" altLang="en-US" sz="2800">
                <a:ea typeface="함초롬돋움"/>
                <a:cs typeface="함초롬돋움"/>
              </a:rPr>
              <a:t>		</a:t>
            </a:r>
            <a:r>
              <a:rPr lang="en-US" altLang="ko-KR" sz="2800"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800">
                <a:latin typeface="함초롬돋움"/>
                <a:ea typeface="함초롬돋움"/>
                <a:cs typeface="함초롬돋움"/>
              </a:rPr>
              <a:t>최솟값</a:t>
            </a:r>
            <a:endParaRPr lang="ko-KR" altLang="en-US" sz="2800">
              <a:ea typeface="함초롬돋움"/>
              <a:cs typeface="함초롬돋움"/>
            </a:endParaRPr>
          </a:p>
          <a:p>
            <a:pPr>
              <a:defRPr/>
            </a:pPr>
            <a:r>
              <a:rPr lang="ko-KR" altLang="en-US" sz="2800">
                <a:ea typeface="함초롬돋움"/>
                <a:cs typeface="함초롬돋움"/>
              </a:rPr>
              <a:t>	</a:t>
            </a:r>
            <a:r>
              <a:rPr lang="en-US" altLang="ko-KR" sz="280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280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800">
                <a:latin typeface="함초롬돋움"/>
                <a:ea typeface="함초롬돋움"/>
                <a:cs typeface="함초롬돋움"/>
              </a:rPr>
              <a:t>max</a:t>
            </a:r>
            <a:r>
              <a:rPr lang="ko-KR" altLang="en-US" sz="2800">
                <a:ea typeface="함초롬돋움"/>
                <a:cs typeface="함초롬돋움"/>
              </a:rPr>
              <a:t>	</a:t>
            </a:r>
            <a:r>
              <a:rPr lang="en-US" altLang="ko-KR" sz="2800"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800">
                <a:latin typeface="함초롬돋움"/>
                <a:ea typeface="함초롬돋움"/>
                <a:cs typeface="함초롬돋움"/>
              </a:rPr>
              <a:t>최댓값</a:t>
            </a:r>
            <a:endParaRPr lang="ko-KR" altLang="en-US" sz="2800"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고려사항</a:t>
            </a:r>
            <a:endParaRPr lang="ko-KR" altLang="en-US" b="1">
              <a:ea typeface="함초롬돋움"/>
              <a:cs typeface="함초롬돋움"/>
            </a:endParaRPr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063585"/>
            <a:ext cx="11302999" cy="5602328"/>
          </a:xfrm>
        </p:spPr>
        <p:txBody>
          <a:bodyPr/>
          <a:lstStyle/>
          <a:p>
            <a:pPr lvl="1">
              <a:defRPr/>
            </a:pPr>
            <a:r>
              <a:rPr lang="ko-KR" altLang="en-US" sz="2800">
                <a:latin typeface="함초롬돋움"/>
                <a:ea typeface="함초롬돋움"/>
                <a:cs typeface="함초롬돋움"/>
              </a:rPr>
              <a:t>결측치</a:t>
            </a:r>
            <a:endParaRPr lang="ko-KR" altLang="en-US" sz="2800">
              <a:ea typeface="함초롬돋움"/>
              <a:cs typeface="함초롬돋움"/>
            </a:endParaRPr>
          </a:p>
          <a:p>
            <a:pPr lvl="2">
              <a:defRPr/>
            </a:pPr>
            <a:r>
              <a:rPr lang="en-US" altLang="ko-KR" sz="2800">
                <a:latin typeface="함초롬돋움"/>
                <a:ea typeface="함초롬돋움"/>
                <a:cs typeface="함초롬돋움"/>
              </a:rPr>
              <a:t>Dataset</a:t>
            </a:r>
            <a:r>
              <a:rPr lang="ko-KR" altLang="en-US" sz="2800">
                <a:latin typeface="함초롬돋움"/>
                <a:ea typeface="함초롬돋움"/>
                <a:cs typeface="함초롬돋움"/>
              </a:rPr>
              <a:t>의 결측</a:t>
            </a:r>
            <a:r>
              <a:rPr lang="en-US" altLang="ko-KR" sz="280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2800">
                <a:latin typeface="함초롬돋움"/>
                <a:ea typeface="함초롬돋움"/>
                <a:cs typeface="함초롬돋움"/>
              </a:rPr>
              <a:t> 누락</a:t>
            </a:r>
            <a:r>
              <a:rPr lang="en-US" altLang="ko-KR" sz="280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2800">
                <a:latin typeface="함초롬돋움"/>
                <a:ea typeface="함초롬돋움"/>
                <a:cs typeface="함초롬돋움"/>
              </a:rPr>
              <a:t> 손실 등</a:t>
            </a:r>
            <a:endParaRPr lang="ko-KR" altLang="en-US" sz="2800"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 sz="2800">
                <a:latin typeface="함초롬돋움"/>
                <a:ea typeface="함초롬돋움"/>
                <a:cs typeface="함초롬돋움"/>
              </a:rPr>
              <a:t>과적합</a:t>
            </a:r>
            <a:endParaRPr lang="ko-KR" altLang="en-US" sz="2800">
              <a:ea typeface="함초롬돋움"/>
              <a:cs typeface="함초롬돋움"/>
            </a:endParaRPr>
          </a:p>
          <a:p>
            <a:pPr lvl="2">
              <a:defRPr/>
            </a:pPr>
            <a:endParaRPr lang="ko-KR" altLang="en-US" sz="2800">
              <a:ea typeface="함초롬돋움"/>
              <a:cs typeface="함초롬돋움"/>
            </a:endParaRPr>
          </a:p>
          <a:p>
            <a:pPr marL="190500" lvl="1" indent="0">
              <a:buNone/>
              <a:defRPr/>
            </a:pPr>
            <a:endParaRPr lang="ko-KR" altLang="en-US" sz="2800">
              <a:ea typeface="함초롬돋움"/>
              <a:cs typeface="함초롬돋움"/>
            </a:endParaRPr>
          </a:p>
          <a:p>
            <a:pPr lvl="1">
              <a:defRPr/>
            </a:pPr>
            <a:endParaRPr lang="ko-KR" altLang="en-US" sz="2800"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 sz="2800">
                <a:latin typeface="함초롬돋움"/>
                <a:ea typeface="함초롬돋움"/>
                <a:cs typeface="함초롬돋움"/>
              </a:rPr>
              <a:t>정규화</a:t>
            </a:r>
            <a:r>
              <a:rPr lang="en-US" altLang="ko-KR" sz="2800">
                <a:latin typeface="함초롬돋움"/>
                <a:ea typeface="함초롬돋움"/>
                <a:cs typeface="함초롬돋움"/>
              </a:rPr>
              <a:t>/</a:t>
            </a:r>
            <a:r>
              <a:rPr lang="ko-KR" altLang="en-US" sz="2800">
                <a:latin typeface="함초롬돋움"/>
                <a:ea typeface="함초롬돋움"/>
                <a:cs typeface="함초롬돋움"/>
              </a:rPr>
              <a:t>표준화</a:t>
            </a:r>
            <a:endParaRPr lang="ko-KR" altLang="en-US" sz="2800">
              <a:ea typeface="함초롬돋움"/>
              <a:cs typeface="함초롬돋움"/>
            </a:endParaRPr>
          </a:p>
          <a:p>
            <a:pPr lvl="2">
              <a:defRPr/>
            </a:pPr>
            <a:r>
              <a:rPr lang="en-US" altLang="ko-KR" sz="2800">
                <a:latin typeface="함초롬돋움"/>
                <a:ea typeface="함초롬돋움"/>
                <a:cs typeface="함초롬돋움"/>
              </a:rPr>
              <a:t>scaling</a:t>
            </a:r>
            <a:endParaRPr lang="en-US" altLang="ko-KR" sz="2800"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 sz="2800">
                <a:latin typeface="함초롬돋움"/>
                <a:ea typeface="함초롬돋움"/>
                <a:cs typeface="함초롬돋움"/>
              </a:rPr>
              <a:t>검증</a:t>
            </a:r>
            <a:endParaRPr lang="ko-KR" altLang="en-US" sz="2800">
              <a:ea typeface="함초롬돋움"/>
              <a:cs typeface="함초롬돋움"/>
            </a:endParaRPr>
          </a:p>
          <a:p>
            <a:pPr lvl="2">
              <a:defRPr/>
            </a:pPr>
            <a:r>
              <a:rPr lang="en-US" altLang="ko-KR" sz="2800">
                <a:latin typeface="함초롬돋움"/>
                <a:ea typeface="함초롬돋움"/>
                <a:cs typeface="함초롬돋움"/>
              </a:rPr>
              <a:t>KFold,</a:t>
            </a:r>
            <a:r>
              <a:rPr lang="ko-KR" altLang="en-US" sz="280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800">
                <a:latin typeface="함초롬돋움"/>
                <a:ea typeface="함초롬돋움"/>
                <a:cs typeface="함초롬돋움"/>
              </a:rPr>
              <a:t>Stratified KFold</a:t>
            </a:r>
            <a:endParaRPr lang="en-US" altLang="ko-KR" sz="2800">
              <a:ea typeface="함초롬돋움"/>
              <a:cs typeface="함초롬돋움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54213" y="2305447"/>
            <a:ext cx="5743574" cy="1790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DataSet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431799" y="1063585"/>
            <a:ext cx="6906701" cy="5460165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7604124" y="1063586"/>
            <a:ext cx="4266408" cy="27730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800">
                <a:latin typeface="Cascadia Code"/>
              </a:rPr>
              <a:t>.isnull().sum()</a:t>
            </a:r>
            <a:endParaRPr lang="en-US" altLang="ko-KR" sz="3800">
              <a:latin typeface="Cascadia Code"/>
            </a:endParaRPr>
          </a:p>
          <a:p>
            <a:pPr>
              <a:defRPr/>
            </a:pPr>
            <a:r>
              <a:rPr lang="en-US" altLang="ko-KR" sz="3800">
                <a:latin typeface="Cascadia Code"/>
              </a:rPr>
              <a:t>.isna().sum()</a:t>
            </a:r>
            <a:endParaRPr lang="en-US" altLang="ko-KR" sz="4000"/>
          </a:p>
          <a:p>
            <a:pPr>
              <a:defRPr/>
            </a:pPr>
            <a:endParaRPr lang="en-US" altLang="ko-KR" sz="4000"/>
          </a:p>
          <a:p>
            <a:pPr>
              <a:defRPr/>
            </a:pPr>
            <a:r>
              <a:rPr lang="ko-KR" altLang="en-US" sz="3000">
                <a:latin typeface="함초롬돋움"/>
                <a:ea typeface="함초롬돋움"/>
                <a:cs typeface="함초롬돋움"/>
              </a:rPr>
              <a:t>결측 데이터의 수를 </a:t>
            </a:r>
            <a:endParaRPr lang="ko-KR" altLang="en-US" sz="3000">
              <a:ea typeface="함초롬돋움"/>
              <a:cs typeface="함초롬돋움"/>
            </a:endParaRPr>
          </a:p>
          <a:p>
            <a:pPr>
              <a:defRPr/>
            </a:pPr>
            <a:r>
              <a:rPr lang="ko-KR" altLang="en-US" sz="3000">
                <a:latin typeface="함초롬돋움"/>
                <a:ea typeface="함초롬돋움"/>
                <a:cs typeface="함초롬돋움"/>
              </a:rPr>
              <a:t>합산</a:t>
            </a:r>
            <a:endParaRPr lang="ko-KR" altLang="en-US" sz="3000"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Visualization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156011" y="1460461"/>
            <a:ext cx="5045064" cy="326706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01542" y="1341398"/>
            <a:ext cx="6846220" cy="4428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Visualization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431799" y="1063586"/>
            <a:ext cx="11302999" cy="55165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153</ep:Words>
  <ep:PresentationFormat/>
  <ep:Paragraphs>76</ep:Paragraphs>
  <ep:Slides>21</ep:Slides>
  <ep:Notes>17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교차</vt:lpstr>
      <vt:lpstr>Gold Price</vt:lpstr>
      <vt:lpstr>DataSet</vt:lpstr>
      <vt:lpstr>DataSet</vt:lpstr>
      <vt:lpstr>DataSet</vt:lpstr>
      <vt:lpstr>DataSet</vt:lpstr>
      <vt:lpstr>고려사항</vt:lpstr>
      <vt:lpstr>DataSet</vt:lpstr>
      <vt:lpstr>Visualization</vt:lpstr>
      <vt:lpstr>Visualization</vt:lpstr>
      <vt:lpstr>Visualization</vt:lpstr>
      <vt:lpstr>Train Test Split</vt:lpstr>
      <vt:lpstr>Scaling</vt:lpstr>
      <vt:lpstr>Scaling</vt:lpstr>
      <vt:lpstr>슬라이드 14</vt:lpstr>
      <vt:lpstr>Regressor</vt:lpstr>
      <vt:lpstr>Regressor</vt:lpstr>
      <vt:lpstr>Validation : KFold &amp; Stratified KFold</vt:lpstr>
      <vt:lpstr>Predict</vt:lpstr>
      <vt:lpstr>Predict</vt:lpstr>
      <vt:lpstr>아쉬운점</vt:lpstr>
      <vt:lpstr>참고링크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user</cp:lastModifiedBy>
  <dcterms:modified xsi:type="dcterms:W3CDTF">2022-11-12T09:32:11.968</dcterms:modified>
  <cp:revision>51</cp:revision>
  <dc:title>Gold Price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