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280" r:id="rId4"/>
    <p:sldId id="271" r:id="rId5"/>
    <p:sldId id="281" r:id="rId6"/>
    <p:sldId id="275" r:id="rId7"/>
    <p:sldId id="282" r:id="rId8"/>
    <p:sldId id="285" r:id="rId9"/>
    <p:sldId id="291" r:id="rId10"/>
    <p:sldId id="287" r:id="rId11"/>
    <p:sldId id="292" r:id="rId12"/>
    <p:sldId id="293" r:id="rId13"/>
    <p:sldId id="294" r:id="rId14"/>
    <p:sldId id="295" r:id="rId15"/>
    <p:sldId id="276" r:id="rId16"/>
    <p:sldId id="283" r:id="rId17"/>
    <p:sldId id="277" r:id="rId18"/>
    <p:sldId id="284" r:id="rId19"/>
    <p:sldId id="296" r:id="rId20"/>
    <p:sldId id="268" r:id="rId21"/>
    <p:sldId id="286" r:id="rId22"/>
  </p:sldIdLst>
  <p:sldSz cx="12192000" cy="6858000"/>
  <p:notesSz cx="6858000" cy="9144000"/>
  <p:embeddedFontLst>
    <p:embeddedFont>
      <p:font typeface="a디딤돌" panose="02020600000000000000" pitchFamily="18" charset="-127"/>
      <p:regular r:id="rId23"/>
    </p:embeddedFont>
    <p:embeddedFont>
      <p:font typeface="a시월구일굴림2" panose="02020600000000000000" pitchFamily="18" charset="-127"/>
      <p:regular r:id="rId24"/>
    </p:embeddedFont>
    <p:embeddedFont>
      <p:font typeface="a시월구일굴림3" panose="02020600000000000000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FE585"/>
    <a:srgbClr val="88F561"/>
    <a:srgbClr val="E1FFD5"/>
    <a:srgbClr val="D3FFC1"/>
    <a:srgbClr val="DAF2D8"/>
    <a:srgbClr val="A8F88C"/>
    <a:srgbClr val="CCEDC9"/>
    <a:srgbClr val="E3FFC1"/>
    <a:srgbClr val="ACF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BB1AC-0CE3-6BCE-F5FA-9EAE30B61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5CFF7-BC35-436A-040D-D8359214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EB00B-C153-FA3B-DDDB-2CC1FF9C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ABD73-96B4-8368-4BB2-5C9862A4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02626-1E5C-F7B4-BA18-B98C03D8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35EF3-919E-3547-9A3B-5B96AA90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3FC247-FA9D-7033-2BD2-A063039D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440E5-B655-8654-6E37-9AC1B58E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BBE61-515A-BDBD-C1C2-C10CFA94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A5AF8-A0D8-03F8-16DE-95B49816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D1B1D-E3DA-A7DF-7923-8C8255B8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B72E4-E03F-FBAA-D507-8934E601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BA86-4510-39B0-BAD2-88A7F01D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02E4-F402-CCD8-2065-4E126665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3A370-66D3-A573-FA0E-B83901A3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8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665-3B73-E60B-050D-961E43BC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9DE45-6178-1430-7CD5-4326982B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4AF72-5316-B0DA-6199-6F5D8CEE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7645C-F6EA-DDFC-ABFF-E9EE16CB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A90E7-0EDF-ADA7-472A-CB38220C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9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6EE07-6038-EB15-C378-C75D9BA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A1576-FF44-B7A7-ADCE-3143ABBD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66690-1420-24A6-91F2-5E41DD62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BEC0C-E70B-FFF3-BAF0-C9F09874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7129-ECF8-EE43-6A8C-42050ED6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A97E6-3897-1340-6CC1-4D3AC51F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F3D96-4883-B82E-A83C-FC9FAC581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F0553-FDC5-B5DF-BB58-4E50EC12C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27100-D7F8-6CE8-D31E-E48848A6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90231A-D6EE-DEC8-33F8-40713E2A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4B943-B6AE-9100-B938-A46EDD7F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3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3506-3910-78D0-E5E0-9BBFCFF0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984C6-9A6C-33CF-A1FA-918E68AE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951E46-8613-0DF6-84AA-AE7B80A55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6B7E84-103D-27CB-5EDF-D922AF0D6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501A89-A7A8-0354-4EB4-C80E98AF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284B3-68F6-6347-773C-D90945E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D7850-5E43-F61D-BA5D-7957C9D4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C7D97A-5B67-5E61-0320-6F71DFAE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8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16A68-EFE3-E418-6B24-30854BF7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0A192-FDB7-BEC6-F53F-D73FDB12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5E123E-2051-523D-DF55-F5E3EB00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EE65F6-FB01-4BD0-E6DE-4D8CA4FC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6ED1D2-C7CC-8D19-699D-FE4F12E5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9F60BD-3A36-B2F5-C14E-A38D4021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F8133-2DC5-7EF9-6A5C-9E24D3A6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4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2D119-C042-38C7-1222-AAA6968E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BB0A6-A0B5-AB0D-42FD-12ED49D7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141433-821C-ED25-39B1-204CBE64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FA2B-58B9-82E7-B616-A4B0110B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D6279-FE5C-19CF-985B-DB939EBA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D4D1E-081E-E53C-6ED7-8B7FC458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8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AFA59-C9C4-2F30-414A-BDF7ABDC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DCCB3-B6D1-B9C5-5042-FE8077E9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E3C8D-97DD-BEF6-C995-5FC5DE0F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F5F82-FF99-64D3-E696-BB59BA3D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9F774-8E65-8DA1-E4F0-A8BC4EED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A4EAE-5591-A2C1-6E51-2E22CFB7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4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5C8D2E-2D81-3EC6-492E-28E9765B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9BB12-2224-2234-5FA0-4D9484383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316F9-654B-AF92-98D3-D219DC857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6B93-F974-46CC-8E5A-816CF2BDEBCE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FE693-CF5E-DFE1-877B-62414497F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F605-AD71-2106-8DE2-BA0BD81E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BDBC-C985-429B-8E57-541980552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8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295403" y="1017037"/>
            <a:ext cx="7601195" cy="5840964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48882"/>
              <a:ext cx="7319158" cy="5309117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351314"/>
              <a:ext cx="7319158" cy="450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01E05F6-5275-F382-42FB-A07C23F4F840}"/>
              </a:ext>
            </a:extLst>
          </p:cNvPr>
          <p:cNvSpPr txBox="1"/>
          <p:nvPr/>
        </p:nvSpPr>
        <p:spPr>
          <a:xfrm>
            <a:off x="3723395" y="2676240"/>
            <a:ext cx="4745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다이노마켓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CD893-A3EC-56D6-A972-4F1B9622FD26}"/>
              </a:ext>
            </a:extLst>
          </p:cNvPr>
          <p:cNvSpPr txBox="1"/>
          <p:nvPr/>
        </p:nvSpPr>
        <p:spPr>
          <a:xfrm>
            <a:off x="3358138" y="3979522"/>
            <a:ext cx="551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중고거래 서비스 시스템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11FB6-25F9-CE22-31AE-74856007F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5019870" y="250559"/>
            <a:ext cx="1978090" cy="14023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236DA9-0B16-54E8-356C-BE8D3AE29780}"/>
              </a:ext>
            </a:extLst>
          </p:cNvPr>
          <p:cNvSpPr txBox="1"/>
          <p:nvPr/>
        </p:nvSpPr>
        <p:spPr>
          <a:xfrm>
            <a:off x="4267447" y="1574980"/>
            <a:ext cx="3758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Dino Market 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디딤돌" panose="02020600000000000000" pitchFamily="18" charset="-127"/>
                <a:ea typeface="a디딤돌" panose="02020600000000000000" pitchFamily="18" charset="-127"/>
              </a:rPr>
              <a:t>Used trading service program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디딤돌" panose="02020600000000000000" pitchFamily="18" charset="-127"/>
                <a:ea typeface="a디딤돌" panose="02020600000000000000" pitchFamily="18" charset="-127"/>
              </a:rPr>
              <a:t>)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 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  <a:latin typeface="a디딤돌" panose="02020600000000000000" pitchFamily="18" charset="-127"/>
              <a:ea typeface="a디딤돌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A4D9D-6EE3-FF96-5426-21DFADF42DB8}"/>
              </a:ext>
            </a:extLst>
          </p:cNvPr>
          <p:cNvSpPr txBox="1"/>
          <p:nvPr/>
        </p:nvSpPr>
        <p:spPr>
          <a:xfrm>
            <a:off x="4972135" y="5090203"/>
            <a:ext cx="2247731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202045088  </a:t>
            </a:r>
            <a:r>
              <a:rPr lang="ko-KR" altLang="en-US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김한비</a:t>
            </a:r>
            <a:endParaRPr lang="en-US" altLang="ko-KR" b="0" i="0" u="none" strike="noStrike" baseline="0" dirty="0"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202045091 </a:t>
            </a:r>
            <a:r>
              <a:rPr lang="en-US" altLang="ko-KR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 </a:t>
            </a:r>
            <a:r>
              <a:rPr lang="ko-KR" altLang="en-US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이하린</a:t>
            </a:r>
            <a:endParaRPr lang="en-US" altLang="ko-KR" dirty="0"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202145096  </a:t>
            </a:r>
            <a:r>
              <a:rPr lang="ko-KR" altLang="en-US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이슬기</a:t>
            </a:r>
            <a:endParaRPr lang="en-US" altLang="ko-KR" dirty="0"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202145098  </a:t>
            </a:r>
            <a:r>
              <a:rPr lang="ko-KR" altLang="en-US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장세인</a:t>
            </a:r>
            <a:endParaRPr lang="ko-KR" altLang="en-US" dirty="0"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9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동작 시나리오 </a:t>
            </a:r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: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메인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2B490E-2F3D-A3BD-4DCB-4FF77D8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84" y="1473770"/>
            <a:ext cx="9248095" cy="52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동작 시나리오 </a:t>
            </a:r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: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게시물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3C021-EBD6-D584-59CD-EFD0B52A3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15" y="2474058"/>
            <a:ext cx="10599770" cy="32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동작 시나리오 </a:t>
            </a:r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: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채팅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029C4C-067F-7062-AE92-DC0914C2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253" y="1492434"/>
            <a:ext cx="7083243" cy="52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동작 시나리오 </a:t>
            </a:r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: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관심목록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B5A31D-CF9C-697D-39BE-B6705680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43" y="1549099"/>
            <a:ext cx="8202714" cy="51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동작 시나리오 </a:t>
            </a:r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: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거래후기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307C5-70F5-ED63-5BFE-8D90856E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0" y="2425036"/>
            <a:ext cx="10792110" cy="28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데이터베이스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0B9C76-E603-32C1-5DBC-EB01A2719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" t="6358" r="13080" b="2312"/>
          <a:stretch/>
        </p:blipFill>
        <p:spPr>
          <a:xfrm>
            <a:off x="3359019" y="1513438"/>
            <a:ext cx="4945224" cy="51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23">
            <a:extLst>
              <a:ext uri="{FF2B5EF4-FFF2-40B4-BE49-F238E27FC236}">
                <a16:creationId xmlns:a16="http://schemas.microsoft.com/office/drawing/2014/main" id="{4F935898-3207-E169-C9E7-1558AF947C38}"/>
              </a:ext>
            </a:extLst>
          </p:cNvPr>
          <p:cNvSpPr/>
          <p:nvPr/>
        </p:nvSpPr>
        <p:spPr>
          <a:xfrm>
            <a:off x="563400" y="905456"/>
            <a:ext cx="11314691" cy="5701004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24">
            <a:extLst>
              <a:ext uri="{FF2B5EF4-FFF2-40B4-BE49-F238E27FC236}">
                <a16:creationId xmlns:a16="http://schemas.microsoft.com/office/drawing/2014/main" id="{B489161D-2EA0-6E56-4789-D7885F9A760C}"/>
              </a:ext>
            </a:extLst>
          </p:cNvPr>
          <p:cNvSpPr/>
          <p:nvPr/>
        </p:nvSpPr>
        <p:spPr>
          <a:xfrm>
            <a:off x="439405" y="627079"/>
            <a:ext cx="11257204" cy="5822812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206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5">
            <a:extLst>
              <a:ext uri="{FF2B5EF4-FFF2-40B4-BE49-F238E27FC236}">
                <a16:creationId xmlns:a16="http://schemas.microsoft.com/office/drawing/2014/main" id="{8F30C5D1-6C4D-EB37-C021-45090C1C3FD0}"/>
              </a:ext>
            </a:extLst>
          </p:cNvPr>
          <p:cNvSpPr/>
          <p:nvPr/>
        </p:nvSpPr>
        <p:spPr>
          <a:xfrm>
            <a:off x="4635184" y="279921"/>
            <a:ext cx="2605372" cy="722348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chemeClr val="accent4">
              <a:alpha val="58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A04BF-56B4-E7C0-AD0E-0C41A0B6C85A}"/>
              </a:ext>
            </a:extLst>
          </p:cNvPr>
          <p:cNvSpPr txBox="1"/>
          <p:nvPr/>
        </p:nvSpPr>
        <p:spPr>
          <a:xfrm>
            <a:off x="2924839" y="2681309"/>
            <a:ext cx="6286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4</a:t>
            </a:r>
            <a:r>
              <a:rPr lang="en-US" altLang="ko-KR" sz="600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.</a:t>
            </a:r>
            <a:r>
              <a:rPr lang="ko-KR" altLang="en-US" sz="6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실행 영상</a:t>
            </a:r>
            <a:endParaRPr lang="ko-KR" altLang="en-US" sz="6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4.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실행 영상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EE6AE-CA08-A248-1237-B9D62831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59" y="2078030"/>
            <a:ext cx="3977421" cy="39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23">
            <a:extLst>
              <a:ext uri="{FF2B5EF4-FFF2-40B4-BE49-F238E27FC236}">
                <a16:creationId xmlns:a16="http://schemas.microsoft.com/office/drawing/2014/main" id="{4F935898-3207-E169-C9E7-1558AF947C38}"/>
              </a:ext>
            </a:extLst>
          </p:cNvPr>
          <p:cNvSpPr/>
          <p:nvPr/>
        </p:nvSpPr>
        <p:spPr>
          <a:xfrm>
            <a:off x="563400" y="905456"/>
            <a:ext cx="11314691" cy="5701004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24">
            <a:extLst>
              <a:ext uri="{FF2B5EF4-FFF2-40B4-BE49-F238E27FC236}">
                <a16:creationId xmlns:a16="http://schemas.microsoft.com/office/drawing/2014/main" id="{B489161D-2EA0-6E56-4789-D7885F9A760C}"/>
              </a:ext>
            </a:extLst>
          </p:cNvPr>
          <p:cNvSpPr/>
          <p:nvPr/>
        </p:nvSpPr>
        <p:spPr>
          <a:xfrm>
            <a:off x="439405" y="627079"/>
            <a:ext cx="11257204" cy="5822812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206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5">
            <a:extLst>
              <a:ext uri="{FF2B5EF4-FFF2-40B4-BE49-F238E27FC236}">
                <a16:creationId xmlns:a16="http://schemas.microsoft.com/office/drawing/2014/main" id="{8F30C5D1-6C4D-EB37-C021-45090C1C3FD0}"/>
              </a:ext>
            </a:extLst>
          </p:cNvPr>
          <p:cNvSpPr/>
          <p:nvPr/>
        </p:nvSpPr>
        <p:spPr>
          <a:xfrm>
            <a:off x="4635184" y="279921"/>
            <a:ext cx="2605372" cy="722348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chemeClr val="accent4">
              <a:alpha val="58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A04BF-56B4-E7C0-AD0E-0C41A0B6C85A}"/>
              </a:ext>
            </a:extLst>
          </p:cNvPr>
          <p:cNvSpPr txBox="1"/>
          <p:nvPr/>
        </p:nvSpPr>
        <p:spPr>
          <a:xfrm>
            <a:off x="2558839" y="2681309"/>
            <a:ext cx="6999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5</a:t>
            </a:r>
            <a:r>
              <a:rPr lang="en-US" altLang="ko-KR" sz="600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.</a:t>
            </a:r>
            <a:r>
              <a:rPr lang="ko-KR" altLang="en-US" sz="6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구성원 역할</a:t>
            </a:r>
            <a:endParaRPr lang="ko-KR" altLang="en-US" sz="6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22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5.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구성원 역할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1364DD3-7969-B903-C768-2F8396E61D58}"/>
              </a:ext>
            </a:extLst>
          </p:cNvPr>
          <p:cNvGrpSpPr/>
          <p:nvPr/>
        </p:nvGrpSpPr>
        <p:grpSpPr>
          <a:xfrm>
            <a:off x="4136852" y="2126453"/>
            <a:ext cx="3824211" cy="3824212"/>
            <a:chOff x="3137836" y="1559291"/>
            <a:chExt cx="3031958" cy="303195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BC3DF37-14E7-10BF-498B-77752CB94EE8}"/>
                </a:ext>
              </a:extLst>
            </p:cNvPr>
            <p:cNvGrpSpPr/>
            <p:nvPr/>
          </p:nvGrpSpPr>
          <p:grpSpPr>
            <a:xfrm>
              <a:off x="3137836" y="1559291"/>
              <a:ext cx="3031958" cy="3031959"/>
              <a:chOff x="3137836" y="1559291"/>
              <a:chExt cx="3031958" cy="3031959"/>
            </a:xfrm>
          </p:grpSpPr>
          <p:sp>
            <p:nvSpPr>
              <p:cNvPr id="52" name="막힌 원호 51">
                <a:extLst>
                  <a:ext uri="{FF2B5EF4-FFF2-40B4-BE49-F238E27FC236}">
                    <a16:creationId xmlns:a16="http://schemas.microsoft.com/office/drawing/2014/main" id="{33747F87-DB21-76E5-058F-EB21106852A9}"/>
                  </a:ext>
                </a:extLst>
              </p:cNvPr>
              <p:cNvSpPr/>
              <p:nvPr/>
            </p:nvSpPr>
            <p:spPr>
              <a:xfrm rot="16200000">
                <a:off x="3402531" y="1650732"/>
                <a:ext cx="2666200" cy="2829825"/>
              </a:xfrm>
              <a:prstGeom prst="blockArc">
                <a:avLst>
                  <a:gd name="adj1" fmla="val 10852379"/>
                  <a:gd name="adj2" fmla="val 166434"/>
                  <a:gd name="adj3" fmla="val 14026"/>
                </a:avLst>
              </a:prstGeom>
              <a:solidFill>
                <a:srgbClr val="D3FFC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화살표: 원형 52">
                <a:extLst>
                  <a:ext uri="{FF2B5EF4-FFF2-40B4-BE49-F238E27FC236}">
                    <a16:creationId xmlns:a16="http://schemas.microsoft.com/office/drawing/2014/main" id="{121F7C21-F508-EE54-FA43-B7A4B1BBCA7F}"/>
                  </a:ext>
                </a:extLst>
              </p:cNvPr>
              <p:cNvSpPr/>
              <p:nvPr/>
            </p:nvSpPr>
            <p:spPr>
              <a:xfrm rot="11476075">
                <a:off x="3137836" y="1559292"/>
                <a:ext cx="3031958" cy="3031958"/>
              </a:xfrm>
              <a:prstGeom prst="circularArrow">
                <a:avLst/>
              </a:prstGeom>
              <a:solidFill>
                <a:srgbClr val="A8F88C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화살표: 원형 53">
                <a:extLst>
                  <a:ext uri="{FF2B5EF4-FFF2-40B4-BE49-F238E27FC236}">
                    <a16:creationId xmlns:a16="http://schemas.microsoft.com/office/drawing/2014/main" id="{BBE82F97-DE62-6029-2E3D-06967BF06530}"/>
                  </a:ext>
                </a:extLst>
              </p:cNvPr>
              <p:cNvSpPr/>
              <p:nvPr/>
            </p:nvSpPr>
            <p:spPr>
              <a:xfrm rot="6186285">
                <a:off x="3137836" y="1559291"/>
                <a:ext cx="3031958" cy="3031958"/>
              </a:xfrm>
              <a:prstGeom prst="circularArrow">
                <a:avLst/>
              </a:prstGeom>
              <a:solidFill>
                <a:srgbClr val="D3FFC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화살표: 원형 49">
              <a:extLst>
                <a:ext uri="{FF2B5EF4-FFF2-40B4-BE49-F238E27FC236}">
                  <a16:creationId xmlns:a16="http://schemas.microsoft.com/office/drawing/2014/main" id="{0EF2A6F6-B565-9171-70B6-2A6F40072805}"/>
                </a:ext>
              </a:extLst>
            </p:cNvPr>
            <p:cNvSpPr/>
            <p:nvPr/>
          </p:nvSpPr>
          <p:spPr>
            <a:xfrm rot="1599871">
              <a:off x="3137836" y="1559291"/>
              <a:ext cx="3031958" cy="303195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715429"/>
                <a:gd name="adj5" fmla="val 12500"/>
              </a:avLst>
            </a:prstGeom>
            <a:solidFill>
              <a:srgbClr val="A8F88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화살표: 원형 50">
              <a:extLst>
                <a:ext uri="{FF2B5EF4-FFF2-40B4-BE49-F238E27FC236}">
                  <a16:creationId xmlns:a16="http://schemas.microsoft.com/office/drawing/2014/main" id="{985D8083-F859-3FA6-7114-7D7703E6891F}"/>
                </a:ext>
              </a:extLst>
            </p:cNvPr>
            <p:cNvSpPr/>
            <p:nvPr/>
          </p:nvSpPr>
          <p:spPr>
            <a:xfrm rot="17272689">
              <a:off x="3137836" y="1559292"/>
              <a:ext cx="3031958" cy="303195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39973"/>
                <a:gd name="adj5" fmla="val 12500"/>
              </a:avLst>
            </a:prstGeom>
            <a:solidFill>
              <a:srgbClr val="D3FFC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70A05AE-E3C2-B215-7826-EA3CA1DF775E}"/>
              </a:ext>
            </a:extLst>
          </p:cNvPr>
          <p:cNvCxnSpPr>
            <a:cxnSpLocks/>
          </p:cNvCxnSpPr>
          <p:nvPr/>
        </p:nvCxnSpPr>
        <p:spPr>
          <a:xfrm>
            <a:off x="3658378" y="2797442"/>
            <a:ext cx="94455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C9FB4FDA-330C-80CA-B183-CB071653D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82" y="3307697"/>
            <a:ext cx="1385598" cy="1385598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820088-9CF1-F521-FCF2-25975EF0CD93}"/>
              </a:ext>
            </a:extLst>
          </p:cNvPr>
          <p:cNvCxnSpPr>
            <a:cxnSpLocks/>
          </p:cNvCxnSpPr>
          <p:nvPr/>
        </p:nvCxnSpPr>
        <p:spPr>
          <a:xfrm>
            <a:off x="3658378" y="5388242"/>
            <a:ext cx="94455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9D2DEA8-B22A-54AC-D00A-526E4A135C55}"/>
              </a:ext>
            </a:extLst>
          </p:cNvPr>
          <p:cNvSpPr txBox="1"/>
          <p:nvPr/>
        </p:nvSpPr>
        <p:spPr>
          <a:xfrm>
            <a:off x="1461448" y="2293988"/>
            <a:ext cx="224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기여도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 27%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데이터베이스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 및 창 연동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EE84F6-4AAF-8325-00D0-6DA5D148DD8B}"/>
              </a:ext>
            </a:extLst>
          </p:cNvPr>
          <p:cNvSpPr txBox="1"/>
          <p:nvPr/>
        </p:nvSpPr>
        <p:spPr>
          <a:xfrm>
            <a:off x="8662773" y="2293988"/>
            <a:ext cx="224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기여도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 25%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데이터베이스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 및 창 연동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B26D28-6D9D-B100-AA24-3A3B56F5140B}"/>
              </a:ext>
            </a:extLst>
          </p:cNvPr>
          <p:cNvSpPr txBox="1"/>
          <p:nvPr/>
        </p:nvSpPr>
        <p:spPr>
          <a:xfrm>
            <a:off x="1461448" y="4945983"/>
            <a:ext cx="224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기여도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 33%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데이터베이스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 및 창 연동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0C14B4-6A5A-261F-8658-7E84FEF58D1A}"/>
              </a:ext>
            </a:extLst>
          </p:cNvPr>
          <p:cNvSpPr txBox="1"/>
          <p:nvPr/>
        </p:nvSpPr>
        <p:spPr>
          <a:xfrm>
            <a:off x="8662773" y="4945983"/>
            <a:ext cx="224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기여도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 15%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데이터베이스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 및 창 연동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E3D01B8-682D-E335-D3F2-79DF877AB49C}"/>
              </a:ext>
            </a:extLst>
          </p:cNvPr>
          <p:cNvCxnSpPr>
            <a:cxnSpLocks/>
          </p:cNvCxnSpPr>
          <p:nvPr/>
        </p:nvCxnSpPr>
        <p:spPr>
          <a:xfrm flipH="1">
            <a:off x="7511176" y="2797442"/>
            <a:ext cx="94455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652F960-42BC-B6F7-42D6-BA3A1D4B8E73}"/>
              </a:ext>
            </a:extLst>
          </p:cNvPr>
          <p:cNvCxnSpPr>
            <a:cxnSpLocks/>
          </p:cNvCxnSpPr>
          <p:nvPr/>
        </p:nvCxnSpPr>
        <p:spPr>
          <a:xfrm flipH="1">
            <a:off x="7511176" y="5388242"/>
            <a:ext cx="94455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1002">
            <a:extLst>
              <a:ext uri="{FF2B5EF4-FFF2-40B4-BE49-F238E27FC236}">
                <a16:creationId xmlns:a16="http://schemas.microsoft.com/office/drawing/2014/main" id="{A04E886B-9953-10D0-D062-44B373DEE9EE}"/>
              </a:ext>
            </a:extLst>
          </p:cNvPr>
          <p:cNvGrpSpPr/>
          <p:nvPr/>
        </p:nvGrpSpPr>
        <p:grpSpPr>
          <a:xfrm>
            <a:off x="1940750" y="1818431"/>
            <a:ext cx="1257079" cy="461665"/>
            <a:chOff x="5146466" y="3335136"/>
            <a:chExt cx="5341353" cy="1213654"/>
          </a:xfrm>
        </p:grpSpPr>
        <p:pic>
          <p:nvPicPr>
            <p:cNvPr id="74" name="Object 6">
              <a:extLst>
                <a:ext uri="{FF2B5EF4-FFF2-40B4-BE49-F238E27FC236}">
                  <a16:creationId xmlns:a16="http://schemas.microsoft.com/office/drawing/2014/main" id="{755C0D91-04CF-4B64-394B-E53B5FDE5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46466" y="3335136"/>
              <a:ext cx="5341353" cy="1213654"/>
            </a:xfrm>
            <a:prstGeom prst="rect">
              <a:avLst/>
            </a:prstGeom>
          </p:spPr>
        </p:pic>
      </p:grpSp>
      <p:grpSp>
        <p:nvGrpSpPr>
          <p:cNvPr id="75" name="그룹 1002">
            <a:extLst>
              <a:ext uri="{FF2B5EF4-FFF2-40B4-BE49-F238E27FC236}">
                <a16:creationId xmlns:a16="http://schemas.microsoft.com/office/drawing/2014/main" id="{E2BE9EED-6356-696B-9F3E-020FFA47A965}"/>
              </a:ext>
            </a:extLst>
          </p:cNvPr>
          <p:cNvGrpSpPr/>
          <p:nvPr/>
        </p:nvGrpSpPr>
        <p:grpSpPr>
          <a:xfrm>
            <a:off x="9123880" y="1809100"/>
            <a:ext cx="1257079" cy="461665"/>
            <a:chOff x="5146466" y="3335136"/>
            <a:chExt cx="5341353" cy="1213654"/>
          </a:xfrm>
        </p:grpSpPr>
        <p:pic>
          <p:nvPicPr>
            <p:cNvPr id="76" name="Object 6">
              <a:extLst>
                <a:ext uri="{FF2B5EF4-FFF2-40B4-BE49-F238E27FC236}">
                  <a16:creationId xmlns:a16="http://schemas.microsoft.com/office/drawing/2014/main" id="{2FBE5BDA-85BE-E3A5-ADE5-112F463D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46466" y="3335136"/>
              <a:ext cx="5341353" cy="1213654"/>
            </a:xfrm>
            <a:prstGeom prst="rect">
              <a:avLst/>
            </a:prstGeom>
          </p:spPr>
        </p:pic>
      </p:grpSp>
      <p:grpSp>
        <p:nvGrpSpPr>
          <p:cNvPr id="77" name="그룹 1002">
            <a:extLst>
              <a:ext uri="{FF2B5EF4-FFF2-40B4-BE49-F238E27FC236}">
                <a16:creationId xmlns:a16="http://schemas.microsoft.com/office/drawing/2014/main" id="{4845CD59-2625-61BC-93B0-91E14403020E}"/>
              </a:ext>
            </a:extLst>
          </p:cNvPr>
          <p:cNvGrpSpPr/>
          <p:nvPr/>
        </p:nvGrpSpPr>
        <p:grpSpPr>
          <a:xfrm>
            <a:off x="9123880" y="4433021"/>
            <a:ext cx="1257079" cy="461665"/>
            <a:chOff x="5146466" y="3335136"/>
            <a:chExt cx="5341353" cy="1213654"/>
          </a:xfrm>
        </p:grpSpPr>
        <p:pic>
          <p:nvPicPr>
            <p:cNvPr id="78" name="Object 6">
              <a:extLst>
                <a:ext uri="{FF2B5EF4-FFF2-40B4-BE49-F238E27FC236}">
                  <a16:creationId xmlns:a16="http://schemas.microsoft.com/office/drawing/2014/main" id="{11BDCA72-428D-D592-B68A-A3720DADA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46466" y="3335136"/>
              <a:ext cx="5341353" cy="1213654"/>
            </a:xfrm>
            <a:prstGeom prst="rect">
              <a:avLst/>
            </a:prstGeom>
          </p:spPr>
        </p:pic>
      </p:grpSp>
      <p:grpSp>
        <p:nvGrpSpPr>
          <p:cNvPr id="79" name="그룹 1002">
            <a:extLst>
              <a:ext uri="{FF2B5EF4-FFF2-40B4-BE49-F238E27FC236}">
                <a16:creationId xmlns:a16="http://schemas.microsoft.com/office/drawing/2014/main" id="{614E91F6-383D-BCC8-7010-936B5598DBA1}"/>
              </a:ext>
            </a:extLst>
          </p:cNvPr>
          <p:cNvGrpSpPr/>
          <p:nvPr/>
        </p:nvGrpSpPr>
        <p:grpSpPr>
          <a:xfrm>
            <a:off x="1909645" y="4451683"/>
            <a:ext cx="1257079" cy="461665"/>
            <a:chOff x="5146466" y="3335136"/>
            <a:chExt cx="5341353" cy="1213654"/>
          </a:xfrm>
        </p:grpSpPr>
        <p:pic>
          <p:nvPicPr>
            <p:cNvPr id="80" name="Object 6">
              <a:extLst>
                <a:ext uri="{FF2B5EF4-FFF2-40B4-BE49-F238E27FC236}">
                  <a16:creationId xmlns:a16="http://schemas.microsoft.com/office/drawing/2014/main" id="{453C4207-FA33-53E1-D224-75DCFB1B6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46466" y="3335136"/>
              <a:ext cx="5341353" cy="1213654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5A85774-D1C6-7778-9C2E-44FC3E8B54D4}"/>
              </a:ext>
            </a:extLst>
          </p:cNvPr>
          <p:cNvSpPr txBox="1"/>
          <p:nvPr/>
        </p:nvSpPr>
        <p:spPr>
          <a:xfrm>
            <a:off x="1620073" y="1809020"/>
            <a:ext cx="1862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김한비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BF5D01-18BB-8271-8D80-C92CE6AA4DD5}"/>
              </a:ext>
            </a:extLst>
          </p:cNvPr>
          <p:cNvSpPr txBox="1"/>
          <p:nvPr/>
        </p:nvSpPr>
        <p:spPr>
          <a:xfrm>
            <a:off x="8821398" y="1790358"/>
            <a:ext cx="1862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이하린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2EFC73-909C-07E9-448B-E738F972F284}"/>
              </a:ext>
            </a:extLst>
          </p:cNvPr>
          <p:cNvSpPr txBox="1"/>
          <p:nvPr/>
        </p:nvSpPr>
        <p:spPr>
          <a:xfrm>
            <a:off x="1620073" y="4461015"/>
            <a:ext cx="1862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이슬기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782ECE-D989-DB57-9FB3-B4383A5FBC0A}"/>
              </a:ext>
            </a:extLst>
          </p:cNvPr>
          <p:cNvSpPr txBox="1"/>
          <p:nvPr/>
        </p:nvSpPr>
        <p:spPr>
          <a:xfrm>
            <a:off x="8821398" y="4442353"/>
            <a:ext cx="1862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장세인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F4AF6D-860A-CBB0-396D-4846DE8CE4F9}"/>
              </a:ext>
            </a:extLst>
          </p:cNvPr>
          <p:cNvGrpSpPr/>
          <p:nvPr/>
        </p:nvGrpSpPr>
        <p:grpSpPr>
          <a:xfrm>
            <a:off x="388776" y="248458"/>
            <a:ext cx="11414448" cy="6361082"/>
            <a:chOff x="289251" y="248458"/>
            <a:chExt cx="11613498" cy="6361082"/>
          </a:xfrm>
        </p:grpSpPr>
        <p:sp>
          <p:nvSpPr>
            <p:cNvPr id="16" name="양쪽 모서리가 둥근 사각형 4">
              <a:extLst>
                <a:ext uri="{FF2B5EF4-FFF2-40B4-BE49-F238E27FC236}">
                  <a16:creationId xmlns:a16="http://schemas.microsoft.com/office/drawing/2014/main" id="{451F6B98-1353-B29B-B555-8D157AAABD3C}"/>
                </a:ext>
              </a:extLst>
            </p:cNvPr>
            <p:cNvSpPr/>
            <p:nvPr/>
          </p:nvSpPr>
          <p:spPr>
            <a:xfrm rot="16200000">
              <a:off x="-810562" y="1348272"/>
              <a:ext cx="6361081" cy="4161455"/>
            </a:xfrm>
            <a:prstGeom prst="round2SameRect">
              <a:avLst>
                <a:gd name="adj1" fmla="val 5947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>
              <a:extLst>
                <a:ext uri="{FF2B5EF4-FFF2-40B4-BE49-F238E27FC236}">
                  <a16:creationId xmlns:a16="http://schemas.microsoft.com/office/drawing/2014/main" id="{815B8701-0CFF-6542-4BF3-F3A969120655}"/>
                </a:ext>
              </a:extLst>
            </p:cNvPr>
            <p:cNvSpPr/>
            <p:nvPr/>
          </p:nvSpPr>
          <p:spPr>
            <a:xfrm rot="5400000" flipH="1">
              <a:off x="4870222" y="-422988"/>
              <a:ext cx="6361081" cy="7703973"/>
            </a:xfrm>
            <a:prstGeom prst="round2SameRect">
              <a:avLst>
                <a:gd name="adj1" fmla="val 3600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5731570-B3D2-D56D-2FFE-CBC680BC6391}"/>
              </a:ext>
            </a:extLst>
          </p:cNvPr>
          <p:cNvGrpSpPr/>
          <p:nvPr/>
        </p:nvGrpSpPr>
        <p:grpSpPr>
          <a:xfrm>
            <a:off x="550506" y="391886"/>
            <a:ext cx="11122090" cy="6064898"/>
            <a:chOff x="540273" y="485189"/>
            <a:chExt cx="11111457" cy="5878288"/>
          </a:xfrm>
        </p:grpSpPr>
        <p:sp>
          <p:nvSpPr>
            <p:cNvPr id="6" name="양쪽 모서리가 둥근 사각형 4">
              <a:extLst>
                <a:ext uri="{FF2B5EF4-FFF2-40B4-BE49-F238E27FC236}">
                  <a16:creationId xmlns:a16="http://schemas.microsoft.com/office/drawing/2014/main" id="{5B0EAE17-2D6D-D406-954C-14FA2E577ECF}"/>
                </a:ext>
              </a:extLst>
            </p:cNvPr>
            <p:cNvSpPr/>
            <p:nvPr/>
          </p:nvSpPr>
          <p:spPr>
            <a:xfrm rot="16200000">
              <a:off x="-443652" y="1469114"/>
              <a:ext cx="5878286" cy="3910436"/>
            </a:xfrm>
            <a:prstGeom prst="round2SameRect">
              <a:avLst>
                <a:gd name="adj1" fmla="val 4083"/>
                <a:gd name="adj2" fmla="val 0"/>
              </a:avLst>
            </a:prstGeom>
            <a:solidFill>
              <a:srgbClr val="FFE585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4">
              <a:extLst>
                <a:ext uri="{FF2B5EF4-FFF2-40B4-BE49-F238E27FC236}">
                  <a16:creationId xmlns:a16="http://schemas.microsoft.com/office/drawing/2014/main" id="{1B1B268D-7FD4-185E-992D-28B87DFC16CA}"/>
                </a:ext>
              </a:extLst>
            </p:cNvPr>
            <p:cNvSpPr/>
            <p:nvPr/>
          </p:nvSpPr>
          <p:spPr>
            <a:xfrm rot="5400000" flipH="1">
              <a:off x="5065420" y="-222833"/>
              <a:ext cx="5878286" cy="7294334"/>
            </a:xfrm>
            <a:prstGeom prst="round2SameRect">
              <a:avLst>
                <a:gd name="adj1" fmla="val 408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B4492C-5ED2-4B38-D80F-C925FC235C4B}"/>
              </a:ext>
            </a:extLst>
          </p:cNvPr>
          <p:cNvSpPr txBox="1"/>
          <p:nvPr/>
        </p:nvSpPr>
        <p:spPr>
          <a:xfrm>
            <a:off x="1014412" y="2603446"/>
            <a:ext cx="29808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2">
                    <a:lumMod val="1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Contens</a:t>
            </a:r>
            <a:endParaRPr lang="ko-KR" altLang="en-US" sz="6600" b="1" dirty="0">
              <a:solidFill>
                <a:schemeClr val="bg2">
                  <a:lumMod val="10000"/>
                </a:schemeClr>
              </a:solidFill>
              <a:latin typeface="a디딤돌" panose="02020600000000000000" pitchFamily="18" charset="-127"/>
              <a:ea typeface="a디딤돌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4F380F-5AC4-0E97-7BCE-ED4F9778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203679" y="115503"/>
            <a:ext cx="919609" cy="6519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EDBAC7-68C4-3909-F599-B629ACC50A71}"/>
              </a:ext>
            </a:extLst>
          </p:cNvPr>
          <p:cNvSpPr txBox="1"/>
          <p:nvPr/>
        </p:nvSpPr>
        <p:spPr>
          <a:xfrm>
            <a:off x="4813591" y="891995"/>
            <a:ext cx="6408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1.</a:t>
            </a:r>
            <a:r>
              <a:rPr lang="ko-KR" altLang="en-US" sz="4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프로젝트 목표/내용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B57BB-F9AF-7186-C454-27C4C5432A53}"/>
              </a:ext>
            </a:extLst>
          </p:cNvPr>
          <p:cNvSpPr txBox="1"/>
          <p:nvPr/>
        </p:nvSpPr>
        <p:spPr>
          <a:xfrm>
            <a:off x="4813591" y="1979033"/>
            <a:ext cx="4720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2.</a:t>
            </a:r>
            <a:r>
              <a:rPr lang="ko-KR" altLang="en-US" sz="4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진행스케줄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8E84F-120D-C16F-1682-2384C63737A1}"/>
              </a:ext>
            </a:extLst>
          </p:cNvPr>
          <p:cNvSpPr txBox="1"/>
          <p:nvPr/>
        </p:nvSpPr>
        <p:spPr>
          <a:xfrm>
            <a:off x="4813591" y="3066071"/>
            <a:ext cx="5235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</a:t>
            </a:r>
            <a:r>
              <a:rPr lang="ko-KR" altLang="en-US" sz="4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동작 시나리오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2AB926-EE82-2EBF-31EC-E34CED55EF97}"/>
              </a:ext>
            </a:extLst>
          </p:cNvPr>
          <p:cNvSpPr txBox="1"/>
          <p:nvPr/>
        </p:nvSpPr>
        <p:spPr>
          <a:xfrm>
            <a:off x="4813591" y="4153110"/>
            <a:ext cx="4255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4.</a:t>
            </a:r>
            <a:r>
              <a:rPr lang="ko-KR" altLang="en-US" sz="4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실행 영상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EF54A-4B6A-96B4-08A6-11E27EAA1837}"/>
              </a:ext>
            </a:extLst>
          </p:cNvPr>
          <p:cNvSpPr txBox="1"/>
          <p:nvPr/>
        </p:nvSpPr>
        <p:spPr>
          <a:xfrm>
            <a:off x="4813591" y="5240149"/>
            <a:ext cx="4730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5.</a:t>
            </a:r>
            <a:r>
              <a:rPr lang="ko-KR" altLang="en-US" sz="4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구성원 역할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3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5.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구성원 역할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D2DEA8-B22A-54AC-D00A-526E4A135C55}"/>
              </a:ext>
            </a:extLst>
          </p:cNvPr>
          <p:cNvSpPr txBox="1"/>
          <p:nvPr/>
        </p:nvSpPr>
        <p:spPr>
          <a:xfrm>
            <a:off x="2123987" y="1721095"/>
            <a:ext cx="4659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시작하기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 수정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로그인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 수정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회원가입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메인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검색 필터 사용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채팅서버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/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클라이언트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신고하기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힌트 텍스트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설계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후기작성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전체 창 이동 제어</a:t>
            </a:r>
          </a:p>
        </p:txBody>
      </p:sp>
      <p:grpSp>
        <p:nvGrpSpPr>
          <p:cNvPr id="73" name="그룹 1002">
            <a:extLst>
              <a:ext uri="{FF2B5EF4-FFF2-40B4-BE49-F238E27FC236}">
                <a16:creationId xmlns:a16="http://schemas.microsoft.com/office/drawing/2014/main" id="{A04E886B-9953-10D0-D062-44B373DEE9EE}"/>
              </a:ext>
            </a:extLst>
          </p:cNvPr>
          <p:cNvGrpSpPr/>
          <p:nvPr/>
        </p:nvGrpSpPr>
        <p:grpSpPr>
          <a:xfrm>
            <a:off x="716284" y="2424690"/>
            <a:ext cx="1257079" cy="461665"/>
            <a:chOff x="5146466" y="3335136"/>
            <a:chExt cx="5341353" cy="1213654"/>
          </a:xfrm>
        </p:grpSpPr>
        <p:pic>
          <p:nvPicPr>
            <p:cNvPr id="74" name="Object 6">
              <a:extLst>
                <a:ext uri="{FF2B5EF4-FFF2-40B4-BE49-F238E27FC236}">
                  <a16:creationId xmlns:a16="http://schemas.microsoft.com/office/drawing/2014/main" id="{755C0D91-04CF-4B64-394B-E53B5FDE5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46466" y="3335136"/>
              <a:ext cx="5341353" cy="1213654"/>
            </a:xfrm>
            <a:prstGeom prst="rect">
              <a:avLst/>
            </a:prstGeom>
          </p:spPr>
        </p:pic>
      </p:grpSp>
      <p:grpSp>
        <p:nvGrpSpPr>
          <p:cNvPr id="75" name="그룹 1002">
            <a:extLst>
              <a:ext uri="{FF2B5EF4-FFF2-40B4-BE49-F238E27FC236}">
                <a16:creationId xmlns:a16="http://schemas.microsoft.com/office/drawing/2014/main" id="{E2BE9EED-6356-696B-9F3E-020FFA47A965}"/>
              </a:ext>
            </a:extLst>
          </p:cNvPr>
          <p:cNvGrpSpPr/>
          <p:nvPr/>
        </p:nvGrpSpPr>
        <p:grpSpPr>
          <a:xfrm>
            <a:off x="6850111" y="2368706"/>
            <a:ext cx="1257079" cy="461665"/>
            <a:chOff x="5146466" y="3335136"/>
            <a:chExt cx="5341353" cy="1213654"/>
          </a:xfrm>
        </p:grpSpPr>
        <p:pic>
          <p:nvPicPr>
            <p:cNvPr id="76" name="Object 6">
              <a:extLst>
                <a:ext uri="{FF2B5EF4-FFF2-40B4-BE49-F238E27FC236}">
                  <a16:creationId xmlns:a16="http://schemas.microsoft.com/office/drawing/2014/main" id="{2FBE5BDA-85BE-E3A5-ADE5-112F463D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46466" y="3335136"/>
              <a:ext cx="5341353" cy="1213654"/>
            </a:xfrm>
            <a:prstGeom prst="rect">
              <a:avLst/>
            </a:prstGeom>
          </p:spPr>
        </p:pic>
      </p:grpSp>
      <p:grpSp>
        <p:nvGrpSpPr>
          <p:cNvPr id="77" name="그룹 1002">
            <a:extLst>
              <a:ext uri="{FF2B5EF4-FFF2-40B4-BE49-F238E27FC236}">
                <a16:creationId xmlns:a16="http://schemas.microsoft.com/office/drawing/2014/main" id="{4845CD59-2625-61BC-93B0-91E14403020E}"/>
              </a:ext>
            </a:extLst>
          </p:cNvPr>
          <p:cNvGrpSpPr/>
          <p:nvPr/>
        </p:nvGrpSpPr>
        <p:grpSpPr>
          <a:xfrm>
            <a:off x="6847755" y="5146406"/>
            <a:ext cx="1257079" cy="461665"/>
            <a:chOff x="5146466" y="3335136"/>
            <a:chExt cx="5341353" cy="1213654"/>
          </a:xfrm>
        </p:grpSpPr>
        <p:pic>
          <p:nvPicPr>
            <p:cNvPr id="78" name="Object 6">
              <a:extLst>
                <a:ext uri="{FF2B5EF4-FFF2-40B4-BE49-F238E27FC236}">
                  <a16:creationId xmlns:a16="http://schemas.microsoft.com/office/drawing/2014/main" id="{11BDCA72-428D-D592-B68A-A3720DADA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46466" y="3335136"/>
              <a:ext cx="5341353" cy="1213654"/>
            </a:xfrm>
            <a:prstGeom prst="rect">
              <a:avLst/>
            </a:prstGeom>
          </p:spPr>
        </p:pic>
      </p:grpSp>
      <p:grpSp>
        <p:nvGrpSpPr>
          <p:cNvPr id="79" name="그룹 1002">
            <a:extLst>
              <a:ext uri="{FF2B5EF4-FFF2-40B4-BE49-F238E27FC236}">
                <a16:creationId xmlns:a16="http://schemas.microsoft.com/office/drawing/2014/main" id="{614E91F6-383D-BCC8-7010-936B5598DBA1}"/>
              </a:ext>
            </a:extLst>
          </p:cNvPr>
          <p:cNvGrpSpPr/>
          <p:nvPr/>
        </p:nvGrpSpPr>
        <p:grpSpPr>
          <a:xfrm>
            <a:off x="713172" y="5171320"/>
            <a:ext cx="1257079" cy="461665"/>
            <a:chOff x="5146466" y="3335136"/>
            <a:chExt cx="5341353" cy="1213654"/>
          </a:xfrm>
        </p:grpSpPr>
        <p:pic>
          <p:nvPicPr>
            <p:cNvPr id="80" name="Object 6">
              <a:extLst>
                <a:ext uri="{FF2B5EF4-FFF2-40B4-BE49-F238E27FC236}">
                  <a16:creationId xmlns:a16="http://schemas.microsoft.com/office/drawing/2014/main" id="{453C4207-FA33-53E1-D224-75DCFB1B6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46466" y="3335136"/>
              <a:ext cx="5341353" cy="1213654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5A85774-D1C6-7778-9C2E-44FC3E8B54D4}"/>
              </a:ext>
            </a:extLst>
          </p:cNvPr>
          <p:cNvSpPr txBox="1"/>
          <p:nvPr/>
        </p:nvSpPr>
        <p:spPr>
          <a:xfrm>
            <a:off x="423600" y="2415279"/>
            <a:ext cx="1862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김한비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BF5D01-18BB-8271-8D80-C92CE6AA4DD5}"/>
              </a:ext>
            </a:extLst>
          </p:cNvPr>
          <p:cNvSpPr txBox="1"/>
          <p:nvPr/>
        </p:nvSpPr>
        <p:spPr>
          <a:xfrm>
            <a:off x="6547629" y="2349964"/>
            <a:ext cx="1862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이하린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2EFC73-909C-07E9-448B-E738F972F284}"/>
              </a:ext>
            </a:extLst>
          </p:cNvPr>
          <p:cNvSpPr txBox="1"/>
          <p:nvPr/>
        </p:nvSpPr>
        <p:spPr>
          <a:xfrm>
            <a:off x="423600" y="5180652"/>
            <a:ext cx="1862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이슬기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782ECE-D989-DB57-9FB3-B4383A5FBC0A}"/>
              </a:ext>
            </a:extLst>
          </p:cNvPr>
          <p:cNvSpPr txBox="1"/>
          <p:nvPr/>
        </p:nvSpPr>
        <p:spPr>
          <a:xfrm>
            <a:off x="6623968" y="5155738"/>
            <a:ext cx="1862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장세인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410C9E-6D47-2A1C-C0DD-8C3B5738833B}"/>
              </a:ext>
            </a:extLst>
          </p:cNvPr>
          <p:cNvSpPr txBox="1"/>
          <p:nvPr/>
        </p:nvSpPr>
        <p:spPr>
          <a:xfrm>
            <a:off x="2117584" y="4393798"/>
            <a:ext cx="4771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채팅서버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/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클라이언트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메인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DB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게시물 작성창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게시물 보기창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마이페이지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서비스이용약관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개인정보처리방침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이외 전체적인 액션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/DB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연동에 대해 작업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1F5FC0-CAC0-D3DC-D5D5-5065D4224C26}"/>
              </a:ext>
            </a:extLst>
          </p:cNvPr>
          <p:cNvSpPr txBox="1"/>
          <p:nvPr/>
        </p:nvSpPr>
        <p:spPr>
          <a:xfrm>
            <a:off x="8150559" y="4848154"/>
            <a:ext cx="3352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리뷰 상세보기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액션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자주 묻는 질문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–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로그인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 –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시작하기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D47C8-CDF9-8818-D13A-9B095A9EBB47}"/>
              </a:ext>
            </a:extLst>
          </p:cNvPr>
          <p:cNvSpPr txBox="1"/>
          <p:nvPr/>
        </p:nvSpPr>
        <p:spPr>
          <a:xfrm>
            <a:off x="8175034" y="1901699"/>
            <a:ext cx="3498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로그인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회원가입 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게시물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DB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(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테이블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삽입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거래후기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관심목록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레이아웃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, 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+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전체적인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DB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연동과 구축</a:t>
            </a:r>
          </a:p>
        </p:txBody>
      </p:sp>
    </p:spTree>
    <p:extLst>
      <p:ext uri="{BB962C8B-B14F-4D97-AF65-F5344CB8AC3E}">
        <p14:creationId xmlns:p14="http://schemas.microsoft.com/office/powerpoint/2010/main" val="19060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295403" y="1017037"/>
            <a:ext cx="7601195" cy="5840964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48882"/>
              <a:ext cx="7319158" cy="5309117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351314"/>
              <a:ext cx="7319158" cy="450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01E05F6-5275-F382-42FB-A07C23F4F840}"/>
              </a:ext>
            </a:extLst>
          </p:cNvPr>
          <p:cNvSpPr txBox="1"/>
          <p:nvPr/>
        </p:nvSpPr>
        <p:spPr>
          <a:xfrm>
            <a:off x="3414347" y="2657578"/>
            <a:ext cx="55499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감사합니다</a:t>
            </a:r>
            <a:r>
              <a:rPr lang="en-US" altLang="ko-KR" sz="8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.</a:t>
            </a:r>
            <a:endParaRPr lang="ko-KR" altLang="en-US" sz="8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CD893-A3EC-56D6-A972-4F1B9622FD26}"/>
              </a:ext>
            </a:extLst>
          </p:cNvPr>
          <p:cNvSpPr txBox="1"/>
          <p:nvPr/>
        </p:nvSpPr>
        <p:spPr>
          <a:xfrm>
            <a:off x="4769520" y="4016846"/>
            <a:ext cx="2690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Thank You.</a:t>
            </a:r>
            <a:endParaRPr lang="ko-KR" altLang="en-US" sz="36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11FB6-25F9-CE22-31AE-74856007F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5019870" y="250559"/>
            <a:ext cx="1978090" cy="14023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236DA9-0B16-54E8-356C-BE8D3AE29780}"/>
              </a:ext>
            </a:extLst>
          </p:cNvPr>
          <p:cNvSpPr txBox="1"/>
          <p:nvPr/>
        </p:nvSpPr>
        <p:spPr>
          <a:xfrm>
            <a:off x="4267447" y="1574980"/>
            <a:ext cx="3758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Dino Market 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디딤돌" panose="02020600000000000000" pitchFamily="18" charset="-127"/>
                <a:ea typeface="a디딤돌" panose="02020600000000000000" pitchFamily="18" charset="-127"/>
              </a:rPr>
              <a:t>Used trading service program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디딤돌" panose="02020600000000000000" pitchFamily="18" charset="-127"/>
                <a:ea typeface="a디딤돌" panose="02020600000000000000" pitchFamily="18" charset="-127"/>
              </a:rPr>
              <a:t>)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a디딤돌" panose="02020600000000000000" pitchFamily="18" charset="-127"/>
                <a:ea typeface="a디딤돌" panose="02020600000000000000" pitchFamily="18" charset="-127"/>
              </a:rPr>
              <a:t> 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  <a:latin typeface="a디딤돌" panose="02020600000000000000" pitchFamily="18" charset="-127"/>
              <a:ea typeface="a디딤돌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A4D9D-6EE3-FF96-5426-21DFADF42DB8}"/>
              </a:ext>
            </a:extLst>
          </p:cNvPr>
          <p:cNvSpPr txBox="1"/>
          <p:nvPr/>
        </p:nvSpPr>
        <p:spPr>
          <a:xfrm>
            <a:off x="4972135" y="5090203"/>
            <a:ext cx="2247731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202045088  </a:t>
            </a:r>
            <a:r>
              <a:rPr lang="ko-KR" altLang="en-US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김한비</a:t>
            </a:r>
            <a:endParaRPr lang="en-US" altLang="ko-KR" b="0" i="0" u="none" strike="noStrike" baseline="0" dirty="0"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202045091 </a:t>
            </a:r>
            <a:r>
              <a:rPr lang="en-US" altLang="ko-KR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 </a:t>
            </a:r>
            <a:r>
              <a:rPr lang="ko-KR" altLang="en-US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이하린</a:t>
            </a:r>
            <a:endParaRPr lang="en-US" altLang="ko-KR" dirty="0"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202145096  </a:t>
            </a:r>
            <a:r>
              <a:rPr lang="ko-KR" altLang="en-US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이슬기</a:t>
            </a:r>
            <a:endParaRPr lang="en-US" altLang="ko-KR" dirty="0"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202145098  </a:t>
            </a:r>
            <a:r>
              <a:rPr lang="ko-KR" altLang="en-US" b="0" i="0" u="none" strike="noStrike" baseline="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장세인</a:t>
            </a:r>
            <a:endParaRPr lang="ko-KR" altLang="en-US" dirty="0"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8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23">
            <a:extLst>
              <a:ext uri="{FF2B5EF4-FFF2-40B4-BE49-F238E27FC236}">
                <a16:creationId xmlns:a16="http://schemas.microsoft.com/office/drawing/2014/main" id="{4F935898-3207-E169-C9E7-1558AF947C38}"/>
              </a:ext>
            </a:extLst>
          </p:cNvPr>
          <p:cNvSpPr/>
          <p:nvPr/>
        </p:nvSpPr>
        <p:spPr>
          <a:xfrm>
            <a:off x="563400" y="905456"/>
            <a:ext cx="11314691" cy="5701004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24">
            <a:extLst>
              <a:ext uri="{FF2B5EF4-FFF2-40B4-BE49-F238E27FC236}">
                <a16:creationId xmlns:a16="http://schemas.microsoft.com/office/drawing/2014/main" id="{B489161D-2EA0-6E56-4789-D7885F9A760C}"/>
              </a:ext>
            </a:extLst>
          </p:cNvPr>
          <p:cNvSpPr/>
          <p:nvPr/>
        </p:nvSpPr>
        <p:spPr>
          <a:xfrm>
            <a:off x="439405" y="627079"/>
            <a:ext cx="11257204" cy="5822812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206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5">
            <a:extLst>
              <a:ext uri="{FF2B5EF4-FFF2-40B4-BE49-F238E27FC236}">
                <a16:creationId xmlns:a16="http://schemas.microsoft.com/office/drawing/2014/main" id="{8F30C5D1-6C4D-EB37-C021-45090C1C3FD0}"/>
              </a:ext>
            </a:extLst>
          </p:cNvPr>
          <p:cNvSpPr/>
          <p:nvPr/>
        </p:nvSpPr>
        <p:spPr>
          <a:xfrm>
            <a:off x="4635184" y="279921"/>
            <a:ext cx="2605372" cy="722348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chemeClr val="accent4">
              <a:alpha val="58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A04BF-56B4-E7C0-AD0E-0C41A0B6C85A}"/>
              </a:ext>
            </a:extLst>
          </p:cNvPr>
          <p:cNvSpPr txBox="1"/>
          <p:nvPr/>
        </p:nvSpPr>
        <p:spPr>
          <a:xfrm>
            <a:off x="1444969" y="2681309"/>
            <a:ext cx="952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1.</a:t>
            </a:r>
            <a:r>
              <a:rPr lang="ko-KR" altLang="en-US" sz="6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프로젝트 목표/내용</a:t>
            </a:r>
            <a:endParaRPr lang="ko-KR" altLang="en-US" sz="6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83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1. </a:t>
            </a:r>
            <a:r>
              <a:rPr lang="ko-KR" altLang="en-US" sz="23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프로젝트 목표/내용</a:t>
            </a:r>
            <a:endParaRPr lang="ko-KR" altLang="en-US" sz="23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CAAB856-DDD4-1FD2-6D2F-A281B373500B}"/>
              </a:ext>
            </a:extLst>
          </p:cNvPr>
          <p:cNvSpPr/>
          <p:nvPr/>
        </p:nvSpPr>
        <p:spPr>
          <a:xfrm>
            <a:off x="1356294" y="2019137"/>
            <a:ext cx="9476548" cy="1798052"/>
          </a:xfrm>
          <a:prstGeom prst="roundRect">
            <a:avLst>
              <a:gd name="adj" fmla="val 7895"/>
            </a:avLst>
          </a:prstGeom>
          <a:solidFill>
            <a:srgbClr val="DAF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“ 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중고거래 서비스 프로그램 '다이노마켓'을 이용하여</a:t>
            </a:r>
            <a:endParaRPr lang="en-US" altLang="ko-KR" sz="30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누구나 쉽고 간편하게 거래할 수 있는 플랫폼을 제공 </a:t>
            </a: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”</a:t>
            </a:r>
            <a:endParaRPr lang="ko-KR" altLang="en-US" sz="3000" dirty="0">
              <a:solidFill>
                <a:schemeClr val="bg2">
                  <a:lumMod val="10000"/>
                </a:schemeClr>
              </a:solidFill>
              <a:latin typeface="a시월구일굴림2" panose="02020600000000000000" pitchFamily="18" charset="-127"/>
              <a:ea typeface="a시월구일굴림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44D4D-67D4-502C-B919-E24DDDA5E71D}"/>
              </a:ext>
            </a:extLst>
          </p:cNvPr>
          <p:cNvSpPr txBox="1"/>
          <p:nvPr/>
        </p:nvSpPr>
        <p:spPr>
          <a:xfrm>
            <a:off x="1227098" y="4052608"/>
            <a:ext cx="9737805" cy="19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2400" dirty="0">
                <a:latin typeface="a시월구일굴림2" panose="02020600000000000000" pitchFamily="18" charset="-127"/>
                <a:ea typeface="a시월구일굴림2" panose="02020600000000000000" pitchFamily="18" charset="-127"/>
              </a:rPr>
              <a:t>중고거래 서비스 프로그램을 이용하는 사용자들은 원하는 상품을 쉽고 빠르게 찾아, 판매자와 구매자가 1:1채팅을 통해 손쉬운 거래가 가능합니다. 또한 판매자에 대한 거래평을 남길 수 있으며, 관심이 있는 상품을 등록할 수 있습니다. </a:t>
            </a:r>
          </a:p>
        </p:txBody>
      </p:sp>
    </p:spTree>
    <p:extLst>
      <p:ext uri="{BB962C8B-B14F-4D97-AF65-F5344CB8AC3E}">
        <p14:creationId xmlns:p14="http://schemas.microsoft.com/office/powerpoint/2010/main" val="12584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23">
            <a:extLst>
              <a:ext uri="{FF2B5EF4-FFF2-40B4-BE49-F238E27FC236}">
                <a16:creationId xmlns:a16="http://schemas.microsoft.com/office/drawing/2014/main" id="{4F935898-3207-E169-C9E7-1558AF947C38}"/>
              </a:ext>
            </a:extLst>
          </p:cNvPr>
          <p:cNvSpPr/>
          <p:nvPr/>
        </p:nvSpPr>
        <p:spPr>
          <a:xfrm>
            <a:off x="563400" y="905456"/>
            <a:ext cx="11314691" cy="5701004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24">
            <a:extLst>
              <a:ext uri="{FF2B5EF4-FFF2-40B4-BE49-F238E27FC236}">
                <a16:creationId xmlns:a16="http://schemas.microsoft.com/office/drawing/2014/main" id="{B489161D-2EA0-6E56-4789-D7885F9A760C}"/>
              </a:ext>
            </a:extLst>
          </p:cNvPr>
          <p:cNvSpPr/>
          <p:nvPr/>
        </p:nvSpPr>
        <p:spPr>
          <a:xfrm>
            <a:off x="439405" y="627079"/>
            <a:ext cx="11257204" cy="5822812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206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5">
            <a:extLst>
              <a:ext uri="{FF2B5EF4-FFF2-40B4-BE49-F238E27FC236}">
                <a16:creationId xmlns:a16="http://schemas.microsoft.com/office/drawing/2014/main" id="{8F30C5D1-6C4D-EB37-C021-45090C1C3FD0}"/>
              </a:ext>
            </a:extLst>
          </p:cNvPr>
          <p:cNvSpPr/>
          <p:nvPr/>
        </p:nvSpPr>
        <p:spPr>
          <a:xfrm>
            <a:off x="4635184" y="279921"/>
            <a:ext cx="2605372" cy="722348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chemeClr val="accent4">
              <a:alpha val="58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A04BF-56B4-E7C0-AD0E-0C41A0B6C85A}"/>
              </a:ext>
            </a:extLst>
          </p:cNvPr>
          <p:cNvSpPr txBox="1"/>
          <p:nvPr/>
        </p:nvSpPr>
        <p:spPr>
          <a:xfrm>
            <a:off x="2462008" y="2681309"/>
            <a:ext cx="6756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2.</a:t>
            </a:r>
            <a:r>
              <a:rPr lang="ko-KR" altLang="en-US" sz="6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진행스케줄</a:t>
            </a:r>
            <a:endParaRPr lang="ko-KR" altLang="en-US" sz="6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60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2.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진행스케줄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5A29B9-0BCD-7C3E-C943-1850D1D75CD6}"/>
              </a:ext>
            </a:extLst>
          </p:cNvPr>
          <p:cNvSpPr/>
          <p:nvPr/>
        </p:nvSpPr>
        <p:spPr>
          <a:xfrm>
            <a:off x="2780522" y="2715207"/>
            <a:ext cx="1446245" cy="587828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80271B-3B1E-B07B-68E3-DC9C2EDE87FD}"/>
              </a:ext>
            </a:extLst>
          </p:cNvPr>
          <p:cNvSpPr/>
          <p:nvPr/>
        </p:nvSpPr>
        <p:spPr>
          <a:xfrm>
            <a:off x="4226767" y="3699584"/>
            <a:ext cx="4320074" cy="587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4B2996-89DA-0BE4-6AE0-6508255735E9}"/>
              </a:ext>
            </a:extLst>
          </p:cNvPr>
          <p:cNvSpPr/>
          <p:nvPr/>
        </p:nvSpPr>
        <p:spPr>
          <a:xfrm>
            <a:off x="7100595" y="5673004"/>
            <a:ext cx="4320074" cy="587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178553-64F8-9166-6036-1D87F4D1A708}"/>
              </a:ext>
            </a:extLst>
          </p:cNvPr>
          <p:cNvSpPr/>
          <p:nvPr/>
        </p:nvSpPr>
        <p:spPr>
          <a:xfrm>
            <a:off x="7100595" y="4674630"/>
            <a:ext cx="2887708" cy="587828"/>
          </a:xfrm>
          <a:prstGeom prst="rect">
            <a:avLst/>
          </a:prstGeom>
          <a:solidFill>
            <a:srgbClr val="CC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2B93F45-F41B-23F5-9827-C18594D38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75383"/>
              </p:ext>
            </p:extLst>
          </p:nvPr>
        </p:nvGraphicFramePr>
        <p:xfrm>
          <a:off x="877916" y="1754157"/>
          <a:ext cx="10542753" cy="4672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127">
                  <a:extLst>
                    <a:ext uri="{9D8B030D-6E8A-4147-A177-3AD203B41FA5}">
                      <a16:colId xmlns:a16="http://schemas.microsoft.com/office/drawing/2014/main" val="1890421986"/>
                    </a:ext>
                  </a:extLst>
                </a:gridCol>
                <a:gridCol w="1439271">
                  <a:extLst>
                    <a:ext uri="{9D8B030D-6E8A-4147-A177-3AD203B41FA5}">
                      <a16:colId xmlns:a16="http://schemas.microsoft.com/office/drawing/2014/main" val="1175034888"/>
                    </a:ext>
                  </a:extLst>
                </a:gridCol>
                <a:gridCol w="1439271">
                  <a:extLst>
                    <a:ext uri="{9D8B030D-6E8A-4147-A177-3AD203B41FA5}">
                      <a16:colId xmlns:a16="http://schemas.microsoft.com/office/drawing/2014/main" val="1980560480"/>
                    </a:ext>
                  </a:extLst>
                </a:gridCol>
                <a:gridCol w="1439271">
                  <a:extLst>
                    <a:ext uri="{9D8B030D-6E8A-4147-A177-3AD203B41FA5}">
                      <a16:colId xmlns:a16="http://schemas.microsoft.com/office/drawing/2014/main" val="3122668610"/>
                    </a:ext>
                  </a:extLst>
                </a:gridCol>
                <a:gridCol w="1439271">
                  <a:extLst>
                    <a:ext uri="{9D8B030D-6E8A-4147-A177-3AD203B41FA5}">
                      <a16:colId xmlns:a16="http://schemas.microsoft.com/office/drawing/2014/main" val="3442314431"/>
                    </a:ext>
                  </a:extLst>
                </a:gridCol>
                <a:gridCol w="1439271">
                  <a:extLst>
                    <a:ext uri="{9D8B030D-6E8A-4147-A177-3AD203B41FA5}">
                      <a16:colId xmlns:a16="http://schemas.microsoft.com/office/drawing/2014/main" val="2082428220"/>
                    </a:ext>
                  </a:extLst>
                </a:gridCol>
                <a:gridCol w="1439271">
                  <a:extLst>
                    <a:ext uri="{9D8B030D-6E8A-4147-A177-3AD203B41FA5}">
                      <a16:colId xmlns:a16="http://schemas.microsoft.com/office/drawing/2014/main" val="428505163"/>
                    </a:ext>
                  </a:extLst>
                </a:gridCol>
              </a:tblGrid>
              <a:tr h="76541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(05.03 ~ 05.08)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(05.09 ~ 05.15)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(05.16 ~ 05.22)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(05.23 ~ 05.29)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(05.30 ~ 06.05)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(06.06 ~ 06.12)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53511"/>
                  </a:ext>
                </a:extLst>
              </a:tr>
              <a:tr h="97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시월구일굴림3" panose="02020600000000000000" pitchFamily="18" charset="-127"/>
                          <a:ea typeface="a시월구일굴림3" panose="02020600000000000000" pitchFamily="18" charset="-127"/>
                        </a:rPr>
                        <a:t>계획</a:t>
                      </a:r>
                      <a:endParaRPr lang="ko-KR" altLang="en-US" sz="1600" dirty="0">
                        <a:latin typeface="a시월구일굴림3" panose="02020600000000000000" pitchFamily="18" charset="-127"/>
                        <a:ea typeface="a시월구일굴림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5358"/>
                  </a:ext>
                </a:extLst>
              </a:tr>
              <a:tr h="976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dirty="0">
                          <a:latin typeface="a시월구일굴림3" panose="02020600000000000000" pitchFamily="18" charset="-127"/>
                          <a:ea typeface="a시월구일굴림3" panose="02020600000000000000" pitchFamily="18" charset="-127"/>
                        </a:rPr>
                        <a:t>설계</a:t>
                      </a:r>
                      <a:endParaRPr lang="en-US" altLang="ko-KR" sz="1600" dirty="0">
                        <a:latin typeface="a시월구일굴림3" panose="02020600000000000000" pitchFamily="18" charset="-127"/>
                        <a:ea typeface="a시월구일굴림3" panose="02020600000000000000" pitchFamily="18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dirty="0"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화면</a:t>
                      </a:r>
                      <a:r>
                        <a:rPr lang="en-US" altLang="ko-KR" sz="1400" dirty="0"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시스템</a:t>
                      </a:r>
                      <a:r>
                        <a:rPr lang="en-US" altLang="ko-KR" sz="1400" dirty="0">
                          <a:latin typeface="a시월구일굴림2" panose="02020600000000000000" pitchFamily="18" charset="-127"/>
                          <a:ea typeface="a시월구일굴림2" panose="02020600000000000000" pitchFamily="18" charset="-127"/>
                        </a:rPr>
                        <a:t>, DB)</a:t>
                      </a:r>
                      <a:endParaRPr lang="ko-KR" altLang="en-US" sz="1400" dirty="0"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754536"/>
                  </a:ext>
                </a:extLst>
              </a:tr>
              <a:tr h="97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시월구일굴림3" panose="02020600000000000000" pitchFamily="18" charset="-127"/>
                          <a:ea typeface="a시월구일굴림3" panose="02020600000000000000" pitchFamily="18" charset="-127"/>
                        </a:rPr>
                        <a:t>구현 및 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341317"/>
                  </a:ext>
                </a:extLst>
              </a:tr>
              <a:tr h="97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a시월구일굴림3" panose="02020600000000000000" pitchFamily="18" charset="-127"/>
                          <a:ea typeface="a시월구일굴림3" panose="02020600000000000000" pitchFamily="18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a시월구일굴림2" panose="02020600000000000000" pitchFamily="18" charset="-127"/>
                        <a:ea typeface="a시월구일굴림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69080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4EE8E9-5EF3-6B75-DD17-817759340E98}"/>
              </a:ext>
            </a:extLst>
          </p:cNvPr>
          <p:cNvSpPr/>
          <p:nvPr/>
        </p:nvSpPr>
        <p:spPr>
          <a:xfrm>
            <a:off x="5327032" y="3699581"/>
            <a:ext cx="737119" cy="587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A1FDB-06E3-7831-7475-12772056C27C}"/>
              </a:ext>
            </a:extLst>
          </p:cNvPr>
          <p:cNvSpPr/>
          <p:nvPr/>
        </p:nvSpPr>
        <p:spPr>
          <a:xfrm>
            <a:off x="6763945" y="3699581"/>
            <a:ext cx="737119" cy="587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A738C3-9A31-B4E9-F027-BE1B10DEDE1F}"/>
              </a:ext>
            </a:extLst>
          </p:cNvPr>
          <p:cNvSpPr/>
          <p:nvPr/>
        </p:nvSpPr>
        <p:spPr>
          <a:xfrm>
            <a:off x="8175889" y="4674627"/>
            <a:ext cx="737119" cy="587828"/>
          </a:xfrm>
          <a:prstGeom prst="rect">
            <a:avLst/>
          </a:prstGeom>
          <a:solidFill>
            <a:srgbClr val="CC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2AD512-1A40-44DE-3C56-B204B1585985}"/>
              </a:ext>
            </a:extLst>
          </p:cNvPr>
          <p:cNvSpPr/>
          <p:nvPr/>
        </p:nvSpPr>
        <p:spPr>
          <a:xfrm>
            <a:off x="8175889" y="5670510"/>
            <a:ext cx="737119" cy="587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10247D-15F4-CD9B-C061-936F318D0E80}"/>
              </a:ext>
            </a:extLst>
          </p:cNvPr>
          <p:cNvSpPr/>
          <p:nvPr/>
        </p:nvSpPr>
        <p:spPr>
          <a:xfrm>
            <a:off x="9798279" y="5670510"/>
            <a:ext cx="737119" cy="587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23">
            <a:extLst>
              <a:ext uri="{FF2B5EF4-FFF2-40B4-BE49-F238E27FC236}">
                <a16:creationId xmlns:a16="http://schemas.microsoft.com/office/drawing/2014/main" id="{4F935898-3207-E169-C9E7-1558AF947C38}"/>
              </a:ext>
            </a:extLst>
          </p:cNvPr>
          <p:cNvSpPr/>
          <p:nvPr/>
        </p:nvSpPr>
        <p:spPr>
          <a:xfrm>
            <a:off x="563400" y="905456"/>
            <a:ext cx="11314691" cy="5701004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24">
            <a:extLst>
              <a:ext uri="{FF2B5EF4-FFF2-40B4-BE49-F238E27FC236}">
                <a16:creationId xmlns:a16="http://schemas.microsoft.com/office/drawing/2014/main" id="{B489161D-2EA0-6E56-4789-D7885F9A760C}"/>
              </a:ext>
            </a:extLst>
          </p:cNvPr>
          <p:cNvSpPr/>
          <p:nvPr/>
        </p:nvSpPr>
        <p:spPr>
          <a:xfrm>
            <a:off x="439405" y="627079"/>
            <a:ext cx="11257204" cy="5822812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206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5">
            <a:extLst>
              <a:ext uri="{FF2B5EF4-FFF2-40B4-BE49-F238E27FC236}">
                <a16:creationId xmlns:a16="http://schemas.microsoft.com/office/drawing/2014/main" id="{8F30C5D1-6C4D-EB37-C021-45090C1C3FD0}"/>
              </a:ext>
            </a:extLst>
          </p:cNvPr>
          <p:cNvSpPr/>
          <p:nvPr/>
        </p:nvSpPr>
        <p:spPr>
          <a:xfrm>
            <a:off x="4635184" y="279921"/>
            <a:ext cx="2605372" cy="722348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chemeClr val="accent4">
              <a:alpha val="58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A04BF-56B4-E7C0-AD0E-0C41A0B6C85A}"/>
              </a:ext>
            </a:extLst>
          </p:cNvPr>
          <p:cNvSpPr txBox="1"/>
          <p:nvPr/>
        </p:nvSpPr>
        <p:spPr>
          <a:xfrm>
            <a:off x="2217053" y="2681309"/>
            <a:ext cx="7757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</a:t>
            </a:r>
            <a:r>
              <a:rPr lang="ko-KR" altLang="en-US" sz="6000" dirty="0"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 동작 시나리오</a:t>
            </a:r>
            <a:endParaRPr lang="ko-KR" altLang="en-US" sz="6000" dirty="0">
              <a:solidFill>
                <a:schemeClr val="bg2">
                  <a:lumMod val="10000"/>
                </a:schemeClr>
              </a:solidFill>
              <a:latin typeface="a시월구일굴림3" panose="02020600000000000000" pitchFamily="18" charset="-127"/>
              <a:ea typeface="a시월구일굴림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6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동작 시나리오 </a:t>
            </a:r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: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회원가입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1E084A-89C3-08CF-E5F0-0799F0D91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8" y="1480385"/>
            <a:ext cx="10002460" cy="52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E8732B-22FA-C748-1484-C043398C81B5}"/>
              </a:ext>
            </a:extLst>
          </p:cNvPr>
          <p:cNvGrpSpPr/>
          <p:nvPr/>
        </p:nvGrpSpPr>
        <p:grpSpPr>
          <a:xfrm>
            <a:off x="251927" y="345233"/>
            <a:ext cx="11700588" cy="6512766"/>
            <a:chOff x="2495305" y="1399593"/>
            <a:chExt cx="7601195" cy="5458408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495305" y="1399593"/>
              <a:ext cx="7601195" cy="5458408"/>
            </a:xfrm>
            <a:prstGeom prst="round2SameRect">
              <a:avLst>
                <a:gd name="adj1" fmla="val 5233"/>
                <a:gd name="adj2" fmla="val 0"/>
              </a:avLst>
            </a:prstGeom>
            <a:solidFill>
              <a:srgbClr val="231F20"/>
            </a:solidFill>
            <a:ln>
              <a:noFill/>
            </a:ln>
            <a:effectLst>
              <a:outerShdw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649894" y="1595094"/>
              <a:ext cx="7319158" cy="5262905"/>
            </a:xfrm>
            <a:prstGeom prst="round2SameRect">
              <a:avLst>
                <a:gd name="adj1" fmla="val 3818"/>
                <a:gd name="adj2" fmla="val 0"/>
              </a:avLst>
            </a:prstGeom>
            <a:solidFill>
              <a:srgbClr val="FFE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9894" y="2241808"/>
              <a:ext cx="7319158" cy="46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600" i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5DB6B88-3F3D-0AEE-25E8-1D3E03F8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r="4958"/>
          <a:stretch/>
        </p:blipFill>
        <p:spPr>
          <a:xfrm>
            <a:off x="10640249" y="123643"/>
            <a:ext cx="1401026" cy="993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1F7834-99E0-4676-9EF9-0D988AD81B07}"/>
              </a:ext>
            </a:extLst>
          </p:cNvPr>
          <p:cNvSpPr txBox="1"/>
          <p:nvPr/>
        </p:nvSpPr>
        <p:spPr>
          <a:xfrm>
            <a:off x="721815" y="679521"/>
            <a:ext cx="5744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Part 3.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동작 시나리오 </a:t>
            </a:r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: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a시월구일굴림3" panose="02020600000000000000" pitchFamily="18" charset="-127"/>
                <a:ea typeface="a시월구일굴림3" panose="02020600000000000000" pitchFamily="18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FAA14-E5B4-55B0-B3FA-0B089D4E3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8" y="2872856"/>
            <a:ext cx="9712563" cy="22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486</Words>
  <Application>Microsoft Office PowerPoint</Application>
  <PresentationFormat>와이드스크린</PresentationFormat>
  <Paragraphs>109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a디딤돌</vt:lpstr>
      <vt:lpstr>a시월구일굴림3</vt:lpstr>
      <vt:lpstr>a시월구일굴림2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슬기</dc:creator>
  <cp:lastModifiedBy>이 슬기</cp:lastModifiedBy>
  <cp:revision>49</cp:revision>
  <dcterms:created xsi:type="dcterms:W3CDTF">2022-06-12T16:22:49Z</dcterms:created>
  <dcterms:modified xsi:type="dcterms:W3CDTF">2022-06-13T07:57:08Z</dcterms:modified>
</cp:coreProperties>
</file>