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3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F4B68-66AC-4120-B91B-5A9B16C6B7D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4819500-6ED9-4F0D-9760-0D3C6B64A9EC}">
      <dgm:prSet/>
      <dgm:spPr/>
      <dgm:t>
        <a:bodyPr/>
        <a:lstStyle/>
        <a:p>
          <a:r>
            <a:rPr lang="en-US"/>
            <a:t>Men get paid more than women when observing the average, median, and max salaries for 2011 to 2014. </a:t>
          </a:r>
        </a:p>
      </dgm:t>
    </dgm:pt>
    <dgm:pt modelId="{B26B6DAD-EF36-484C-AFFD-111295C62668}" type="parTrans" cxnId="{E45E9F1E-E30C-4F40-B25C-966E552FDCA2}">
      <dgm:prSet/>
      <dgm:spPr/>
      <dgm:t>
        <a:bodyPr/>
        <a:lstStyle/>
        <a:p>
          <a:endParaRPr lang="en-US"/>
        </a:p>
      </dgm:t>
    </dgm:pt>
    <dgm:pt modelId="{13D28857-5EED-4046-A20D-5825DC666D88}" type="sibTrans" cxnId="{E45E9F1E-E30C-4F40-B25C-966E552FDCA2}">
      <dgm:prSet/>
      <dgm:spPr/>
      <dgm:t>
        <a:bodyPr/>
        <a:lstStyle/>
        <a:p>
          <a:endParaRPr lang="en-US"/>
        </a:p>
      </dgm:t>
    </dgm:pt>
    <dgm:pt modelId="{41F5583D-B74E-4F8D-9C09-7A978438880D}">
      <dgm:prSet/>
      <dgm:spPr/>
      <dgm:t>
        <a:bodyPr/>
        <a:lstStyle/>
        <a:p>
          <a:r>
            <a:rPr lang="en-US"/>
            <a:t>Overtime Pay is not a significant factor in this comparison. </a:t>
          </a:r>
        </a:p>
      </dgm:t>
    </dgm:pt>
    <dgm:pt modelId="{171C8DC4-5603-46CB-8A69-72F509CC21D1}" type="parTrans" cxnId="{C2BAB3A4-8E20-463D-BBE2-106B93108D7E}">
      <dgm:prSet/>
      <dgm:spPr/>
      <dgm:t>
        <a:bodyPr/>
        <a:lstStyle/>
        <a:p>
          <a:endParaRPr lang="en-US"/>
        </a:p>
      </dgm:t>
    </dgm:pt>
    <dgm:pt modelId="{005FEF44-7C4B-49C1-98F7-C16CB8516BB6}" type="sibTrans" cxnId="{C2BAB3A4-8E20-463D-BBE2-106B93108D7E}">
      <dgm:prSet/>
      <dgm:spPr/>
      <dgm:t>
        <a:bodyPr/>
        <a:lstStyle/>
        <a:p>
          <a:endParaRPr lang="en-US"/>
        </a:p>
      </dgm:t>
    </dgm:pt>
    <dgm:pt modelId="{BBE2582A-8292-4260-A20F-348151A270E1}">
      <dgm:prSet/>
      <dgm:spPr/>
      <dgm:t>
        <a:bodyPr/>
        <a:lstStyle/>
        <a:p>
          <a:r>
            <a:rPr lang="en-US"/>
            <a:t>Public Police and Firefighters are paid very well. </a:t>
          </a:r>
        </a:p>
      </dgm:t>
    </dgm:pt>
    <dgm:pt modelId="{03A3E219-E632-4E06-8FB0-BE83C4F695FB}" type="parTrans" cxnId="{493B499B-0895-4C3E-B615-2D0D3595627E}">
      <dgm:prSet/>
      <dgm:spPr/>
      <dgm:t>
        <a:bodyPr/>
        <a:lstStyle/>
        <a:p>
          <a:endParaRPr lang="en-US"/>
        </a:p>
      </dgm:t>
    </dgm:pt>
    <dgm:pt modelId="{F6852DA7-954A-4A27-9510-F60832086BBB}" type="sibTrans" cxnId="{493B499B-0895-4C3E-B615-2D0D3595627E}">
      <dgm:prSet/>
      <dgm:spPr/>
      <dgm:t>
        <a:bodyPr/>
        <a:lstStyle/>
        <a:p>
          <a:endParaRPr lang="en-US"/>
        </a:p>
      </dgm:t>
    </dgm:pt>
    <dgm:pt modelId="{B31746AD-CB9E-4DE2-B0AA-D86CF051D478}" type="pres">
      <dgm:prSet presAssocID="{BC1F4B68-66AC-4120-B91B-5A9B16C6B7D8}" presName="root" presStyleCnt="0">
        <dgm:presLayoutVars>
          <dgm:dir/>
          <dgm:resizeHandles val="exact"/>
        </dgm:presLayoutVars>
      </dgm:prSet>
      <dgm:spPr/>
    </dgm:pt>
    <dgm:pt modelId="{4660D011-B7BE-4980-83B3-4E35788F88ED}" type="pres">
      <dgm:prSet presAssocID="{C4819500-6ED9-4F0D-9760-0D3C6B64A9EC}" presName="compNode" presStyleCnt="0"/>
      <dgm:spPr/>
    </dgm:pt>
    <dgm:pt modelId="{8EBD367E-9B49-4EB9-BA0A-42163AB28601}" type="pres">
      <dgm:prSet presAssocID="{C4819500-6ED9-4F0D-9760-0D3C6B64A9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9717C6C-1CA1-4725-9053-E8AD67681421}" type="pres">
      <dgm:prSet presAssocID="{C4819500-6ED9-4F0D-9760-0D3C6B64A9EC}" presName="spaceRect" presStyleCnt="0"/>
      <dgm:spPr/>
    </dgm:pt>
    <dgm:pt modelId="{24780190-271F-436F-987C-5BD844E93330}" type="pres">
      <dgm:prSet presAssocID="{C4819500-6ED9-4F0D-9760-0D3C6B64A9EC}" presName="textRect" presStyleLbl="revTx" presStyleIdx="0" presStyleCnt="3">
        <dgm:presLayoutVars>
          <dgm:chMax val="1"/>
          <dgm:chPref val="1"/>
        </dgm:presLayoutVars>
      </dgm:prSet>
      <dgm:spPr/>
    </dgm:pt>
    <dgm:pt modelId="{5982F040-68F6-43A0-84FA-84ED0591BDDD}" type="pres">
      <dgm:prSet presAssocID="{13D28857-5EED-4046-A20D-5825DC666D88}" presName="sibTrans" presStyleCnt="0"/>
      <dgm:spPr/>
    </dgm:pt>
    <dgm:pt modelId="{0EC6B00C-B864-46CA-9636-5036FA245954}" type="pres">
      <dgm:prSet presAssocID="{41F5583D-B74E-4F8D-9C09-7A978438880D}" presName="compNode" presStyleCnt="0"/>
      <dgm:spPr/>
    </dgm:pt>
    <dgm:pt modelId="{AB92E020-C9D3-4FC8-B04E-64F537CCF6CE}" type="pres">
      <dgm:prSet presAssocID="{41F5583D-B74E-4F8D-9C09-7A97843888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71D5543-0A75-44DD-97BE-B2CC526A9A9D}" type="pres">
      <dgm:prSet presAssocID="{41F5583D-B74E-4F8D-9C09-7A978438880D}" presName="spaceRect" presStyleCnt="0"/>
      <dgm:spPr/>
    </dgm:pt>
    <dgm:pt modelId="{785CC688-E2DA-4564-8D44-4EEE3FA42AFA}" type="pres">
      <dgm:prSet presAssocID="{41F5583D-B74E-4F8D-9C09-7A978438880D}" presName="textRect" presStyleLbl="revTx" presStyleIdx="1" presStyleCnt="3">
        <dgm:presLayoutVars>
          <dgm:chMax val="1"/>
          <dgm:chPref val="1"/>
        </dgm:presLayoutVars>
      </dgm:prSet>
      <dgm:spPr/>
    </dgm:pt>
    <dgm:pt modelId="{995EAE6D-6D9F-4299-879A-D2F17F0F9E83}" type="pres">
      <dgm:prSet presAssocID="{005FEF44-7C4B-49C1-98F7-C16CB8516BB6}" presName="sibTrans" presStyleCnt="0"/>
      <dgm:spPr/>
    </dgm:pt>
    <dgm:pt modelId="{37FA1B1C-F05D-4BE6-9E60-153A10C17BCD}" type="pres">
      <dgm:prSet presAssocID="{BBE2582A-8292-4260-A20F-348151A270E1}" presName="compNode" presStyleCnt="0"/>
      <dgm:spPr/>
    </dgm:pt>
    <dgm:pt modelId="{FF5CFD61-74BB-4C11-9EC6-BB1DC06E67BC}" type="pres">
      <dgm:prSet presAssocID="{BBE2582A-8292-4260-A20F-348151A270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D36000CF-CE4B-4F7D-A5C3-DF5703CA4FCF}" type="pres">
      <dgm:prSet presAssocID="{BBE2582A-8292-4260-A20F-348151A270E1}" presName="spaceRect" presStyleCnt="0"/>
      <dgm:spPr/>
    </dgm:pt>
    <dgm:pt modelId="{F752733B-20CF-49A2-A68E-4C22F47430CD}" type="pres">
      <dgm:prSet presAssocID="{BBE2582A-8292-4260-A20F-348151A270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5E9F1E-E30C-4F40-B25C-966E552FDCA2}" srcId="{BC1F4B68-66AC-4120-B91B-5A9B16C6B7D8}" destId="{C4819500-6ED9-4F0D-9760-0D3C6B64A9EC}" srcOrd="0" destOrd="0" parTransId="{B26B6DAD-EF36-484C-AFFD-111295C62668}" sibTransId="{13D28857-5EED-4046-A20D-5825DC666D88}"/>
    <dgm:cxn modelId="{82696C63-9EEE-4CCB-A9DE-C3A56CFDBDED}" type="presOf" srcId="{C4819500-6ED9-4F0D-9760-0D3C6B64A9EC}" destId="{24780190-271F-436F-987C-5BD844E93330}" srcOrd="0" destOrd="0" presId="urn:microsoft.com/office/officeart/2018/2/layout/IconLabelList"/>
    <dgm:cxn modelId="{238F7049-4195-49DD-9CA1-7459B3043F4D}" type="presOf" srcId="{41F5583D-B74E-4F8D-9C09-7A978438880D}" destId="{785CC688-E2DA-4564-8D44-4EEE3FA42AFA}" srcOrd="0" destOrd="0" presId="urn:microsoft.com/office/officeart/2018/2/layout/IconLabelList"/>
    <dgm:cxn modelId="{42310751-AABF-4870-BA4C-B7BAB4BD9ABE}" type="presOf" srcId="{BBE2582A-8292-4260-A20F-348151A270E1}" destId="{F752733B-20CF-49A2-A68E-4C22F47430CD}" srcOrd="0" destOrd="0" presId="urn:microsoft.com/office/officeart/2018/2/layout/IconLabelList"/>
    <dgm:cxn modelId="{493B499B-0895-4C3E-B615-2D0D3595627E}" srcId="{BC1F4B68-66AC-4120-B91B-5A9B16C6B7D8}" destId="{BBE2582A-8292-4260-A20F-348151A270E1}" srcOrd="2" destOrd="0" parTransId="{03A3E219-E632-4E06-8FB0-BE83C4F695FB}" sibTransId="{F6852DA7-954A-4A27-9510-F60832086BBB}"/>
    <dgm:cxn modelId="{C2BAB3A4-8E20-463D-BBE2-106B93108D7E}" srcId="{BC1F4B68-66AC-4120-B91B-5A9B16C6B7D8}" destId="{41F5583D-B74E-4F8D-9C09-7A978438880D}" srcOrd="1" destOrd="0" parTransId="{171C8DC4-5603-46CB-8A69-72F509CC21D1}" sibTransId="{005FEF44-7C4B-49C1-98F7-C16CB8516BB6}"/>
    <dgm:cxn modelId="{2A8F3DAC-F433-4E12-A938-78A9CB573599}" type="presOf" srcId="{BC1F4B68-66AC-4120-B91B-5A9B16C6B7D8}" destId="{B31746AD-CB9E-4DE2-B0AA-D86CF051D478}" srcOrd="0" destOrd="0" presId="urn:microsoft.com/office/officeart/2018/2/layout/IconLabelList"/>
    <dgm:cxn modelId="{0B722B79-2017-4B1D-A5D1-9FD9636E61F6}" type="presParOf" srcId="{B31746AD-CB9E-4DE2-B0AA-D86CF051D478}" destId="{4660D011-B7BE-4980-83B3-4E35788F88ED}" srcOrd="0" destOrd="0" presId="urn:microsoft.com/office/officeart/2018/2/layout/IconLabelList"/>
    <dgm:cxn modelId="{7414FF9E-00E9-4640-8044-B6881C62960C}" type="presParOf" srcId="{4660D011-B7BE-4980-83B3-4E35788F88ED}" destId="{8EBD367E-9B49-4EB9-BA0A-42163AB28601}" srcOrd="0" destOrd="0" presId="urn:microsoft.com/office/officeart/2018/2/layout/IconLabelList"/>
    <dgm:cxn modelId="{D962CED5-42E4-4F0E-8C0D-C1EA4CB465E0}" type="presParOf" srcId="{4660D011-B7BE-4980-83B3-4E35788F88ED}" destId="{89717C6C-1CA1-4725-9053-E8AD67681421}" srcOrd="1" destOrd="0" presId="urn:microsoft.com/office/officeart/2018/2/layout/IconLabelList"/>
    <dgm:cxn modelId="{16A90B9A-5EA7-41AD-8BA5-C78623DBEEC9}" type="presParOf" srcId="{4660D011-B7BE-4980-83B3-4E35788F88ED}" destId="{24780190-271F-436F-987C-5BD844E93330}" srcOrd="2" destOrd="0" presId="urn:microsoft.com/office/officeart/2018/2/layout/IconLabelList"/>
    <dgm:cxn modelId="{1C0A0A1A-2179-41CF-B3AE-54A0FFD590DE}" type="presParOf" srcId="{B31746AD-CB9E-4DE2-B0AA-D86CF051D478}" destId="{5982F040-68F6-43A0-84FA-84ED0591BDDD}" srcOrd="1" destOrd="0" presId="urn:microsoft.com/office/officeart/2018/2/layout/IconLabelList"/>
    <dgm:cxn modelId="{802B2286-3B48-46EC-A025-E1262814C88A}" type="presParOf" srcId="{B31746AD-CB9E-4DE2-B0AA-D86CF051D478}" destId="{0EC6B00C-B864-46CA-9636-5036FA245954}" srcOrd="2" destOrd="0" presId="urn:microsoft.com/office/officeart/2018/2/layout/IconLabelList"/>
    <dgm:cxn modelId="{9FCE4386-E4AE-4B76-92BB-AED92F56B1D9}" type="presParOf" srcId="{0EC6B00C-B864-46CA-9636-5036FA245954}" destId="{AB92E020-C9D3-4FC8-B04E-64F537CCF6CE}" srcOrd="0" destOrd="0" presId="urn:microsoft.com/office/officeart/2018/2/layout/IconLabelList"/>
    <dgm:cxn modelId="{0A5DDEC3-1BDC-4D7E-8876-BFDF3C3F4CBD}" type="presParOf" srcId="{0EC6B00C-B864-46CA-9636-5036FA245954}" destId="{B71D5543-0A75-44DD-97BE-B2CC526A9A9D}" srcOrd="1" destOrd="0" presId="urn:microsoft.com/office/officeart/2018/2/layout/IconLabelList"/>
    <dgm:cxn modelId="{D952FB98-22C9-4F77-93E6-3C11466C0526}" type="presParOf" srcId="{0EC6B00C-B864-46CA-9636-5036FA245954}" destId="{785CC688-E2DA-4564-8D44-4EEE3FA42AFA}" srcOrd="2" destOrd="0" presId="urn:microsoft.com/office/officeart/2018/2/layout/IconLabelList"/>
    <dgm:cxn modelId="{DF2D7EFB-51B1-4EC6-BCDE-38D02B695052}" type="presParOf" srcId="{B31746AD-CB9E-4DE2-B0AA-D86CF051D478}" destId="{995EAE6D-6D9F-4299-879A-D2F17F0F9E83}" srcOrd="3" destOrd="0" presId="urn:microsoft.com/office/officeart/2018/2/layout/IconLabelList"/>
    <dgm:cxn modelId="{D2F01096-189D-47EE-B582-A9E15E4C4A23}" type="presParOf" srcId="{B31746AD-CB9E-4DE2-B0AA-D86CF051D478}" destId="{37FA1B1C-F05D-4BE6-9E60-153A10C17BCD}" srcOrd="4" destOrd="0" presId="urn:microsoft.com/office/officeart/2018/2/layout/IconLabelList"/>
    <dgm:cxn modelId="{5101B247-9856-4CE3-A2CD-5DDEE520F0A8}" type="presParOf" srcId="{37FA1B1C-F05D-4BE6-9E60-153A10C17BCD}" destId="{FF5CFD61-74BB-4C11-9EC6-BB1DC06E67BC}" srcOrd="0" destOrd="0" presId="urn:microsoft.com/office/officeart/2018/2/layout/IconLabelList"/>
    <dgm:cxn modelId="{561EC0C3-94E2-45E4-99F4-BB599642E2EF}" type="presParOf" srcId="{37FA1B1C-F05D-4BE6-9E60-153A10C17BCD}" destId="{D36000CF-CE4B-4F7D-A5C3-DF5703CA4FCF}" srcOrd="1" destOrd="0" presId="urn:microsoft.com/office/officeart/2018/2/layout/IconLabelList"/>
    <dgm:cxn modelId="{EA071AE3-2CCF-4928-880F-E26B394582C6}" type="presParOf" srcId="{37FA1B1C-F05D-4BE6-9E60-153A10C17BCD}" destId="{F752733B-20CF-49A2-A68E-4C22F47430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147722-9BCE-4014-A2D9-D5503656F5C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3F147C-333F-4A6A-825F-EBBFA42EF288}">
      <dgm:prSet/>
      <dgm:spPr/>
      <dgm:t>
        <a:bodyPr/>
        <a:lstStyle/>
        <a:p>
          <a:pPr>
            <a:defRPr cap="all"/>
          </a:pPr>
          <a:r>
            <a:rPr lang="en-US"/>
            <a:t>All graphs need to compare the gender differences. </a:t>
          </a:r>
        </a:p>
      </dgm:t>
    </dgm:pt>
    <dgm:pt modelId="{C2635102-3F20-4D9B-96DF-37A071C79933}" type="parTrans" cxnId="{CC328D20-11A2-480C-A63E-C11578A31525}">
      <dgm:prSet/>
      <dgm:spPr/>
      <dgm:t>
        <a:bodyPr/>
        <a:lstStyle/>
        <a:p>
          <a:endParaRPr lang="en-US"/>
        </a:p>
      </dgm:t>
    </dgm:pt>
    <dgm:pt modelId="{3E8AE01F-CE5F-4CC2-89E2-C879462EF6A5}" type="sibTrans" cxnId="{CC328D20-11A2-480C-A63E-C11578A3152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79EEE536-D820-489A-A404-542EFE51F9F9}">
      <dgm:prSet/>
      <dgm:spPr/>
      <dgm:t>
        <a:bodyPr/>
        <a:lstStyle/>
        <a:p>
          <a:pPr>
            <a:defRPr cap="all"/>
          </a:pPr>
          <a:r>
            <a:rPr lang="en-US"/>
            <a:t>All graphs need to be interactive and contain hovert</a:t>
          </a:r>
        </a:p>
      </dgm:t>
    </dgm:pt>
    <dgm:pt modelId="{54923A0D-FF0B-4780-A66D-4F6952EDCB74}" type="parTrans" cxnId="{0FEA5EAC-5234-4341-A021-3E172364FBEC}">
      <dgm:prSet/>
      <dgm:spPr/>
      <dgm:t>
        <a:bodyPr/>
        <a:lstStyle/>
        <a:p>
          <a:endParaRPr lang="en-US"/>
        </a:p>
      </dgm:t>
    </dgm:pt>
    <dgm:pt modelId="{E2016435-0B58-478D-BCCA-76B2987F44AA}" type="sibTrans" cxnId="{0FEA5EAC-5234-4341-A021-3E172364FBE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2421FDC3-31C2-48FA-A9B9-0671421A940B}">
      <dgm:prSet/>
      <dgm:spPr/>
      <dgm:t>
        <a:bodyPr/>
        <a:lstStyle/>
        <a:p>
          <a:pPr>
            <a:defRPr cap="all"/>
          </a:pPr>
          <a:r>
            <a:rPr lang="en-US" dirty="0"/>
            <a:t>Create a more beautiful webpage. </a:t>
          </a:r>
          <a:r>
            <a:rPr lang="en-US" dirty="0" err="1"/>
            <a:t>i.e</a:t>
          </a:r>
          <a:r>
            <a:rPr lang="en-US" dirty="0"/>
            <a:t> add a navigation bar instead of buttons </a:t>
          </a:r>
        </a:p>
      </dgm:t>
    </dgm:pt>
    <dgm:pt modelId="{899D5700-ADF0-4568-8E1B-61523CDF35F2}" type="parTrans" cxnId="{8BCF6E9A-E0A9-4E82-8418-9C24D60E2814}">
      <dgm:prSet/>
      <dgm:spPr/>
      <dgm:t>
        <a:bodyPr/>
        <a:lstStyle/>
        <a:p>
          <a:endParaRPr lang="en-US"/>
        </a:p>
      </dgm:t>
    </dgm:pt>
    <dgm:pt modelId="{E73CC1B1-D1D1-405D-A4AB-DE91211DECC3}" type="sibTrans" cxnId="{8BCF6E9A-E0A9-4E82-8418-9C24D60E281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0034AF6-FBFA-49A5-BC09-A725C6BFBDFE}" type="pres">
      <dgm:prSet presAssocID="{58147722-9BCE-4014-A2D9-D5503656F5C9}" presName="Name0" presStyleCnt="0">
        <dgm:presLayoutVars>
          <dgm:animLvl val="lvl"/>
          <dgm:resizeHandles val="exact"/>
        </dgm:presLayoutVars>
      </dgm:prSet>
      <dgm:spPr/>
    </dgm:pt>
    <dgm:pt modelId="{03F9779D-BAC5-42F4-AD77-B719CF2228F2}" type="pres">
      <dgm:prSet presAssocID="{EF3F147C-333F-4A6A-825F-EBBFA42EF288}" presName="compositeNode" presStyleCnt="0">
        <dgm:presLayoutVars>
          <dgm:bulletEnabled val="1"/>
        </dgm:presLayoutVars>
      </dgm:prSet>
      <dgm:spPr/>
    </dgm:pt>
    <dgm:pt modelId="{CA56548A-F4DF-40CD-9DC1-3C1BC4269AC7}" type="pres">
      <dgm:prSet presAssocID="{EF3F147C-333F-4A6A-825F-EBBFA42EF288}" presName="bgRect" presStyleLbl="alignNode1" presStyleIdx="0" presStyleCnt="3"/>
      <dgm:spPr/>
    </dgm:pt>
    <dgm:pt modelId="{DFEE525C-3169-4E74-9A7F-03A3ADD044FC}" type="pres">
      <dgm:prSet presAssocID="{3E8AE01F-CE5F-4CC2-89E2-C879462EF6A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0CDD572-B269-4C0A-8568-964B8B87EF64}" type="pres">
      <dgm:prSet presAssocID="{EF3F147C-333F-4A6A-825F-EBBFA42EF288}" presName="nodeRect" presStyleLbl="alignNode1" presStyleIdx="0" presStyleCnt="3">
        <dgm:presLayoutVars>
          <dgm:bulletEnabled val="1"/>
        </dgm:presLayoutVars>
      </dgm:prSet>
      <dgm:spPr/>
    </dgm:pt>
    <dgm:pt modelId="{2DBB112A-7F85-4FA2-B547-DCAD7E280E0B}" type="pres">
      <dgm:prSet presAssocID="{3E8AE01F-CE5F-4CC2-89E2-C879462EF6A5}" presName="sibTrans" presStyleCnt="0"/>
      <dgm:spPr/>
    </dgm:pt>
    <dgm:pt modelId="{BC808548-BFBC-4882-9673-091502302E9F}" type="pres">
      <dgm:prSet presAssocID="{79EEE536-D820-489A-A404-542EFE51F9F9}" presName="compositeNode" presStyleCnt="0">
        <dgm:presLayoutVars>
          <dgm:bulletEnabled val="1"/>
        </dgm:presLayoutVars>
      </dgm:prSet>
      <dgm:spPr/>
    </dgm:pt>
    <dgm:pt modelId="{94E1237C-DF11-4B1E-BB91-FC31F7ACCFCE}" type="pres">
      <dgm:prSet presAssocID="{79EEE536-D820-489A-A404-542EFE51F9F9}" presName="bgRect" presStyleLbl="alignNode1" presStyleIdx="1" presStyleCnt="3"/>
      <dgm:spPr/>
    </dgm:pt>
    <dgm:pt modelId="{D5DB1868-D916-45CB-A380-CDC22F008D12}" type="pres">
      <dgm:prSet presAssocID="{E2016435-0B58-478D-BCCA-76B2987F44A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6AD0E3F-FE2F-4811-9B36-F815C501AD4C}" type="pres">
      <dgm:prSet presAssocID="{79EEE536-D820-489A-A404-542EFE51F9F9}" presName="nodeRect" presStyleLbl="alignNode1" presStyleIdx="1" presStyleCnt="3">
        <dgm:presLayoutVars>
          <dgm:bulletEnabled val="1"/>
        </dgm:presLayoutVars>
      </dgm:prSet>
      <dgm:spPr/>
    </dgm:pt>
    <dgm:pt modelId="{9920DBDA-53A7-40C8-9379-93CD76C64559}" type="pres">
      <dgm:prSet presAssocID="{E2016435-0B58-478D-BCCA-76B2987F44AA}" presName="sibTrans" presStyleCnt="0"/>
      <dgm:spPr/>
    </dgm:pt>
    <dgm:pt modelId="{3B73827B-5B8A-4C70-A4E3-F6BA42939E16}" type="pres">
      <dgm:prSet presAssocID="{2421FDC3-31C2-48FA-A9B9-0671421A940B}" presName="compositeNode" presStyleCnt="0">
        <dgm:presLayoutVars>
          <dgm:bulletEnabled val="1"/>
        </dgm:presLayoutVars>
      </dgm:prSet>
      <dgm:spPr/>
    </dgm:pt>
    <dgm:pt modelId="{F925C608-8F0D-4E1A-B71B-C6EEFF33948F}" type="pres">
      <dgm:prSet presAssocID="{2421FDC3-31C2-48FA-A9B9-0671421A940B}" presName="bgRect" presStyleLbl="alignNode1" presStyleIdx="2" presStyleCnt="3"/>
      <dgm:spPr/>
    </dgm:pt>
    <dgm:pt modelId="{935CAA7F-12EF-4C96-B361-512684252547}" type="pres">
      <dgm:prSet presAssocID="{E73CC1B1-D1D1-405D-A4AB-DE91211DECC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FAFFE75-518C-4EF9-B7E4-22BD631D8B55}" type="pres">
      <dgm:prSet presAssocID="{2421FDC3-31C2-48FA-A9B9-0671421A940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03F560A-0D2F-4699-9A6B-1D1B505A382A}" type="presOf" srcId="{3E8AE01F-CE5F-4CC2-89E2-C879462EF6A5}" destId="{DFEE525C-3169-4E74-9A7F-03A3ADD044FC}" srcOrd="0" destOrd="0" presId="urn:microsoft.com/office/officeart/2016/7/layout/LinearBlockProcessNumbered"/>
    <dgm:cxn modelId="{CC328D20-11A2-480C-A63E-C11578A31525}" srcId="{58147722-9BCE-4014-A2D9-D5503656F5C9}" destId="{EF3F147C-333F-4A6A-825F-EBBFA42EF288}" srcOrd="0" destOrd="0" parTransId="{C2635102-3F20-4D9B-96DF-37A071C79933}" sibTransId="{3E8AE01F-CE5F-4CC2-89E2-C879462EF6A5}"/>
    <dgm:cxn modelId="{5FA9FE25-8277-4BD1-8013-B42A3305478D}" type="presOf" srcId="{2421FDC3-31C2-48FA-A9B9-0671421A940B}" destId="{F925C608-8F0D-4E1A-B71B-C6EEFF33948F}" srcOrd="0" destOrd="0" presId="urn:microsoft.com/office/officeart/2016/7/layout/LinearBlockProcessNumbered"/>
    <dgm:cxn modelId="{07B66A33-E158-459D-88EB-E5B62F21A156}" type="presOf" srcId="{EF3F147C-333F-4A6A-825F-EBBFA42EF288}" destId="{CA56548A-F4DF-40CD-9DC1-3C1BC4269AC7}" srcOrd="0" destOrd="0" presId="urn:microsoft.com/office/officeart/2016/7/layout/LinearBlockProcessNumbered"/>
    <dgm:cxn modelId="{1578EE5C-FD75-4354-91B5-4B51085E1FC9}" type="presOf" srcId="{2421FDC3-31C2-48FA-A9B9-0671421A940B}" destId="{7FAFFE75-518C-4EF9-B7E4-22BD631D8B55}" srcOrd="1" destOrd="0" presId="urn:microsoft.com/office/officeart/2016/7/layout/LinearBlockProcessNumbered"/>
    <dgm:cxn modelId="{823D446D-97A4-4BF5-906D-522FFE595573}" type="presOf" srcId="{E73CC1B1-D1D1-405D-A4AB-DE91211DECC3}" destId="{935CAA7F-12EF-4C96-B361-512684252547}" srcOrd="0" destOrd="0" presId="urn:microsoft.com/office/officeart/2016/7/layout/LinearBlockProcessNumbered"/>
    <dgm:cxn modelId="{61F95D70-054C-4910-B2A2-BF6981954FBA}" type="presOf" srcId="{79EEE536-D820-489A-A404-542EFE51F9F9}" destId="{36AD0E3F-FE2F-4811-9B36-F815C501AD4C}" srcOrd="1" destOrd="0" presId="urn:microsoft.com/office/officeart/2016/7/layout/LinearBlockProcessNumbered"/>
    <dgm:cxn modelId="{F34CB296-DB2E-499A-8D4B-373A023E744B}" type="presOf" srcId="{58147722-9BCE-4014-A2D9-D5503656F5C9}" destId="{D0034AF6-FBFA-49A5-BC09-A725C6BFBDFE}" srcOrd="0" destOrd="0" presId="urn:microsoft.com/office/officeart/2016/7/layout/LinearBlockProcessNumbered"/>
    <dgm:cxn modelId="{8BCF6E9A-E0A9-4E82-8418-9C24D60E2814}" srcId="{58147722-9BCE-4014-A2D9-D5503656F5C9}" destId="{2421FDC3-31C2-48FA-A9B9-0671421A940B}" srcOrd="2" destOrd="0" parTransId="{899D5700-ADF0-4568-8E1B-61523CDF35F2}" sibTransId="{E73CC1B1-D1D1-405D-A4AB-DE91211DECC3}"/>
    <dgm:cxn modelId="{6CC779A6-0D8E-4AD1-BD2E-3D30E2FC4044}" type="presOf" srcId="{EF3F147C-333F-4A6A-825F-EBBFA42EF288}" destId="{10CDD572-B269-4C0A-8568-964B8B87EF64}" srcOrd="1" destOrd="0" presId="urn:microsoft.com/office/officeart/2016/7/layout/LinearBlockProcessNumbered"/>
    <dgm:cxn modelId="{E9E025A8-055C-43F9-AA22-D5A3C15168F2}" type="presOf" srcId="{E2016435-0B58-478D-BCCA-76B2987F44AA}" destId="{D5DB1868-D916-45CB-A380-CDC22F008D12}" srcOrd="0" destOrd="0" presId="urn:microsoft.com/office/officeart/2016/7/layout/LinearBlockProcessNumbered"/>
    <dgm:cxn modelId="{0FEA5EAC-5234-4341-A021-3E172364FBEC}" srcId="{58147722-9BCE-4014-A2D9-D5503656F5C9}" destId="{79EEE536-D820-489A-A404-542EFE51F9F9}" srcOrd="1" destOrd="0" parTransId="{54923A0D-FF0B-4780-A66D-4F6952EDCB74}" sibTransId="{E2016435-0B58-478D-BCCA-76B2987F44AA}"/>
    <dgm:cxn modelId="{96BF75CE-307F-4FFC-82B9-AF4E1A8216BF}" type="presOf" srcId="{79EEE536-D820-489A-A404-542EFE51F9F9}" destId="{94E1237C-DF11-4B1E-BB91-FC31F7ACCFCE}" srcOrd="0" destOrd="0" presId="urn:microsoft.com/office/officeart/2016/7/layout/LinearBlockProcessNumbered"/>
    <dgm:cxn modelId="{D4633C75-3BA3-43D0-A806-BDF75182E9ED}" type="presParOf" srcId="{D0034AF6-FBFA-49A5-BC09-A725C6BFBDFE}" destId="{03F9779D-BAC5-42F4-AD77-B719CF2228F2}" srcOrd="0" destOrd="0" presId="urn:microsoft.com/office/officeart/2016/7/layout/LinearBlockProcessNumbered"/>
    <dgm:cxn modelId="{C7199295-E244-45C3-9185-E8A0FFA8F0E1}" type="presParOf" srcId="{03F9779D-BAC5-42F4-AD77-B719CF2228F2}" destId="{CA56548A-F4DF-40CD-9DC1-3C1BC4269AC7}" srcOrd="0" destOrd="0" presId="urn:microsoft.com/office/officeart/2016/7/layout/LinearBlockProcessNumbered"/>
    <dgm:cxn modelId="{3D1BA881-21BE-4783-A389-ACB030C3164B}" type="presParOf" srcId="{03F9779D-BAC5-42F4-AD77-B719CF2228F2}" destId="{DFEE525C-3169-4E74-9A7F-03A3ADD044FC}" srcOrd="1" destOrd="0" presId="urn:microsoft.com/office/officeart/2016/7/layout/LinearBlockProcessNumbered"/>
    <dgm:cxn modelId="{E128A3B3-6421-4785-9901-A7E4595A5FE4}" type="presParOf" srcId="{03F9779D-BAC5-42F4-AD77-B719CF2228F2}" destId="{10CDD572-B269-4C0A-8568-964B8B87EF64}" srcOrd="2" destOrd="0" presId="urn:microsoft.com/office/officeart/2016/7/layout/LinearBlockProcessNumbered"/>
    <dgm:cxn modelId="{8C788B26-37B0-4861-8F52-DB547F721B34}" type="presParOf" srcId="{D0034AF6-FBFA-49A5-BC09-A725C6BFBDFE}" destId="{2DBB112A-7F85-4FA2-B547-DCAD7E280E0B}" srcOrd="1" destOrd="0" presId="urn:microsoft.com/office/officeart/2016/7/layout/LinearBlockProcessNumbered"/>
    <dgm:cxn modelId="{9D84672F-337C-4B0B-94BF-871131763E8C}" type="presParOf" srcId="{D0034AF6-FBFA-49A5-BC09-A725C6BFBDFE}" destId="{BC808548-BFBC-4882-9673-091502302E9F}" srcOrd="2" destOrd="0" presId="urn:microsoft.com/office/officeart/2016/7/layout/LinearBlockProcessNumbered"/>
    <dgm:cxn modelId="{FA7AB902-FE66-434D-B101-42F8A40018DA}" type="presParOf" srcId="{BC808548-BFBC-4882-9673-091502302E9F}" destId="{94E1237C-DF11-4B1E-BB91-FC31F7ACCFCE}" srcOrd="0" destOrd="0" presId="urn:microsoft.com/office/officeart/2016/7/layout/LinearBlockProcessNumbered"/>
    <dgm:cxn modelId="{BA8E69A8-8335-4694-9D90-84C178A4D466}" type="presParOf" srcId="{BC808548-BFBC-4882-9673-091502302E9F}" destId="{D5DB1868-D916-45CB-A380-CDC22F008D12}" srcOrd="1" destOrd="0" presId="urn:microsoft.com/office/officeart/2016/7/layout/LinearBlockProcessNumbered"/>
    <dgm:cxn modelId="{1D4B50D7-3D0F-4231-B41F-C10021600C46}" type="presParOf" srcId="{BC808548-BFBC-4882-9673-091502302E9F}" destId="{36AD0E3F-FE2F-4811-9B36-F815C501AD4C}" srcOrd="2" destOrd="0" presId="urn:microsoft.com/office/officeart/2016/7/layout/LinearBlockProcessNumbered"/>
    <dgm:cxn modelId="{472FAEFE-E267-4DB9-9198-E5618C504EDA}" type="presParOf" srcId="{D0034AF6-FBFA-49A5-BC09-A725C6BFBDFE}" destId="{9920DBDA-53A7-40C8-9379-93CD76C64559}" srcOrd="3" destOrd="0" presId="urn:microsoft.com/office/officeart/2016/7/layout/LinearBlockProcessNumbered"/>
    <dgm:cxn modelId="{22E7EBD3-1023-4853-8CF2-FC2023EEB77B}" type="presParOf" srcId="{D0034AF6-FBFA-49A5-BC09-A725C6BFBDFE}" destId="{3B73827B-5B8A-4C70-A4E3-F6BA42939E16}" srcOrd="4" destOrd="0" presId="urn:microsoft.com/office/officeart/2016/7/layout/LinearBlockProcessNumbered"/>
    <dgm:cxn modelId="{D00E491F-4158-47FB-8346-608A7ACF84FF}" type="presParOf" srcId="{3B73827B-5B8A-4C70-A4E3-F6BA42939E16}" destId="{F925C608-8F0D-4E1A-B71B-C6EEFF33948F}" srcOrd="0" destOrd="0" presId="urn:microsoft.com/office/officeart/2016/7/layout/LinearBlockProcessNumbered"/>
    <dgm:cxn modelId="{A8DF44BB-118B-43ED-BF46-CAB780EA2CC8}" type="presParOf" srcId="{3B73827B-5B8A-4C70-A4E3-F6BA42939E16}" destId="{935CAA7F-12EF-4C96-B361-512684252547}" srcOrd="1" destOrd="0" presId="urn:microsoft.com/office/officeart/2016/7/layout/LinearBlockProcessNumbered"/>
    <dgm:cxn modelId="{40139685-BC8F-4ACB-95DF-B5595F24E418}" type="presParOf" srcId="{3B73827B-5B8A-4C70-A4E3-F6BA42939E16}" destId="{7FAFFE75-518C-4EF9-B7E4-22BD631D8B5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D367E-9B49-4EB9-BA0A-42163AB28601}">
      <dsp:nvSpPr>
        <dsp:cNvPr id="0" name=""/>
        <dsp:cNvSpPr/>
      </dsp:nvSpPr>
      <dsp:spPr>
        <a:xfrm>
          <a:off x="1209598" y="750280"/>
          <a:ext cx="1299738" cy="1299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80190-271F-436F-987C-5BD844E93330}">
      <dsp:nvSpPr>
        <dsp:cNvPr id="0" name=""/>
        <dsp:cNvSpPr/>
      </dsp:nvSpPr>
      <dsp:spPr>
        <a:xfrm>
          <a:off x="415313" y="240666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Men get paid more than women when observing the average, median, and max salaries for 2011 to 2014. </a:t>
          </a:r>
        </a:p>
      </dsp:txBody>
      <dsp:txXfrm>
        <a:off x="415313" y="2406667"/>
        <a:ext cx="2888307" cy="720000"/>
      </dsp:txXfrm>
    </dsp:sp>
    <dsp:sp modelId="{AB92E020-C9D3-4FC8-B04E-64F537CCF6CE}">
      <dsp:nvSpPr>
        <dsp:cNvPr id="0" name=""/>
        <dsp:cNvSpPr/>
      </dsp:nvSpPr>
      <dsp:spPr>
        <a:xfrm>
          <a:off x="4603358" y="750280"/>
          <a:ext cx="1299738" cy="1299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CC688-E2DA-4564-8D44-4EEE3FA42AFA}">
      <dsp:nvSpPr>
        <dsp:cNvPr id="0" name=""/>
        <dsp:cNvSpPr/>
      </dsp:nvSpPr>
      <dsp:spPr>
        <a:xfrm>
          <a:off x="3809074" y="240666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Overtime Pay is not a significant factor in this comparison. </a:t>
          </a:r>
        </a:p>
      </dsp:txBody>
      <dsp:txXfrm>
        <a:off x="3809074" y="2406667"/>
        <a:ext cx="2888307" cy="720000"/>
      </dsp:txXfrm>
    </dsp:sp>
    <dsp:sp modelId="{FF5CFD61-74BB-4C11-9EC6-BB1DC06E67BC}">
      <dsp:nvSpPr>
        <dsp:cNvPr id="0" name=""/>
        <dsp:cNvSpPr/>
      </dsp:nvSpPr>
      <dsp:spPr>
        <a:xfrm>
          <a:off x="7997119" y="750280"/>
          <a:ext cx="1299738" cy="1299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2733B-20CF-49A2-A68E-4C22F47430CD}">
      <dsp:nvSpPr>
        <dsp:cNvPr id="0" name=""/>
        <dsp:cNvSpPr/>
      </dsp:nvSpPr>
      <dsp:spPr>
        <a:xfrm>
          <a:off x="7202835" y="240666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Public Police and Firefighters are paid very well. </a:t>
          </a:r>
        </a:p>
      </dsp:txBody>
      <dsp:txXfrm>
        <a:off x="7202835" y="2406667"/>
        <a:ext cx="288830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6548A-F4DF-40CD-9DC1-3C1BC4269AC7}">
      <dsp:nvSpPr>
        <dsp:cNvPr id="0" name=""/>
        <dsp:cNvSpPr/>
      </dsp:nvSpPr>
      <dsp:spPr>
        <a:xfrm>
          <a:off x="821" y="34275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All graphs need to compare the gender differences. </a:t>
          </a:r>
        </a:p>
      </dsp:txBody>
      <dsp:txXfrm>
        <a:off x="821" y="1631332"/>
        <a:ext cx="3327201" cy="2395585"/>
      </dsp:txXfrm>
    </dsp:sp>
    <dsp:sp modelId="{DFEE525C-3169-4E74-9A7F-03A3ADD044FC}">
      <dsp:nvSpPr>
        <dsp:cNvPr id="0" name=""/>
        <dsp:cNvSpPr/>
      </dsp:nvSpPr>
      <dsp:spPr>
        <a:xfrm>
          <a:off x="821" y="34275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34275"/>
        <a:ext cx="3327201" cy="1597056"/>
      </dsp:txXfrm>
    </dsp:sp>
    <dsp:sp modelId="{94E1237C-DF11-4B1E-BB91-FC31F7ACCFCE}">
      <dsp:nvSpPr>
        <dsp:cNvPr id="0" name=""/>
        <dsp:cNvSpPr/>
      </dsp:nvSpPr>
      <dsp:spPr>
        <a:xfrm>
          <a:off x="3594199" y="34275"/>
          <a:ext cx="3327201" cy="3992641"/>
        </a:xfrm>
        <a:prstGeom prst="rect">
          <a:avLst/>
        </a:prstGeom>
        <a:solidFill>
          <a:schemeClr val="accent2">
            <a:hueOff val="747395"/>
            <a:satOff val="-209"/>
            <a:lumOff val="3529"/>
            <a:alphaOff val="0"/>
          </a:schemeClr>
        </a:solidFill>
        <a:ln w="12700" cap="flat" cmpd="sng" algn="ctr">
          <a:solidFill>
            <a:schemeClr val="accent2">
              <a:hueOff val="747395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All graphs need to be interactive and contain hovert</a:t>
          </a:r>
        </a:p>
      </dsp:txBody>
      <dsp:txXfrm>
        <a:off x="3594199" y="1631332"/>
        <a:ext cx="3327201" cy="2395585"/>
      </dsp:txXfrm>
    </dsp:sp>
    <dsp:sp modelId="{D5DB1868-D916-45CB-A380-CDC22F008D12}">
      <dsp:nvSpPr>
        <dsp:cNvPr id="0" name=""/>
        <dsp:cNvSpPr/>
      </dsp:nvSpPr>
      <dsp:spPr>
        <a:xfrm>
          <a:off x="3594199" y="34275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34275"/>
        <a:ext cx="3327201" cy="1597056"/>
      </dsp:txXfrm>
    </dsp:sp>
    <dsp:sp modelId="{F925C608-8F0D-4E1A-B71B-C6EEFF33948F}">
      <dsp:nvSpPr>
        <dsp:cNvPr id="0" name=""/>
        <dsp:cNvSpPr/>
      </dsp:nvSpPr>
      <dsp:spPr>
        <a:xfrm>
          <a:off x="7187576" y="34275"/>
          <a:ext cx="3327201" cy="3992641"/>
        </a:xfrm>
        <a:prstGeom prst="rect">
          <a:avLst/>
        </a:prstGeom>
        <a:solidFill>
          <a:schemeClr val="accent2">
            <a:hueOff val="1494791"/>
            <a:satOff val="-418"/>
            <a:lumOff val="7058"/>
            <a:alphaOff val="0"/>
          </a:schemeClr>
        </a:solidFill>
        <a:ln w="12700" cap="flat" cmpd="sng" algn="ctr">
          <a:solidFill>
            <a:schemeClr val="accent2">
              <a:hueOff val="1494791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Create a more beautiful webpage. </a:t>
          </a:r>
          <a:r>
            <a:rPr lang="en-US" sz="2300" kern="1200" dirty="0" err="1"/>
            <a:t>i.e</a:t>
          </a:r>
          <a:r>
            <a:rPr lang="en-US" sz="2300" kern="1200" dirty="0"/>
            <a:t> add a navigation bar instead of buttons </a:t>
          </a:r>
        </a:p>
      </dsp:txBody>
      <dsp:txXfrm>
        <a:off x="7187576" y="1631332"/>
        <a:ext cx="3327201" cy="2395585"/>
      </dsp:txXfrm>
    </dsp:sp>
    <dsp:sp modelId="{935CAA7F-12EF-4C96-B361-512684252547}">
      <dsp:nvSpPr>
        <dsp:cNvPr id="0" name=""/>
        <dsp:cNvSpPr/>
      </dsp:nvSpPr>
      <dsp:spPr>
        <a:xfrm>
          <a:off x="7187576" y="34275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34275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29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7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8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4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8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mainedavid92/project_2_group_1/blob/master/SF_Employee_Salary_Data.ipynb" TargetMode="External"/><Relationship Id="rId2" Type="http://schemas.openxmlformats.org/officeDocument/2006/relationships/hyperlink" Target="https://www.kaggle.com/kaggle/sf-salaries/discussion/1826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iew of a city at night&#10;&#10;Description automatically generated">
            <a:extLst>
              <a:ext uri="{FF2B5EF4-FFF2-40B4-BE49-F238E27FC236}">
                <a16:creationId xmlns:a16="http://schemas.microsoft.com/office/drawing/2014/main" id="{E9B3C76F-5EE6-4001-80A1-3334BEB01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" t="9091" r="231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24870-12E3-4510-A40F-F970555BC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San Francisco Salary Exploration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47C4B-5EAB-4AFA-9806-DA802B554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Exploring and Visualizing the Gender Pay Gap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07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018F2-4943-4BA1-BD20-2CB12D6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The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735C-F982-4590-8CD3-02F4E261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094" y="586822"/>
            <a:ext cx="6769769" cy="16459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data for this project comes from 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file that contained ~150,000 entries that included the name, occupation, base pay, overtime pay, and total pay for San Francisco government employees during the years 2011-2014.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https://www.kaggle.com/kaggle/sf-salaries/discussion/18264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Attached here is the link to the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datasource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Below is an example of how the database is formatted. To view the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notebook clink this link: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https://github.com/Romainedavid92/project_2_group_1/blob/master/SF_Employee_Salary_Data.ipynb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368D97-435D-4EDD-A518-0731A409D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1864"/>
              </p:ext>
            </p:extLst>
          </p:nvPr>
        </p:nvGraphicFramePr>
        <p:xfrm>
          <a:off x="557784" y="3186996"/>
          <a:ext cx="11164830" cy="25779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9557">
                  <a:extLst>
                    <a:ext uri="{9D8B030D-6E8A-4147-A177-3AD203B41FA5}">
                      <a16:colId xmlns:a16="http://schemas.microsoft.com/office/drawing/2014/main" val="3249002516"/>
                    </a:ext>
                  </a:extLst>
                </a:gridCol>
                <a:gridCol w="639557">
                  <a:extLst>
                    <a:ext uri="{9D8B030D-6E8A-4147-A177-3AD203B41FA5}">
                      <a16:colId xmlns:a16="http://schemas.microsoft.com/office/drawing/2014/main" val="3176075394"/>
                    </a:ext>
                  </a:extLst>
                </a:gridCol>
                <a:gridCol w="1152917">
                  <a:extLst>
                    <a:ext uri="{9D8B030D-6E8A-4147-A177-3AD203B41FA5}">
                      <a16:colId xmlns:a16="http://schemas.microsoft.com/office/drawing/2014/main" val="3796393636"/>
                    </a:ext>
                  </a:extLst>
                </a:gridCol>
                <a:gridCol w="1068657">
                  <a:extLst>
                    <a:ext uri="{9D8B030D-6E8A-4147-A177-3AD203B41FA5}">
                      <a16:colId xmlns:a16="http://schemas.microsoft.com/office/drawing/2014/main" val="3536082030"/>
                    </a:ext>
                  </a:extLst>
                </a:gridCol>
                <a:gridCol w="744101">
                  <a:extLst>
                    <a:ext uri="{9D8B030D-6E8A-4147-A177-3AD203B41FA5}">
                      <a16:colId xmlns:a16="http://schemas.microsoft.com/office/drawing/2014/main" val="3780505686"/>
                    </a:ext>
                  </a:extLst>
                </a:gridCol>
                <a:gridCol w="985958">
                  <a:extLst>
                    <a:ext uri="{9D8B030D-6E8A-4147-A177-3AD203B41FA5}">
                      <a16:colId xmlns:a16="http://schemas.microsoft.com/office/drawing/2014/main" val="2793614143"/>
                    </a:ext>
                  </a:extLst>
                </a:gridCol>
                <a:gridCol w="779989">
                  <a:extLst>
                    <a:ext uri="{9D8B030D-6E8A-4147-A177-3AD203B41FA5}">
                      <a16:colId xmlns:a16="http://schemas.microsoft.com/office/drawing/2014/main" val="3959353094"/>
                    </a:ext>
                  </a:extLst>
                </a:gridCol>
                <a:gridCol w="719136">
                  <a:extLst>
                    <a:ext uri="{9D8B030D-6E8A-4147-A177-3AD203B41FA5}">
                      <a16:colId xmlns:a16="http://schemas.microsoft.com/office/drawing/2014/main" val="97053894"/>
                    </a:ext>
                  </a:extLst>
                </a:gridCol>
                <a:gridCol w="745661">
                  <a:extLst>
                    <a:ext uri="{9D8B030D-6E8A-4147-A177-3AD203B41FA5}">
                      <a16:colId xmlns:a16="http://schemas.microsoft.com/office/drawing/2014/main" val="362863449"/>
                    </a:ext>
                  </a:extLst>
                </a:gridCol>
                <a:gridCol w="1237177">
                  <a:extLst>
                    <a:ext uri="{9D8B030D-6E8A-4147-A177-3AD203B41FA5}">
                      <a16:colId xmlns:a16="http://schemas.microsoft.com/office/drawing/2014/main" val="2738428622"/>
                    </a:ext>
                  </a:extLst>
                </a:gridCol>
                <a:gridCol w="502244">
                  <a:extLst>
                    <a:ext uri="{9D8B030D-6E8A-4147-A177-3AD203B41FA5}">
                      <a16:colId xmlns:a16="http://schemas.microsoft.com/office/drawing/2014/main" val="1862565640"/>
                    </a:ext>
                  </a:extLst>
                </a:gridCol>
                <a:gridCol w="574021">
                  <a:extLst>
                    <a:ext uri="{9D8B030D-6E8A-4147-A177-3AD203B41FA5}">
                      <a16:colId xmlns:a16="http://schemas.microsoft.com/office/drawing/2014/main" val="3616319153"/>
                    </a:ext>
                  </a:extLst>
                </a:gridCol>
                <a:gridCol w="767506">
                  <a:extLst>
                    <a:ext uri="{9D8B030D-6E8A-4147-A177-3AD203B41FA5}">
                      <a16:colId xmlns:a16="http://schemas.microsoft.com/office/drawing/2014/main" val="2913799273"/>
                    </a:ext>
                  </a:extLst>
                </a:gridCol>
                <a:gridCol w="608349">
                  <a:extLst>
                    <a:ext uri="{9D8B030D-6E8A-4147-A177-3AD203B41FA5}">
                      <a16:colId xmlns:a16="http://schemas.microsoft.com/office/drawing/2014/main" val="4288164251"/>
                    </a:ext>
                  </a:extLst>
                </a:gridCol>
              </a:tblGrid>
              <a:tr h="304835">
                <a:tc>
                  <a:txBody>
                    <a:bodyPr/>
                    <a:lstStyle/>
                    <a:p>
                      <a:pPr algn="l" fontAlgn="ctr"/>
                      <a:endParaRPr 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</a:t>
                      </a: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EmployeeName</a:t>
                      </a: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JobTitle</a:t>
                      </a: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BasePay</a:t>
                      </a: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OvertimePay</a:t>
                      </a: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OtherPay</a:t>
                      </a: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Benefits</a:t>
                      </a: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TotalPay</a:t>
                      </a: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TotalPayBenefits</a:t>
                      </a: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Year</a:t>
                      </a: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Notes</a:t>
                      </a: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Agency</a:t>
                      </a: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</a:txBody>
                  <a:tcPr marL="119089" marR="6795" marT="59545" marB="595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062337"/>
                  </a:ext>
                </a:extLst>
              </a:tr>
              <a:tr h="45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148281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148623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Jacqueline Hubbard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Senior Clerk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13.77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13.77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13.77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2014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San Francisco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PT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879959"/>
                  </a:ext>
                </a:extLst>
              </a:tr>
              <a:tr h="45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148282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148624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Deborah B Honig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Attorney (Civil/Criminal)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13.35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0.13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13.35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13.48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2014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San Francisco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PT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942104"/>
                  </a:ext>
                </a:extLst>
              </a:tr>
              <a:tr h="45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148283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148625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Lorraine Rosenthal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Senior Clerk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12.89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12.89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12.89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2014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San Francisco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PT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0962"/>
                  </a:ext>
                </a:extLst>
              </a:tr>
              <a:tr h="45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148284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148626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Renato C Gurion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Registered Nurse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6.00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1.24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6.00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7.24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2014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San Francisco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PT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561841"/>
                  </a:ext>
                </a:extLst>
              </a:tr>
              <a:tr h="454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148285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148654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Joe Lopez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Counselor, Log Cabin Ranch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-618.13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-618.13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-618.13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2014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San Francisco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PT</a:t>
                      </a:r>
                    </a:p>
                  </a:txBody>
                  <a:tcPr marL="119089" marR="6795" marT="59545" marB="5954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8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78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29FF8-FB3A-4E2F-BC89-114DB45D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Average, Median, and Max Total Pay Male vs Female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ABD1E2-35AB-4F35-9301-8B146B2F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385784"/>
            <a:ext cx="6702552" cy="318371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4E060254-76C2-4982-A4D3-B596A87F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Clip of Bar graph comparing various aspects of male and female salary differences. </a:t>
            </a:r>
          </a:p>
        </p:txBody>
      </p:sp>
    </p:spTree>
    <p:extLst>
      <p:ext uri="{BB962C8B-B14F-4D97-AF65-F5344CB8AC3E}">
        <p14:creationId xmlns:p14="http://schemas.microsoft.com/office/powerpoint/2010/main" val="125181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4EA4A-6D7B-48EA-9974-AE0CCFD1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Top and Bottom Salaries by Job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5E3766-93D6-493D-9538-92CDCDB4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276868"/>
            <a:ext cx="6702552" cy="3401543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8AB8A9-F84B-4945-9F43-0D6F991A4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Horizontal Bar chart that shows the top and bottom salaries by Job Title.</a:t>
            </a:r>
          </a:p>
        </p:txBody>
      </p:sp>
    </p:spTree>
    <p:extLst>
      <p:ext uri="{BB962C8B-B14F-4D97-AF65-F5344CB8AC3E}">
        <p14:creationId xmlns:p14="http://schemas.microsoft.com/office/powerpoint/2010/main" val="200171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FC0A3-A659-45CE-BE45-A9F41BED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Salary Distribution Base Pay and Overtime Pay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46E0C8-5539-4F5B-A67F-BDD59402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327136"/>
            <a:ext cx="6702552" cy="330100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13B049-4894-43BE-975C-DDF8E38AD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 dirty="0"/>
              <a:t>Histogram showing salary distribution when comparing base pay and overtime pay.</a:t>
            </a:r>
          </a:p>
        </p:txBody>
      </p:sp>
    </p:spTree>
    <p:extLst>
      <p:ext uri="{BB962C8B-B14F-4D97-AF65-F5344CB8AC3E}">
        <p14:creationId xmlns:p14="http://schemas.microsoft.com/office/powerpoint/2010/main" val="63293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AADE7-B967-4660-8516-0C9EE16B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Conclusions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56BBD7-6B74-42C7-B2AA-27DF5D0C7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81170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95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4E58A-EDE8-4818-97EF-6D4AB1C0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13F926-F104-4C6D-8F56-24DE0D46D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692954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6953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7244B5"/>
      </a:accent4>
      <a:accent5>
        <a:srgbClr val="AE4DC3"/>
      </a:accent5>
      <a:accent6>
        <a:srgbClr val="B13B96"/>
      </a:accent6>
      <a:hlink>
        <a:srgbClr val="C25B4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380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San Francisco Salary Exploration and Analysis</vt:lpstr>
      <vt:lpstr>The Data</vt:lpstr>
      <vt:lpstr>Average, Median, and Max Total Pay Male vs Female</vt:lpstr>
      <vt:lpstr>Top and Bottom Salaries by Job Title</vt:lpstr>
      <vt:lpstr>Salary Distribution Base Pay and Overtime Pay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Salary Exploration and Analysis</dc:title>
  <dc:creator>David Romaine</dc:creator>
  <cp:lastModifiedBy>David Romaine</cp:lastModifiedBy>
  <cp:revision>1</cp:revision>
  <dcterms:created xsi:type="dcterms:W3CDTF">2020-01-15T22:51:33Z</dcterms:created>
  <dcterms:modified xsi:type="dcterms:W3CDTF">2020-01-15T22:55:48Z</dcterms:modified>
</cp:coreProperties>
</file>