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59" r:id="rId3"/>
    <p:sldId id="266" r:id="rId4"/>
    <p:sldId id="268" r:id="rId5"/>
    <p:sldId id="262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C2AAC-D099-4161-B47B-82CB77034F9F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3624F-B9C1-4E28-B987-0C9A10BCB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82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2843-0049-402A-A885-0EA9490AA0B4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7BA4-60D2-456F-9B23-2FB970E7ECA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934" y="668"/>
            <a:ext cx="1535158" cy="6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6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2843-0049-402A-A885-0EA9490AA0B4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7BA4-60D2-456F-9B23-2FB970E7E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5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2843-0049-402A-A885-0EA9490AA0B4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7BA4-60D2-456F-9B23-2FB970E7E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21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OTEK_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139" y="296082"/>
            <a:ext cx="11538097" cy="249299"/>
          </a:xfrm>
        </p:spPr>
        <p:txBody>
          <a:bodyPr lIns="0" tIns="0" rIns="0" bIns="0">
            <a:noAutofit/>
          </a:bodyPr>
          <a:lstStyle>
            <a:lvl1pPr algn="ctr">
              <a:defRPr sz="1800" b="1">
                <a:solidFill>
                  <a:srgbClr val="354D5D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헤드라인 제목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93072" y="1723332"/>
            <a:ext cx="10736062" cy="4779101"/>
          </a:xfrm>
        </p:spPr>
        <p:txBody>
          <a:bodyPr lIns="0" tIns="0" rIns="0" bIns="0">
            <a:normAutofit/>
          </a:bodyPr>
          <a:lstStyle>
            <a:lvl1pPr marL="180975" indent="-180975">
              <a:lnSpc>
                <a:spcPct val="100000"/>
              </a:lnSpc>
              <a:buFont typeface="Wingdings" pitchFamily="2" charset="2"/>
              <a:buChar char=""/>
              <a:defRPr sz="1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ko-KR" altLang="en-US" dirty="0"/>
              <a:t>상세 내용을 입력해 주세요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4" hasCustomPrompt="1"/>
          </p:nvPr>
        </p:nvSpPr>
        <p:spPr>
          <a:xfrm>
            <a:off x="322629" y="728693"/>
            <a:ext cx="11559118" cy="193899"/>
          </a:xfrm>
        </p:spPr>
        <p:txBody>
          <a:bodyPr lIns="0" tIns="0" rIns="0" bIns="0">
            <a:spAutoFit/>
          </a:bodyPr>
          <a:lstStyle>
            <a:lvl1pPr marL="0" indent="0" algn="ctr">
              <a:buNone/>
              <a:defRPr sz="1400" b="1">
                <a:solidFill>
                  <a:srgbClr val="354D5D"/>
                </a:solidFill>
                <a:latin typeface="+mj-ea"/>
                <a:ea typeface="+mj-ea"/>
              </a:defRPr>
            </a:lvl1pPr>
            <a:lvl2pPr marL="457200" indent="0">
              <a:buNone/>
              <a:defRPr sz="1400">
                <a:solidFill>
                  <a:srgbClr val="616161"/>
                </a:solidFill>
              </a:defRPr>
            </a:lvl2pPr>
            <a:lvl3pPr marL="914400" indent="0">
              <a:buNone/>
              <a:defRPr sz="1400">
                <a:solidFill>
                  <a:srgbClr val="616161"/>
                </a:solidFill>
              </a:defRPr>
            </a:lvl3pPr>
            <a:lvl4pPr marL="1371600" indent="0">
              <a:buNone/>
              <a:defRPr sz="1400">
                <a:solidFill>
                  <a:srgbClr val="616161"/>
                </a:solidFill>
              </a:defRPr>
            </a:lvl4pPr>
            <a:lvl5pPr marL="1828800" indent="0">
              <a:buNone/>
              <a:defRPr sz="1400">
                <a:solidFill>
                  <a:srgbClr val="616161"/>
                </a:solidFill>
              </a:defRPr>
            </a:lvl5pPr>
          </a:lstStyle>
          <a:p>
            <a:pPr lvl="0"/>
            <a:r>
              <a:rPr lang="ko-KR" altLang="en-US" dirty="0"/>
              <a:t>제목 설명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11816591" y="6579722"/>
            <a:ext cx="259481" cy="1946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1334" y="6592949"/>
            <a:ext cx="2743200" cy="184666"/>
          </a:xfrm>
        </p:spPr>
        <p:txBody>
          <a:bodyPr lIns="0" tIns="0" rIns="0" bIns="0" anchor="t">
            <a:normAutofit/>
          </a:bodyPr>
          <a:lstStyle>
            <a:lvl1pPr algn="r"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fld id="{75A5CC70-FEDE-47A3-B1DE-B4C28FFFFC0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5554955" y="581919"/>
            <a:ext cx="1094464" cy="36000"/>
          </a:xfrm>
          <a:prstGeom prst="rect">
            <a:avLst/>
          </a:prstGeom>
          <a:solidFill>
            <a:srgbClr val="354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934" y="668"/>
            <a:ext cx="1535158" cy="6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0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2843-0049-402A-A885-0EA9490AA0B4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7BA4-60D2-456F-9B23-2FB970E7E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9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2843-0049-402A-A885-0EA9490AA0B4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7BA4-60D2-456F-9B23-2FB970E7E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3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2843-0049-402A-A885-0EA9490AA0B4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7BA4-60D2-456F-9B23-2FB970E7E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2843-0049-402A-A885-0EA9490AA0B4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7BA4-60D2-456F-9B23-2FB970E7E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3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2843-0049-402A-A885-0EA9490AA0B4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7BA4-60D2-456F-9B23-2FB970E7E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64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2843-0049-402A-A885-0EA9490AA0B4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7BA4-60D2-456F-9B23-2FB970E7E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2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2843-0049-402A-A885-0EA9490AA0B4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7BA4-60D2-456F-9B23-2FB970E7E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65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2843-0049-402A-A885-0EA9490AA0B4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7BA4-60D2-456F-9B23-2FB970E7E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8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22843-0049-402A-A885-0EA9490AA0B4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7BA4-60D2-456F-9B23-2FB970E7E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3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8637"/>
          </a:xfrm>
        </p:spPr>
        <p:txBody>
          <a:bodyPr>
            <a:normAutofit/>
          </a:bodyPr>
          <a:lstStyle/>
          <a:p>
            <a:r>
              <a:rPr lang="ko-KR" altLang="en-US" sz="3200" b="1" dirty="0" err="1">
                <a:solidFill>
                  <a:srgbClr val="354D5D"/>
                </a:solidFill>
                <a:latin typeface="+mj-ea"/>
              </a:rPr>
              <a:t>서버형</a:t>
            </a:r>
            <a:r>
              <a:rPr lang="ko-KR" altLang="en-US" sz="3200" b="1" dirty="0">
                <a:solidFill>
                  <a:srgbClr val="354D5D"/>
                </a:solidFill>
                <a:latin typeface="+mj-ea"/>
              </a:rPr>
              <a:t> </a:t>
            </a:r>
            <a:r>
              <a:rPr lang="en-US" altLang="ko-KR" sz="3200" b="1" dirty="0" smtClean="0">
                <a:solidFill>
                  <a:srgbClr val="354D5D"/>
                </a:solidFill>
                <a:latin typeface="+mj-ea"/>
              </a:rPr>
              <a:t>OCR</a:t>
            </a:r>
            <a:r>
              <a:rPr lang="ko-KR" altLang="en-US" sz="3200" b="1" smtClean="0">
                <a:solidFill>
                  <a:srgbClr val="354D5D"/>
                </a:solidFill>
                <a:latin typeface="+mj-ea"/>
              </a:rPr>
              <a:t> </a:t>
            </a:r>
            <a:r>
              <a:rPr lang="ko-KR" altLang="en-US" sz="3200" b="1" dirty="0">
                <a:solidFill>
                  <a:srgbClr val="354D5D"/>
                </a:solidFill>
                <a:latin typeface="+mj-ea"/>
              </a:rPr>
              <a:t>기술자료</a:t>
            </a:r>
            <a:endParaRPr lang="ko-KR" altLang="en-US" sz="3200" b="1" dirty="0">
              <a:solidFill>
                <a:srgbClr val="354D5D"/>
              </a:solidFill>
              <a:latin typeface="+mj-ea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524000" y="4148666"/>
            <a:ext cx="9144000" cy="110913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ko-KR" sz="1800" b="1" dirty="0" smtClean="0">
                <a:solidFill>
                  <a:srgbClr val="354D5D"/>
                </a:solidFill>
                <a:latin typeface="+mj-ea"/>
                <a:ea typeface="+mj-ea"/>
                <a:cs typeface="+mj-cs"/>
              </a:rPr>
              <a:t>2019.3</a:t>
            </a:r>
          </a:p>
          <a:p>
            <a:pPr>
              <a:spcBef>
                <a:spcPts val="1800"/>
              </a:spcBef>
            </a:pPr>
            <a:r>
              <a:rPr lang="en-US" altLang="ko-KR" sz="1800" b="1" dirty="0" err="1" smtClean="0">
                <a:solidFill>
                  <a:srgbClr val="354D5D"/>
                </a:solidFill>
                <a:latin typeface="+mj-ea"/>
                <a:ea typeface="+mj-ea"/>
                <a:cs typeface="+mj-cs"/>
              </a:rPr>
              <a:t>Selvas</a:t>
            </a:r>
            <a:r>
              <a:rPr lang="en-US" altLang="ko-KR" sz="1800" b="1" dirty="0" smtClean="0">
                <a:solidFill>
                  <a:srgbClr val="354D5D"/>
                </a:solidFill>
                <a:latin typeface="+mj-ea"/>
                <a:ea typeface="+mj-ea"/>
                <a:cs typeface="+mj-cs"/>
              </a:rPr>
              <a:t> AI</a:t>
            </a:r>
            <a:endParaRPr lang="ko-KR" altLang="en-US" sz="1800" b="1">
              <a:solidFill>
                <a:srgbClr val="354D5D"/>
              </a:solidFill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8321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 noChangeArrowheads="1"/>
          </p:cNvSpPr>
          <p:nvPr>
            <p:ph type="sldNum" idx="12"/>
          </p:nvPr>
        </p:nvSpPr>
        <p:spPr>
          <a:xfrm>
            <a:off x="8684261" y="6593205"/>
            <a:ext cx="2229485" cy="18542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eaLnBrk="0"/>
            <a:fld id="{B9320F77-B9A0-41C5-862A-B4B631284C64}" type="slidenum">
              <a:rPr lang="en-US" altLang="ko-KR" dirty="0">
                <a:latin typeface="맑은 고딕" charset="0"/>
                <a:ea typeface="맑은 고딕" charset="0"/>
              </a:rPr>
              <a:pPr eaLnBrk="0"/>
              <a:t>2</a:t>
            </a:fld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824039" y="270453"/>
            <a:ext cx="8543925" cy="2769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rgbClr val="354D5D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</a:t>
            </a:r>
            <a:r>
              <a:rPr lang="en-US" altLang="ko-KR" dirty="0" smtClean="0"/>
              <a:t>OCR </a:t>
            </a:r>
            <a:r>
              <a:rPr lang="ko-KR" altLang="en-US" smtClean="0"/>
              <a:t>서비스</a:t>
            </a:r>
            <a:r>
              <a:rPr lang="ko-KR" altLang="en-US" smtClean="0"/>
              <a:t> </a:t>
            </a:r>
            <a:r>
              <a:rPr lang="ko-KR" altLang="en-US" smtClean="0"/>
              <a:t>구성</a:t>
            </a:r>
            <a:endParaRPr lang="ko-KR" altLang="en-US" dirty="0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673800" y="738002"/>
            <a:ext cx="6840760" cy="3385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1800" b="1" dirty="0" smtClean="0">
                <a:solidFill>
                  <a:srgbClr val="354D5D"/>
                </a:solidFill>
                <a:latin typeface="+mj-ea"/>
                <a:ea typeface="+mj-ea"/>
                <a:cs typeface="+mj-cs"/>
              </a:rPr>
              <a:t>1.1 </a:t>
            </a:r>
            <a:r>
              <a:rPr lang="ko-KR" altLang="en-US" sz="1800" b="1" smtClean="0">
                <a:solidFill>
                  <a:srgbClr val="354D5D"/>
                </a:solidFill>
                <a:latin typeface="+mj-ea"/>
                <a:ea typeface="+mj-ea"/>
                <a:cs typeface="+mj-cs"/>
              </a:rPr>
              <a:t>시스템 </a:t>
            </a:r>
            <a:r>
              <a:rPr lang="ko-KR" altLang="en-US" sz="1800" b="1" dirty="0">
                <a:solidFill>
                  <a:srgbClr val="354D5D"/>
                </a:solidFill>
                <a:latin typeface="+mj-ea"/>
                <a:ea typeface="+mj-ea"/>
                <a:cs typeface="+mj-cs"/>
              </a:rPr>
              <a:t>구성도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159202" y="5148652"/>
            <a:ext cx="338183" cy="1711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2836006" y="2542537"/>
            <a:ext cx="2083474" cy="326739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1000" b="1">
              <a:solidFill>
                <a:schemeClr val="tx1"/>
              </a:solidFill>
            </a:endParaRPr>
          </a:p>
        </p:txBody>
      </p:sp>
      <p:grpSp>
        <p:nvGrpSpPr>
          <p:cNvPr id="162" name="그룹 161"/>
          <p:cNvGrpSpPr/>
          <p:nvPr/>
        </p:nvGrpSpPr>
        <p:grpSpPr>
          <a:xfrm>
            <a:off x="3572364" y="4140487"/>
            <a:ext cx="756525" cy="1173038"/>
            <a:chOff x="7120937" y="3530561"/>
            <a:chExt cx="756525" cy="1173038"/>
          </a:xfrm>
        </p:grpSpPr>
        <p:pic>
          <p:nvPicPr>
            <p:cNvPr id="163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937" y="3530561"/>
              <a:ext cx="756525" cy="1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4" name="그룹 163"/>
            <p:cNvGrpSpPr/>
            <p:nvPr/>
          </p:nvGrpSpPr>
          <p:grpSpPr>
            <a:xfrm>
              <a:off x="7255870" y="3691627"/>
              <a:ext cx="504825" cy="758327"/>
              <a:chOff x="7255870" y="3691627"/>
              <a:chExt cx="504825" cy="758327"/>
            </a:xfrm>
          </p:grpSpPr>
          <p:pic>
            <p:nvPicPr>
              <p:cNvPr id="165" name="그림 16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5870" y="3691627"/>
                <a:ext cx="504825" cy="758327"/>
              </a:xfrm>
              <a:prstGeom prst="rect">
                <a:avLst/>
              </a:prstGeom>
            </p:spPr>
          </p:pic>
          <p:sp>
            <p:nvSpPr>
              <p:cNvPr id="166" name="TextBox 165"/>
              <p:cNvSpPr txBox="1"/>
              <p:nvPr/>
            </p:nvSpPr>
            <p:spPr>
              <a:xfrm>
                <a:off x="7305116" y="3846854"/>
                <a:ext cx="407413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500" dirty="0" smtClean="0"/>
                  <a:t>850702-215</a:t>
                </a:r>
                <a:endParaRPr lang="ko-KR" altLang="en-US" sz="500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7307364" y="4078608"/>
                <a:ext cx="407413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500" dirty="0" smtClean="0">
                    <a:latin typeface="+mn-ea"/>
                  </a:rPr>
                  <a:t>이수연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7302826" y="4328164"/>
                <a:ext cx="407413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500" dirty="0" smtClean="0">
                    <a:latin typeface="+mn-ea"/>
                  </a:rPr>
                  <a:t>2024.4.15</a:t>
                </a:r>
                <a:endParaRPr lang="ko-KR" altLang="en-US" sz="500" dirty="0">
                  <a:latin typeface="+mn-ea"/>
                </a:endParaRPr>
              </a:p>
            </p:txBody>
          </p:sp>
        </p:grpSp>
      </p:grpSp>
      <p:sp>
        <p:nvSpPr>
          <p:cNvPr id="169" name="직사각형 168"/>
          <p:cNvSpPr/>
          <p:nvPr/>
        </p:nvSpPr>
        <p:spPr>
          <a:xfrm>
            <a:off x="3500996" y="5283163"/>
            <a:ext cx="950156" cy="3955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사용자가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인식결과  확인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3077375" y="2638733"/>
            <a:ext cx="717038" cy="2632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촬영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1" name="오른쪽 화살표 170"/>
          <p:cNvSpPr/>
          <p:nvPr/>
        </p:nvSpPr>
        <p:spPr bwMode="auto">
          <a:xfrm>
            <a:off x="2466033" y="3813203"/>
            <a:ext cx="288000" cy="17938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 wrap="none" lIns="36000" tIns="36000" rIns="36000" bIns="36000" anchor="ctr"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ko-KR" altLang="en-US" sz="1100" b="1">
              <a:solidFill>
                <a:srgbClr val="40404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298549" y="3896833"/>
            <a:ext cx="1056414" cy="98697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73" name="그림 1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522" y="2937290"/>
            <a:ext cx="676275" cy="1114425"/>
          </a:xfrm>
          <a:prstGeom prst="rect">
            <a:avLst/>
          </a:prstGeom>
        </p:spPr>
      </p:pic>
      <p:grpSp>
        <p:nvGrpSpPr>
          <p:cNvPr id="174" name="그룹 173"/>
          <p:cNvGrpSpPr/>
          <p:nvPr/>
        </p:nvGrpSpPr>
        <p:grpSpPr>
          <a:xfrm>
            <a:off x="8848802" y="3065678"/>
            <a:ext cx="1408331" cy="2037113"/>
            <a:chOff x="10268986" y="2594575"/>
            <a:chExt cx="795404" cy="962968"/>
          </a:xfrm>
        </p:grpSpPr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68986" y="2594575"/>
              <a:ext cx="627161" cy="962968"/>
            </a:xfrm>
            <a:prstGeom prst="rect">
              <a:avLst/>
            </a:prstGeom>
          </p:spPr>
        </p:pic>
        <p:sp>
          <p:nvSpPr>
            <p:cNvPr id="176" name="직사각형 175"/>
            <p:cNvSpPr/>
            <p:nvPr/>
          </p:nvSpPr>
          <p:spPr>
            <a:xfrm>
              <a:off x="10530515" y="3158967"/>
              <a:ext cx="533875" cy="20275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영수증 인식</a:t>
              </a:r>
              <a:endParaRPr lang="ko-KR" altLang="en-US" sz="10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77" name="직선 화살표 연결선 176"/>
          <p:cNvCxnSpPr/>
          <p:nvPr/>
        </p:nvCxnSpPr>
        <p:spPr>
          <a:xfrm>
            <a:off x="4740175" y="3425106"/>
            <a:ext cx="3746663" cy="0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그림 1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133" y="3254221"/>
            <a:ext cx="565151" cy="480562"/>
          </a:xfrm>
          <a:prstGeom prst="rect">
            <a:avLst/>
          </a:prstGeom>
        </p:spPr>
      </p:pic>
      <p:sp>
        <p:nvSpPr>
          <p:cNvPr id="180" name="내용 개체 틀 2"/>
          <p:cNvSpPr txBox="1">
            <a:spLocks/>
          </p:cNvSpPr>
          <p:nvPr/>
        </p:nvSpPr>
        <p:spPr>
          <a:xfrm>
            <a:off x="6878375" y="4003503"/>
            <a:ext cx="567593" cy="167107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600" b="1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HTTP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grpSp>
        <p:nvGrpSpPr>
          <p:cNvPr id="181" name="그룹 180"/>
          <p:cNvGrpSpPr/>
          <p:nvPr/>
        </p:nvGrpSpPr>
        <p:grpSpPr>
          <a:xfrm>
            <a:off x="6591781" y="3920308"/>
            <a:ext cx="322165" cy="325889"/>
            <a:chOff x="1241382" y="3193489"/>
            <a:chExt cx="863662" cy="620853"/>
          </a:xfrm>
        </p:grpSpPr>
        <p:sp>
          <p:nvSpPr>
            <p:cNvPr id="182" name="아래로 구부러진 화살표 181"/>
            <p:cNvSpPr/>
            <p:nvPr/>
          </p:nvSpPr>
          <p:spPr>
            <a:xfrm>
              <a:off x="1277044" y="3193489"/>
              <a:ext cx="828000" cy="288000"/>
            </a:xfrm>
            <a:prstGeom prst="curvedDownArrow">
              <a:avLst>
                <a:gd name="adj1" fmla="val 17591"/>
                <a:gd name="adj2" fmla="val 50000"/>
                <a:gd name="adj3" fmla="val 32527"/>
              </a:avLst>
            </a:prstGeom>
            <a:solidFill>
              <a:schemeClr val="accent2"/>
            </a:solidFill>
            <a:ln w="31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아래로 구부러진 화살표 182"/>
            <p:cNvSpPr/>
            <p:nvPr/>
          </p:nvSpPr>
          <p:spPr>
            <a:xfrm flipH="1" flipV="1">
              <a:off x="1241382" y="3526342"/>
              <a:ext cx="828000" cy="288000"/>
            </a:xfrm>
            <a:prstGeom prst="curvedDownArrow">
              <a:avLst>
                <a:gd name="adj1" fmla="val 17378"/>
                <a:gd name="adj2" fmla="val 50000"/>
                <a:gd name="adj3" fmla="val 31452"/>
              </a:avLst>
            </a:prstGeom>
            <a:solidFill>
              <a:schemeClr val="accent2"/>
            </a:solidFill>
            <a:ln w="31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4" name="내용 개체 틀 2"/>
          <p:cNvSpPr txBox="1">
            <a:spLocks/>
          </p:cNvSpPr>
          <p:nvPr/>
        </p:nvSpPr>
        <p:spPr>
          <a:xfrm>
            <a:off x="6352984" y="4798889"/>
            <a:ext cx="965982" cy="169833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36000" bIns="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600" b="1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인식 결과 전송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85" name="내용 개체 틀 2"/>
          <p:cNvSpPr txBox="1">
            <a:spLocks/>
          </p:cNvSpPr>
          <p:nvPr/>
        </p:nvSpPr>
        <p:spPr>
          <a:xfrm>
            <a:off x="6300375" y="3187065"/>
            <a:ext cx="1189006" cy="2109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36000" bIns="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600" b="1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이미지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전송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cxnSp>
        <p:nvCxnSpPr>
          <p:cNvPr id="186" name="직선 화살표 연결선 185"/>
          <p:cNvCxnSpPr/>
          <p:nvPr/>
        </p:nvCxnSpPr>
        <p:spPr>
          <a:xfrm>
            <a:off x="4320495" y="4751237"/>
            <a:ext cx="4230413" cy="0"/>
          </a:xfrm>
          <a:prstGeom prst="straightConnector1">
            <a:avLst/>
          </a:prstGeom>
          <a:ln w="22225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내용 개체 틀 2"/>
          <p:cNvSpPr txBox="1">
            <a:spLocks/>
          </p:cNvSpPr>
          <p:nvPr/>
        </p:nvSpPr>
        <p:spPr>
          <a:xfrm>
            <a:off x="8912548" y="2875466"/>
            <a:ext cx="982950" cy="19167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36000" bIns="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600" b="1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OCR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서버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3202597" y="3087200"/>
            <a:ext cx="442257" cy="6716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297859" y="1178390"/>
            <a:ext cx="9357908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lvl="1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+mn-ea"/>
              </a:rPr>
              <a:t>서버 형 인식 방식은 </a:t>
            </a:r>
            <a:r>
              <a:rPr lang="ko-KR" altLang="en-US" sz="1100" dirty="0" smtClean="0">
                <a:latin typeface="+mn-ea"/>
              </a:rPr>
              <a:t>이미지를 </a:t>
            </a:r>
            <a:r>
              <a:rPr lang="ko-KR" altLang="en-US" sz="1100" dirty="0" smtClean="0">
                <a:latin typeface="+mn-ea"/>
              </a:rPr>
              <a:t>서버에 보내어 인식한 후 결과를 사용자에게 회신함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9" t="12099" r="22675" b="9013"/>
          <a:stretch/>
        </p:blipFill>
        <p:spPr>
          <a:xfrm rot="224439">
            <a:off x="978522" y="2921476"/>
            <a:ext cx="987922" cy="208343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9" t="12099" r="22675" b="9013"/>
          <a:stretch/>
        </p:blipFill>
        <p:spPr>
          <a:xfrm rot="904507">
            <a:off x="3268099" y="3096047"/>
            <a:ext cx="303143" cy="63930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934" y="2929905"/>
            <a:ext cx="676275" cy="1114425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4199673" y="3087200"/>
            <a:ext cx="418766" cy="647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9" t="12099" r="22675" b="9013"/>
          <a:stretch/>
        </p:blipFill>
        <p:spPr>
          <a:xfrm>
            <a:off x="4199672" y="3096047"/>
            <a:ext cx="418766" cy="639301"/>
          </a:xfrm>
          <a:prstGeom prst="rect">
            <a:avLst/>
          </a:prstGeom>
        </p:spPr>
      </p:pic>
      <p:sp>
        <p:nvSpPr>
          <p:cNvPr id="44" name="오른쪽 화살표 43"/>
          <p:cNvSpPr/>
          <p:nvPr/>
        </p:nvSpPr>
        <p:spPr bwMode="auto">
          <a:xfrm>
            <a:off x="3805291" y="3397423"/>
            <a:ext cx="238016" cy="17938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 wrap="none" lIns="36000" tIns="36000" rIns="36000" bIns="36000" anchor="ctr"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ko-KR" altLang="en-US" sz="1100" b="1">
              <a:solidFill>
                <a:srgbClr val="40404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65934" y="2638733"/>
            <a:ext cx="717038" cy="2632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보정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9" t="12099" r="22675" b="9013"/>
          <a:stretch/>
        </p:blipFill>
        <p:spPr>
          <a:xfrm>
            <a:off x="6636987" y="2322657"/>
            <a:ext cx="525184" cy="8017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8199" y="5100564"/>
            <a:ext cx="384927" cy="49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 noChangeArrowheads="1"/>
          </p:cNvSpPr>
          <p:nvPr>
            <p:ph type="sldNum" idx="12"/>
          </p:nvPr>
        </p:nvSpPr>
        <p:spPr>
          <a:xfrm>
            <a:off x="8684261" y="6593205"/>
            <a:ext cx="2229485" cy="18542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eaLnBrk="0"/>
            <a:fld id="{B9320F77-B9A0-41C5-862A-B4B631284C64}" type="slidenum">
              <a:rPr lang="en-US" altLang="ko-KR" dirty="0">
                <a:latin typeface="맑은 고딕" charset="0"/>
                <a:ea typeface="맑은 고딕" charset="0"/>
              </a:rPr>
              <a:pPr eaLnBrk="0"/>
              <a:t>3</a:t>
            </a:fld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824039" y="270453"/>
            <a:ext cx="8543925" cy="2769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rgbClr val="354D5D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</a:t>
            </a:r>
            <a:r>
              <a:rPr lang="en-US" altLang="ko-KR" dirty="0" smtClean="0"/>
              <a:t>OCR </a:t>
            </a:r>
            <a:r>
              <a:rPr lang="ko-KR" altLang="en-US" smtClean="0"/>
              <a:t>서비스 구성</a:t>
            </a:r>
            <a:endParaRPr lang="ko-KR" altLang="en-US" dirty="0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673800" y="738002"/>
            <a:ext cx="6840760" cy="3385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1800" b="1" dirty="0" smtClean="0">
                <a:solidFill>
                  <a:srgbClr val="354D5D"/>
                </a:solidFill>
                <a:latin typeface="+mj-ea"/>
                <a:ea typeface="+mj-ea"/>
                <a:cs typeface="+mj-cs"/>
              </a:rPr>
              <a:t>1.2 Client-Server Interface</a:t>
            </a:r>
            <a:endParaRPr lang="ko-KR" altLang="en-US" sz="1800" b="1" dirty="0">
              <a:solidFill>
                <a:srgbClr val="354D5D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87143" y="4338986"/>
            <a:ext cx="338183" cy="1711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297859" y="1178390"/>
            <a:ext cx="93579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lvl="1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100" b="1" dirty="0" smtClean="0">
                <a:latin typeface="+mn-ea"/>
              </a:rPr>
              <a:t>HTTP </a:t>
            </a:r>
            <a:r>
              <a:rPr lang="en-US" altLang="ko-KR" sz="1100" b="1" dirty="0" smtClean="0">
                <a:latin typeface="+mn-ea"/>
              </a:rPr>
              <a:t>Post method</a:t>
            </a:r>
            <a:r>
              <a:rPr lang="ko-KR" altLang="en-US" sz="1100" b="1" smtClean="0">
                <a:latin typeface="+mn-ea"/>
              </a:rPr>
              <a:t>로 사진 전송</a:t>
            </a:r>
            <a:endParaRPr lang="en-US" altLang="ko-KR" sz="1100" b="1" dirty="0" smtClean="0">
              <a:latin typeface="+mn-ea"/>
            </a:endParaRPr>
          </a:p>
          <a:p>
            <a:pPr marL="265113" lvl="1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100" b="1" dirty="0" smtClean="0">
                <a:latin typeface="+mn-ea"/>
              </a:rPr>
              <a:t>HTTP Response</a:t>
            </a:r>
            <a:r>
              <a:rPr lang="ko-KR" altLang="en-US" sz="1100" b="1" smtClean="0">
                <a:latin typeface="+mn-ea"/>
              </a:rPr>
              <a:t>로 결과 수신하여 </a:t>
            </a:r>
            <a:r>
              <a:rPr lang="ko-KR" altLang="en-US" sz="1100" b="1" smtClean="0">
                <a:latin typeface="+mn-ea"/>
              </a:rPr>
              <a:t>인식 결과 표시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44280" y="3220672"/>
            <a:ext cx="2603967" cy="1565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365637" y="3213863"/>
            <a:ext cx="1617134" cy="270933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Server OS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140406" y="3551512"/>
            <a:ext cx="1996124" cy="998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SelvyOCR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Server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365637" y="3511919"/>
            <a:ext cx="1617134" cy="270933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34125" y="3217309"/>
            <a:ext cx="2459668" cy="1568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286446" y="3179021"/>
            <a:ext cx="1617134" cy="270933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Client Module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68216" y="3548333"/>
            <a:ext cx="1996124" cy="9948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41592" y="3548332"/>
            <a:ext cx="1617134" cy="270933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43" y="3199425"/>
            <a:ext cx="765077" cy="1260761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1750318" y="3349334"/>
            <a:ext cx="519082" cy="811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Camera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506981" y="3803202"/>
            <a:ext cx="123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540501" y="3823522"/>
            <a:ext cx="218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6540501" y="4016532"/>
            <a:ext cx="218440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592303" y="3501311"/>
            <a:ext cx="889627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en-US" altLang="ko-KR" sz="1000" dirty="0" smtClean="0"/>
              <a:t>image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5660502" y="2392533"/>
            <a:ext cx="5142799" cy="5539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&lt;form action="/" method="post" </a:t>
            </a:r>
            <a:r>
              <a:rPr lang="en-US" altLang="ko-KR" sz="1000" dirty="0" err="1"/>
              <a:t>enctype</a:t>
            </a:r>
            <a:r>
              <a:rPr lang="en-US" altLang="ko-KR" sz="1000" dirty="0"/>
              <a:t>="multipart/form-data" data-</a:t>
            </a:r>
            <a:r>
              <a:rPr lang="en-US" altLang="ko-KR" sz="1000" dirty="0" err="1"/>
              <a:t>ajax</a:t>
            </a:r>
            <a:r>
              <a:rPr lang="en-US" altLang="ko-KR" sz="1000" dirty="0"/>
              <a:t>="false"&gt;</a:t>
            </a:r>
          </a:p>
          <a:p>
            <a:r>
              <a:rPr lang="en-US" altLang="ko-KR" sz="1000" dirty="0" smtClean="0"/>
              <a:t>     ….</a:t>
            </a:r>
          </a:p>
          <a:p>
            <a:r>
              <a:rPr lang="en-US" altLang="ko-KR" sz="1000" dirty="0" smtClean="0"/>
              <a:t>&lt;/</a:t>
            </a:r>
            <a:r>
              <a:rPr lang="en-US" altLang="ko-KR" sz="1000" dirty="0"/>
              <a:t>form&gt;</a:t>
            </a: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7085465" y="3592751"/>
            <a:ext cx="1146437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&lt;HTTP Post&gt;</a:t>
            </a:r>
            <a:endParaRPr lang="ko-KR" altLang="en-US" sz="1000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7632701" y="2946531"/>
            <a:ext cx="0" cy="60180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31" y="4829268"/>
            <a:ext cx="765077" cy="1260761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1752006" y="4979177"/>
            <a:ext cx="519082" cy="811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Result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19" name="꺾인 연결선 18"/>
          <p:cNvCxnSpPr>
            <a:endCxn id="67" idx="3"/>
          </p:cNvCxnSpPr>
          <p:nvPr/>
        </p:nvCxnSpPr>
        <p:spPr>
          <a:xfrm rot="10800000" flipV="1">
            <a:off x="2393009" y="4213627"/>
            <a:ext cx="1282373" cy="12460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2523719" y="3960744"/>
            <a:ext cx="889627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&lt;result&gt;</a:t>
            </a:r>
            <a:endParaRPr lang="ko-KR" altLang="en-US" sz="1000" dirty="0"/>
          </a:p>
        </p:txBody>
      </p:sp>
      <p:sp>
        <p:nvSpPr>
          <p:cNvPr id="82" name="직사각형 81"/>
          <p:cNvSpPr/>
          <p:nvPr/>
        </p:nvSpPr>
        <p:spPr>
          <a:xfrm>
            <a:off x="7015392" y="4090516"/>
            <a:ext cx="1271807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&lt;HTTP Response&gt;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786940" y="5257801"/>
            <a:ext cx="447060" cy="502988"/>
          </a:xfrm>
          <a:prstGeom prst="rect">
            <a:avLst/>
          </a:prstGeom>
          <a:solidFill>
            <a:schemeClr val="bg1"/>
          </a:solidFill>
        </p:spPr>
        <p:txBody>
          <a:bodyPr vert="horz" wrap="none" lIns="36000" tIns="36000" rIns="36000" bIns="36000" rtlCol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여권 종류 </a:t>
            </a:r>
            <a:r>
              <a:rPr lang="en-US" altLang="ko-KR" sz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PM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국가 </a:t>
            </a:r>
            <a:r>
              <a:rPr lang="en-US" altLang="ko-KR" sz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KOR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생년 월일 </a:t>
            </a:r>
            <a:r>
              <a:rPr lang="en-US" altLang="ko-KR" sz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850702</a:t>
            </a:r>
            <a:endParaRPr lang="ko-KR" altLang="en-US" sz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9" t="12099" r="22675" b="9013"/>
          <a:stretch/>
        </p:blipFill>
        <p:spPr>
          <a:xfrm>
            <a:off x="1845646" y="3551883"/>
            <a:ext cx="352825" cy="53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824039" y="270453"/>
            <a:ext cx="8543925" cy="2769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rgbClr val="354D5D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OCR </a:t>
            </a:r>
            <a:r>
              <a:rPr lang="ko-KR" altLang="en-US"/>
              <a:t>서비스 구성</a:t>
            </a:r>
            <a:endParaRPr lang="ko-KR" altLang="en-US" dirty="0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673800" y="738002"/>
            <a:ext cx="6840760" cy="3385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1800" b="1" dirty="0" smtClean="0">
                <a:solidFill>
                  <a:srgbClr val="354D5D"/>
                </a:solidFill>
                <a:latin typeface="+mj-ea"/>
                <a:ea typeface="+mj-ea"/>
                <a:cs typeface="+mj-cs"/>
              </a:rPr>
              <a:t>1.2 Client-Server Interface </a:t>
            </a:r>
            <a:endParaRPr lang="ko-KR" altLang="en-US" sz="1800" b="1" dirty="0">
              <a:solidFill>
                <a:srgbClr val="00B0F0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297859" y="1178390"/>
            <a:ext cx="93579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lvl="1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100" b="1" dirty="0" smtClean="0">
                <a:latin typeface="+mn-ea"/>
              </a:rPr>
              <a:t>HTTP Post/Response JSON</a:t>
            </a:r>
          </a:p>
          <a:p>
            <a:pPr marL="265113" lvl="1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100" b="1" dirty="0"/>
              <a:t>Image data</a:t>
            </a:r>
            <a:r>
              <a:rPr lang="ko-KR" altLang="en-US" sz="1100" b="1"/>
              <a:t> </a:t>
            </a:r>
            <a:r>
              <a:rPr lang="en-US" altLang="ko-KR" sz="1100" b="1" dirty="0"/>
              <a:t>base64 </a:t>
            </a:r>
            <a:r>
              <a:rPr lang="en-US" altLang="ko-KR" sz="1100" b="1" dirty="0" smtClean="0"/>
              <a:t>encode</a:t>
            </a:r>
            <a:endParaRPr lang="en-US" altLang="ko-KR" sz="11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042751" y="2206775"/>
            <a:ext cx="4356920" cy="8694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 dirty="0" smtClean="0"/>
              <a:t>Request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http://(server IP):(Port)/</a:t>
            </a:r>
            <a:r>
              <a:rPr lang="en-US" altLang="ko-KR" sz="1000" dirty="0" err="1" smtClean="0"/>
              <a:t>recognize_passport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{“</a:t>
            </a:r>
            <a:r>
              <a:rPr lang="en-US" altLang="ko-KR" sz="1000" b="1" dirty="0" smtClean="0"/>
              <a:t>image</a:t>
            </a:r>
            <a:r>
              <a:rPr lang="en-US" altLang="ko-KR" sz="1000" dirty="0" smtClean="0"/>
              <a:t>” : “/9j/4AAAQSk ……… Xg0wp//Z”,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 </a:t>
            </a:r>
            <a:r>
              <a:rPr lang="en-US" altLang="ko-KR" sz="1000" dirty="0" smtClean="0">
                <a:solidFill>
                  <a:srgbClr val="00B0F0"/>
                </a:solidFill>
              </a:rPr>
              <a:t>“</a:t>
            </a:r>
            <a:r>
              <a:rPr lang="en-US" altLang="ko-KR" sz="1000" b="1" dirty="0" err="1" smtClean="0">
                <a:solidFill>
                  <a:srgbClr val="00B0F0"/>
                </a:solidFill>
              </a:rPr>
              <a:t>fast_recognize</a:t>
            </a:r>
            <a:r>
              <a:rPr lang="en-US" altLang="ko-KR" sz="1000" dirty="0" smtClean="0">
                <a:solidFill>
                  <a:srgbClr val="00B0F0"/>
                </a:solidFill>
              </a:rPr>
              <a:t>” : “True” </a:t>
            </a:r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2042751" y="3399070"/>
            <a:ext cx="4356920" cy="11772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 dirty="0" smtClean="0"/>
              <a:t>Response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r>
              <a:rPr lang="en-US" altLang="ko-KR" sz="1000" dirty="0"/>
              <a:t>{"status":0,</a:t>
            </a:r>
          </a:p>
          <a:p>
            <a:r>
              <a:rPr lang="en-US" altLang="ko-KR" sz="1000" dirty="0" smtClean="0"/>
              <a:t>“date”:”2019-03-01”,</a:t>
            </a:r>
            <a:endParaRPr lang="en-US" altLang="ko-KR" sz="1000" dirty="0"/>
          </a:p>
          <a:p>
            <a:r>
              <a:rPr lang="en-US" altLang="ko-KR" sz="1000" dirty="0" smtClean="0"/>
              <a:t>“price</a:t>
            </a:r>
            <a:r>
              <a:rPr lang="en-US" altLang="ko-KR" sz="1000" dirty="0"/>
              <a:t>":"25320",</a:t>
            </a:r>
          </a:p>
          <a:p>
            <a:r>
              <a:rPr lang="en-US" altLang="ko-KR" sz="1000" dirty="0" smtClean="0"/>
              <a:t>“</a:t>
            </a:r>
            <a:r>
              <a:rPr lang="en-US" altLang="ko-KR" sz="1000" dirty="0" err="1" smtClean="0"/>
              <a:t>company</a:t>
            </a:r>
            <a:r>
              <a:rPr lang="en-US" altLang="ko-KR" sz="1000" dirty="0" err="1"/>
              <a:t>":"LG</a:t>
            </a:r>
            <a:r>
              <a:rPr lang="ko-KR" altLang="en-US" sz="1000"/>
              <a:t>전자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469" y="2365284"/>
            <a:ext cx="2314575" cy="552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5" name="직선 연결선 14"/>
          <p:cNvCxnSpPr>
            <a:stCxn id="58" idx="3"/>
          </p:cNvCxnSpPr>
          <p:nvPr/>
        </p:nvCxnSpPr>
        <p:spPr>
          <a:xfrm flipV="1">
            <a:off x="6399671" y="3987691"/>
            <a:ext cx="7110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3"/>
            <a:endCxn id="13" idx="1"/>
          </p:cNvCxnSpPr>
          <p:nvPr/>
        </p:nvCxnSpPr>
        <p:spPr>
          <a:xfrm flipV="1">
            <a:off x="6399671" y="2641509"/>
            <a:ext cx="7007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44820" y="5121819"/>
            <a:ext cx="7263986" cy="1271836"/>
          </a:xfrm>
          <a:prstGeom prst="rect">
            <a:avLst/>
          </a:prstGeom>
        </p:spPr>
        <p:txBody>
          <a:bodyPr vert="horz" wrap="none" lIns="36000" tIns="36000" rIns="36000" bIns="36000" rtlCol="0">
            <a:noAutofit/>
          </a:bodyPr>
          <a:lstStyle/>
          <a:p>
            <a:pPr marL="17145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status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: 0, -1, -2, -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성공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request 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구문 오류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image error, 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인식 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실패</a:t>
            </a:r>
            <a:endParaRPr lang="en-US" altLang="ko-KR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date : 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날짜</a:t>
            </a:r>
            <a:endParaRPr lang="en-US" altLang="ko-KR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rice : 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가격</a:t>
            </a:r>
            <a:endParaRPr lang="en-US" altLang="ko-KR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ompany : 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제조사</a:t>
            </a:r>
            <a:endParaRPr lang="en-US" altLang="ko-KR" sz="1050" dirty="0" smtClean="0">
              <a:solidFill>
                <a:srgbClr val="00B0F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831" y="3410427"/>
            <a:ext cx="1684048" cy="11658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34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 noChangeArrowheads="1"/>
          </p:cNvSpPr>
          <p:nvPr>
            <p:ph type="sldNum" idx="12"/>
          </p:nvPr>
        </p:nvSpPr>
        <p:spPr>
          <a:xfrm>
            <a:off x="8684261" y="6593205"/>
            <a:ext cx="2229485" cy="18542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eaLnBrk="0"/>
            <a:fld id="{B9320F77-B9A0-41C5-862A-B4B631284C64}" type="slidenum">
              <a:rPr lang="en-US" altLang="ko-KR" dirty="0">
                <a:latin typeface="맑은 고딕" charset="0"/>
                <a:ea typeface="맑은 고딕" charset="0"/>
              </a:rPr>
              <a:pPr eaLnBrk="0"/>
              <a:t>5</a:t>
            </a:fld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824039" y="278920"/>
            <a:ext cx="8543925" cy="2769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rgbClr val="354D5D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smtClean="0"/>
              <a:t>서버형 </a:t>
            </a:r>
            <a:r>
              <a:rPr lang="en-US" altLang="ko-KR" dirty="0" smtClean="0"/>
              <a:t>OCR</a:t>
            </a:r>
            <a:r>
              <a:rPr lang="ko-KR" altLang="en-US" smtClean="0"/>
              <a:t> </a:t>
            </a:r>
            <a:r>
              <a:rPr lang="ko-KR" altLang="en-US" smtClean="0"/>
              <a:t>기술 사양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413549"/>
              </p:ext>
            </p:extLst>
          </p:nvPr>
        </p:nvGraphicFramePr>
        <p:xfrm>
          <a:off x="854827" y="1246823"/>
          <a:ext cx="10669031" cy="2264121"/>
        </p:xfrm>
        <a:graphic>
          <a:graphicData uri="http://schemas.openxmlformats.org/drawingml/2006/table">
            <a:tbl>
              <a:tblPr/>
              <a:tblGrid>
                <a:gridCol w="1437945"/>
                <a:gridCol w="2264229"/>
                <a:gridCol w="6966857"/>
              </a:tblGrid>
              <a:tr h="247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기능 구분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세부 기능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기능 설명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2221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가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</a:t>
                      </a: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구조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1)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지원 플랫폼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X86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기반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64bit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시스템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2)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구성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서버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소프트웨어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357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나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</a:t>
                      </a: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성능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1)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처리 속도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서버에서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인식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소요 시간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평균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초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이미지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전송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클라이언트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&lt;-&gt;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소요되는 시간 제외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네트워크 상태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이미지 크기에 따라 상이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6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2)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지원 이미지 파일 형식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JPG,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PNG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232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다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</a:t>
                      </a: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기능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1)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여권 영역 검출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이미지에서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날짜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’, ‘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가격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‘, ‘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제조사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＇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를 추출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5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8637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감사합니다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2987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36000" tIns="36000" rIns="36000" bIns="36000" rtlCol="0">
        <a:noAutofit/>
      </a:bodyPr>
      <a:lstStyle>
        <a:defPPr marL="0" indent="0" algn="ctr">
          <a:lnSpc>
            <a:spcPct val="120000"/>
          </a:lnSpc>
          <a:spcBef>
            <a:spcPts val="0"/>
          </a:spcBef>
          <a:buNone/>
          <a:defRPr sz="1050" dirty="0">
            <a:solidFill>
              <a:schemeClr val="tx1">
                <a:lumMod val="85000"/>
                <a:lumOff val="1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323</Words>
  <Application>Microsoft Office PowerPoint</Application>
  <PresentationFormat>와이드스크린</PresentationFormat>
  <Paragraphs>83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서버형 OCR 기술자료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>Diotek, Co.,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솔루션 개요</dc:title>
  <dc:creator>Charlie H. Shin</dc:creator>
  <cp:lastModifiedBy>Charlie Hyunghwan Shin</cp:lastModifiedBy>
  <cp:revision>122</cp:revision>
  <dcterms:created xsi:type="dcterms:W3CDTF">2016-01-27T02:33:11Z</dcterms:created>
  <dcterms:modified xsi:type="dcterms:W3CDTF">2019-03-27T09:18:46Z</dcterms:modified>
</cp:coreProperties>
</file>