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29"/>
  </p:notesMasterIdLst>
  <p:handoutMasterIdLst>
    <p:handoutMasterId r:id="rId30"/>
  </p:handoutMasterIdLst>
  <p:sldIdLst>
    <p:sldId id="281" r:id="rId2"/>
    <p:sldId id="282" r:id="rId3"/>
    <p:sldId id="283" r:id="rId4"/>
    <p:sldId id="285" r:id="rId5"/>
    <p:sldId id="284" r:id="rId6"/>
    <p:sldId id="259" r:id="rId7"/>
    <p:sldId id="260" r:id="rId8"/>
    <p:sldId id="261" r:id="rId9"/>
    <p:sldId id="262" r:id="rId10"/>
    <p:sldId id="263" r:id="rId11"/>
    <p:sldId id="264" r:id="rId12"/>
    <p:sldId id="265" r:id="rId13"/>
    <p:sldId id="267" r:id="rId14"/>
    <p:sldId id="279" r:id="rId15"/>
    <p:sldId id="280" r:id="rId16"/>
    <p:sldId id="268" r:id="rId17"/>
    <p:sldId id="269" r:id="rId18"/>
    <p:sldId id="270" r:id="rId19"/>
    <p:sldId id="266" r:id="rId20"/>
    <p:sldId id="271" r:id="rId21"/>
    <p:sldId id="272" r:id="rId22"/>
    <p:sldId id="273" r:id="rId23"/>
    <p:sldId id="274" r:id="rId24"/>
    <p:sldId id="275" r:id="rId25"/>
    <p:sldId id="276" r:id="rId26"/>
    <p:sldId id="277" r:id="rId27"/>
    <p:sldId id="278" r:id="rId28"/>
  </p:sldIdLst>
  <p:sldSz cx="9144000" cy="6858000" type="screen4x3"/>
  <p:notesSz cx="7010400" cy="9296400"/>
  <p:defaultTextStyle>
    <a:defPPr>
      <a:defRPr lang="en-US"/>
    </a:defPPr>
    <a:lvl1pPr algn="l" rtl="0" eaLnBrk="0" fontAlgn="base" hangingPunct="0">
      <a:spcBef>
        <a:spcPct val="0"/>
      </a:spcBef>
      <a:spcAft>
        <a:spcPct val="0"/>
      </a:spcAft>
      <a:defRPr sz="3600" kern="1200">
        <a:solidFill>
          <a:srgbClr val="6C0092"/>
        </a:solidFill>
        <a:latin typeface="Tahoma" panose="020B0604030504040204" pitchFamily="34" charset="0"/>
        <a:ea typeface="+mn-ea"/>
        <a:cs typeface="+mn-cs"/>
      </a:defRPr>
    </a:lvl1pPr>
    <a:lvl2pPr marL="457200" algn="l" rtl="0" eaLnBrk="0" fontAlgn="base" hangingPunct="0">
      <a:spcBef>
        <a:spcPct val="0"/>
      </a:spcBef>
      <a:spcAft>
        <a:spcPct val="0"/>
      </a:spcAft>
      <a:defRPr sz="3600" kern="1200">
        <a:solidFill>
          <a:srgbClr val="6C0092"/>
        </a:solidFill>
        <a:latin typeface="Tahoma" panose="020B0604030504040204" pitchFamily="34" charset="0"/>
        <a:ea typeface="+mn-ea"/>
        <a:cs typeface="+mn-cs"/>
      </a:defRPr>
    </a:lvl2pPr>
    <a:lvl3pPr marL="914400" algn="l" rtl="0" eaLnBrk="0" fontAlgn="base" hangingPunct="0">
      <a:spcBef>
        <a:spcPct val="0"/>
      </a:spcBef>
      <a:spcAft>
        <a:spcPct val="0"/>
      </a:spcAft>
      <a:defRPr sz="3600" kern="1200">
        <a:solidFill>
          <a:srgbClr val="6C0092"/>
        </a:solidFill>
        <a:latin typeface="Tahoma" panose="020B0604030504040204" pitchFamily="34" charset="0"/>
        <a:ea typeface="+mn-ea"/>
        <a:cs typeface="+mn-cs"/>
      </a:defRPr>
    </a:lvl3pPr>
    <a:lvl4pPr marL="1371600" algn="l" rtl="0" eaLnBrk="0" fontAlgn="base" hangingPunct="0">
      <a:spcBef>
        <a:spcPct val="0"/>
      </a:spcBef>
      <a:spcAft>
        <a:spcPct val="0"/>
      </a:spcAft>
      <a:defRPr sz="3600" kern="1200">
        <a:solidFill>
          <a:srgbClr val="6C0092"/>
        </a:solidFill>
        <a:latin typeface="Tahoma" panose="020B0604030504040204" pitchFamily="34" charset="0"/>
        <a:ea typeface="+mn-ea"/>
        <a:cs typeface="+mn-cs"/>
      </a:defRPr>
    </a:lvl4pPr>
    <a:lvl5pPr marL="1828800" algn="l" rtl="0" eaLnBrk="0" fontAlgn="base" hangingPunct="0">
      <a:spcBef>
        <a:spcPct val="0"/>
      </a:spcBef>
      <a:spcAft>
        <a:spcPct val="0"/>
      </a:spcAft>
      <a:defRPr sz="3600" kern="1200">
        <a:solidFill>
          <a:srgbClr val="6C0092"/>
        </a:solidFill>
        <a:latin typeface="Tahoma" panose="020B0604030504040204" pitchFamily="34" charset="0"/>
        <a:ea typeface="+mn-ea"/>
        <a:cs typeface="+mn-cs"/>
      </a:defRPr>
    </a:lvl5pPr>
    <a:lvl6pPr marL="2286000" algn="l" defTabSz="914400" rtl="0" eaLnBrk="1" latinLnBrk="0" hangingPunct="1">
      <a:defRPr sz="3600" kern="1200">
        <a:solidFill>
          <a:srgbClr val="6C0092"/>
        </a:solidFill>
        <a:latin typeface="Tahoma" panose="020B0604030504040204" pitchFamily="34" charset="0"/>
        <a:ea typeface="+mn-ea"/>
        <a:cs typeface="+mn-cs"/>
      </a:defRPr>
    </a:lvl6pPr>
    <a:lvl7pPr marL="2743200" algn="l" defTabSz="914400" rtl="0" eaLnBrk="1" latinLnBrk="0" hangingPunct="1">
      <a:defRPr sz="3600" kern="1200">
        <a:solidFill>
          <a:srgbClr val="6C0092"/>
        </a:solidFill>
        <a:latin typeface="Tahoma" panose="020B0604030504040204" pitchFamily="34" charset="0"/>
        <a:ea typeface="+mn-ea"/>
        <a:cs typeface="+mn-cs"/>
      </a:defRPr>
    </a:lvl7pPr>
    <a:lvl8pPr marL="3200400" algn="l" defTabSz="914400" rtl="0" eaLnBrk="1" latinLnBrk="0" hangingPunct="1">
      <a:defRPr sz="3600" kern="1200">
        <a:solidFill>
          <a:srgbClr val="6C0092"/>
        </a:solidFill>
        <a:latin typeface="Tahoma" panose="020B0604030504040204" pitchFamily="34" charset="0"/>
        <a:ea typeface="+mn-ea"/>
        <a:cs typeface="+mn-cs"/>
      </a:defRPr>
    </a:lvl8pPr>
    <a:lvl9pPr marL="3657600" algn="l" defTabSz="914400" rtl="0" eaLnBrk="1" latinLnBrk="0" hangingPunct="1">
      <a:defRPr sz="3600" kern="1200">
        <a:solidFill>
          <a:srgbClr val="6C0092"/>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8F3E4"/>
    <a:srgbClr val="40458C"/>
    <a:srgbClr val="E7CEC9"/>
    <a:srgbClr val="D3EDDE"/>
    <a:srgbClr val="FFFFB5"/>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434" autoAdjust="0"/>
  </p:normalViewPr>
  <p:slideViewPr>
    <p:cSldViewPr snapToGrid="0">
      <p:cViewPr varScale="1">
        <p:scale>
          <a:sx n="112" d="100"/>
          <a:sy n="112" d="100"/>
        </p:scale>
        <p:origin x="1542" y="96"/>
      </p:cViewPr>
      <p:guideLst>
        <p:guide orient="horz" pos="219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37634" cy="465445"/>
          </a:xfrm>
          <a:prstGeom prst="rect">
            <a:avLst/>
          </a:prstGeom>
          <a:noFill/>
          <a:ln w="9525">
            <a:noFill/>
            <a:miter lim="800000"/>
            <a:headEnd/>
            <a:tailEnd/>
          </a:ln>
        </p:spPr>
        <p:txBody>
          <a:bodyPr vert="horz" wrap="square" lIns="91554" tIns="45779" rIns="91554" bIns="45779" numCol="1" anchor="t" anchorCtr="0" compatLnSpc="1">
            <a:prstTxWarp prst="textNoShape">
              <a:avLst/>
            </a:prstTxWarp>
          </a:bodyPr>
          <a:lstStyle>
            <a:lvl1pPr>
              <a:defRPr sz="1200">
                <a:solidFill>
                  <a:schemeClr val="tx1"/>
                </a:solidFill>
                <a:latin typeface="Tahoma" charset="0"/>
              </a:defRPr>
            </a:lvl1pPr>
          </a:lstStyle>
          <a:p>
            <a:pPr>
              <a:defRPr/>
            </a:pPr>
            <a:endParaRPr lang="en-US"/>
          </a:p>
        </p:txBody>
      </p:sp>
      <p:sp>
        <p:nvSpPr>
          <p:cNvPr id="101379" name="Rectangle 3"/>
          <p:cNvSpPr>
            <a:spLocks noGrp="1" noChangeArrowheads="1"/>
          </p:cNvSpPr>
          <p:nvPr>
            <p:ph type="dt" sz="quarter" idx="1"/>
          </p:nvPr>
        </p:nvSpPr>
        <p:spPr bwMode="auto">
          <a:xfrm>
            <a:off x="3971219" y="0"/>
            <a:ext cx="3037634" cy="465445"/>
          </a:xfrm>
          <a:prstGeom prst="rect">
            <a:avLst/>
          </a:prstGeom>
          <a:noFill/>
          <a:ln w="9525">
            <a:noFill/>
            <a:miter lim="800000"/>
            <a:headEnd/>
            <a:tailEnd/>
          </a:ln>
        </p:spPr>
        <p:txBody>
          <a:bodyPr vert="horz" wrap="square" lIns="91554" tIns="45779" rIns="91554" bIns="45779" numCol="1" anchor="t" anchorCtr="0" compatLnSpc="1">
            <a:prstTxWarp prst="textNoShape">
              <a:avLst/>
            </a:prstTxWarp>
          </a:bodyPr>
          <a:lstStyle>
            <a:lvl1pPr algn="r">
              <a:defRPr sz="1200">
                <a:solidFill>
                  <a:schemeClr val="tx1"/>
                </a:solidFill>
                <a:latin typeface="Tahoma" charset="0"/>
              </a:defRPr>
            </a:lvl1pPr>
          </a:lstStyle>
          <a:p>
            <a:pPr>
              <a:defRPr/>
            </a:pPr>
            <a:endParaRPr lang="en-US"/>
          </a:p>
        </p:txBody>
      </p:sp>
      <p:sp>
        <p:nvSpPr>
          <p:cNvPr id="101380" name="Rectangle 4"/>
          <p:cNvSpPr>
            <a:spLocks noGrp="1" noChangeArrowheads="1"/>
          </p:cNvSpPr>
          <p:nvPr>
            <p:ph type="ftr" sz="quarter" idx="2"/>
          </p:nvPr>
        </p:nvSpPr>
        <p:spPr bwMode="auto">
          <a:xfrm>
            <a:off x="0" y="8829394"/>
            <a:ext cx="3037634" cy="465445"/>
          </a:xfrm>
          <a:prstGeom prst="rect">
            <a:avLst/>
          </a:prstGeom>
          <a:noFill/>
          <a:ln w="9525">
            <a:noFill/>
            <a:miter lim="800000"/>
            <a:headEnd/>
            <a:tailEnd/>
          </a:ln>
        </p:spPr>
        <p:txBody>
          <a:bodyPr vert="horz" wrap="square" lIns="91554" tIns="45779" rIns="91554" bIns="45779" numCol="1" anchor="b" anchorCtr="0" compatLnSpc="1">
            <a:prstTxWarp prst="textNoShape">
              <a:avLst/>
            </a:prstTxWarp>
          </a:bodyPr>
          <a:lstStyle>
            <a:lvl1pPr>
              <a:defRPr sz="1200">
                <a:solidFill>
                  <a:schemeClr val="tx1"/>
                </a:solidFill>
                <a:latin typeface="Tahoma" charset="0"/>
              </a:defRPr>
            </a:lvl1pPr>
          </a:lstStyle>
          <a:p>
            <a:pPr>
              <a:defRPr/>
            </a:pPr>
            <a:endParaRPr lang="en-US"/>
          </a:p>
        </p:txBody>
      </p:sp>
      <p:sp>
        <p:nvSpPr>
          <p:cNvPr id="101381" name="Rectangle 5"/>
          <p:cNvSpPr>
            <a:spLocks noGrp="1" noChangeArrowheads="1"/>
          </p:cNvSpPr>
          <p:nvPr>
            <p:ph type="sldNum" sz="quarter" idx="3"/>
          </p:nvPr>
        </p:nvSpPr>
        <p:spPr bwMode="auto">
          <a:xfrm>
            <a:off x="3971219" y="8829394"/>
            <a:ext cx="3037634" cy="465445"/>
          </a:xfrm>
          <a:prstGeom prst="rect">
            <a:avLst/>
          </a:prstGeom>
          <a:noFill/>
          <a:ln w="9525">
            <a:noFill/>
            <a:miter lim="800000"/>
            <a:headEnd/>
            <a:tailEnd/>
          </a:ln>
        </p:spPr>
        <p:txBody>
          <a:bodyPr vert="horz" wrap="square" lIns="91554" tIns="45779" rIns="91554" bIns="45779" numCol="1" anchor="b" anchorCtr="0" compatLnSpc="1">
            <a:prstTxWarp prst="textNoShape">
              <a:avLst/>
            </a:prstTxWarp>
          </a:bodyPr>
          <a:lstStyle>
            <a:lvl1pPr algn="r">
              <a:defRPr sz="1200">
                <a:solidFill>
                  <a:schemeClr val="tx1"/>
                </a:solidFill>
              </a:defRPr>
            </a:lvl1pPr>
          </a:lstStyle>
          <a:p>
            <a:pPr>
              <a:defRPr/>
            </a:pPr>
            <a:fld id="{0DA8D5DA-8BE5-4AB5-ABF5-E62C9344C7D8}" type="slidenum">
              <a:rPr lang="en-US"/>
              <a:pPr>
                <a:defRPr/>
              </a:pPr>
              <a:t>‹#›</a:t>
            </a:fld>
            <a:endParaRPr lang="en-US"/>
          </a:p>
        </p:txBody>
      </p:sp>
    </p:spTree>
    <p:extLst>
      <p:ext uri="{BB962C8B-B14F-4D97-AF65-F5344CB8AC3E}">
        <p14:creationId xmlns:p14="http://schemas.microsoft.com/office/powerpoint/2010/main" val="2910033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037634" cy="465445"/>
          </a:xfrm>
          <a:prstGeom prst="rect">
            <a:avLst/>
          </a:prstGeom>
          <a:noFill/>
          <a:ln w="9525">
            <a:noFill/>
            <a:miter lim="800000"/>
            <a:headEnd/>
            <a:tailEnd/>
          </a:ln>
        </p:spPr>
        <p:txBody>
          <a:bodyPr vert="horz" wrap="square" lIns="91554" tIns="45779" rIns="91554" bIns="45779" numCol="1" anchor="t" anchorCtr="0" compatLnSpc="1">
            <a:prstTxWarp prst="textNoShape">
              <a:avLst/>
            </a:prstTxWarp>
          </a:bodyPr>
          <a:lstStyle>
            <a:lvl1pPr>
              <a:defRPr sz="1200">
                <a:solidFill>
                  <a:schemeClr val="tx1"/>
                </a:solidFill>
                <a:latin typeface="Tahoma" charset="0"/>
              </a:defRPr>
            </a:lvl1pPr>
          </a:lstStyle>
          <a:p>
            <a:pPr>
              <a:defRPr/>
            </a:pPr>
            <a:endParaRPr lang="en-US"/>
          </a:p>
        </p:txBody>
      </p:sp>
      <p:sp>
        <p:nvSpPr>
          <p:cNvPr id="120835" name="Rectangle 3"/>
          <p:cNvSpPr>
            <a:spLocks noGrp="1" noChangeArrowheads="1"/>
          </p:cNvSpPr>
          <p:nvPr>
            <p:ph type="dt" idx="1"/>
          </p:nvPr>
        </p:nvSpPr>
        <p:spPr bwMode="auto">
          <a:xfrm>
            <a:off x="3971219" y="0"/>
            <a:ext cx="3037634" cy="465445"/>
          </a:xfrm>
          <a:prstGeom prst="rect">
            <a:avLst/>
          </a:prstGeom>
          <a:noFill/>
          <a:ln w="9525">
            <a:noFill/>
            <a:miter lim="800000"/>
            <a:headEnd/>
            <a:tailEnd/>
          </a:ln>
        </p:spPr>
        <p:txBody>
          <a:bodyPr vert="horz" wrap="square" lIns="91554" tIns="45779" rIns="91554" bIns="45779" numCol="1" anchor="t" anchorCtr="0" compatLnSpc="1">
            <a:prstTxWarp prst="textNoShape">
              <a:avLst/>
            </a:prstTxWarp>
          </a:bodyPr>
          <a:lstStyle>
            <a:lvl1pPr algn="r">
              <a:defRPr sz="1200">
                <a:solidFill>
                  <a:schemeClr val="tx1"/>
                </a:solidFill>
                <a:latin typeface="Tahoma"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7450" y="698500"/>
            <a:ext cx="4643438"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701350" y="4415479"/>
            <a:ext cx="5607701" cy="4182755"/>
          </a:xfrm>
          <a:prstGeom prst="rect">
            <a:avLst/>
          </a:prstGeom>
          <a:noFill/>
          <a:ln w="9525">
            <a:noFill/>
            <a:miter lim="800000"/>
            <a:headEnd/>
            <a:tailEnd/>
          </a:ln>
        </p:spPr>
        <p:txBody>
          <a:bodyPr vert="horz" wrap="square" lIns="91554" tIns="45779" rIns="91554" bIns="457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0838" name="Rectangle 6"/>
          <p:cNvSpPr>
            <a:spLocks noGrp="1" noChangeArrowheads="1"/>
          </p:cNvSpPr>
          <p:nvPr>
            <p:ph type="ftr" sz="quarter" idx="4"/>
          </p:nvPr>
        </p:nvSpPr>
        <p:spPr bwMode="auto">
          <a:xfrm>
            <a:off x="0" y="8829394"/>
            <a:ext cx="3037634" cy="465445"/>
          </a:xfrm>
          <a:prstGeom prst="rect">
            <a:avLst/>
          </a:prstGeom>
          <a:noFill/>
          <a:ln w="9525">
            <a:noFill/>
            <a:miter lim="800000"/>
            <a:headEnd/>
            <a:tailEnd/>
          </a:ln>
        </p:spPr>
        <p:txBody>
          <a:bodyPr vert="horz" wrap="square" lIns="91554" tIns="45779" rIns="91554" bIns="45779" numCol="1" anchor="b" anchorCtr="0" compatLnSpc="1">
            <a:prstTxWarp prst="textNoShape">
              <a:avLst/>
            </a:prstTxWarp>
          </a:bodyPr>
          <a:lstStyle>
            <a:lvl1pPr>
              <a:defRPr sz="1200">
                <a:solidFill>
                  <a:schemeClr val="tx1"/>
                </a:solidFill>
                <a:latin typeface="Tahoma" charset="0"/>
              </a:defRPr>
            </a:lvl1pPr>
          </a:lstStyle>
          <a:p>
            <a:pPr>
              <a:defRPr/>
            </a:pPr>
            <a:endParaRPr lang="en-US"/>
          </a:p>
        </p:txBody>
      </p:sp>
      <p:sp>
        <p:nvSpPr>
          <p:cNvPr id="120839" name="Rectangle 7"/>
          <p:cNvSpPr>
            <a:spLocks noGrp="1" noChangeArrowheads="1"/>
          </p:cNvSpPr>
          <p:nvPr>
            <p:ph type="sldNum" sz="quarter" idx="5"/>
          </p:nvPr>
        </p:nvSpPr>
        <p:spPr bwMode="auto">
          <a:xfrm>
            <a:off x="3971219" y="8829394"/>
            <a:ext cx="3037634" cy="465445"/>
          </a:xfrm>
          <a:prstGeom prst="rect">
            <a:avLst/>
          </a:prstGeom>
          <a:noFill/>
          <a:ln w="9525">
            <a:noFill/>
            <a:miter lim="800000"/>
            <a:headEnd/>
            <a:tailEnd/>
          </a:ln>
        </p:spPr>
        <p:txBody>
          <a:bodyPr vert="horz" wrap="square" lIns="91554" tIns="45779" rIns="91554" bIns="45779" numCol="1" anchor="b" anchorCtr="0" compatLnSpc="1">
            <a:prstTxWarp prst="textNoShape">
              <a:avLst/>
            </a:prstTxWarp>
          </a:bodyPr>
          <a:lstStyle>
            <a:lvl1pPr algn="r">
              <a:defRPr sz="1200">
                <a:solidFill>
                  <a:schemeClr val="tx1"/>
                </a:solidFill>
              </a:defRPr>
            </a:lvl1pPr>
          </a:lstStyle>
          <a:p>
            <a:pPr>
              <a:defRPr/>
            </a:pPr>
            <a:fld id="{519DF660-F912-424B-A777-11FB1FCEE3B5}" type="slidenum">
              <a:rPr lang="en-US"/>
              <a:pPr>
                <a:defRPr/>
              </a:pPr>
              <a:t>‹#›</a:t>
            </a:fld>
            <a:endParaRPr lang="en-US"/>
          </a:p>
        </p:txBody>
      </p:sp>
    </p:spTree>
    <p:extLst>
      <p:ext uri="{BB962C8B-B14F-4D97-AF65-F5344CB8AC3E}">
        <p14:creationId xmlns:p14="http://schemas.microsoft.com/office/powerpoint/2010/main" val="3880996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500">
                <a:solidFill>
                  <a:srgbClr val="6C0092"/>
                </a:solidFill>
                <a:latin typeface="Tahoma" panose="020B0604030504040204" pitchFamily="34" charset="0"/>
              </a:defRPr>
            </a:lvl1pPr>
            <a:lvl2pPr marL="728165" indent="-280064">
              <a:defRPr sz="3500">
                <a:solidFill>
                  <a:srgbClr val="6C0092"/>
                </a:solidFill>
                <a:latin typeface="Tahoma" panose="020B0604030504040204" pitchFamily="34" charset="0"/>
              </a:defRPr>
            </a:lvl2pPr>
            <a:lvl3pPr marL="1120254" indent="-224051">
              <a:defRPr sz="3500">
                <a:solidFill>
                  <a:srgbClr val="6C0092"/>
                </a:solidFill>
                <a:latin typeface="Tahoma" panose="020B0604030504040204" pitchFamily="34" charset="0"/>
              </a:defRPr>
            </a:lvl3pPr>
            <a:lvl4pPr marL="1568356" indent="-224051">
              <a:defRPr sz="3500">
                <a:solidFill>
                  <a:srgbClr val="6C0092"/>
                </a:solidFill>
                <a:latin typeface="Tahoma" panose="020B0604030504040204" pitchFamily="34" charset="0"/>
              </a:defRPr>
            </a:lvl4pPr>
            <a:lvl5pPr marL="2016458" indent="-224051">
              <a:defRPr sz="3500">
                <a:solidFill>
                  <a:srgbClr val="6C0092"/>
                </a:solidFill>
                <a:latin typeface="Tahoma" panose="020B0604030504040204" pitchFamily="34" charset="0"/>
              </a:defRPr>
            </a:lvl5pPr>
            <a:lvl6pPr marL="2464559" indent="-224051" eaLnBrk="0" fontAlgn="base" hangingPunct="0">
              <a:spcBef>
                <a:spcPct val="0"/>
              </a:spcBef>
              <a:spcAft>
                <a:spcPct val="0"/>
              </a:spcAft>
              <a:defRPr sz="3500">
                <a:solidFill>
                  <a:srgbClr val="6C0092"/>
                </a:solidFill>
                <a:latin typeface="Tahoma" panose="020B0604030504040204" pitchFamily="34" charset="0"/>
              </a:defRPr>
            </a:lvl6pPr>
            <a:lvl7pPr marL="2912661" indent="-224051" eaLnBrk="0" fontAlgn="base" hangingPunct="0">
              <a:spcBef>
                <a:spcPct val="0"/>
              </a:spcBef>
              <a:spcAft>
                <a:spcPct val="0"/>
              </a:spcAft>
              <a:defRPr sz="3500">
                <a:solidFill>
                  <a:srgbClr val="6C0092"/>
                </a:solidFill>
                <a:latin typeface="Tahoma" panose="020B0604030504040204" pitchFamily="34" charset="0"/>
              </a:defRPr>
            </a:lvl7pPr>
            <a:lvl8pPr marL="3360763" indent="-224051" eaLnBrk="0" fontAlgn="base" hangingPunct="0">
              <a:spcBef>
                <a:spcPct val="0"/>
              </a:spcBef>
              <a:spcAft>
                <a:spcPct val="0"/>
              </a:spcAft>
              <a:defRPr sz="3500">
                <a:solidFill>
                  <a:srgbClr val="6C0092"/>
                </a:solidFill>
                <a:latin typeface="Tahoma" panose="020B0604030504040204" pitchFamily="34" charset="0"/>
              </a:defRPr>
            </a:lvl8pPr>
            <a:lvl9pPr marL="3808865" indent="-224051" eaLnBrk="0" fontAlgn="base" hangingPunct="0">
              <a:spcBef>
                <a:spcPct val="0"/>
              </a:spcBef>
              <a:spcAft>
                <a:spcPct val="0"/>
              </a:spcAft>
              <a:defRPr sz="3500">
                <a:solidFill>
                  <a:srgbClr val="6C0092"/>
                </a:solidFill>
                <a:latin typeface="Tahoma" panose="020B0604030504040204" pitchFamily="34" charset="0"/>
              </a:defRPr>
            </a:lvl9pPr>
          </a:lstStyle>
          <a:p>
            <a:fld id="{F1EE23C6-0BD8-4C66-B455-CEFD315AC4B5}" type="slidenum">
              <a:rPr lang="en-US" altLang="en-US" sz="1200">
                <a:solidFill>
                  <a:schemeClr val="tx1"/>
                </a:solidFill>
              </a:rPr>
              <a:pPr/>
              <a:t>6</a:t>
            </a:fld>
            <a:endParaRPr lang="en-US" altLang="en-US" sz="1200">
              <a:solidFill>
                <a:schemeClr val="tx1"/>
              </a:solidFill>
            </a:endParaRPr>
          </a:p>
        </p:txBody>
      </p:sp>
    </p:spTree>
    <p:extLst>
      <p:ext uri="{BB962C8B-B14F-4D97-AF65-F5344CB8AC3E}">
        <p14:creationId xmlns:p14="http://schemas.microsoft.com/office/powerpoint/2010/main" val="117285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500">
                <a:solidFill>
                  <a:srgbClr val="6C0092"/>
                </a:solidFill>
                <a:latin typeface="Tahoma" panose="020B0604030504040204" pitchFamily="34" charset="0"/>
              </a:defRPr>
            </a:lvl1pPr>
            <a:lvl2pPr marL="728165" indent="-280064">
              <a:defRPr sz="3500">
                <a:solidFill>
                  <a:srgbClr val="6C0092"/>
                </a:solidFill>
                <a:latin typeface="Tahoma" panose="020B0604030504040204" pitchFamily="34" charset="0"/>
              </a:defRPr>
            </a:lvl2pPr>
            <a:lvl3pPr marL="1120254" indent="-224051">
              <a:defRPr sz="3500">
                <a:solidFill>
                  <a:srgbClr val="6C0092"/>
                </a:solidFill>
                <a:latin typeface="Tahoma" panose="020B0604030504040204" pitchFamily="34" charset="0"/>
              </a:defRPr>
            </a:lvl3pPr>
            <a:lvl4pPr marL="1568356" indent="-224051">
              <a:defRPr sz="3500">
                <a:solidFill>
                  <a:srgbClr val="6C0092"/>
                </a:solidFill>
                <a:latin typeface="Tahoma" panose="020B0604030504040204" pitchFamily="34" charset="0"/>
              </a:defRPr>
            </a:lvl4pPr>
            <a:lvl5pPr marL="2016458" indent="-224051">
              <a:defRPr sz="3500">
                <a:solidFill>
                  <a:srgbClr val="6C0092"/>
                </a:solidFill>
                <a:latin typeface="Tahoma" panose="020B0604030504040204" pitchFamily="34" charset="0"/>
              </a:defRPr>
            </a:lvl5pPr>
            <a:lvl6pPr marL="2464559" indent="-224051" eaLnBrk="0" fontAlgn="base" hangingPunct="0">
              <a:spcBef>
                <a:spcPct val="0"/>
              </a:spcBef>
              <a:spcAft>
                <a:spcPct val="0"/>
              </a:spcAft>
              <a:defRPr sz="3500">
                <a:solidFill>
                  <a:srgbClr val="6C0092"/>
                </a:solidFill>
                <a:latin typeface="Tahoma" panose="020B0604030504040204" pitchFamily="34" charset="0"/>
              </a:defRPr>
            </a:lvl6pPr>
            <a:lvl7pPr marL="2912661" indent="-224051" eaLnBrk="0" fontAlgn="base" hangingPunct="0">
              <a:spcBef>
                <a:spcPct val="0"/>
              </a:spcBef>
              <a:spcAft>
                <a:spcPct val="0"/>
              </a:spcAft>
              <a:defRPr sz="3500">
                <a:solidFill>
                  <a:srgbClr val="6C0092"/>
                </a:solidFill>
                <a:latin typeface="Tahoma" panose="020B0604030504040204" pitchFamily="34" charset="0"/>
              </a:defRPr>
            </a:lvl7pPr>
            <a:lvl8pPr marL="3360763" indent="-224051" eaLnBrk="0" fontAlgn="base" hangingPunct="0">
              <a:spcBef>
                <a:spcPct val="0"/>
              </a:spcBef>
              <a:spcAft>
                <a:spcPct val="0"/>
              </a:spcAft>
              <a:defRPr sz="3500">
                <a:solidFill>
                  <a:srgbClr val="6C0092"/>
                </a:solidFill>
                <a:latin typeface="Tahoma" panose="020B0604030504040204" pitchFamily="34" charset="0"/>
              </a:defRPr>
            </a:lvl8pPr>
            <a:lvl9pPr marL="3808865" indent="-224051" eaLnBrk="0" fontAlgn="base" hangingPunct="0">
              <a:spcBef>
                <a:spcPct val="0"/>
              </a:spcBef>
              <a:spcAft>
                <a:spcPct val="0"/>
              </a:spcAft>
              <a:defRPr sz="3500">
                <a:solidFill>
                  <a:srgbClr val="6C0092"/>
                </a:solidFill>
                <a:latin typeface="Tahoma" panose="020B0604030504040204" pitchFamily="34" charset="0"/>
              </a:defRPr>
            </a:lvl9pPr>
          </a:lstStyle>
          <a:p>
            <a:fld id="{6EE166A9-113B-447C-A45E-263F46CFEB89}" type="slidenum">
              <a:rPr lang="en-US" altLang="en-US" sz="1200">
                <a:solidFill>
                  <a:schemeClr val="tx1"/>
                </a:solidFill>
              </a:rPr>
              <a:pPr/>
              <a:t>7</a:t>
            </a:fld>
            <a:endParaRPr lang="en-US" altLang="en-US" sz="1200">
              <a:solidFill>
                <a:schemeClr val="tx1"/>
              </a:solidFill>
            </a:endParaRPr>
          </a:p>
        </p:txBody>
      </p:sp>
    </p:spTree>
    <p:extLst>
      <p:ext uri="{BB962C8B-B14F-4D97-AF65-F5344CB8AC3E}">
        <p14:creationId xmlns:p14="http://schemas.microsoft.com/office/powerpoint/2010/main" val="68978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192"/>
              <a:ext cx="5760" cy="4032"/>
              <a:chOff x="0" y="192"/>
              <a:chExt cx="5760" cy="4032"/>
            </a:xfrm>
          </p:grpSpPr>
          <p:sp>
            <p:nvSpPr>
              <p:cNvPr id="3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6"/>
            <p:cNvGrpSpPr>
              <a:grpSpLocks/>
            </p:cNvGrpSpPr>
            <p:nvPr/>
          </p:nvGrpSpPr>
          <p:grpSpPr bwMode="auto">
            <a:xfrm>
              <a:off x="192" y="0"/>
              <a:ext cx="5376" cy="4320"/>
              <a:chOff x="192" y="0"/>
              <a:chExt cx="5376" cy="4320"/>
            </a:xfrm>
          </p:grpSpPr>
          <p:sp>
            <p:nvSpPr>
              <p:cNvPr id="7"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8" name="Line 62"/>
          <p:cNvSpPr>
            <a:spLocks noChangeShapeType="1"/>
          </p:cNvSpPr>
          <p:nvPr/>
        </p:nvSpPr>
        <p:spPr bwMode="ltGray">
          <a:xfrm>
            <a:off x="90678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 name="Group 63"/>
          <p:cNvGrpSpPr>
            <a:grpSpLocks/>
          </p:cNvGrpSpPr>
          <p:nvPr/>
        </p:nvGrpSpPr>
        <p:grpSpPr bwMode="auto">
          <a:xfrm>
            <a:off x="120650" y="152400"/>
            <a:ext cx="1784350" cy="2324100"/>
            <a:chOff x="96" y="916"/>
            <a:chExt cx="2208" cy="2876"/>
          </a:xfrm>
        </p:grpSpPr>
        <p:sp>
          <p:nvSpPr>
            <p:cNvPr id="60" name="Line 64"/>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5"/>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Arc 66"/>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8979" name="Rectangle 67" descr="Rectangle: Click to edit Master text styles&#10;Second level&#10;Third level&#10;Fourth level&#10;Fifth level"/>
          <p:cNvSpPr>
            <a:spLocks noGrp="1" noChangeArrowheads="1"/>
          </p:cNvSpPr>
          <p:nvPr>
            <p:ph type="subTitle" idx="1"/>
          </p:nvPr>
        </p:nvSpPr>
        <p:spPr>
          <a:xfrm>
            <a:off x="1371600" y="3886200"/>
            <a:ext cx="6400800" cy="1752600"/>
          </a:xfrm>
        </p:spPr>
        <p:txBody>
          <a:bodyPr/>
          <a:lstStyle>
            <a:lvl1pPr marL="0" indent="0" algn="ctr">
              <a:buFont typeface="Wingdings 3" pitchFamily="18" charset="2"/>
              <a:buNone/>
              <a:defRPr/>
            </a:lvl1pPr>
          </a:lstStyle>
          <a:p>
            <a:r>
              <a:rPr lang="en-US"/>
              <a:t>Click to edit Master subtitle style</a:t>
            </a:r>
          </a:p>
        </p:txBody>
      </p:sp>
      <p:sp>
        <p:nvSpPr>
          <p:cNvPr id="38982" name="Rectangle 70"/>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302094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12909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252413"/>
            <a:ext cx="2168525" cy="5233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8450" y="252413"/>
            <a:ext cx="6354763" cy="5233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1805309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98450" y="252413"/>
            <a:ext cx="82296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69888" y="1371600"/>
            <a:ext cx="422592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69888" y="3505200"/>
            <a:ext cx="422592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748213" y="1371600"/>
            <a:ext cx="422592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8"/>
          <p:cNvSpPr>
            <a:spLocks noGrp="1" noChangeArrowheads="1"/>
          </p:cNvSpPr>
          <p:nvPr>
            <p:ph type="ftr" sz="quarter" idx="10"/>
          </p:nvPr>
        </p:nvSpPr>
        <p:spPr>
          <a:ln/>
        </p:spPr>
        <p:txBody>
          <a:bodyPr/>
          <a:lstStyle>
            <a:lvl1pPr>
              <a:defRPr/>
            </a:lvl1pPr>
          </a:lstStyle>
          <a:p>
            <a:pPr>
              <a:defRPr/>
            </a:pPr>
            <a:endParaRPr lang="en-US"/>
          </a:p>
        </p:txBody>
      </p:sp>
      <p:sp>
        <p:nvSpPr>
          <p:cNvPr id="7"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630234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8450" y="252413"/>
            <a:ext cx="8229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9888" y="1371600"/>
            <a:ext cx="422592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48213" y="1371600"/>
            <a:ext cx="422592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48213" y="3505200"/>
            <a:ext cx="422592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8"/>
          <p:cNvSpPr>
            <a:spLocks noGrp="1" noChangeArrowheads="1"/>
          </p:cNvSpPr>
          <p:nvPr>
            <p:ph type="ftr" sz="quarter" idx="10"/>
          </p:nvPr>
        </p:nvSpPr>
        <p:spPr>
          <a:ln/>
        </p:spPr>
        <p:txBody>
          <a:bodyPr/>
          <a:lstStyle>
            <a:lvl1pPr>
              <a:defRPr/>
            </a:lvl1pPr>
          </a:lstStyle>
          <a:p>
            <a:pPr>
              <a:defRPr/>
            </a:pPr>
            <a:endParaRPr lang="en-US"/>
          </a:p>
        </p:txBody>
      </p:sp>
      <p:sp>
        <p:nvSpPr>
          <p:cNvPr id="7"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30482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142925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169289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9888" y="1371600"/>
            <a:ext cx="42259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8213" y="1371600"/>
            <a:ext cx="42259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82811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8"/>
          <p:cNvSpPr>
            <a:spLocks noGrp="1" noChangeArrowheads="1"/>
          </p:cNvSpPr>
          <p:nvPr>
            <p:ph type="ftr" sz="quarter" idx="10"/>
          </p:nvPr>
        </p:nvSpPr>
        <p:spPr>
          <a:ln/>
        </p:spPr>
        <p:txBody>
          <a:bodyPr/>
          <a:lstStyle>
            <a:lvl1pPr>
              <a:defRPr/>
            </a:lvl1pPr>
          </a:lstStyle>
          <a:p>
            <a:pPr>
              <a:defRPr/>
            </a:pPr>
            <a:endParaRPr lang="en-US"/>
          </a:p>
        </p:txBody>
      </p:sp>
      <p:sp>
        <p:nvSpPr>
          <p:cNvPr id="8"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55270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8"/>
          <p:cNvSpPr>
            <a:spLocks noGrp="1" noChangeArrowheads="1"/>
          </p:cNvSpPr>
          <p:nvPr>
            <p:ph type="ftr" sz="quarter" idx="10"/>
          </p:nvPr>
        </p:nvSpPr>
        <p:spPr>
          <a:ln/>
        </p:spPr>
        <p:txBody>
          <a:bodyPr/>
          <a:lstStyle>
            <a:lvl1pPr>
              <a:defRPr/>
            </a:lvl1pPr>
          </a:lstStyle>
          <a:p>
            <a:pPr>
              <a:defRPr/>
            </a:pPr>
            <a:endParaRPr lang="en-US"/>
          </a:p>
        </p:txBody>
      </p:sp>
      <p:sp>
        <p:nvSpPr>
          <p:cNvPr id="4"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400043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8"/>
          <p:cNvSpPr>
            <a:spLocks noGrp="1" noChangeArrowheads="1"/>
          </p:cNvSpPr>
          <p:nvPr>
            <p:ph type="ftr" sz="quarter" idx="10"/>
          </p:nvPr>
        </p:nvSpPr>
        <p:spPr>
          <a:ln/>
        </p:spPr>
        <p:txBody>
          <a:bodyPr/>
          <a:lstStyle>
            <a:lvl1pPr>
              <a:defRPr/>
            </a:lvl1pPr>
          </a:lstStyle>
          <a:p>
            <a:pPr>
              <a:defRPr/>
            </a:pPr>
            <a:endParaRPr lang="en-US"/>
          </a:p>
        </p:txBody>
      </p:sp>
      <p:sp>
        <p:nvSpPr>
          <p:cNvPr id="3"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76339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86604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96501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42" name="Group 3"/>
            <p:cNvGrpSpPr>
              <a:grpSpLocks/>
            </p:cNvGrpSpPr>
            <p:nvPr/>
          </p:nvGrpSpPr>
          <p:grpSpPr bwMode="auto">
            <a:xfrm>
              <a:off x="0" y="192"/>
              <a:ext cx="5760" cy="4032"/>
              <a:chOff x="0" y="192"/>
              <a:chExt cx="5760" cy="4032"/>
            </a:xfrm>
          </p:grpSpPr>
          <p:sp>
            <p:nvSpPr>
              <p:cNvPr id="107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3" name="Group 26"/>
            <p:cNvGrpSpPr>
              <a:grpSpLocks/>
            </p:cNvGrpSpPr>
            <p:nvPr/>
          </p:nvGrpSpPr>
          <p:grpSpPr bwMode="auto">
            <a:xfrm>
              <a:off x="192" y="0"/>
              <a:ext cx="5376" cy="4320"/>
              <a:chOff x="192" y="0"/>
              <a:chExt cx="5376" cy="4320"/>
            </a:xfrm>
          </p:grpSpPr>
          <p:sp>
            <p:nvSpPr>
              <p:cNvPr id="104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27" name="Group 57"/>
          <p:cNvGrpSpPr>
            <a:grpSpLocks/>
          </p:cNvGrpSpPr>
          <p:nvPr userDrawn="1"/>
        </p:nvGrpSpPr>
        <p:grpSpPr bwMode="auto">
          <a:xfrm>
            <a:off x="6605588" y="6400800"/>
            <a:ext cx="2386012" cy="457200"/>
            <a:chOff x="2064" y="3984"/>
            <a:chExt cx="1920" cy="288"/>
          </a:xfrm>
        </p:grpSpPr>
        <p:sp>
          <p:nvSpPr>
            <p:cNvPr id="1037" name="Rectangle 58" descr="60%"/>
            <p:cNvSpPr>
              <a:spLocks noChangeArrowheads="1"/>
            </p:cNvSpPr>
            <p:nvPr userDrawn="1"/>
          </p:nvSpPr>
          <p:spPr bwMode="ltGray">
            <a:xfrm>
              <a:off x="2113" y="4032"/>
              <a:ext cx="1823"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pPr>
                <a:defRPr/>
              </a:pPr>
              <a:endParaRPr lang="en-US" smtClean="0"/>
            </a:p>
          </p:txBody>
        </p:sp>
        <p:sp>
          <p:nvSpPr>
            <p:cNvPr id="1038" name="Line 59"/>
            <p:cNvSpPr>
              <a:spLocks noChangeShapeType="1"/>
            </p:cNvSpPr>
            <p:nvPr userDrawn="1"/>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60"/>
            <p:cNvSpPr>
              <a:spLocks noChangeShapeType="1"/>
            </p:cNvSpPr>
            <p:nvPr userDrawn="1"/>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61"/>
            <p:cNvSpPr>
              <a:spLocks noChangeShapeType="1"/>
            </p:cNvSpPr>
            <p:nvPr userDrawn="1"/>
          </p:nvSpPr>
          <p:spPr bwMode="ltGray">
            <a:xfrm>
              <a:off x="2113"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62"/>
            <p:cNvSpPr>
              <a:spLocks noChangeShapeType="1"/>
            </p:cNvSpPr>
            <p:nvPr userDrawn="1"/>
          </p:nvSpPr>
          <p:spPr bwMode="ltGray">
            <a:xfrm>
              <a:off x="3935"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8" name="Line 80"/>
          <p:cNvSpPr>
            <a:spLocks noChangeShapeType="1"/>
          </p:cNvSpPr>
          <p:nvPr/>
        </p:nvSpPr>
        <p:spPr bwMode="ltGray">
          <a:xfrm>
            <a:off x="90678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29" name="Group 81"/>
          <p:cNvGrpSpPr>
            <a:grpSpLocks/>
          </p:cNvGrpSpPr>
          <p:nvPr/>
        </p:nvGrpSpPr>
        <p:grpSpPr bwMode="auto">
          <a:xfrm>
            <a:off x="120650" y="152400"/>
            <a:ext cx="1784350" cy="2324100"/>
            <a:chOff x="96" y="916"/>
            <a:chExt cx="2208" cy="2876"/>
          </a:xfrm>
        </p:grpSpPr>
        <p:sp>
          <p:nvSpPr>
            <p:cNvPr id="1034" name="Line 82"/>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83"/>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 name="Arc 84"/>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30" name="Rectangle 76" descr="Rectangle: Click to edit Master text styles&#10;Second level&#10;Third level&#10;Fourth level&#10;Fifth level"/>
          <p:cNvSpPr>
            <a:spLocks noGrp="1" noChangeArrowheads="1"/>
          </p:cNvSpPr>
          <p:nvPr>
            <p:ph type="body" idx="1"/>
          </p:nvPr>
        </p:nvSpPr>
        <p:spPr bwMode="auto">
          <a:xfrm>
            <a:off x="369888" y="1371600"/>
            <a:ext cx="86042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510" name="Rectangle 78"/>
          <p:cNvSpPr>
            <a:spLocks noGrp="1" noChangeArrowheads="1"/>
          </p:cNvSpPr>
          <p:nvPr>
            <p:ph type="ftr" sz="quarter" idx="3"/>
          </p:nvPr>
        </p:nvSpPr>
        <p:spPr bwMode="auto">
          <a:xfrm>
            <a:off x="5334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latin typeface="Comic Sans MS" pitchFamily="66" charset="0"/>
              </a:defRPr>
            </a:lvl1pPr>
          </a:lstStyle>
          <a:p>
            <a:pPr>
              <a:defRPr/>
            </a:pPr>
            <a:endParaRPr lang="en-US"/>
          </a:p>
        </p:txBody>
      </p:sp>
      <p:sp>
        <p:nvSpPr>
          <p:cNvPr id="18511" name="Rectangle 79"/>
          <p:cNvSpPr>
            <a:spLocks noGrp="1" noChangeArrowheads="1"/>
          </p:cNvSpPr>
          <p:nvPr>
            <p:ph type="sldNum" sz="quarter" idx="4"/>
          </p:nvPr>
        </p:nvSpPr>
        <p:spPr bwMode="auto">
          <a:xfrm>
            <a:off x="6505575" y="6477000"/>
            <a:ext cx="2409825"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1"/>
                </a:solidFill>
                <a:latin typeface="Comic Sans MS" pitchFamily="66" charset="0"/>
              </a:defRPr>
            </a:lvl1pPr>
          </a:lstStyle>
          <a:p>
            <a:pPr>
              <a:defRPr/>
            </a:pPr>
            <a:r>
              <a:rPr lang="en-US"/>
              <a:t>Dr. George Royce   </a:t>
            </a:r>
          </a:p>
        </p:txBody>
      </p:sp>
      <p:sp>
        <p:nvSpPr>
          <p:cNvPr id="1033" name="Rectangle 86"/>
          <p:cNvSpPr>
            <a:spLocks noGrp="1" noChangeArrowheads="1"/>
          </p:cNvSpPr>
          <p:nvPr>
            <p:ph type="title"/>
          </p:nvPr>
        </p:nvSpPr>
        <p:spPr bwMode="auto">
          <a:xfrm>
            <a:off x="298450" y="2524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 Master </a:t>
            </a:r>
          </a:p>
        </p:txBody>
      </p:sp>
    </p:spTree>
  </p:cSld>
  <p:clrMap bg1="lt1" tx1="dk1" bg2="lt2" tx2="dk2" accent1="accent1" accent2="accent2" accent3="accent3" accent4="accent4" accent5="accent5" accent6="accent6" hlink="hlink" folHlink="folHlink"/>
  <p:sldLayoutIdLst>
    <p:sldLayoutId id="2147483901"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Lst>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ahoma" pitchFamily="34" charset="0"/>
        </a:defRPr>
      </a:lvl2pPr>
      <a:lvl3pPr algn="l" rtl="0" eaLnBrk="0" fontAlgn="base" hangingPunct="0">
        <a:spcBef>
          <a:spcPct val="0"/>
        </a:spcBef>
        <a:spcAft>
          <a:spcPct val="0"/>
        </a:spcAft>
        <a:defRPr sz="2400">
          <a:solidFill>
            <a:schemeClr val="tx1"/>
          </a:solidFill>
          <a:latin typeface="Tahoma" pitchFamily="34" charset="0"/>
        </a:defRPr>
      </a:lvl3pPr>
      <a:lvl4pPr algn="l" rtl="0" eaLnBrk="0" fontAlgn="base" hangingPunct="0">
        <a:spcBef>
          <a:spcPct val="0"/>
        </a:spcBef>
        <a:spcAft>
          <a:spcPct val="0"/>
        </a:spcAft>
        <a:defRPr sz="2400">
          <a:solidFill>
            <a:schemeClr val="tx1"/>
          </a:solidFill>
          <a:latin typeface="Tahoma" pitchFamily="34" charset="0"/>
        </a:defRPr>
      </a:lvl4pPr>
      <a:lvl5pPr algn="l" rtl="0" eaLnBrk="0" fontAlgn="base" hangingPunct="0">
        <a:spcBef>
          <a:spcPct val="0"/>
        </a:spcBef>
        <a:spcAft>
          <a:spcPct val="0"/>
        </a:spcAft>
        <a:defRPr sz="2400">
          <a:solidFill>
            <a:schemeClr val="tx1"/>
          </a:solidFill>
          <a:latin typeface="Tahoma" pitchFamily="34" charset="0"/>
        </a:defRPr>
      </a:lvl5pPr>
      <a:lvl6pPr marL="457200" algn="l" rtl="0" eaLnBrk="0" fontAlgn="base" hangingPunct="0">
        <a:spcBef>
          <a:spcPct val="0"/>
        </a:spcBef>
        <a:spcAft>
          <a:spcPct val="0"/>
        </a:spcAft>
        <a:defRPr sz="2400">
          <a:solidFill>
            <a:schemeClr val="tx1"/>
          </a:solidFill>
          <a:latin typeface="Tahoma" pitchFamily="34" charset="0"/>
        </a:defRPr>
      </a:lvl6pPr>
      <a:lvl7pPr marL="914400" algn="l" rtl="0" eaLnBrk="0" fontAlgn="base" hangingPunct="0">
        <a:spcBef>
          <a:spcPct val="0"/>
        </a:spcBef>
        <a:spcAft>
          <a:spcPct val="0"/>
        </a:spcAft>
        <a:defRPr sz="2400">
          <a:solidFill>
            <a:schemeClr val="tx1"/>
          </a:solidFill>
          <a:latin typeface="Tahoma" pitchFamily="34" charset="0"/>
        </a:defRPr>
      </a:lvl7pPr>
      <a:lvl8pPr marL="1371600" algn="l" rtl="0" eaLnBrk="0" fontAlgn="base" hangingPunct="0">
        <a:spcBef>
          <a:spcPct val="0"/>
        </a:spcBef>
        <a:spcAft>
          <a:spcPct val="0"/>
        </a:spcAft>
        <a:defRPr sz="2400">
          <a:solidFill>
            <a:schemeClr val="tx1"/>
          </a:solidFill>
          <a:latin typeface="Tahoma" pitchFamily="34" charset="0"/>
        </a:defRPr>
      </a:lvl8pPr>
      <a:lvl9pPr marL="1828800" algn="l" rtl="0" eaLnBrk="0" fontAlgn="base" hangingPunct="0">
        <a:spcBef>
          <a:spcPct val="0"/>
        </a:spcBef>
        <a:spcAft>
          <a:spcPct val="0"/>
        </a:spcAft>
        <a:defRPr sz="2400">
          <a:solidFill>
            <a:schemeClr val="tx1"/>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90000"/>
        <a:buFont typeface="Wingdings 3" panose="05040102010807070707" pitchFamily="18" charset="2"/>
        <a:buChar char="&quo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3" panose="05040102010807070707" pitchFamily="18" charset="2"/>
        <a:buChar char="9"/>
        <a:defRPr sz="20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3200" dirty="0" smtClean="0"/>
              <a:t>Reacting to the Forces of Change</a:t>
            </a:r>
            <a:endParaRPr lang="en-US" sz="3200" dirty="0"/>
          </a:p>
        </p:txBody>
      </p:sp>
      <p:sp>
        <p:nvSpPr>
          <p:cNvPr id="3" name="Title 2"/>
          <p:cNvSpPr>
            <a:spLocks noGrp="1"/>
          </p:cNvSpPr>
          <p:nvPr>
            <p:ph type="ctrTitle"/>
          </p:nvPr>
        </p:nvSpPr>
        <p:spPr/>
        <p:txBody>
          <a:bodyPr/>
          <a:lstStyle/>
          <a:p>
            <a:pPr algn="ctr"/>
            <a:r>
              <a:rPr lang="en-US" sz="4000" dirty="0" smtClean="0"/>
              <a:t>Lean IT, Agile and DevOps</a:t>
            </a:r>
            <a:endParaRPr lang="en-US" sz="4000" dirty="0"/>
          </a:p>
        </p:txBody>
      </p:sp>
    </p:spTree>
    <p:extLst>
      <p:ext uri="{BB962C8B-B14F-4D97-AF65-F5344CB8AC3E}">
        <p14:creationId xmlns:p14="http://schemas.microsoft.com/office/powerpoint/2010/main" val="12648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Shifting to Lean IT Governance</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298450" y="938213"/>
            <a:ext cx="8529027" cy="5424121"/>
          </a:xfrm>
          <a:prstGeom prst="rect">
            <a:avLst/>
          </a:prstGeom>
        </p:spPr>
      </p:pic>
    </p:spTree>
    <p:extLst>
      <p:ext uri="{BB962C8B-B14F-4D97-AF65-F5344CB8AC3E}">
        <p14:creationId xmlns:p14="http://schemas.microsoft.com/office/powerpoint/2010/main" val="1871967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3" y="381000"/>
            <a:ext cx="8229600" cy="685800"/>
          </a:xfrm>
        </p:spPr>
        <p:txBody>
          <a:bodyPr/>
          <a:lstStyle/>
          <a:p>
            <a:r>
              <a:rPr lang="en-US" dirty="0" smtClean="0"/>
              <a:t>Agile Development is Designed to Continuously Produce Small Releases</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509586" y="1295400"/>
            <a:ext cx="8001367" cy="4953000"/>
          </a:xfrm>
          <a:prstGeom prst="rect">
            <a:avLst/>
          </a:prstGeom>
        </p:spPr>
      </p:pic>
    </p:spTree>
    <p:extLst>
      <p:ext uri="{BB962C8B-B14F-4D97-AF65-F5344CB8AC3E}">
        <p14:creationId xmlns:p14="http://schemas.microsoft.com/office/powerpoint/2010/main" val="2996939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62" y="373437"/>
            <a:ext cx="8229600" cy="685800"/>
          </a:xfrm>
        </p:spPr>
        <p:txBody>
          <a:bodyPr/>
          <a:lstStyle/>
          <a:p>
            <a:r>
              <a:rPr lang="en-US" dirty="0" smtClean="0"/>
              <a:t>Adopt DevOps Practices to Enable Safe and Frequent Releases of New Software</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537062" y="1164247"/>
            <a:ext cx="8378337" cy="4752975"/>
          </a:xfrm>
          <a:prstGeom prst="rect">
            <a:avLst/>
          </a:prstGeom>
        </p:spPr>
      </p:pic>
    </p:spTree>
    <p:extLst>
      <p:ext uri="{BB962C8B-B14F-4D97-AF65-F5344CB8AC3E}">
        <p14:creationId xmlns:p14="http://schemas.microsoft.com/office/powerpoint/2010/main" val="4164680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endParaRPr lang="en-US" dirty="0"/>
          </a:p>
        </p:txBody>
      </p:sp>
      <p:sp>
        <p:nvSpPr>
          <p:cNvPr id="3" name="Content Placeholder 2"/>
          <p:cNvSpPr>
            <a:spLocks noGrp="1"/>
          </p:cNvSpPr>
          <p:nvPr>
            <p:ph idx="1"/>
          </p:nvPr>
        </p:nvSpPr>
        <p:spPr/>
        <p:txBody>
          <a:bodyPr/>
          <a:lstStyle/>
          <a:p>
            <a:r>
              <a:rPr lang="en-US" dirty="0" smtClean="0"/>
              <a:t>Is a culture , movement or practice that emphasizes the collaboration and communication of both software developers and other information technology (IT) professionals while automating the process of software delivery and infrastructure changes. It aims at establishing a culture and environment where building, testing, and releasing software can happen rapidly, frequently, and more reliably.</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2042229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versus Ops in the past</a:t>
            </a:r>
            <a:endParaRPr lang="en-US" dirty="0"/>
          </a:p>
        </p:txBody>
      </p:sp>
      <p:sp>
        <p:nvSpPr>
          <p:cNvPr id="3" name="Content Placeholder 2"/>
          <p:cNvSpPr>
            <a:spLocks noGrp="1"/>
          </p:cNvSpPr>
          <p:nvPr>
            <p:ph idx="1"/>
          </p:nvPr>
        </p:nvSpPr>
        <p:spPr>
          <a:xfrm>
            <a:off x="369888" y="1371599"/>
            <a:ext cx="8604250" cy="4835770"/>
          </a:xfrm>
        </p:spPr>
        <p:txBody>
          <a:bodyPr/>
          <a:lstStyle/>
          <a:p>
            <a:r>
              <a:rPr lang="en-US" dirty="0" smtClean="0"/>
              <a:t>“It works on my machine, I don’t see why it is not working on YOUR server!”</a:t>
            </a:r>
          </a:p>
          <a:p>
            <a:endParaRPr lang="en-US" dirty="0" smtClean="0"/>
          </a:p>
          <a:p>
            <a:r>
              <a:rPr lang="en-US" dirty="0" smtClean="0"/>
              <a:t>“It’s not the server, it’s YOUR code!”</a:t>
            </a:r>
          </a:p>
          <a:p>
            <a:endParaRPr lang="en-US" dirty="0"/>
          </a:p>
          <a:p>
            <a:r>
              <a:rPr lang="en-US" dirty="0" smtClean="0"/>
              <a:t>“You want a new server instance TODAY? When did you know you need it? Why didn’t you let us know sooner?”</a:t>
            </a:r>
          </a:p>
          <a:p>
            <a:endParaRPr lang="en-US" dirty="0"/>
          </a:p>
          <a:p>
            <a:r>
              <a:rPr lang="en-US" dirty="0"/>
              <a:t>“You want a new </a:t>
            </a:r>
            <a:r>
              <a:rPr lang="en-US" dirty="0" smtClean="0"/>
              <a:t>database TODAY? </a:t>
            </a:r>
            <a:r>
              <a:rPr lang="en-US" dirty="0"/>
              <a:t>When did you know you need it? Why didn’t you let us know sooner?”</a:t>
            </a:r>
          </a:p>
          <a:p>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659459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roles of Dev and Ops teams?</a:t>
            </a:r>
            <a:endParaRPr lang="en-US" dirty="0"/>
          </a:p>
        </p:txBody>
      </p:sp>
      <p:sp>
        <p:nvSpPr>
          <p:cNvPr id="3" name="Content Placeholder 2"/>
          <p:cNvSpPr>
            <a:spLocks noGrp="1"/>
          </p:cNvSpPr>
          <p:nvPr>
            <p:ph idx="1"/>
          </p:nvPr>
        </p:nvSpPr>
        <p:spPr/>
        <p:txBody>
          <a:bodyPr/>
          <a:lstStyle/>
          <a:p>
            <a:r>
              <a:rPr lang="en-US" dirty="0" smtClean="0"/>
              <a:t>Dev</a:t>
            </a:r>
          </a:p>
          <a:p>
            <a:pPr lvl="1"/>
            <a:r>
              <a:rPr lang="en-US" dirty="0" smtClean="0"/>
              <a:t>Create change in business processes through code</a:t>
            </a:r>
          </a:p>
          <a:p>
            <a:pPr lvl="1"/>
            <a:r>
              <a:rPr lang="en-US" dirty="0" smtClean="0"/>
              <a:t>Modify or Add features</a:t>
            </a:r>
          </a:p>
          <a:p>
            <a:pPr lvl="1"/>
            <a:endParaRPr lang="en-US" dirty="0"/>
          </a:p>
          <a:p>
            <a:pPr lvl="1"/>
            <a:endParaRPr lang="en-US" dirty="0" smtClean="0"/>
          </a:p>
          <a:p>
            <a:r>
              <a:rPr lang="en-US" dirty="0" smtClean="0"/>
              <a:t>Ops</a:t>
            </a:r>
          </a:p>
          <a:p>
            <a:pPr lvl="1"/>
            <a:r>
              <a:rPr lang="en-US" dirty="0" smtClean="0"/>
              <a:t>Create stability</a:t>
            </a:r>
          </a:p>
          <a:p>
            <a:pPr lvl="1"/>
            <a:r>
              <a:rPr lang="en-US" dirty="0" smtClean="0"/>
              <a:t>Create or enhance services</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2627740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Drivers and Enablers of DevOps </a:t>
            </a:r>
            <a:endParaRPr lang="en-US" sz="2800" dirty="0"/>
          </a:p>
        </p:txBody>
      </p:sp>
      <p:sp>
        <p:nvSpPr>
          <p:cNvPr id="3" name="Content Placeholder 2"/>
          <p:cNvSpPr>
            <a:spLocks noGrp="1"/>
          </p:cNvSpPr>
          <p:nvPr>
            <p:ph idx="1"/>
          </p:nvPr>
        </p:nvSpPr>
        <p:spPr/>
        <p:txBody>
          <a:bodyPr/>
          <a:lstStyle/>
          <a:p>
            <a:r>
              <a:rPr lang="en-US" dirty="0" smtClean="0"/>
              <a:t>Driver: Demand for an increased rate of production releases from application and business stakeholders</a:t>
            </a:r>
          </a:p>
          <a:p>
            <a:r>
              <a:rPr lang="en-US" dirty="0" smtClean="0"/>
              <a:t>Enabler: Use of agile and other development processes and methodologies</a:t>
            </a:r>
          </a:p>
          <a:p>
            <a:r>
              <a:rPr lang="en-US" dirty="0" smtClean="0"/>
              <a:t>Enabler: Wide availability of virtualized and cloud infrastructure from internal and external providers</a:t>
            </a:r>
          </a:p>
          <a:p>
            <a:r>
              <a:rPr lang="en-US" dirty="0" smtClean="0"/>
              <a:t>Enabler: Increased usage of data center automation and configuration management tools</a:t>
            </a:r>
          </a:p>
          <a:p>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32770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Principles of DevOps</a:t>
            </a:r>
            <a:endParaRPr lang="en-US" sz="2800" dirty="0"/>
          </a:p>
        </p:txBody>
      </p:sp>
      <p:sp>
        <p:nvSpPr>
          <p:cNvPr id="3" name="Content Placeholder 2"/>
          <p:cNvSpPr>
            <a:spLocks noGrp="1"/>
          </p:cNvSpPr>
          <p:nvPr>
            <p:ph idx="1"/>
          </p:nvPr>
        </p:nvSpPr>
        <p:spPr/>
        <p:txBody>
          <a:bodyPr/>
          <a:lstStyle/>
          <a:p>
            <a:r>
              <a:rPr lang="en-US" dirty="0" smtClean="0"/>
              <a:t>Develop and test in an environment similar to production.</a:t>
            </a:r>
          </a:p>
          <a:p>
            <a:endParaRPr lang="en-US" dirty="0"/>
          </a:p>
          <a:p>
            <a:r>
              <a:rPr lang="en-US" dirty="0" smtClean="0"/>
              <a:t>Deploy builds frequently.</a:t>
            </a:r>
          </a:p>
          <a:p>
            <a:endParaRPr lang="en-US" dirty="0"/>
          </a:p>
          <a:p>
            <a:r>
              <a:rPr lang="en-US" dirty="0" smtClean="0"/>
              <a:t>Validate operation quality continuously.</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340639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DevOps</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422774" y="938213"/>
            <a:ext cx="8492626" cy="5301222"/>
          </a:xfrm>
          <a:prstGeom prst="rect">
            <a:avLst/>
          </a:prstGeom>
        </p:spPr>
      </p:pic>
      <p:sp>
        <p:nvSpPr>
          <p:cNvPr id="3" name="Rectangle 2"/>
          <p:cNvSpPr/>
          <p:nvPr/>
        </p:nvSpPr>
        <p:spPr>
          <a:xfrm>
            <a:off x="712694" y="6352401"/>
            <a:ext cx="4572000" cy="276999"/>
          </a:xfrm>
          <a:prstGeom prst="rect">
            <a:avLst/>
          </a:prstGeom>
        </p:spPr>
        <p:txBody>
          <a:bodyPr>
            <a:spAutoFit/>
          </a:bodyPr>
          <a:lstStyle/>
          <a:p>
            <a:r>
              <a:rPr lang="en-US" sz="1200" dirty="0"/>
              <a:t>http://www.slideshare.net/nishanthnow/introducing-devops</a:t>
            </a:r>
          </a:p>
        </p:txBody>
      </p:sp>
    </p:spTree>
    <p:extLst>
      <p:ext uri="{BB962C8B-B14F-4D97-AF65-F5344CB8AC3E}">
        <p14:creationId xmlns:p14="http://schemas.microsoft.com/office/powerpoint/2010/main" val="208084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DevOps</a:t>
            </a:r>
            <a:endParaRPr lang="en-US" dirty="0"/>
          </a:p>
        </p:txBody>
      </p:sp>
      <p:sp>
        <p:nvSpPr>
          <p:cNvPr id="3" name="Content Placeholder 2"/>
          <p:cNvSpPr>
            <a:spLocks noGrp="1"/>
          </p:cNvSpPr>
          <p:nvPr>
            <p:ph idx="1"/>
          </p:nvPr>
        </p:nvSpPr>
        <p:spPr>
          <a:xfrm>
            <a:off x="298450" y="938213"/>
            <a:ext cx="8604250" cy="5301222"/>
          </a:xfrm>
        </p:spPr>
        <p:txBody>
          <a:bodyPr/>
          <a:lstStyle/>
          <a:p>
            <a:r>
              <a:rPr lang="en-US" dirty="0" smtClean="0"/>
              <a:t>Agile Development</a:t>
            </a:r>
          </a:p>
          <a:p>
            <a:pPr lvl="1"/>
            <a:r>
              <a:rPr lang="en-US" dirty="0" smtClean="0"/>
              <a:t>Addresses the gap between customer requirements and dev + testing teams.</a:t>
            </a:r>
          </a:p>
          <a:p>
            <a:pPr lvl="1"/>
            <a:r>
              <a:rPr lang="en-US" dirty="0" smtClean="0"/>
              <a:t>Cross-functional teams to design, develop, and test features/stories prioritized by the Product Owner (Customer)</a:t>
            </a:r>
          </a:p>
          <a:p>
            <a:pPr lvl="1"/>
            <a:r>
              <a:rPr lang="en-US" dirty="0" smtClean="0"/>
              <a:t>Focuses more on functional and non-functional readiness</a:t>
            </a:r>
          </a:p>
          <a:p>
            <a:pPr lvl="1"/>
            <a:endParaRPr lang="en-US" dirty="0"/>
          </a:p>
          <a:p>
            <a:r>
              <a:rPr lang="en-US" dirty="0" smtClean="0"/>
              <a:t>DevOps</a:t>
            </a:r>
          </a:p>
          <a:p>
            <a:pPr lvl="1"/>
            <a:r>
              <a:rPr lang="en-US" dirty="0" smtClean="0"/>
              <a:t>Addresses the gap between dev + testing and Ops</a:t>
            </a:r>
          </a:p>
          <a:p>
            <a:pPr lvl="1"/>
            <a:r>
              <a:rPr lang="en-US" dirty="0" smtClean="0"/>
              <a:t>Automated release management</a:t>
            </a:r>
          </a:p>
          <a:p>
            <a:pPr lvl="1"/>
            <a:r>
              <a:rPr lang="en-US" dirty="0" smtClean="0"/>
              <a:t>Focuses on functional and non-functional plus operational and business readiness</a:t>
            </a:r>
          </a:p>
          <a:p>
            <a:pPr lvl="1"/>
            <a:r>
              <a:rPr lang="en-US" dirty="0" smtClean="0"/>
              <a:t>Intensifies reusability and automation</a:t>
            </a:r>
          </a:p>
          <a:p>
            <a:pPr lvl="1"/>
            <a:endParaRPr lang="en-US" dirty="0" smtClean="0"/>
          </a:p>
          <a:p>
            <a:pPr lvl="1"/>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2941363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Changing Business Strategy Drives Changes in IT</a:t>
            </a:r>
            <a:endParaRPr lang="en-US" sz="2800"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
        <p:nvSpPr>
          <p:cNvPr id="5" name="Content Placeholder 2"/>
          <p:cNvSpPr>
            <a:spLocks noGrp="1"/>
          </p:cNvSpPr>
          <p:nvPr>
            <p:ph idx="1"/>
          </p:nvPr>
        </p:nvSpPr>
        <p:spPr>
          <a:xfrm>
            <a:off x="311151" y="938212"/>
            <a:ext cx="3398734" cy="3740467"/>
          </a:xfrm>
        </p:spPr>
        <p:txBody>
          <a:bodyPr/>
          <a:lstStyle/>
          <a:p>
            <a:r>
              <a:rPr lang="en-US" dirty="0" smtClean="0"/>
              <a:t>Remember this illustration at the beginning of class?</a:t>
            </a:r>
          </a:p>
          <a:p>
            <a:r>
              <a:rPr lang="en-US" dirty="0" smtClean="0"/>
              <a:t>Many Businesses/IT Organizations have or are experiencing significant changes</a:t>
            </a:r>
            <a:endParaRPr lang="en-US" dirty="0"/>
          </a:p>
        </p:txBody>
      </p:sp>
      <p:grpSp>
        <p:nvGrpSpPr>
          <p:cNvPr id="6" name="Group 5"/>
          <p:cNvGrpSpPr/>
          <p:nvPr/>
        </p:nvGrpSpPr>
        <p:grpSpPr>
          <a:xfrm>
            <a:off x="4282439" y="1127760"/>
            <a:ext cx="4617085" cy="5730240"/>
            <a:chOff x="4041775" y="838200"/>
            <a:chExt cx="4800600" cy="5334000"/>
          </a:xfrm>
        </p:grpSpPr>
        <p:sp>
          <p:nvSpPr>
            <p:cNvPr id="7" name="AutoShape 7"/>
            <p:cNvSpPr>
              <a:spLocks noChangeArrowheads="1"/>
            </p:cNvSpPr>
            <p:nvPr/>
          </p:nvSpPr>
          <p:spPr bwMode="auto">
            <a:xfrm>
              <a:off x="6480175" y="838200"/>
              <a:ext cx="2362200" cy="5334000"/>
            </a:xfrm>
            <a:prstGeom prst="rtTriangle">
              <a:avLst/>
            </a:prstGeom>
            <a:solidFill>
              <a:schemeClr val="accent2"/>
            </a:solidFill>
            <a:ln w="12700" cap="sq">
              <a:solidFill>
                <a:schemeClr val="tx1"/>
              </a:solidFill>
              <a:miter lim="800000"/>
              <a:headEnd type="none" w="sm" len="sm"/>
              <a:tailEnd type="none" w="sm" len="sm"/>
            </a:ln>
          </p:spPr>
          <p:txBody>
            <a:bodyPr wrap="none" anchor="ct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pPr algn="r"/>
              <a:endParaRPr lang="en-US" sz="1800">
                <a:solidFill>
                  <a:schemeClr val="tx1"/>
                </a:solidFill>
                <a:latin typeface="Arial" panose="020B0604020202020204" pitchFamily="34" charset="0"/>
              </a:endParaRPr>
            </a:p>
          </p:txBody>
        </p:sp>
        <p:sp>
          <p:nvSpPr>
            <p:cNvPr id="8" name="AutoShape 8"/>
            <p:cNvSpPr>
              <a:spLocks noChangeArrowheads="1"/>
            </p:cNvSpPr>
            <p:nvPr/>
          </p:nvSpPr>
          <p:spPr bwMode="auto">
            <a:xfrm flipH="1" flipV="1">
              <a:off x="4041775" y="838200"/>
              <a:ext cx="2438400" cy="5334000"/>
            </a:xfrm>
            <a:prstGeom prst="rtTriangle">
              <a:avLst/>
            </a:prstGeom>
            <a:solidFill>
              <a:schemeClr val="tx1"/>
            </a:solidFill>
            <a:ln w="12700" cap="sq">
              <a:solidFill>
                <a:schemeClr val="tx1"/>
              </a:solidFill>
              <a:miter lim="800000"/>
              <a:headEnd type="none" w="sm" len="sm"/>
              <a:tailEnd type="none" w="sm" len="sm"/>
            </a:ln>
          </p:spPr>
          <p:txBody>
            <a:bodyPr rot="10800000" wrap="none" anchor="ct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endParaRPr lang="en-US" sz="1800">
                <a:solidFill>
                  <a:schemeClr val="bg1"/>
                </a:solidFill>
                <a:latin typeface="Arial" panose="020B0604020202020204" pitchFamily="34" charset="0"/>
              </a:endParaRPr>
            </a:p>
          </p:txBody>
        </p:sp>
        <p:sp>
          <p:nvSpPr>
            <p:cNvPr id="9" name="AutoShape 9"/>
            <p:cNvSpPr>
              <a:spLocks noChangeArrowheads="1"/>
            </p:cNvSpPr>
            <p:nvPr/>
          </p:nvSpPr>
          <p:spPr bwMode="auto">
            <a:xfrm>
              <a:off x="5729288" y="1885950"/>
              <a:ext cx="1817687" cy="10588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12700" cap="sq">
              <a:solidFill>
                <a:schemeClr val="tx1"/>
              </a:solidFill>
              <a:miter lim="800000"/>
              <a:headEnd type="none" w="sm" len="sm"/>
              <a:tailEnd type="none" w="sm" len="sm"/>
            </a:ln>
          </p:spPr>
          <p:txBody>
            <a:bodyPr wrap="none" anchor="ct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pPr algn="ctr"/>
              <a:r>
                <a:rPr lang="en-US" sz="1800">
                  <a:solidFill>
                    <a:schemeClr val="tx1"/>
                  </a:solidFill>
                  <a:latin typeface="Arial" panose="020B0604020202020204" pitchFamily="34" charset="0"/>
                </a:rPr>
                <a:t>Strategy</a:t>
              </a:r>
            </a:p>
          </p:txBody>
        </p:sp>
        <p:sp>
          <p:nvSpPr>
            <p:cNvPr id="10" name="AutoShape 10"/>
            <p:cNvSpPr>
              <a:spLocks noChangeArrowheads="1"/>
            </p:cNvSpPr>
            <p:nvPr/>
          </p:nvSpPr>
          <p:spPr bwMode="auto">
            <a:xfrm>
              <a:off x="5346700" y="2895600"/>
              <a:ext cx="1209675" cy="1046163"/>
            </a:xfrm>
            <a:prstGeom prst="flowChartPunchedTape">
              <a:avLst/>
            </a:prstGeom>
            <a:solidFill>
              <a:srgbClr val="FFFF99"/>
            </a:solidFill>
            <a:ln w="12700" cap="sq">
              <a:solidFill>
                <a:schemeClr val="tx1"/>
              </a:solidFill>
              <a:miter lim="800000"/>
              <a:headEnd type="none" w="sm" len="sm"/>
              <a:tailEnd type="none" w="sm" len="sm"/>
            </a:ln>
          </p:spPr>
          <p:txBody>
            <a:bodyPr wrap="none" anchor="ct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pPr algn="ctr"/>
              <a:r>
                <a:rPr lang="en-US" sz="1800">
                  <a:solidFill>
                    <a:schemeClr val="tx1"/>
                  </a:solidFill>
                  <a:latin typeface="Arial" panose="020B0604020202020204" pitchFamily="34" charset="0"/>
                </a:rPr>
                <a:t>Business</a:t>
              </a:r>
              <a:br>
                <a:rPr lang="en-US" sz="1800">
                  <a:solidFill>
                    <a:schemeClr val="tx1"/>
                  </a:solidFill>
                  <a:latin typeface="Arial" panose="020B0604020202020204" pitchFamily="34" charset="0"/>
                </a:rPr>
              </a:br>
              <a:r>
                <a:rPr lang="en-US" sz="1800">
                  <a:solidFill>
                    <a:schemeClr val="tx1"/>
                  </a:solidFill>
                  <a:latin typeface="Arial" panose="020B0604020202020204" pitchFamily="34" charset="0"/>
                </a:rPr>
                <a:t>Processes</a:t>
              </a:r>
            </a:p>
          </p:txBody>
        </p:sp>
        <p:sp>
          <p:nvSpPr>
            <p:cNvPr id="11" name="AutoShape 11"/>
            <p:cNvSpPr>
              <a:spLocks noChangeArrowheads="1"/>
            </p:cNvSpPr>
            <p:nvPr/>
          </p:nvSpPr>
          <p:spPr bwMode="auto">
            <a:xfrm>
              <a:off x="5700713" y="4013200"/>
              <a:ext cx="1265237" cy="1093788"/>
            </a:xfrm>
            <a:prstGeom prst="octagon">
              <a:avLst>
                <a:gd name="adj" fmla="val 29287"/>
              </a:avLst>
            </a:prstGeom>
            <a:solidFill>
              <a:schemeClr val="folHlink"/>
            </a:solidFill>
            <a:ln w="12700" cap="sq">
              <a:solidFill>
                <a:schemeClr val="tx1"/>
              </a:solidFill>
              <a:miter lim="800000"/>
              <a:headEnd type="none" w="sm" len="sm"/>
              <a:tailEnd type="none" w="sm" len="sm"/>
            </a:ln>
          </p:spPr>
          <p:txBody>
            <a:bodyPr wrap="none" anchor="ct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pPr algn="ctr"/>
              <a:r>
                <a:rPr lang="en-US" sz="1800">
                  <a:solidFill>
                    <a:schemeClr val="tx1"/>
                  </a:solidFill>
                  <a:latin typeface="Arial" panose="020B0604020202020204" pitchFamily="34" charset="0"/>
                </a:rPr>
                <a:t>Applications</a:t>
              </a:r>
            </a:p>
          </p:txBody>
        </p:sp>
        <p:sp>
          <p:nvSpPr>
            <p:cNvPr id="12" name="Text Box 12"/>
            <p:cNvSpPr txBox="1">
              <a:spLocks noChangeArrowheads="1"/>
            </p:cNvSpPr>
            <p:nvPr/>
          </p:nvSpPr>
          <p:spPr bwMode="auto">
            <a:xfrm>
              <a:off x="7089775" y="4343400"/>
              <a:ext cx="1720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pPr algn="r"/>
              <a:r>
                <a:rPr lang="en-US" sz="1800">
                  <a:solidFill>
                    <a:schemeClr val="tx1"/>
                  </a:solidFill>
                  <a:latin typeface="Arial" panose="020B0604020202020204" pitchFamily="34" charset="0"/>
                </a:rPr>
                <a:t>Organizational </a:t>
              </a:r>
            </a:p>
            <a:p>
              <a:pPr algn="r"/>
              <a:r>
                <a:rPr lang="en-US" sz="1800">
                  <a:solidFill>
                    <a:schemeClr val="tx1"/>
                  </a:solidFill>
                  <a:latin typeface="Arial" panose="020B0604020202020204" pitchFamily="34" charset="0"/>
                </a:rPr>
                <a:t>Structure</a:t>
              </a:r>
            </a:p>
          </p:txBody>
        </p:sp>
        <p:sp>
          <p:nvSpPr>
            <p:cNvPr id="13" name="AutoShape 13"/>
            <p:cNvSpPr>
              <a:spLocks noChangeArrowheads="1"/>
            </p:cNvSpPr>
            <p:nvPr/>
          </p:nvSpPr>
          <p:spPr bwMode="auto">
            <a:xfrm>
              <a:off x="5729288" y="5118100"/>
              <a:ext cx="2579687" cy="1054100"/>
            </a:xfrm>
            <a:prstGeom prst="sun">
              <a:avLst>
                <a:gd name="adj" fmla="val 25000"/>
              </a:avLst>
            </a:prstGeom>
            <a:solidFill>
              <a:schemeClr val="accent1"/>
            </a:solidFill>
            <a:ln w="12700" cap="sq">
              <a:solidFill>
                <a:schemeClr val="tx1"/>
              </a:solidFill>
              <a:miter lim="800000"/>
              <a:headEnd type="none" w="sm" len="sm"/>
              <a:tailEnd type="none" w="sm" len="sm"/>
            </a:ln>
          </p:spPr>
          <p:txBody>
            <a:bodyPr wrap="none" anchor="ct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pPr algn="ctr"/>
              <a:r>
                <a:rPr lang="en-US" sz="1600" dirty="0">
                  <a:solidFill>
                    <a:schemeClr val="tx1"/>
                  </a:solidFill>
                  <a:latin typeface="Arial" panose="020B0604020202020204" pitchFamily="34" charset="0"/>
                </a:rPr>
                <a:t>IT </a:t>
              </a:r>
              <a:br>
                <a:rPr lang="en-US" sz="1600" dirty="0">
                  <a:solidFill>
                    <a:schemeClr val="tx1"/>
                  </a:solidFill>
                  <a:latin typeface="Arial" panose="020B0604020202020204" pitchFamily="34" charset="0"/>
                </a:rPr>
              </a:br>
              <a:r>
                <a:rPr lang="en-US" sz="1600" dirty="0">
                  <a:solidFill>
                    <a:schemeClr val="tx1"/>
                  </a:solidFill>
                  <a:latin typeface="Arial" panose="020B0604020202020204" pitchFamily="34" charset="0"/>
                </a:rPr>
                <a:t>Infrastructure</a:t>
              </a:r>
            </a:p>
          </p:txBody>
        </p:sp>
        <p:sp>
          <p:nvSpPr>
            <p:cNvPr id="14" name="AutoShape 14"/>
            <p:cNvSpPr>
              <a:spLocks noChangeArrowheads="1"/>
            </p:cNvSpPr>
            <p:nvPr/>
          </p:nvSpPr>
          <p:spPr bwMode="auto">
            <a:xfrm>
              <a:off x="6175375" y="838200"/>
              <a:ext cx="2362200" cy="1038225"/>
            </a:xfrm>
            <a:prstGeom prst="sun">
              <a:avLst>
                <a:gd name="adj" fmla="val 25000"/>
              </a:avLst>
            </a:prstGeom>
            <a:solidFill>
              <a:schemeClr val="hlink"/>
            </a:solidFill>
            <a:ln w="12700" cap="sq">
              <a:solidFill>
                <a:schemeClr val="tx1"/>
              </a:solidFill>
              <a:miter lim="800000"/>
              <a:headEnd type="none" w="sm" len="sm"/>
              <a:tailEnd type="none" w="sm" len="sm"/>
            </a:ln>
          </p:spPr>
          <p:txBody>
            <a:bodyPr wrap="none" anchor="ct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pPr algn="ctr"/>
              <a:r>
                <a:rPr lang="en-US" sz="1600">
                  <a:solidFill>
                    <a:schemeClr val="tx1"/>
                  </a:solidFill>
                  <a:latin typeface="Arial" panose="020B0604020202020204" pitchFamily="34" charset="0"/>
                </a:rPr>
                <a:t>Business</a:t>
              </a:r>
              <a:br>
                <a:rPr lang="en-US" sz="1600">
                  <a:solidFill>
                    <a:schemeClr val="tx1"/>
                  </a:solidFill>
                  <a:latin typeface="Arial" panose="020B0604020202020204" pitchFamily="34" charset="0"/>
                </a:rPr>
              </a:br>
              <a:r>
                <a:rPr lang="en-US" sz="1600">
                  <a:solidFill>
                    <a:schemeClr val="tx1"/>
                  </a:solidFill>
                  <a:latin typeface="Arial" panose="020B0604020202020204" pitchFamily="34" charset="0"/>
                </a:rPr>
                <a:t>Environment</a:t>
              </a:r>
            </a:p>
          </p:txBody>
        </p:sp>
        <p:sp>
          <p:nvSpPr>
            <p:cNvPr id="15" name="Text Box 15"/>
            <p:cNvSpPr txBox="1">
              <a:spLocks noChangeArrowheads="1"/>
            </p:cNvSpPr>
            <p:nvPr/>
          </p:nvSpPr>
          <p:spPr bwMode="auto">
            <a:xfrm>
              <a:off x="4437063" y="1127125"/>
              <a:ext cx="976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r>
                <a:rPr lang="en-US" sz="2000">
                  <a:solidFill>
                    <a:schemeClr val="bg1"/>
                  </a:solidFill>
                  <a:latin typeface="Arial" panose="020B0604020202020204" pitchFamily="34" charset="0"/>
                </a:rPr>
                <a:t>People</a:t>
              </a:r>
            </a:p>
          </p:txBody>
        </p:sp>
      </p:grpSp>
      <p:sp>
        <p:nvSpPr>
          <p:cNvPr id="16" name="Text Box 26"/>
          <p:cNvSpPr txBox="1">
            <a:spLocks noChangeArrowheads="1"/>
          </p:cNvSpPr>
          <p:nvPr/>
        </p:nvSpPr>
        <p:spPr bwMode="auto">
          <a:xfrm>
            <a:off x="1340877" y="6559822"/>
            <a:ext cx="4619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3600">
                <a:solidFill>
                  <a:srgbClr val="6C0092"/>
                </a:solidFill>
                <a:latin typeface="Tahoma" panose="020B0604030504040204" pitchFamily="34" charset="0"/>
              </a:defRPr>
            </a:lvl1pPr>
            <a:lvl2pPr marL="742950" indent="-285750">
              <a:defRPr sz="3600">
                <a:solidFill>
                  <a:srgbClr val="6C0092"/>
                </a:solidFill>
                <a:latin typeface="Tahoma" panose="020B0604030504040204" pitchFamily="34" charset="0"/>
              </a:defRPr>
            </a:lvl2pPr>
            <a:lvl3pPr marL="1143000" indent="-228600">
              <a:defRPr sz="3600">
                <a:solidFill>
                  <a:srgbClr val="6C0092"/>
                </a:solidFill>
                <a:latin typeface="Tahoma" panose="020B0604030504040204" pitchFamily="34" charset="0"/>
              </a:defRPr>
            </a:lvl3pPr>
            <a:lvl4pPr marL="1600200" indent="-228600">
              <a:defRPr sz="3600">
                <a:solidFill>
                  <a:srgbClr val="6C0092"/>
                </a:solidFill>
                <a:latin typeface="Tahoma" panose="020B0604030504040204" pitchFamily="34" charset="0"/>
              </a:defRPr>
            </a:lvl4pPr>
            <a:lvl5pPr marL="2057400" indent="-228600">
              <a:defRPr sz="3600">
                <a:solidFill>
                  <a:srgbClr val="6C0092"/>
                </a:solidFill>
                <a:latin typeface="Tahoma" panose="020B0604030504040204" pitchFamily="34" charset="0"/>
              </a:defRPr>
            </a:lvl5pPr>
            <a:lvl6pPr marL="2514600" indent="-228600" eaLnBrk="0" fontAlgn="base" hangingPunct="0">
              <a:spcBef>
                <a:spcPct val="0"/>
              </a:spcBef>
              <a:spcAft>
                <a:spcPct val="0"/>
              </a:spcAft>
              <a:defRPr sz="3600">
                <a:solidFill>
                  <a:srgbClr val="6C0092"/>
                </a:solidFill>
                <a:latin typeface="Tahoma" panose="020B0604030504040204" pitchFamily="34" charset="0"/>
              </a:defRPr>
            </a:lvl6pPr>
            <a:lvl7pPr marL="2971800" indent="-228600" eaLnBrk="0" fontAlgn="base" hangingPunct="0">
              <a:spcBef>
                <a:spcPct val="0"/>
              </a:spcBef>
              <a:spcAft>
                <a:spcPct val="0"/>
              </a:spcAft>
              <a:defRPr sz="3600">
                <a:solidFill>
                  <a:srgbClr val="6C0092"/>
                </a:solidFill>
                <a:latin typeface="Tahoma" panose="020B0604030504040204" pitchFamily="34" charset="0"/>
              </a:defRPr>
            </a:lvl7pPr>
            <a:lvl8pPr marL="3429000" indent="-228600" eaLnBrk="0" fontAlgn="base" hangingPunct="0">
              <a:spcBef>
                <a:spcPct val="0"/>
              </a:spcBef>
              <a:spcAft>
                <a:spcPct val="0"/>
              </a:spcAft>
              <a:defRPr sz="3600">
                <a:solidFill>
                  <a:srgbClr val="6C0092"/>
                </a:solidFill>
                <a:latin typeface="Tahoma" panose="020B0604030504040204" pitchFamily="34" charset="0"/>
              </a:defRPr>
            </a:lvl8pPr>
            <a:lvl9pPr marL="3886200" indent="-228600" eaLnBrk="0" fontAlgn="base" hangingPunct="0">
              <a:spcBef>
                <a:spcPct val="0"/>
              </a:spcBef>
              <a:spcAft>
                <a:spcPct val="0"/>
              </a:spcAft>
              <a:defRPr sz="3600">
                <a:solidFill>
                  <a:srgbClr val="6C0092"/>
                </a:solidFill>
                <a:latin typeface="Tahoma" panose="020B0604030504040204" pitchFamily="34" charset="0"/>
              </a:defRPr>
            </a:lvl9pPr>
          </a:lstStyle>
          <a:p>
            <a:r>
              <a:rPr lang="en-US" sz="1600" b="1" dirty="0"/>
              <a:t>Adapted from Goodyear, 2000, Umar 1997)</a:t>
            </a:r>
          </a:p>
        </p:txBody>
      </p:sp>
    </p:spTree>
    <p:extLst>
      <p:ext uri="{BB962C8B-B14F-4D97-AF65-F5344CB8AC3E}">
        <p14:creationId xmlns:p14="http://schemas.microsoft.com/office/powerpoint/2010/main" val="32818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 Traditional Release Management</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443752" y="1075765"/>
            <a:ext cx="8511431" cy="5056093"/>
          </a:xfrm>
          <a:prstGeom prst="rect">
            <a:avLst/>
          </a:prstGeom>
        </p:spPr>
      </p:pic>
      <p:sp>
        <p:nvSpPr>
          <p:cNvPr id="6" name="Rectangle 5"/>
          <p:cNvSpPr/>
          <p:nvPr/>
        </p:nvSpPr>
        <p:spPr>
          <a:xfrm>
            <a:off x="712694" y="6352401"/>
            <a:ext cx="4572000" cy="276999"/>
          </a:xfrm>
          <a:prstGeom prst="rect">
            <a:avLst/>
          </a:prstGeom>
        </p:spPr>
        <p:txBody>
          <a:bodyPr>
            <a:spAutoFit/>
          </a:bodyPr>
          <a:lstStyle/>
          <a:p>
            <a:r>
              <a:rPr lang="en-US" sz="1200" dirty="0"/>
              <a:t>http://www.slideshare.net/nishanthnow/introducing-devops</a:t>
            </a:r>
          </a:p>
        </p:txBody>
      </p:sp>
    </p:spTree>
    <p:extLst>
      <p:ext uri="{BB962C8B-B14F-4D97-AF65-F5344CB8AC3E}">
        <p14:creationId xmlns:p14="http://schemas.microsoft.com/office/powerpoint/2010/main" val="712205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Agile + DevOps</a:t>
            </a:r>
            <a:endParaRPr lang="en-US" sz="2800"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443753" y="1048871"/>
            <a:ext cx="8283387" cy="5190564"/>
          </a:xfrm>
          <a:prstGeom prst="rect">
            <a:avLst/>
          </a:prstGeom>
        </p:spPr>
      </p:pic>
      <p:sp>
        <p:nvSpPr>
          <p:cNvPr id="6" name="Rectangle 5"/>
          <p:cNvSpPr/>
          <p:nvPr/>
        </p:nvSpPr>
        <p:spPr>
          <a:xfrm>
            <a:off x="712694" y="6352401"/>
            <a:ext cx="4572000" cy="276999"/>
          </a:xfrm>
          <a:prstGeom prst="rect">
            <a:avLst/>
          </a:prstGeom>
        </p:spPr>
        <p:txBody>
          <a:bodyPr>
            <a:spAutoFit/>
          </a:bodyPr>
          <a:lstStyle/>
          <a:p>
            <a:r>
              <a:rPr lang="en-US" sz="1200" dirty="0"/>
              <a:t>http://www.slideshare.net/nishanthnow/introducing-devops</a:t>
            </a:r>
          </a:p>
        </p:txBody>
      </p:sp>
    </p:spTree>
    <p:extLst>
      <p:ext uri="{BB962C8B-B14F-4D97-AF65-F5344CB8AC3E}">
        <p14:creationId xmlns:p14="http://schemas.microsoft.com/office/powerpoint/2010/main" val="549901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Continuous Integration</a:t>
            </a:r>
            <a:endParaRPr lang="en-US" sz="2800" dirty="0"/>
          </a:p>
        </p:txBody>
      </p:sp>
      <p:sp>
        <p:nvSpPr>
          <p:cNvPr id="3" name="Content Placeholder 2"/>
          <p:cNvSpPr>
            <a:spLocks noGrp="1"/>
          </p:cNvSpPr>
          <p:nvPr>
            <p:ph idx="1"/>
          </p:nvPr>
        </p:nvSpPr>
        <p:spPr>
          <a:xfrm>
            <a:off x="410230" y="938213"/>
            <a:ext cx="8604250" cy="941294"/>
          </a:xfrm>
        </p:spPr>
        <p:txBody>
          <a:bodyPr/>
          <a:lstStyle/>
          <a:p>
            <a:r>
              <a:rPr lang="en-US" dirty="0" smtClean="0"/>
              <a:t>Integrate the code changes by each developer so that the main branch remains up-to-date</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490912" y="2255253"/>
            <a:ext cx="8115019" cy="3526982"/>
          </a:xfrm>
          <a:prstGeom prst="rect">
            <a:avLst/>
          </a:prstGeom>
        </p:spPr>
      </p:pic>
      <p:sp>
        <p:nvSpPr>
          <p:cNvPr id="6" name="Rectangle 5"/>
          <p:cNvSpPr/>
          <p:nvPr/>
        </p:nvSpPr>
        <p:spPr>
          <a:xfrm>
            <a:off x="712694" y="6352401"/>
            <a:ext cx="4572000" cy="276999"/>
          </a:xfrm>
          <a:prstGeom prst="rect">
            <a:avLst/>
          </a:prstGeom>
        </p:spPr>
        <p:txBody>
          <a:bodyPr>
            <a:spAutoFit/>
          </a:bodyPr>
          <a:lstStyle/>
          <a:p>
            <a:r>
              <a:rPr lang="en-US" sz="1200" dirty="0"/>
              <a:t>http://www.slideshare.net/nishanthnow/introducing-devops</a:t>
            </a:r>
          </a:p>
        </p:txBody>
      </p:sp>
    </p:spTree>
    <p:extLst>
      <p:ext uri="{BB962C8B-B14F-4D97-AF65-F5344CB8AC3E}">
        <p14:creationId xmlns:p14="http://schemas.microsoft.com/office/powerpoint/2010/main" val="704417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Continuous Delivery</a:t>
            </a:r>
            <a:endParaRPr lang="en-US" sz="2800"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430306" y="1694328"/>
            <a:ext cx="8485093" cy="4598896"/>
          </a:xfrm>
          <a:prstGeom prst="rect">
            <a:avLst/>
          </a:prstGeom>
        </p:spPr>
      </p:pic>
      <p:sp>
        <p:nvSpPr>
          <p:cNvPr id="6" name="Rectangle 5"/>
          <p:cNvSpPr/>
          <p:nvPr/>
        </p:nvSpPr>
        <p:spPr>
          <a:xfrm>
            <a:off x="712694" y="6352401"/>
            <a:ext cx="4572000" cy="276999"/>
          </a:xfrm>
          <a:prstGeom prst="rect">
            <a:avLst/>
          </a:prstGeom>
        </p:spPr>
        <p:txBody>
          <a:bodyPr>
            <a:spAutoFit/>
          </a:bodyPr>
          <a:lstStyle/>
          <a:p>
            <a:r>
              <a:rPr lang="en-US" sz="1200" dirty="0"/>
              <a:t>http://www.slideshare.net/nishanthnow/introducing-devops</a:t>
            </a:r>
          </a:p>
        </p:txBody>
      </p:sp>
    </p:spTree>
    <p:extLst>
      <p:ext uri="{BB962C8B-B14F-4D97-AF65-F5344CB8AC3E}">
        <p14:creationId xmlns:p14="http://schemas.microsoft.com/office/powerpoint/2010/main" val="2754713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is a Fundamental Change in Process and Culture</a:t>
            </a:r>
            <a:endParaRPr lang="en-US" dirty="0"/>
          </a:p>
        </p:txBody>
      </p:sp>
      <p:sp>
        <p:nvSpPr>
          <p:cNvPr id="3" name="Content Placeholder 2"/>
          <p:cNvSpPr>
            <a:spLocks noGrp="1"/>
          </p:cNvSpPr>
          <p:nvPr>
            <p:ph idx="1"/>
          </p:nvPr>
        </p:nvSpPr>
        <p:spPr/>
        <p:txBody>
          <a:bodyPr/>
          <a:lstStyle/>
          <a:p>
            <a:r>
              <a:rPr lang="en-US" dirty="0" smtClean="0"/>
              <a:t>Collaboration between development and operations</a:t>
            </a:r>
          </a:p>
          <a:p>
            <a:endParaRPr lang="en-US" dirty="0" smtClean="0"/>
          </a:p>
          <a:p>
            <a:r>
              <a:rPr lang="en-US" dirty="0" smtClean="0"/>
              <a:t>Improving and automating handoffs between silos</a:t>
            </a:r>
          </a:p>
          <a:p>
            <a:endParaRPr lang="en-US" dirty="0" smtClean="0"/>
          </a:p>
          <a:p>
            <a:r>
              <a:rPr lang="en-US" dirty="0" smtClean="0"/>
              <a:t>Removing constraints and opening up bottlenecks</a:t>
            </a:r>
          </a:p>
          <a:p>
            <a:endParaRPr lang="en-US" dirty="0" smtClean="0"/>
          </a:p>
          <a:p>
            <a:r>
              <a:rPr lang="en-US" dirty="0" smtClean="0"/>
              <a:t>Improving the flow of code from ideation to Delivery</a:t>
            </a:r>
          </a:p>
          <a:p>
            <a:endParaRPr lang="en-US" dirty="0" smtClean="0"/>
          </a:p>
          <a:p>
            <a:r>
              <a:rPr lang="en-US" dirty="0" smtClean="0"/>
              <a:t>Creating feedback loops at every stage </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
        <p:nvSpPr>
          <p:cNvPr id="5" name="TextBox 4"/>
          <p:cNvSpPr txBox="1"/>
          <p:nvPr/>
        </p:nvSpPr>
        <p:spPr>
          <a:xfrm>
            <a:off x="1635369" y="6535579"/>
            <a:ext cx="4459875" cy="246221"/>
          </a:xfrm>
          <a:prstGeom prst="rect">
            <a:avLst/>
          </a:prstGeom>
          <a:noFill/>
        </p:spPr>
        <p:txBody>
          <a:bodyPr wrap="none" rtlCol="0">
            <a:spAutoFit/>
          </a:bodyPr>
          <a:lstStyle/>
          <a:p>
            <a:r>
              <a:rPr lang="en-US" sz="1000" dirty="0" err="1" smtClean="0"/>
              <a:t>DEvOps</a:t>
            </a:r>
            <a:r>
              <a:rPr lang="en-US" sz="1000" dirty="0" smtClean="0"/>
              <a:t>: A culture of Transformation, More than Technology CA World 2014</a:t>
            </a:r>
            <a:endParaRPr lang="en-US" sz="1000" dirty="0"/>
          </a:p>
        </p:txBody>
      </p:sp>
    </p:spTree>
    <p:extLst>
      <p:ext uri="{BB962C8B-B14F-4D97-AF65-F5344CB8AC3E}">
        <p14:creationId xmlns:p14="http://schemas.microsoft.com/office/powerpoint/2010/main" val="2615347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Feedback Cycle</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Content Placeholder 3"/>
          <p:cNvPicPr>
            <a:picLocks noGrp="1" noChangeAspect="1"/>
          </p:cNvPicPr>
          <p:nvPr>
            <p:ph idx="4294967295"/>
          </p:nvPr>
        </p:nvPicPr>
        <p:blipFill>
          <a:blip r:embed="rId2"/>
          <a:stretch>
            <a:fillRect/>
          </a:stretch>
        </p:blipFill>
        <p:spPr>
          <a:xfrm>
            <a:off x="96715" y="1166667"/>
            <a:ext cx="8940933" cy="4908818"/>
          </a:xfrm>
          <a:prstGeom prst="rect">
            <a:avLst/>
          </a:prstGeom>
        </p:spPr>
      </p:pic>
    </p:spTree>
    <p:extLst>
      <p:ext uri="{BB962C8B-B14F-4D97-AF65-F5344CB8AC3E}">
        <p14:creationId xmlns:p14="http://schemas.microsoft.com/office/powerpoint/2010/main" val="457470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to Enable Continuous Integration/Continuous Deployment</a:t>
            </a:r>
            <a:endParaRPr lang="en-US" dirty="0"/>
          </a:p>
        </p:txBody>
      </p:sp>
      <p:sp>
        <p:nvSpPr>
          <p:cNvPr id="3" name="Content Placeholder 2"/>
          <p:cNvSpPr>
            <a:spLocks noGrp="1"/>
          </p:cNvSpPr>
          <p:nvPr>
            <p:ph idx="1"/>
          </p:nvPr>
        </p:nvSpPr>
        <p:spPr/>
        <p:txBody>
          <a:bodyPr/>
          <a:lstStyle/>
          <a:p>
            <a:r>
              <a:rPr lang="en-US" dirty="0" smtClean="0"/>
              <a:t>Build Tools: Rake, </a:t>
            </a:r>
            <a:r>
              <a:rPr lang="en-US" dirty="0" err="1" smtClean="0"/>
              <a:t>MSBuild</a:t>
            </a:r>
            <a:r>
              <a:rPr lang="en-US" dirty="0" smtClean="0"/>
              <a:t>, GNU Make, </a:t>
            </a:r>
            <a:r>
              <a:rPr lang="en-US" dirty="0" err="1" smtClean="0"/>
              <a:t>Pybuilder</a:t>
            </a:r>
            <a:r>
              <a:rPr lang="en-US" dirty="0" smtClean="0"/>
              <a:t>, etc..</a:t>
            </a:r>
          </a:p>
          <a:p>
            <a:endParaRPr lang="en-US" dirty="0" smtClean="0"/>
          </a:p>
          <a:p>
            <a:r>
              <a:rPr lang="en-US" dirty="0" smtClean="0"/>
              <a:t>Continuous Integration server: Jenkins, Hudson, Bamboo etc..</a:t>
            </a:r>
          </a:p>
          <a:p>
            <a:endParaRPr lang="en-US" dirty="0" smtClean="0"/>
          </a:p>
          <a:p>
            <a:r>
              <a:rPr lang="en-US" dirty="0" smtClean="0"/>
              <a:t>Issue and Project Management tools: Jira, </a:t>
            </a:r>
            <a:r>
              <a:rPr lang="en-US" dirty="0" err="1" smtClean="0"/>
              <a:t>Yodiz</a:t>
            </a:r>
            <a:r>
              <a:rPr lang="en-US" dirty="0" smtClean="0"/>
              <a:t>, Bugzilla, GitHub, etc..</a:t>
            </a:r>
          </a:p>
          <a:p>
            <a:endParaRPr lang="en-US" dirty="0"/>
          </a:p>
          <a:p>
            <a:r>
              <a:rPr lang="en-US" dirty="0" smtClean="0"/>
              <a:t>Automated testing Tools: Selenium, Python </a:t>
            </a:r>
            <a:r>
              <a:rPr lang="en-US" dirty="0" err="1" smtClean="0"/>
              <a:t>unittest</a:t>
            </a:r>
            <a:r>
              <a:rPr lang="en-US" dirty="0" smtClean="0"/>
              <a:t> framework , MS Test, Junit, HP Quality Center, etc…</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1971147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Lean IT is a movement to speed the delivery of product and eliminate waste in the process.</a:t>
            </a:r>
          </a:p>
          <a:p>
            <a:r>
              <a:rPr lang="en-US" dirty="0" smtClean="0"/>
              <a:t>It means moving away from batch delivery to continuous flow.</a:t>
            </a:r>
          </a:p>
          <a:p>
            <a:r>
              <a:rPr lang="en-US" dirty="0" smtClean="0"/>
              <a:t>Agile was designed to continuously produce small release and is a perfect fit to enable continuous flow.</a:t>
            </a:r>
          </a:p>
          <a:p>
            <a:r>
              <a:rPr lang="en-US" dirty="0" smtClean="0"/>
              <a:t>DevOps is a culture and movement where building, testing, and releasing  software can happen rapidly, frequently and more reliably.</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3935584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Change and Disruption Is Increasing </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5" name="Picture 4"/>
          <p:cNvPicPr>
            <a:picLocks noChangeAspect="1"/>
          </p:cNvPicPr>
          <p:nvPr/>
        </p:nvPicPr>
        <p:blipFill>
          <a:blip r:embed="rId2"/>
          <a:stretch>
            <a:fillRect/>
          </a:stretch>
        </p:blipFill>
        <p:spPr>
          <a:xfrm>
            <a:off x="182880" y="1192915"/>
            <a:ext cx="8732520" cy="5146925"/>
          </a:xfrm>
          <a:prstGeom prst="rect">
            <a:avLst/>
          </a:prstGeom>
        </p:spPr>
      </p:pic>
    </p:spTree>
    <p:extLst>
      <p:ext uri="{BB962C8B-B14F-4D97-AF65-F5344CB8AC3E}">
        <p14:creationId xmlns:p14="http://schemas.microsoft.com/office/powerpoint/2010/main" val="148265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Change and Disruption Is Increasing </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3" name="Picture 2"/>
          <p:cNvPicPr>
            <a:picLocks noChangeAspect="1"/>
          </p:cNvPicPr>
          <p:nvPr/>
        </p:nvPicPr>
        <p:blipFill>
          <a:blip r:embed="rId2"/>
          <a:stretch>
            <a:fillRect/>
          </a:stretch>
        </p:blipFill>
        <p:spPr>
          <a:xfrm>
            <a:off x="533400" y="1062990"/>
            <a:ext cx="8382000" cy="5200650"/>
          </a:xfrm>
          <a:prstGeom prst="rect">
            <a:avLst/>
          </a:prstGeom>
          <a:ln>
            <a:solidFill>
              <a:schemeClr val="bg2"/>
            </a:solidFill>
          </a:ln>
        </p:spPr>
      </p:pic>
    </p:spTree>
    <p:extLst>
      <p:ext uri="{BB962C8B-B14F-4D97-AF65-F5344CB8AC3E}">
        <p14:creationId xmlns:p14="http://schemas.microsoft.com/office/powerpoint/2010/main" val="241971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0" y="252413"/>
            <a:ext cx="8616950" cy="685800"/>
          </a:xfrm>
        </p:spPr>
        <p:txBody>
          <a:bodyPr/>
          <a:lstStyle/>
          <a:p>
            <a:r>
              <a:rPr lang="en-US" sz="2800" dirty="0" smtClean="0"/>
              <a:t>Leaders Value Adaptive Strategies in Business and IT</a:t>
            </a:r>
            <a:endParaRPr lang="en-US" sz="2800"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pic>
        <p:nvPicPr>
          <p:cNvPr id="3" name="Picture 2"/>
          <p:cNvPicPr>
            <a:picLocks noChangeAspect="1"/>
          </p:cNvPicPr>
          <p:nvPr/>
        </p:nvPicPr>
        <p:blipFill>
          <a:blip r:embed="rId2"/>
          <a:stretch>
            <a:fillRect/>
          </a:stretch>
        </p:blipFill>
        <p:spPr>
          <a:xfrm>
            <a:off x="655320" y="1462087"/>
            <a:ext cx="7872730" cy="4832033"/>
          </a:xfrm>
          <a:prstGeom prst="rect">
            <a:avLst/>
          </a:prstGeom>
        </p:spPr>
      </p:pic>
      <p:sp>
        <p:nvSpPr>
          <p:cNvPr id="6" name="TextBox 5"/>
          <p:cNvSpPr txBox="1"/>
          <p:nvPr/>
        </p:nvSpPr>
        <p:spPr>
          <a:xfrm>
            <a:off x="2468880" y="6571773"/>
            <a:ext cx="1939955" cy="246221"/>
          </a:xfrm>
          <a:prstGeom prst="rect">
            <a:avLst/>
          </a:prstGeom>
          <a:noFill/>
        </p:spPr>
        <p:txBody>
          <a:bodyPr wrap="none" rtlCol="0">
            <a:spAutoFit/>
          </a:bodyPr>
          <a:lstStyle/>
          <a:p>
            <a:r>
              <a:rPr lang="en-US" sz="1000" dirty="0"/>
              <a:t>http://www.northhighland.com</a:t>
            </a:r>
          </a:p>
        </p:txBody>
      </p:sp>
    </p:spTree>
    <p:extLst>
      <p:ext uri="{BB962C8B-B14F-4D97-AF65-F5344CB8AC3E}">
        <p14:creationId xmlns:p14="http://schemas.microsoft.com/office/powerpoint/2010/main" val="121037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41891" y="539174"/>
            <a:ext cx="8005762" cy="524696"/>
          </a:xfrm>
        </p:spPr>
        <p:txBody>
          <a:bodyPr/>
          <a:lstStyle/>
          <a:p>
            <a:pPr algn="ctr"/>
            <a:r>
              <a:rPr lang="en-US" altLang="en-US" b="1" dirty="0" smtClean="0"/>
              <a:t>The Three Pillars of Lean IT</a:t>
            </a:r>
          </a:p>
        </p:txBody>
      </p:sp>
      <p:pic>
        <p:nvPicPr>
          <p:cNvPr id="3" name="Picture 2"/>
          <p:cNvPicPr>
            <a:picLocks noChangeAspect="1"/>
          </p:cNvPicPr>
          <p:nvPr/>
        </p:nvPicPr>
        <p:blipFill>
          <a:blip r:embed="rId3"/>
          <a:stretch>
            <a:fillRect/>
          </a:stretch>
        </p:blipFill>
        <p:spPr>
          <a:xfrm>
            <a:off x="479181" y="1356946"/>
            <a:ext cx="8233996" cy="4982308"/>
          </a:xfrm>
          <a:prstGeom prst="rect">
            <a:avLst/>
          </a:prstGeom>
        </p:spPr>
      </p:pic>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3" panose="05040102010807070707" pitchFamily="18" charset="2"/>
              <a:buChar char="&quot;"/>
              <a:defRPr sz="2400">
                <a:solidFill>
                  <a:schemeClr val="tx1"/>
                </a:solidFill>
                <a:latin typeface="Tahoma" panose="020B0604030504040204" pitchFamily="34" charset="0"/>
              </a:defRPr>
            </a:lvl1pPr>
            <a:lvl2pPr marL="742950" indent="-285750">
              <a:spcBef>
                <a:spcPct val="20000"/>
              </a:spcBef>
              <a:buClr>
                <a:schemeClr val="hlink"/>
              </a:buClr>
              <a:buFont typeface="Wingdings 3" panose="05040102010807070707" pitchFamily="18" charset="2"/>
              <a:buChar char="9"/>
              <a:defRPr sz="20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hlink"/>
              </a:buClr>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ClrTx/>
              <a:buSzTx/>
              <a:buFontTx/>
              <a:buNone/>
            </a:pPr>
            <a:r>
              <a:rPr lang="en-US" altLang="en-US" sz="1400" smtClean="0">
                <a:latin typeface="Comic Sans MS" panose="030F0702030302020204" pitchFamily="66" charset="0"/>
              </a:rPr>
              <a:t>Dr. George Royce   </a:t>
            </a:r>
          </a:p>
        </p:txBody>
      </p:sp>
      <p:sp>
        <p:nvSpPr>
          <p:cNvPr id="7171" name="Rectangle 2"/>
          <p:cNvSpPr>
            <a:spLocks noGrp="1" noChangeArrowheads="1"/>
          </p:cNvSpPr>
          <p:nvPr>
            <p:ph type="title"/>
          </p:nvPr>
        </p:nvSpPr>
        <p:spPr/>
        <p:txBody>
          <a:bodyPr/>
          <a:lstStyle/>
          <a:p>
            <a:r>
              <a:rPr lang="en-US" altLang="en-US" sz="2800" dirty="0" smtClean="0"/>
              <a:t>Agenda</a:t>
            </a:r>
          </a:p>
        </p:txBody>
      </p:sp>
      <p:sp>
        <p:nvSpPr>
          <p:cNvPr id="7172" name="Rectangle 3" descr="Rectangle: Click to edit Master text styles&#10;Second level&#10;Third level&#10;Fourth level&#10;Fifth level"/>
          <p:cNvSpPr>
            <a:spLocks noGrp="1" noChangeArrowheads="1"/>
          </p:cNvSpPr>
          <p:nvPr>
            <p:ph type="body" idx="1"/>
          </p:nvPr>
        </p:nvSpPr>
        <p:spPr/>
        <p:txBody>
          <a:bodyPr/>
          <a:lstStyle/>
          <a:p>
            <a:r>
              <a:rPr lang="en-US" altLang="en-US" dirty="0" smtClean="0"/>
              <a:t>The Move to Lean IT</a:t>
            </a:r>
          </a:p>
          <a:p>
            <a:endParaRPr lang="en-US" altLang="en-US" dirty="0" smtClean="0"/>
          </a:p>
          <a:p>
            <a:r>
              <a:rPr lang="en-US" altLang="en-US" dirty="0" smtClean="0"/>
              <a:t>The Role of Agile</a:t>
            </a:r>
          </a:p>
          <a:p>
            <a:endParaRPr lang="en-US" altLang="en-US" dirty="0"/>
          </a:p>
          <a:p>
            <a:r>
              <a:rPr lang="en-US" altLang="en-US" dirty="0" smtClean="0"/>
              <a:t>DevOps</a:t>
            </a:r>
          </a:p>
        </p:txBody>
      </p:sp>
      <p:sp>
        <p:nvSpPr>
          <p:cNvPr id="7173" name="Text Box 4"/>
          <p:cNvSpPr txBox="1">
            <a:spLocks noChangeArrowheads="1"/>
          </p:cNvSpPr>
          <p:nvPr/>
        </p:nvSpPr>
        <p:spPr bwMode="auto">
          <a:xfrm>
            <a:off x="546100" y="6553200"/>
            <a:ext cx="83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spcBef>
                <a:spcPct val="20000"/>
              </a:spcBef>
              <a:buClr>
                <a:schemeClr val="hlink"/>
              </a:buClr>
              <a:buSzPct val="90000"/>
              <a:buFont typeface="Wingdings 3" panose="05040102010807070707" pitchFamily="18" charset="2"/>
              <a:buChar char="&quot;"/>
              <a:defRPr sz="2400">
                <a:solidFill>
                  <a:schemeClr val="tx1"/>
                </a:solidFill>
                <a:latin typeface="Tahoma" panose="020B0604030504040204" pitchFamily="34" charset="0"/>
              </a:defRPr>
            </a:lvl1pPr>
            <a:lvl2pPr marL="742950" indent="-285750">
              <a:spcBef>
                <a:spcPct val="20000"/>
              </a:spcBef>
              <a:buClr>
                <a:schemeClr val="hlink"/>
              </a:buClr>
              <a:buFont typeface="Wingdings 3" panose="05040102010807070707" pitchFamily="18" charset="2"/>
              <a:buChar char="9"/>
              <a:defRPr sz="20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hlink"/>
              </a:buClr>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ClrTx/>
              <a:buSzTx/>
              <a:buFontTx/>
              <a:buNone/>
            </a:pPr>
            <a:r>
              <a:rPr lang="en-US" altLang="en-US" sz="1400" b="1">
                <a:latin typeface="Arial" panose="020B0604020202020204" pitchFamily="34" charset="0"/>
              </a:rPr>
              <a:t>Agenda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IT </a:t>
            </a:r>
            <a:endParaRPr lang="en-US" dirty="0"/>
          </a:p>
        </p:txBody>
      </p:sp>
      <p:sp>
        <p:nvSpPr>
          <p:cNvPr id="3" name="Content Placeholder 2"/>
          <p:cNvSpPr>
            <a:spLocks noGrp="1"/>
          </p:cNvSpPr>
          <p:nvPr>
            <p:ph idx="1"/>
          </p:nvPr>
        </p:nvSpPr>
        <p:spPr/>
        <p:txBody>
          <a:bodyPr/>
          <a:lstStyle/>
          <a:p>
            <a:r>
              <a:rPr lang="en-US" dirty="0" smtClean="0"/>
              <a:t>Lean IT eliminates waste (</a:t>
            </a:r>
            <a:r>
              <a:rPr lang="en-US" dirty="0" err="1" smtClean="0"/>
              <a:t>muda</a:t>
            </a:r>
            <a:r>
              <a:rPr lang="en-US" dirty="0" smtClean="0"/>
              <a:t>) in key IT processes.</a:t>
            </a:r>
          </a:p>
          <a:p>
            <a:endParaRPr lang="en-US" dirty="0" smtClean="0"/>
          </a:p>
          <a:p>
            <a:r>
              <a:rPr lang="en-US" dirty="0" smtClean="0"/>
              <a:t>In manufacturing, Lean drove vendors away from large batch mass production to continuous flow. Encourages making frequent, smaller changes in manufacturing which can reduce risk and is more visible to the customer</a:t>
            </a:r>
          </a:p>
          <a:p>
            <a:endParaRPr lang="en-US" dirty="0" smtClean="0"/>
          </a:p>
          <a:p>
            <a:r>
              <a:rPr lang="en-US" dirty="0" smtClean="0"/>
              <a:t>It is moving to continuous flow by moving to small, incremental changes in software verses the large  “upgrade”</a:t>
            </a:r>
            <a:endParaRPr lang="en-US"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1193712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Releases Can Cause Problems for IT and the Business</a:t>
            </a:r>
            <a:endParaRPr lang="en-US" dirty="0"/>
          </a:p>
        </p:txBody>
      </p:sp>
      <p:sp>
        <p:nvSpPr>
          <p:cNvPr id="3" name="Content Placeholder 2"/>
          <p:cNvSpPr>
            <a:spLocks noGrp="1"/>
          </p:cNvSpPr>
          <p:nvPr>
            <p:ph idx="1"/>
          </p:nvPr>
        </p:nvSpPr>
        <p:spPr>
          <a:xfrm>
            <a:off x="369888" y="1371600"/>
            <a:ext cx="8604250" cy="4906108"/>
          </a:xfrm>
        </p:spPr>
        <p:txBody>
          <a:bodyPr/>
          <a:lstStyle/>
          <a:p>
            <a:r>
              <a:rPr lang="en-US" sz="2000" b="1" dirty="0"/>
              <a:t>Large releases are </a:t>
            </a:r>
            <a:r>
              <a:rPr lang="en-US" sz="2000" b="1" dirty="0" smtClean="0"/>
              <a:t>risky. </a:t>
            </a:r>
            <a:r>
              <a:rPr lang="en-US" sz="2000" dirty="0" smtClean="0"/>
              <a:t>Combining 2 or more changes in a release more than doubles the risk of the release (nonlinear change).</a:t>
            </a:r>
          </a:p>
          <a:p>
            <a:r>
              <a:rPr lang="en-US" sz="2000" b="1" dirty="0" smtClean="0"/>
              <a:t>Large releases </a:t>
            </a:r>
            <a:r>
              <a:rPr lang="en-US" sz="2000" b="1" dirty="0"/>
              <a:t>are wasteful. </a:t>
            </a:r>
            <a:r>
              <a:rPr lang="en-US" sz="2000" dirty="0"/>
              <a:t>Despite many decades of attempts to improve requirements, requirement defects are still the most common and expensive problems in software projects. Putting smaller changes into production limits the amount of time wasted building the wrong solution.</a:t>
            </a:r>
            <a:endParaRPr lang="en-US" sz="2000" dirty="0" smtClean="0"/>
          </a:p>
          <a:p>
            <a:r>
              <a:rPr lang="en-US" sz="2000" b="1" dirty="0" smtClean="0"/>
              <a:t>Large </a:t>
            </a:r>
            <a:r>
              <a:rPr lang="en-US" sz="2000" b="1" dirty="0"/>
              <a:t>increase in the time to value in software development. </a:t>
            </a:r>
            <a:r>
              <a:rPr lang="en-US" sz="2000" dirty="0"/>
              <a:t>Holding one change while the team completes all of the changes for a release prevents the business from quickly utilizing the value of that change.</a:t>
            </a:r>
            <a:endParaRPr lang="en-US" sz="2000" dirty="0" smtClean="0"/>
          </a:p>
          <a:p>
            <a:r>
              <a:rPr lang="en-US" sz="2000" b="1" dirty="0" smtClean="0"/>
              <a:t>Large releases are slow. </a:t>
            </a:r>
            <a:r>
              <a:rPr lang="en-US" sz="2000" dirty="0"/>
              <a:t>Often, stakeholder priorities have changed by the time the software is created.</a:t>
            </a:r>
            <a:endParaRPr lang="en-US" sz="2000" b="1" dirty="0"/>
          </a:p>
        </p:txBody>
      </p:sp>
      <p:sp>
        <p:nvSpPr>
          <p:cNvPr id="4" name="Slide Number Placeholder 3"/>
          <p:cNvSpPr>
            <a:spLocks noGrp="1"/>
          </p:cNvSpPr>
          <p:nvPr>
            <p:ph type="sldNum" sz="quarter" idx="11"/>
          </p:nvPr>
        </p:nvSpPr>
        <p:spPr/>
        <p:txBody>
          <a:bodyPr/>
          <a:lstStyle/>
          <a:p>
            <a:pPr>
              <a:defRPr/>
            </a:pPr>
            <a:r>
              <a:rPr lang="en-US" smtClean="0"/>
              <a:t>Dr. George Royce   </a:t>
            </a:r>
            <a:endParaRPr lang="en-US"/>
          </a:p>
        </p:txBody>
      </p:sp>
    </p:spTree>
    <p:extLst>
      <p:ext uri="{BB962C8B-B14F-4D97-AF65-F5344CB8AC3E}">
        <p14:creationId xmlns:p14="http://schemas.microsoft.com/office/powerpoint/2010/main" val="2977845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design template">
  <a:themeElements>
    <a:clrScheme name="Blueprint design templat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design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rgbClr val="6C0092"/>
            </a:solidFill>
            <a:effectLst/>
            <a:latin typeface="Tahoma" pitchFamily="34" charset="0"/>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rgbClr val="6C0092"/>
            </a:solidFill>
            <a:effectLst/>
            <a:latin typeface="Tahoma" pitchFamily="34" charset="0"/>
          </a:defRPr>
        </a:defPPr>
      </a:lstStyle>
    </a:lnDef>
  </a:objectDefaults>
  <a:extraClrSchemeLst>
    <a:extraClrScheme>
      <a:clrScheme name="Blueprint design templat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design templat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design template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design template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design template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design template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design template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Blueprint design template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int design template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Blueprint design template</Template>
  <TotalTime>10806</TotalTime>
  <Words>996</Words>
  <Application>Microsoft Office PowerPoint</Application>
  <PresentationFormat>On-screen Show (4:3)</PresentationFormat>
  <Paragraphs>145</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Comic Sans MS</vt:lpstr>
      <vt:lpstr>Tahoma</vt:lpstr>
      <vt:lpstr>Wingdings 3</vt:lpstr>
      <vt:lpstr>Blueprint design template</vt:lpstr>
      <vt:lpstr>Lean IT, Agile and DevOps</vt:lpstr>
      <vt:lpstr>Changing Business Strategy Drives Changes in IT</vt:lpstr>
      <vt:lpstr>Business Change and Disruption Is Increasing </vt:lpstr>
      <vt:lpstr>Business Change and Disruption Is Increasing </vt:lpstr>
      <vt:lpstr>Leaders Value Adaptive Strategies in Business and IT</vt:lpstr>
      <vt:lpstr>The Three Pillars of Lean IT</vt:lpstr>
      <vt:lpstr>Agenda</vt:lpstr>
      <vt:lpstr>Lean IT </vt:lpstr>
      <vt:lpstr>Big Releases Can Cause Problems for IT and the Business</vt:lpstr>
      <vt:lpstr>Shifting to Lean IT Governance</vt:lpstr>
      <vt:lpstr>Agile Development is Designed to Continuously Produce Small Releases</vt:lpstr>
      <vt:lpstr>Adopt DevOps Practices to Enable Safe and Frequent Releases of New Software</vt:lpstr>
      <vt:lpstr>What is DevOps?</vt:lpstr>
      <vt:lpstr>Dev versus Ops in the past</vt:lpstr>
      <vt:lpstr>What are the roles of Dev and Ops teams?</vt:lpstr>
      <vt:lpstr>Drivers and Enablers of DevOps </vt:lpstr>
      <vt:lpstr>Principles of DevOps</vt:lpstr>
      <vt:lpstr>Agile and DevOps</vt:lpstr>
      <vt:lpstr>Agile and DevOps</vt:lpstr>
      <vt:lpstr>Agile + Traditional Release Management</vt:lpstr>
      <vt:lpstr>Agile + DevOps</vt:lpstr>
      <vt:lpstr>Continuous Integration</vt:lpstr>
      <vt:lpstr>Continuous Delivery</vt:lpstr>
      <vt:lpstr>DevOps is a Fundamental Change in Process and Culture</vt:lpstr>
      <vt:lpstr>Continuous Integration Feedback Cycle</vt:lpstr>
      <vt:lpstr>Tools to Enable Continuous Integration/Continuous Deployment</vt:lpstr>
      <vt:lpstr>Summary</vt:lpstr>
    </vt:vector>
  </TitlesOfParts>
  <Company>LIMRA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LLombard</dc:creator>
  <cp:lastModifiedBy>George Royce</cp:lastModifiedBy>
  <cp:revision>396</cp:revision>
  <cp:lastPrinted>2016-11-09T15:36:38Z</cp:lastPrinted>
  <dcterms:created xsi:type="dcterms:W3CDTF">2004-06-29T14:22:32Z</dcterms:created>
  <dcterms:modified xsi:type="dcterms:W3CDTF">2017-08-09T15:09:51Z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TC010689871033</vt:lpwstr>
  </property>
</Properties>
</file>