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84312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13400" imgH="1782008" progId="Word.Document.12">
                  <p:embed/>
                </p:oleObj>
              </mc:Choice>
              <mc:Fallback>
                <p:oleObj name="Document" r:id="rId4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17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deleting an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57395"/>
              </p:ext>
            </p:extLst>
          </p:nvPr>
        </p:nvGraphicFramePr>
        <p:xfrm>
          <a:off x="914400" y="1066800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13400" imgH="3265036" progId="Word.Document.12">
                  <p:embed/>
                </p:oleObj>
              </mc:Choice>
              <mc:Fallback>
                <p:oleObj name="Document" r:id="rId4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dictionary methods for deleting items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98599"/>
              </p:ext>
            </p:extLst>
          </p:nvPr>
        </p:nvGraphicFramePr>
        <p:xfrm>
          <a:off x="914400" y="1066800"/>
          <a:ext cx="7313400" cy="359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13400" imgH="3593518" progId="Word.Document.12">
                  <p:embed/>
                </p:oleObj>
              </mc:Choice>
              <mc:Fallback>
                <p:oleObj name="Document" r:id="rId4" imgW="7313400" imgH="3593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59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7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Three dictionary methods </a:t>
            </a:r>
            <a:br>
              <a:rPr lang="en-US" dirty="0"/>
            </a:br>
            <a:r>
              <a:rPr lang="en-US" dirty="0"/>
              <a:t>for getting all keys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02220"/>
              </p:ext>
            </p:extLst>
          </p:nvPr>
        </p:nvGraphicFramePr>
        <p:xfrm>
          <a:off x="914400" y="1295400"/>
          <a:ext cx="7313400" cy="10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13400" imgH="1091223" progId="Word.Document.12">
                  <p:embed/>
                </p:oleObj>
              </mc:Choice>
              <mc:Fallback>
                <p:oleObj name="Document" r:id="rId4" imgW="7313400" imgH="1091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09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2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keys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36888"/>
              </p:ext>
            </p:extLst>
          </p:nvPr>
        </p:nvGraphicFramePr>
        <p:xfrm>
          <a:off x="914400" y="1066800"/>
          <a:ext cx="73136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13400" imgH="3116085" progId="Word.Document.12">
                  <p:embed/>
                </p:oleObj>
              </mc:Choice>
              <mc:Fallback>
                <p:oleObj name="Document" r:id="rId4" imgW="7313400" imgH="3116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11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unpacks a tuple as it loops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all keys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01546"/>
              </p:ext>
            </p:extLst>
          </p:nvPr>
        </p:nvGraphicFramePr>
        <p:xfrm>
          <a:off x="914400" y="1295400"/>
          <a:ext cx="73136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13400" imgH="1881668" progId="Word.Document.12">
                  <p:embed/>
                </p:oleObj>
              </mc:Choice>
              <mc:Fallback>
                <p:oleObj name="Document" r:id="rId4" imgW="7313400" imgH="1881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3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203817"/>
              </p:ext>
            </p:extLst>
          </p:nvPr>
        </p:nvGraphicFramePr>
        <p:xfrm>
          <a:off x="914400" y="1066800"/>
          <a:ext cx="73136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13400" imgH="1881668" progId="Word.Document.12">
                  <p:embed/>
                </p:oleObj>
              </mc:Choice>
              <mc:Fallback>
                <p:oleObj name="Document" r:id="rId4" imgW="7313400" imgH="1881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Built-in constructors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creating dictionaries and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40956"/>
              </p:ext>
            </p:extLst>
          </p:nvPr>
        </p:nvGraphicFramePr>
        <p:xfrm>
          <a:off x="914400" y="1295400"/>
          <a:ext cx="7313400" cy="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13400" imgH="727482" progId="Word.Document.12">
                  <p:embed/>
                </p:oleObj>
              </mc:Choice>
              <mc:Fallback>
                <p:oleObj name="Document" r:id="rId4" imgW="7313400" imgH="727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7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converts the keys of a dictionary </a:t>
            </a:r>
            <a:br>
              <a:rPr lang="en-US" dirty="0"/>
            </a:br>
            <a:r>
              <a:rPr lang="en-US" dirty="0"/>
              <a:t>to a list and sorts them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49167"/>
              </p:ext>
            </p:extLst>
          </p:nvPr>
        </p:nvGraphicFramePr>
        <p:xfrm>
          <a:off x="914400" y="1295400"/>
          <a:ext cx="731361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13400" imgH="3031896" progId="Word.Document.12">
                  <p:embed/>
                </p:oleObj>
              </mc:Choice>
              <mc:Fallback>
                <p:oleObj name="Document" r:id="rId4" imgW="7313400" imgH="3031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converts a two-dimensional list </a:t>
            </a:r>
            <a:br>
              <a:rPr lang="en-US" dirty="0"/>
            </a:br>
            <a:r>
              <a:rPr lang="en-US" dirty="0"/>
              <a:t>to a 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75733"/>
              </p:ext>
            </p:extLst>
          </p:nvPr>
        </p:nvGraphicFramePr>
        <p:xfrm>
          <a:off x="914400" y="1295400"/>
          <a:ext cx="7313400" cy="215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13400" imgH="2156183" progId="Word.Document.12">
                  <p:embed/>
                </p:oleObj>
              </mc:Choice>
              <mc:Fallback>
                <p:oleObj name="Document" r:id="rId4" imgW="7313400" imgH="2156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156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7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Country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88642"/>
              </p:ext>
            </p:extLst>
          </p:nvPr>
        </p:nvGraphicFramePr>
        <p:xfrm>
          <a:off x="914400" y="1111250"/>
          <a:ext cx="73136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13400" imgH="4905648" progId="Word.Document.12">
                  <p:embed/>
                </p:oleObj>
              </mc:Choice>
              <mc:Fallback>
                <p:oleObj name="Document" r:id="rId4" imgW="7313400" imgH="4905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13612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6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54980"/>
              </p:ext>
            </p:extLst>
          </p:nvPr>
        </p:nvGraphicFramePr>
        <p:xfrm>
          <a:off x="914400" y="1066800"/>
          <a:ext cx="7301323" cy="494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4949106" progId="Word.Document.12">
                  <p:embed/>
                </p:oleObj>
              </mc:Choice>
              <mc:Fallback>
                <p:oleObj name="Document" r:id="rId3" imgW="7301323" imgH="494910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949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734270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13400" imgH="3052403" progId="Word.Document.12">
                  <p:embed/>
                </p:oleObj>
              </mc:Choice>
              <mc:Fallback>
                <p:oleObj name="Document" r:id="rId4" imgW="7313400" imgH="3052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4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46278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50413"/>
              </p:ext>
            </p:extLst>
          </p:nvPr>
        </p:nvGraphicFramePr>
        <p:xfrm>
          <a:off x="914400" y="1143000"/>
          <a:ext cx="7313612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13400" imgH="1645290" progId="Word.Document.12">
                  <p:embed/>
                </p:oleObj>
              </mc:Choice>
              <mc:Fallback>
                <p:oleObj name="Document" r:id="rId4" imgW="7313400" imgH="1645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68921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26543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13400" imgH="437857" progId="Word.Document.12">
                  <p:embed/>
                </p:oleObj>
              </mc:Choice>
              <mc:Fallback>
                <p:oleObj name="Document" r:id="rId4" imgW="7313400" imgH="43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99665"/>
              </p:ext>
            </p:extLst>
          </p:nvPr>
        </p:nvGraphicFramePr>
        <p:xfrm>
          <a:off x="914400" y="1143000"/>
          <a:ext cx="7313612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13400" imgH="1413589" progId="Word.Document.12">
                  <p:embed/>
                </p:oleObj>
              </mc:Choice>
              <mc:Fallback>
                <p:oleObj name="Document" r:id="rId4" imgW="7313400" imgH="14135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3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89383"/>
              </p:ext>
            </p:extLst>
          </p:nvPr>
        </p:nvGraphicFramePr>
        <p:xfrm>
          <a:off x="914400" y="1143000"/>
          <a:ext cx="73136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13400" imgH="2449766" progId="Word.Document.12">
                  <p:embed/>
                </p:oleObj>
              </mc:Choice>
              <mc:Fallback>
                <p:oleObj name="Document" r:id="rId4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8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23302"/>
              </p:ext>
            </p:extLst>
          </p:nvPr>
        </p:nvGraphicFramePr>
        <p:xfrm>
          <a:off x="914400" y="1143000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13400" imgH="3253882" progId="Word.Document.12">
                  <p:embed/>
                </p:oleObj>
              </mc:Choice>
              <mc:Fallback>
                <p:oleObj name="Document" r:id="rId4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4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37996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6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62160"/>
              </p:ext>
            </p:extLst>
          </p:nvPr>
        </p:nvGraphicFramePr>
        <p:xfrm>
          <a:off x="914400" y="1295400"/>
          <a:ext cx="7313612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13400" imgH="3736352" progId="Word.Document.12">
                  <p:embed/>
                </p:oleObj>
              </mc:Choice>
              <mc:Fallback>
                <p:oleObj name="Document" r:id="rId4" imgW="7313400" imgH="3736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73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4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 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231805"/>
              </p:ext>
            </p:extLst>
          </p:nvPr>
        </p:nvGraphicFramePr>
        <p:xfrm>
          <a:off x="914400" y="1101725"/>
          <a:ext cx="7313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13400" imgH="498300" progId="Word.Document.12">
                  <p:embed/>
                </p:oleObj>
              </mc:Choice>
              <mc:Fallback>
                <p:oleObj name="Document" r:id="rId3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136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38129"/>
              </p:ext>
            </p:extLst>
          </p:nvPr>
        </p:nvGraphicFramePr>
        <p:xfrm>
          <a:off x="914400" y="1219200"/>
          <a:ext cx="731361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13400" imgH="3303173" progId="Word.Document.12">
                  <p:embed/>
                </p:oleObj>
              </mc:Choice>
              <mc:Fallback>
                <p:oleObj name="Document" r:id="rId4" imgW="7313400" imgH="3303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330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dictionary that contains lists as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30160"/>
              </p:ext>
            </p:extLst>
          </p:nvPr>
        </p:nvGraphicFramePr>
        <p:xfrm>
          <a:off x="914400" y="1066800"/>
          <a:ext cx="7313400" cy="163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13400" imgH="1632698" progId="Word.Document.12">
                  <p:embed/>
                </p:oleObj>
              </mc:Choice>
              <mc:Fallback>
                <p:oleObj name="Document" r:id="rId4" imgW="7313400" imgH="1632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632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7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Book Catalog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23199"/>
              </p:ext>
            </p:extLst>
          </p:nvPr>
        </p:nvGraphicFramePr>
        <p:xfrm>
          <a:off x="914400" y="1143000"/>
          <a:ext cx="7313612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7313400" imgH="4632573" progId="Word.Document.12">
                  <p:embed/>
                </p:oleObj>
              </mc:Choice>
              <mc:Fallback>
                <p:oleObj name="Document" r:id="rId4" imgW="7313400" imgH="463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3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26438"/>
              </p:ext>
            </p:extLst>
          </p:nvPr>
        </p:nvGraphicFramePr>
        <p:xfrm>
          <a:off x="914400" y="1143000"/>
          <a:ext cx="73136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13400" imgH="2046808" progId="Word.Document.12">
                  <p:embed/>
                </p:oleObj>
              </mc:Choice>
              <mc:Fallback>
                <p:oleObj name="Document" r:id="rId4" imgW="7313400" imgH="2046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2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53975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0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35524"/>
              </p:ext>
            </p:extLst>
          </p:nvPr>
        </p:nvGraphicFramePr>
        <p:xfrm>
          <a:off x="914400" y="1143000"/>
          <a:ext cx="7313612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13400" imgH="3455361" progId="Word.Document.12">
                  <p:embed/>
                </p:oleObj>
              </mc:Choice>
              <mc:Fallback>
                <p:oleObj name="Document" r:id="rId4" imgW="7313400" imgH="3455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9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40826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5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80806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dictionaries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99307"/>
              </p:ext>
            </p:extLst>
          </p:nvPr>
        </p:nvGraphicFramePr>
        <p:xfrm>
          <a:off x="914400" y="10668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13400" imgH="3680945" progId="Word.Document.12">
                  <p:embed/>
                </p:oleObj>
              </mc:Choice>
              <mc:Fallback>
                <p:oleObj name="Document" r:id="rId4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prints a dictionary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48444"/>
              </p:ext>
            </p:extLst>
          </p:nvPr>
        </p:nvGraphicFramePr>
        <p:xfrm>
          <a:off x="914400" y="1066800"/>
          <a:ext cx="73136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13400" imgH="980410" progId="Word.Document.12">
                  <p:embed/>
                </p:oleObj>
              </mc:Choice>
              <mc:Fallback>
                <p:oleObj name="Document" r:id="rId4" imgW="7313400" imgH="98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countries 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059583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13400" imgH="920326" progId="Word.Document.12">
                  <p:embed/>
                </p:oleObj>
              </mc:Choice>
              <mc:Fallback>
                <p:oleObj name="Document" r:id="rId4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accessing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19268"/>
              </p:ext>
            </p:extLst>
          </p:nvPr>
        </p:nvGraphicFramePr>
        <p:xfrm>
          <a:off x="914400" y="1066800"/>
          <a:ext cx="7313400" cy="28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13400" imgH="2889062" progId="Word.Document.12">
                  <p:embed/>
                </p:oleObj>
              </mc:Choice>
              <mc:Fallback>
                <p:oleObj name="Document" r:id="rId4" imgW="7313400" imgH="2889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8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checking if a key exists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07037"/>
              </p:ext>
            </p:extLst>
          </p:nvPr>
        </p:nvGraphicFramePr>
        <p:xfrm>
          <a:off x="914400" y="1066800"/>
          <a:ext cx="7313400" cy="209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13400" imgH="2092501" progId="Word.Document.12">
                  <p:embed/>
                </p:oleObj>
              </mc:Choice>
              <mc:Fallback>
                <p:oleObj name="Document" r:id="rId4" imgW="7313400" imgH="2092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09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get()method of a dictionary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47783"/>
              </p:ext>
            </p:extLst>
          </p:nvPr>
        </p:nvGraphicFramePr>
        <p:xfrm>
          <a:off x="914400" y="1066800"/>
          <a:ext cx="7313400" cy="14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13400" imgH="1402436" progId="Word.Document.12">
                  <p:embed/>
                </p:oleObj>
              </mc:Choice>
              <mc:Fallback>
                <p:oleObj name="Document" r:id="rId4" imgW="7313400" imgH="1402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0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826</Words>
  <Application>Microsoft Office PowerPoint</Application>
  <PresentationFormat>On-screen Show (4:3)</PresentationFormat>
  <Paragraphs>185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Master slides_with_titles_logo</vt:lpstr>
      <vt:lpstr>Document</vt:lpstr>
      <vt:lpstr>Microsoft Word Document</vt:lpstr>
      <vt:lpstr>Chapter 12</vt:lpstr>
      <vt:lpstr>Objectives</vt:lpstr>
      <vt:lpstr>The syntax for creating a dictionary</vt:lpstr>
      <vt:lpstr>Code that creates dictionaries</vt:lpstr>
      <vt:lpstr>Code that prints a dictionary to the console</vt:lpstr>
      <vt:lpstr>The countries dictionary</vt:lpstr>
      <vt:lpstr>The syntax for accessing a value</vt:lpstr>
      <vt:lpstr>The syntax for checking if a key exists</vt:lpstr>
      <vt:lpstr>The get()method of a dictionary object</vt:lpstr>
      <vt:lpstr>The syntax for deleting an item</vt:lpstr>
      <vt:lpstr>Two dictionary methods for deleting items</vt:lpstr>
      <vt:lpstr>Three dictionary methods  for getting all keys and values</vt:lpstr>
      <vt:lpstr>Code that loops through all keys and values</vt:lpstr>
      <vt:lpstr>Code that unpacks a tuple as it loops  through all keys and values</vt:lpstr>
      <vt:lpstr>Code that loops through all values</vt:lpstr>
      <vt:lpstr>Built-in constructors  for creating dictionaries and lists</vt:lpstr>
      <vt:lpstr>Code that converts the keys of a dictionary  to a list and sorts them</vt:lpstr>
      <vt:lpstr>Code that converts a two-dimensional list  to a dictionary</vt:lpstr>
      <vt:lpstr>The user interface for the Country program</vt:lpstr>
      <vt:lpstr>The code</vt:lpstr>
      <vt:lpstr>The code (cont.)</vt:lpstr>
      <vt:lpstr>The code (cont.)</vt:lpstr>
      <vt:lpstr>The code (cont.)</vt:lpstr>
      <vt:lpstr>The code (cont.)</vt:lpstr>
      <vt:lpstr>The user interface for the Word Counter program</vt:lpstr>
      <vt:lpstr>The code</vt:lpstr>
      <vt:lpstr>The code (cont.)</vt:lpstr>
      <vt:lpstr>The code (cont.)</vt:lpstr>
      <vt:lpstr>A dictionary that contains other dictionaries  as values</vt:lpstr>
      <vt:lpstr>A dictionary that contains other dictionaries  as values (cont.)</vt:lpstr>
      <vt:lpstr>A dictionary that contains lists as values</vt:lpstr>
      <vt:lpstr>The user interface for the Book Catalog program</vt:lpstr>
      <vt:lpstr>The code</vt:lpstr>
      <vt:lpstr>The code (cont.)</vt:lpstr>
      <vt:lpstr>The code (cont.)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2016-10-24T17:55:21Z</dcterms:created>
  <dcterms:modified xsi:type="dcterms:W3CDTF">2016-12-28T22:54:03Z</dcterms:modified>
</cp:coreProperties>
</file>