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1"/>
  </p:notesMasterIdLst>
  <p:handoutMasterIdLst>
    <p:handoutMasterId r:id="rId52"/>
  </p:handoutMasterIdLst>
  <p:sldIdLst>
    <p:sldId id="323" r:id="rId2"/>
    <p:sldId id="324" r:id="rId3"/>
    <p:sldId id="37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9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1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3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5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7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8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040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pop()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79727"/>
              </p:ext>
            </p:extLst>
          </p:nvPr>
        </p:nvGraphicFramePr>
        <p:xfrm>
          <a:off x="914400" y="11430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6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index() and pop()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52511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built-in function for getting the length of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51752"/>
              </p:ext>
            </p:extLst>
          </p:nvPr>
        </p:nvGraphicFramePr>
        <p:xfrm>
          <a:off x="914400" y="1143000"/>
          <a:ext cx="73009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7301323" imgH="593749" progId="Word.Document.12">
                  <p:embed/>
                </p:oleObj>
              </mc:Choice>
              <mc:Fallback>
                <p:oleObj name="Document" r:id="rId4" imgW="7301323" imgH="593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8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in keyword </a:t>
            </a:r>
            <a:br>
              <a:rPr lang="en-US" dirty="0"/>
            </a:br>
            <a:r>
              <a:rPr lang="en-US" dirty="0"/>
              <a:t>to check whether an item is in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04938"/>
              </p:ext>
            </p:extLst>
          </p:nvPr>
        </p:nvGraphicFramePr>
        <p:xfrm>
          <a:off x="914400" y="12954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print a list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494049"/>
              </p:ext>
            </p:extLst>
          </p:nvPr>
        </p:nvGraphicFramePr>
        <p:xfrm>
          <a:off x="914400" y="1066800"/>
          <a:ext cx="7301323" cy="123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7301323" imgH="1236826" progId="Word.Document.12">
                  <p:embed/>
                </p:oleObj>
              </mc:Choice>
              <mc:Fallback>
                <p:oleObj name="Document" r:id="rId4" imgW="7301323" imgH="12368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236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looping through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311807"/>
              </p:ext>
            </p:extLst>
          </p:nvPr>
        </p:nvGraphicFramePr>
        <p:xfrm>
          <a:off x="914400" y="1066800"/>
          <a:ext cx="7300912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7301323" imgH="2870806" progId="Word.Document.12">
                  <p:embed/>
                </p:oleObj>
              </mc:Choice>
              <mc:Fallback>
                <p:oleObj name="Document" r:id="rId4" imgW="7301323" imgH="2870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2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process the items in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18612"/>
              </p:ext>
            </p:extLst>
          </p:nvPr>
        </p:nvGraphicFramePr>
        <p:xfrm>
          <a:off x="914400" y="1066800"/>
          <a:ext cx="7301323" cy="372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01323" imgH="3728123" progId="Word.Document.12">
                  <p:embed/>
                </p:oleObj>
              </mc:Choice>
              <mc:Fallback>
                <p:oleObj name="Document" r:id="rId4" imgW="7301323" imgH="3728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72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4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immutable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58928"/>
              </p:ext>
            </p:extLst>
          </p:nvPr>
        </p:nvGraphicFramePr>
        <p:xfrm>
          <a:off x="914400" y="1066800"/>
          <a:ext cx="7301323" cy="176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7301323" imgH="1768284" progId="Word.Document.12">
                  <p:embed/>
                </p:oleObj>
              </mc:Choice>
              <mc:Fallback>
                <p:oleObj name="Document" r:id="rId4" imgW="7301323" imgH="1768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76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1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work with immutable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374178"/>
              </p:ext>
            </p:extLst>
          </p:nvPr>
        </p:nvGraphicFramePr>
        <p:xfrm>
          <a:off x="914400" y="1066800"/>
          <a:ext cx="7301323" cy="25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7301323" imgH="2576992" progId="Word.Document.12">
                  <p:embed/>
                </p:oleObj>
              </mc:Choice>
              <mc:Fallback>
                <p:oleObj name="Document" r:id="rId4" imgW="7301323" imgH="25769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57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1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work with mutable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75112"/>
              </p:ext>
            </p:extLst>
          </p:nvPr>
        </p:nvGraphicFramePr>
        <p:xfrm>
          <a:off x="914400" y="1066800"/>
          <a:ext cx="7301323" cy="303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301323" imgH="3037516" progId="Word.Document.12">
                  <p:embed/>
                </p:oleObj>
              </mc:Choice>
              <mc:Fallback>
                <p:oleObj name="Document" r:id="rId4" imgW="7301323" imgH="3037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037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3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40661"/>
              </p:ext>
            </p:extLst>
          </p:nvPr>
        </p:nvGraphicFramePr>
        <p:xfrm>
          <a:off x="914400" y="1066800"/>
          <a:ext cx="7301323" cy="41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Document" r:id="rId3" imgW="7301323" imgH="4128156" progId="Word.Document.12">
                  <p:embed/>
                </p:oleObj>
              </mc:Choice>
              <mc:Fallback>
                <p:oleObj name="Document" r:id="rId3" imgW="7301323" imgH="412815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412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511981"/>
              </p:ext>
            </p:extLst>
          </p:nvPr>
        </p:nvGraphicFramePr>
        <p:xfrm>
          <a:off x="914400" y="1066800"/>
          <a:ext cx="7300912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4" imgW="7301323" imgH="4655292" progId="Word.Document.12">
                  <p:embed/>
                </p:oleObj>
              </mc:Choice>
              <mc:Fallback>
                <p:oleObj name="Document" r:id="rId4" imgW="7301323" imgH="4655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65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3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hierarchy chart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1219200"/>
            <a:ext cx="5271135" cy="16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69638"/>
              </p:ext>
            </p:extLst>
          </p:nvPr>
        </p:nvGraphicFramePr>
        <p:xfrm>
          <a:off x="9144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0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85346"/>
              </p:ext>
            </p:extLst>
          </p:nvPr>
        </p:nvGraphicFramePr>
        <p:xfrm>
          <a:off x="914400" y="1143000"/>
          <a:ext cx="7301323" cy="282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4" imgW="7301323" imgH="2820396" progId="Word.Document.12">
                  <p:embed/>
                </p:oleObj>
              </mc:Choice>
              <mc:Fallback>
                <p:oleObj name="Document" r:id="rId4" imgW="7301323" imgH="2820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820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98201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5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define a list of lists…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39932"/>
              </p:ext>
            </p:extLst>
          </p:nvPr>
        </p:nvGraphicFramePr>
        <p:xfrm>
          <a:off x="914400" y="1082450"/>
          <a:ext cx="7301323" cy="23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4" imgW="7301323" imgH="2346550" progId="Word.Document.12">
                  <p:embed/>
                </p:oleObj>
              </mc:Choice>
              <mc:Fallback>
                <p:oleObj name="Document" r:id="rId4" imgW="7301323" imgH="2346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2450"/>
                        <a:ext cx="7301323" cy="234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4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to a list of lists through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66786"/>
              </p:ext>
            </p:extLst>
          </p:nvPr>
        </p:nvGraphicFramePr>
        <p:xfrm>
          <a:off x="914400" y="11430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4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access the items in the list of movies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15907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3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print a two-dimensional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71630"/>
              </p:ext>
            </p:extLst>
          </p:nvPr>
        </p:nvGraphicFramePr>
        <p:xfrm>
          <a:off x="914400" y="1066800"/>
          <a:ext cx="7301323" cy="146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4" imgW="7301323" imgH="1467269" progId="Word.Document.12">
                  <p:embed/>
                </p:oleObj>
              </mc:Choice>
              <mc:Fallback>
                <p:oleObj name="Document" r:id="rId4" imgW="7301323" imgH="1467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467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8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loop through the rows and columns </a:t>
            </a:r>
            <a:br>
              <a:rPr lang="en-US" dirty="0"/>
            </a:br>
            <a:r>
              <a:rPr lang="en-US" dirty="0"/>
              <a:t>of a 2-dimensional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99358"/>
              </p:ext>
            </p:extLst>
          </p:nvPr>
        </p:nvGraphicFramePr>
        <p:xfrm>
          <a:off x="914400" y="1295400"/>
          <a:ext cx="730091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4" imgW="7301323" imgH="2157875" progId="Word.Document.12">
                  <p:embed/>
                </p:oleObj>
              </mc:Choice>
              <mc:Fallback>
                <p:oleObj name="Document" r:id="rId4" imgW="7301323" imgH="2157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15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9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69669"/>
              </p:ext>
            </p:extLst>
          </p:nvPr>
        </p:nvGraphicFramePr>
        <p:xfrm>
          <a:off x="914400" y="1219200"/>
          <a:ext cx="7301323" cy="41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Document" r:id="rId3" imgW="7301323" imgH="4128156" progId="Word.Document.12">
                  <p:embed/>
                </p:oleObj>
              </mc:Choice>
              <mc:Fallback>
                <p:oleObj name="Document" r:id="rId3" imgW="7301323" imgH="41281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01323" cy="412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Movie List 2D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99757"/>
              </p:ext>
            </p:extLst>
          </p:nvPr>
        </p:nvGraphicFramePr>
        <p:xfrm>
          <a:off x="914400" y="1131888"/>
          <a:ext cx="7300912" cy="481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4" imgW="7301323" imgH="4812641" progId="Word.Document.12">
                  <p:embed/>
                </p:oleObj>
              </mc:Choice>
              <mc:Fallback>
                <p:oleObj name="Document" r:id="rId4" imgW="7301323" imgH="48126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1888"/>
                        <a:ext cx="7300912" cy="481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7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64283"/>
              </p:ext>
            </p:extLst>
          </p:nvPr>
        </p:nvGraphicFramePr>
        <p:xfrm>
          <a:off x="914400" y="10668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4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29639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4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402828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4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more list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6112"/>
              </p:ext>
            </p:extLst>
          </p:nvPr>
        </p:nvGraphicFramePr>
        <p:xfrm>
          <a:off x="914400" y="1066800"/>
          <a:ext cx="7301323" cy="199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4" imgW="7301323" imgH="1996926" progId="Word.Document.12">
                  <p:embed/>
                </p:oleObj>
              </mc:Choice>
              <mc:Fallback>
                <p:oleObj name="Document" r:id="rId4" imgW="7301323" imgH="19969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96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5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count(), reverse(), and sort()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6102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6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sort() method with mixed-case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58398"/>
              </p:ext>
            </p:extLst>
          </p:nvPr>
        </p:nvGraphicFramePr>
        <p:xfrm>
          <a:off x="914400" y="1066800"/>
          <a:ext cx="7301323" cy="211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4" imgW="7301323" imgH="2116468" progId="Word.Document.12">
                  <p:embed/>
                </p:oleObj>
              </mc:Choice>
              <mc:Fallback>
                <p:oleObj name="Document" r:id="rId4" imgW="7301323" imgH="21164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11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9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sorted() function with mixed-case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28274"/>
              </p:ext>
            </p:extLst>
          </p:nvPr>
        </p:nvGraphicFramePr>
        <p:xfrm>
          <a:off x="914400" y="1066800"/>
          <a:ext cx="7301323" cy="25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4" imgW="7301323" imgH="2576992" progId="Word.Document.12">
                  <p:embed/>
                </p:oleObj>
              </mc:Choice>
              <mc:Fallback>
                <p:oleObj name="Document" r:id="rId4" imgW="7301323" imgH="25769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57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3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more built-in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62873"/>
              </p:ext>
            </p:extLst>
          </p:nvPr>
        </p:nvGraphicFramePr>
        <p:xfrm>
          <a:off x="914400" y="1066800"/>
          <a:ext cx="7301323" cy="199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4" imgW="7301323" imgH="1996926" progId="Word.Document.12">
                  <p:embed/>
                </p:oleObj>
              </mc:Choice>
              <mc:Fallback>
                <p:oleObj name="Document" r:id="rId4" imgW="7301323" imgH="19969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96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7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min() and max()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59472"/>
              </p:ext>
            </p:extLst>
          </p:nvPr>
        </p:nvGraphicFramePr>
        <p:xfrm>
          <a:off x="914400" y="1066800"/>
          <a:ext cx="7301323" cy="222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4" imgW="7301323" imgH="2228808" progId="Word.Document.12">
                  <p:embed/>
                </p:oleObj>
              </mc:Choice>
              <mc:Fallback>
                <p:oleObj name="Document" r:id="rId4" imgW="7301323" imgH="2228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228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2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12851"/>
              </p:ext>
            </p:extLst>
          </p:nvPr>
        </p:nvGraphicFramePr>
        <p:xfrm>
          <a:off x="914400" y="1033021"/>
          <a:ext cx="7301323" cy="1633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1633979" progId="Word.Document.12">
                  <p:embed/>
                </p:oleObj>
              </mc:Choice>
              <mc:Fallback>
                <p:oleObj name="Document" r:id="rId3" imgW="7301323" imgH="16339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33021"/>
                        <a:ext cx="7301323" cy="1633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deepcopy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11551"/>
              </p:ext>
            </p:extLst>
          </p:nvPr>
        </p:nvGraphicFramePr>
        <p:xfrm>
          <a:off x="914400" y="1107948"/>
          <a:ext cx="7301323" cy="399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Document" r:id="rId4" imgW="7301323" imgH="3997452" progId="Word.Document.12">
                  <p:embed/>
                </p:oleObj>
              </mc:Choice>
              <mc:Fallback>
                <p:oleObj name="Document" r:id="rId4" imgW="7301323" imgH="39974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7948"/>
                        <a:ext cx="7301323" cy="3997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2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slice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91319"/>
              </p:ext>
            </p:extLst>
          </p:nvPr>
        </p:nvGraphicFramePr>
        <p:xfrm>
          <a:off x="914400" y="1066800"/>
          <a:ext cx="7301323" cy="30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Document" r:id="rId4" imgW="7301323" imgH="3059480" progId="Word.Document.12">
                  <p:embed/>
                </p:oleObj>
              </mc:Choice>
              <mc:Fallback>
                <p:oleObj name="Document" r:id="rId4" imgW="7301323" imgH="3059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05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concatenate two lists </a:t>
            </a:r>
            <a:br>
              <a:rPr lang="en-US" dirty="0"/>
            </a:br>
            <a:r>
              <a:rPr lang="en-US" dirty="0"/>
              <a:t>with the + and +=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17870"/>
              </p:ext>
            </p:extLst>
          </p:nvPr>
        </p:nvGraphicFramePr>
        <p:xfrm>
          <a:off x="914400" y="12954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3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tuple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21019"/>
              </p:ext>
            </p:extLst>
          </p:nvPr>
        </p:nvGraphicFramePr>
        <p:xfrm>
          <a:off x="914400" y="1066800"/>
          <a:ext cx="7301323" cy="29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Document" r:id="rId4" imgW="7301323" imgH="2919775" progId="Word.Document.12">
                  <p:embed/>
                </p:oleObj>
              </mc:Choice>
              <mc:Fallback>
                <p:oleObj name="Document" r:id="rId4" imgW="7301323" imgH="2919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1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accesses items in a tuple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93996"/>
              </p:ext>
            </p:extLst>
          </p:nvPr>
        </p:nvGraphicFramePr>
        <p:xfrm>
          <a:off x="914400" y="1131545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1545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9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unpacks a tuple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669834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3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returns a tuple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79678"/>
              </p:ext>
            </p:extLst>
          </p:nvPr>
        </p:nvGraphicFramePr>
        <p:xfrm>
          <a:off x="914400" y="1066800"/>
          <a:ext cx="7301323" cy="16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Document" r:id="rId4" imgW="7301323" imgH="1695550" progId="Word.Document.12">
                  <p:embed/>
                </p:oleObj>
              </mc:Choice>
              <mc:Fallback>
                <p:oleObj name="Document" r:id="rId4" imgW="7301323" imgH="1695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9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</a:t>
            </a:r>
            <a:br>
              <a:rPr lang="en-US" dirty="0"/>
            </a:br>
            <a:r>
              <a:rPr lang="en-US" dirty="0"/>
              <a:t>for the Number Cruncher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81462"/>
              </p:ext>
            </p:extLst>
          </p:nvPr>
        </p:nvGraphicFramePr>
        <p:xfrm>
          <a:off x="914400" y="1295400"/>
          <a:ext cx="730091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Document" r:id="rId4" imgW="7301323" imgH="1071916" progId="Word.Document.12">
                  <p:embed/>
                </p:oleObj>
              </mc:Choice>
              <mc:Fallback>
                <p:oleObj name="Document" r:id="rId4" imgW="7301323" imgH="10719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6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63684"/>
              </p:ext>
            </p:extLst>
          </p:nvPr>
        </p:nvGraphicFramePr>
        <p:xfrm>
          <a:off x="914400" y="10668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14812"/>
              </p:ext>
            </p:extLst>
          </p:nvPr>
        </p:nvGraphicFramePr>
        <p:xfrm>
          <a:off x="9144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2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repetition operator (*) </a:t>
            </a:r>
            <a:br>
              <a:rPr lang="en-US" dirty="0"/>
            </a:br>
            <a:r>
              <a:rPr lang="en-US" dirty="0"/>
              <a:t>to create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15693"/>
              </p:ext>
            </p:extLst>
          </p:nvPr>
        </p:nvGraphicFramePr>
        <p:xfrm>
          <a:off x="914400" y="1254125"/>
          <a:ext cx="7300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498691" progId="Word.Document.12">
                  <p:embed/>
                </p:oleObj>
              </mc:Choice>
              <mc:Fallback>
                <p:oleObj name="Document" r:id="rId4" imgW="7301323" imgH="498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54125"/>
                        <a:ext cx="73009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temps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83559"/>
              </p:ext>
            </p:extLst>
          </p:nvPr>
        </p:nvGraphicFramePr>
        <p:xfrm>
          <a:off x="914400" y="1066800"/>
          <a:ext cx="7301323" cy="199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01323" imgH="1998726" progId="Word.Document.12">
                  <p:embed/>
                </p:oleObj>
              </mc:Choice>
              <mc:Fallback>
                <p:oleObj name="Document" r:id="rId4" imgW="7301323" imgH="1998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98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get an item in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50656"/>
              </p:ext>
            </p:extLst>
          </p:nvPr>
        </p:nvGraphicFramePr>
        <p:xfrm>
          <a:off x="914400" y="1066800"/>
          <a:ext cx="7301323" cy="411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4115194" progId="Word.Document.12">
                  <p:embed/>
                </p:oleObj>
              </mc:Choice>
              <mc:Fallback>
                <p:oleObj name="Document" r:id="rId4" imgW="7301323" imgH="411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11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5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List methods for modifying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275574"/>
              </p:ext>
            </p:extLst>
          </p:nvPr>
        </p:nvGraphicFramePr>
        <p:xfrm>
          <a:off x="914400" y="1151667"/>
          <a:ext cx="7301323" cy="182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7301323" imgH="1820133" progId="Word.Document.12">
                  <p:embed/>
                </p:oleObj>
              </mc:Choice>
              <mc:Fallback>
                <p:oleObj name="Document" r:id="rId4" imgW="7301323" imgH="1820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51667"/>
                        <a:ext cx="7301323" cy="1820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9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append(), insert(), and remove()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22913"/>
              </p:ext>
            </p:extLst>
          </p:nvPr>
        </p:nvGraphicFramePr>
        <p:xfrm>
          <a:off x="914400" y="1143000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7301323" imgH="2762786" progId="Word.Document.12">
                  <p:embed/>
                </p:oleObj>
              </mc:Choice>
              <mc:Fallback>
                <p:oleObj name="Document" r:id="rId4" imgW="7301323" imgH="2762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6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1115</Words>
  <Application>Microsoft Office PowerPoint</Application>
  <PresentationFormat>On-screen Show (4:3)</PresentationFormat>
  <Paragraphs>245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Master slides_with_titles_logo</vt:lpstr>
      <vt:lpstr>Document</vt:lpstr>
      <vt:lpstr>Microsoft Word Document</vt:lpstr>
      <vt:lpstr>Chapter 6</vt:lpstr>
      <vt:lpstr>Objectives</vt:lpstr>
      <vt:lpstr>Objectives</vt:lpstr>
      <vt:lpstr>The syntax for creating a list</vt:lpstr>
      <vt:lpstr>How to use the repetition operator (*)  to create a list</vt:lpstr>
      <vt:lpstr>The temps list</vt:lpstr>
      <vt:lpstr>How to get an item in a list</vt:lpstr>
      <vt:lpstr>List methods for modifying a list</vt:lpstr>
      <vt:lpstr>The append(), insert(), and remove() methods</vt:lpstr>
      <vt:lpstr>The pop() method</vt:lpstr>
      <vt:lpstr>The index() and pop() methods</vt:lpstr>
      <vt:lpstr>A built-in function for getting the length of a list</vt:lpstr>
      <vt:lpstr>How to use the in keyword  to check whether an item is in a list</vt:lpstr>
      <vt:lpstr>How to print a list to the console</vt:lpstr>
      <vt:lpstr>The syntax for looping through a list</vt:lpstr>
      <vt:lpstr>How to process the items in a list</vt:lpstr>
      <vt:lpstr>Four immutable types</vt:lpstr>
      <vt:lpstr>How to work with immutable arguments</vt:lpstr>
      <vt:lpstr>How to work with mutable arguments</vt:lpstr>
      <vt:lpstr>The user interface for the Movie List program</vt:lpstr>
      <vt:lpstr>The hierarchy chart</vt:lpstr>
      <vt:lpstr>The code</vt:lpstr>
      <vt:lpstr>The code (cont.)</vt:lpstr>
      <vt:lpstr>The code (cont.)</vt:lpstr>
      <vt:lpstr>How to define a list of lists…</vt:lpstr>
      <vt:lpstr>How to add to a list of lists through programming</vt:lpstr>
      <vt:lpstr>How to access the items in the list of movies</vt:lpstr>
      <vt:lpstr>How to print a two-dimensional list</vt:lpstr>
      <vt:lpstr>How to loop through the rows and columns  of a 2-dimensional list</vt:lpstr>
      <vt:lpstr>The user interface for the Movie List 2D program</vt:lpstr>
      <vt:lpstr>The code</vt:lpstr>
      <vt:lpstr>The code (cont.)</vt:lpstr>
      <vt:lpstr>The code (cont.)</vt:lpstr>
      <vt:lpstr>Three more list methods</vt:lpstr>
      <vt:lpstr>The count(), reverse(), and sort() methods</vt:lpstr>
      <vt:lpstr>The sort() method with mixed-case lists</vt:lpstr>
      <vt:lpstr>The sorted() function with mixed-case lists</vt:lpstr>
      <vt:lpstr>Two more built-in functions</vt:lpstr>
      <vt:lpstr>How to use the min() and max() functions</vt:lpstr>
      <vt:lpstr>The deepcopy() function</vt:lpstr>
      <vt:lpstr>How to slice a list</vt:lpstr>
      <vt:lpstr>How to concatenate two lists  with the + and += operators</vt:lpstr>
      <vt:lpstr>How to create a tuple</vt:lpstr>
      <vt:lpstr>Code that accesses items in a tuple</vt:lpstr>
      <vt:lpstr>Code that unpacks a tuple</vt:lpstr>
      <vt:lpstr>A function that returns a tuple</vt:lpstr>
      <vt:lpstr>The user interface for the Number Cruncher program</vt:lpstr>
      <vt:lpstr>The code</vt:lpstr>
      <vt:lpstr>The code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12</cp:revision>
  <cp:lastPrinted>2016-01-14T23:03:16Z</cp:lastPrinted>
  <dcterms:created xsi:type="dcterms:W3CDTF">2016-10-24T17:55:21Z</dcterms:created>
  <dcterms:modified xsi:type="dcterms:W3CDTF">2016-12-28T22:43:36Z</dcterms:modified>
</cp:coreProperties>
</file>