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9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3" r:id="rId18"/>
    <p:sldId id="290" r:id="rId19"/>
  </p:sldIdLst>
  <p:sldSz cx="9144000" cy="6858000" type="screen4x3"/>
  <p:notesSz cx="9448800" cy="7188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58C"/>
    <a:srgbClr val="F8F3E4"/>
    <a:srgbClr val="E7CEC9"/>
    <a:srgbClr val="D3EDDE"/>
    <a:srgbClr val="FFFFB5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1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51463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algn="r"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51463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4B8DC9B7-F9DC-41C2-957E-15A4BA864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51463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algn="r"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39750"/>
            <a:ext cx="3589338" cy="2693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3414713"/>
            <a:ext cx="755967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51463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47407DB5-F89C-4BE0-A776-F76E611C22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1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9pPr>
          </a:lstStyle>
          <a:p>
            <a:fld id="{6A90DB6B-2E47-4649-AB1F-31FAB379E7CB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9pPr>
          </a:lstStyle>
          <a:p>
            <a:fld id="{C9CB0A04-27EB-4FF4-89F6-74568E7FDC54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6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7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" name="Line 62"/>
          <p:cNvSpPr>
            <a:spLocks noChangeShapeType="1"/>
          </p:cNvSpPr>
          <p:nvPr/>
        </p:nvSpPr>
        <p:spPr bwMode="ltGray">
          <a:xfrm>
            <a:off x="90678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63"/>
          <p:cNvGrpSpPr>
            <a:grpSpLocks/>
          </p:cNvGrpSpPr>
          <p:nvPr/>
        </p:nvGrpSpPr>
        <p:grpSpPr bwMode="auto">
          <a:xfrm>
            <a:off x="120650" y="152400"/>
            <a:ext cx="1784350" cy="2324100"/>
            <a:chOff x="96" y="916"/>
            <a:chExt cx="2208" cy="2876"/>
          </a:xfrm>
        </p:grpSpPr>
        <p:sp>
          <p:nvSpPr>
            <p:cNvPr id="60" name="Line 64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66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116 w 43195"/>
                <a:gd name="T1" fmla="*/ 0 h 43200"/>
                <a:gd name="T2" fmla="*/ 0 w 43195"/>
                <a:gd name="T3" fmla="*/ 123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79" name="Rectangle 6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82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800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252413"/>
            <a:ext cx="2168525" cy="5233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252413"/>
            <a:ext cx="6354763" cy="5233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4897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6214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7114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8" y="1371600"/>
            <a:ext cx="4225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371600"/>
            <a:ext cx="4225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16444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13488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7971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0199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18974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9976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4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7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7" name="Group 57"/>
          <p:cNvGrpSpPr>
            <a:grpSpLocks/>
          </p:cNvGrpSpPr>
          <p:nvPr userDrawn="1"/>
        </p:nvGrpSpPr>
        <p:grpSpPr bwMode="auto">
          <a:xfrm>
            <a:off x="6605588" y="6400800"/>
            <a:ext cx="2386012" cy="457200"/>
            <a:chOff x="2064" y="3984"/>
            <a:chExt cx="1920" cy="288"/>
          </a:xfrm>
        </p:grpSpPr>
        <p:sp>
          <p:nvSpPr>
            <p:cNvPr id="1037" name="Rectangle 58" descr="60%"/>
            <p:cNvSpPr>
              <a:spLocks noChangeArrowheads="1"/>
            </p:cNvSpPr>
            <p:nvPr userDrawn="1"/>
          </p:nvSpPr>
          <p:spPr bwMode="ltGray">
            <a:xfrm>
              <a:off x="2113" y="4032"/>
              <a:ext cx="1823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8" name="Line 59"/>
            <p:cNvSpPr>
              <a:spLocks noChangeShapeType="1"/>
            </p:cNvSpPr>
            <p:nvPr userDrawn="1"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60"/>
            <p:cNvSpPr>
              <a:spLocks noChangeShapeType="1"/>
            </p:cNvSpPr>
            <p:nvPr userDrawn="1"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61"/>
            <p:cNvSpPr>
              <a:spLocks noChangeShapeType="1"/>
            </p:cNvSpPr>
            <p:nvPr userDrawn="1"/>
          </p:nvSpPr>
          <p:spPr bwMode="ltGray">
            <a:xfrm>
              <a:off x="2113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62"/>
            <p:cNvSpPr>
              <a:spLocks noChangeShapeType="1"/>
            </p:cNvSpPr>
            <p:nvPr userDrawn="1"/>
          </p:nvSpPr>
          <p:spPr bwMode="ltGray">
            <a:xfrm>
              <a:off x="3935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Line 80"/>
          <p:cNvSpPr>
            <a:spLocks noChangeShapeType="1"/>
          </p:cNvSpPr>
          <p:nvPr/>
        </p:nvSpPr>
        <p:spPr bwMode="ltGray">
          <a:xfrm>
            <a:off x="90678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81"/>
          <p:cNvGrpSpPr>
            <a:grpSpLocks/>
          </p:cNvGrpSpPr>
          <p:nvPr/>
        </p:nvGrpSpPr>
        <p:grpSpPr bwMode="auto">
          <a:xfrm>
            <a:off x="120650" y="152400"/>
            <a:ext cx="1784350" cy="2324100"/>
            <a:chOff x="96" y="916"/>
            <a:chExt cx="2208" cy="2876"/>
          </a:xfrm>
        </p:grpSpPr>
        <p:sp>
          <p:nvSpPr>
            <p:cNvPr id="1034" name="Line 82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83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Arc 84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116 w 43195"/>
                <a:gd name="T1" fmla="*/ 0 h 43200"/>
                <a:gd name="T2" fmla="*/ 0 w 43195"/>
                <a:gd name="T3" fmla="*/ 123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71600"/>
            <a:ext cx="8604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510" name="Rectangle 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11" name="Rectangle 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5575" y="6477000"/>
            <a:ext cx="2409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1033" name="Rectangle 86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524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Master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3" panose="05040102010807070707" pitchFamily="18" charset="2"/>
        <a:buChar char="&quo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3" panose="05040102010807070707" pitchFamily="18" charset="2"/>
        <a:buChar char="9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xCHonP6Ro&amp;index=1&amp;list=PL6gx4Cwl9DGAcbMi1sH6oAMk4JHw91mC_&amp;t=9s" TargetMode="External"/><Relationship Id="rId2" Type="http://schemas.openxmlformats.org/officeDocument/2006/relationships/hyperlink" Target="https://www.youtube.com/watch?v=ykqrOe3B0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py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Source_lines_of_code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de_block" TargetMode="External"/><Relationship Id="rId5" Type="http://schemas.openxmlformats.org/officeDocument/2006/relationships/hyperlink" Target="https://en.wikipedia.org/wiki/Whitespace_character" TargetMode="External"/><Relationship Id="rId10" Type="http://schemas.openxmlformats.org/officeDocument/2006/relationships/hyperlink" Target="https://www.tiobe.com/" TargetMode="External"/><Relationship Id="rId4" Type="http://schemas.openxmlformats.org/officeDocument/2006/relationships/hyperlink" Target="https://en.wikipedia.org/wiki/Readability" TargetMode="External"/><Relationship Id="rId9" Type="http://schemas.openxmlformats.org/officeDocument/2006/relationships/hyperlink" Target="https://en.wikipedia.org/wiki/Java_(programming_languag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0525" y="2130425"/>
            <a:ext cx="8461375" cy="1470025"/>
          </a:xfrm>
        </p:spPr>
        <p:txBody>
          <a:bodyPr/>
          <a:lstStyle/>
          <a:p>
            <a:pPr algn="ctr"/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4000" dirty="0"/>
              <a:t>An Introduction to </a:t>
            </a:r>
            <a:r>
              <a:rPr lang="en-US" sz="4000" dirty="0" smtClean="0"/>
              <a:t>Python </a:t>
            </a:r>
            <a:r>
              <a:rPr lang="en-US" sz="4000" dirty="0" smtClean="0"/>
              <a:t>3P1</a:t>
            </a:r>
            <a:endParaRPr lang="en-US" sz="4400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268"/>
              </p:ext>
            </p:extLst>
          </p:nvPr>
        </p:nvGraphicFramePr>
        <p:xfrm>
          <a:off x="844576" y="938213"/>
          <a:ext cx="7300913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7301323" imgH="2422524" progId="Word.Document.12">
                  <p:embed/>
                </p:oleObj>
              </mc:Choice>
              <mc:Fallback>
                <p:oleObj name="Document" r:id="rId3" imgW="7301323" imgH="242252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76" y="938213"/>
                        <a:ext cx="7300913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65666"/>
              </p:ext>
            </p:extLst>
          </p:nvPr>
        </p:nvGraphicFramePr>
        <p:xfrm>
          <a:off x="648930" y="3877370"/>
          <a:ext cx="6862916" cy="246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5" imgW="7301323" imgH="2624161" progId="Word.Document.12">
                  <p:embed/>
                </p:oleObj>
              </mc:Choice>
              <mc:Fallback>
                <p:oleObj name="Document" r:id="rId5" imgW="7301323" imgH="262416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930" y="3877370"/>
                        <a:ext cx="6862916" cy="2466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4958" y="319157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kern="0" dirty="0" smtClean="0"/>
              <a:t>Naming Styles for Variables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201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Arithmetic Operators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38941"/>
              </p:ext>
            </p:extLst>
          </p:nvPr>
        </p:nvGraphicFramePr>
        <p:xfrm>
          <a:off x="904568" y="938213"/>
          <a:ext cx="6263148" cy="256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3" imgW="7301323" imgH="2991428" progId="Word.Document.12">
                  <p:embed/>
                </p:oleObj>
              </mc:Choice>
              <mc:Fallback>
                <p:oleObj name="Document" r:id="rId3" imgW="7301323" imgH="299142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568" y="938213"/>
                        <a:ext cx="6263148" cy="2565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93160"/>
              </p:ext>
            </p:extLst>
          </p:nvPr>
        </p:nvGraphicFramePr>
        <p:xfrm>
          <a:off x="904568" y="3911274"/>
          <a:ext cx="7300912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5" imgW="7301323" imgH="2418203" progId="Word.Document.12">
                  <p:embed/>
                </p:oleObj>
              </mc:Choice>
              <mc:Fallback>
                <p:oleObj name="Document" r:id="rId5" imgW="7301323" imgH="241820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568" y="3911274"/>
                        <a:ext cx="7300912" cy="241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30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58160"/>
              </p:ext>
            </p:extLst>
          </p:nvPr>
        </p:nvGraphicFramePr>
        <p:xfrm>
          <a:off x="589936" y="1066800"/>
          <a:ext cx="7625788" cy="408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3" imgW="7301323" imgH="3545569" progId="Word.Document.12">
                  <p:embed/>
                </p:oleObj>
              </mc:Choice>
              <mc:Fallback>
                <p:oleObj name="Document" r:id="rId3" imgW="7301323" imgH="354556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936" y="1066800"/>
                        <a:ext cx="7625788" cy="408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613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Print and Input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4690"/>
              </p:ext>
            </p:extLst>
          </p:nvPr>
        </p:nvGraphicFramePr>
        <p:xfrm>
          <a:off x="622326" y="1385114"/>
          <a:ext cx="7301323" cy="153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3" imgW="7301323" imgH="1538202" progId="Word.Document.12">
                  <p:embed/>
                </p:oleObj>
              </mc:Choice>
              <mc:Fallback>
                <p:oleObj name="Document" r:id="rId3" imgW="7301323" imgH="153820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26" y="1385114"/>
                        <a:ext cx="7301323" cy="153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49691"/>
              </p:ext>
            </p:extLst>
          </p:nvPr>
        </p:nvGraphicFramePr>
        <p:xfrm>
          <a:off x="762588" y="3643673"/>
          <a:ext cx="7301323" cy="239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5" imgW="7301323" imgH="2391198" progId="Word.Document.12">
                  <p:embed/>
                </p:oleObj>
              </mc:Choice>
              <mc:Fallback>
                <p:oleObj name="Document" r:id="rId5" imgW="7301323" imgH="239119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588" y="3643673"/>
                        <a:ext cx="7301323" cy="2391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0261" y="775284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kern="0" dirty="0" smtClean="0"/>
              <a:t>Print function</a:t>
            </a:r>
            <a:endParaRPr lang="en-US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19087" y="295787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kern="0" dirty="0" smtClean="0"/>
              <a:t>Input function</a:t>
            </a:r>
            <a:endParaRPr lang="en-US" kern="0" dirty="0"/>
          </a:p>
        </p:txBody>
      </p:sp>
      <p:sp>
        <p:nvSpPr>
          <p:cNvPr id="10" name="TextBox 9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55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try out some functions with a MPG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50269"/>
              </p:ext>
            </p:extLst>
          </p:nvPr>
        </p:nvGraphicFramePr>
        <p:xfrm>
          <a:off x="600075" y="865188"/>
          <a:ext cx="7245350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3" imgW="7331124" imgH="3849371" progId="Word.Document.12">
                  <p:embed/>
                </p:oleObj>
              </mc:Choice>
              <mc:Fallback>
                <p:oleObj name="Document" r:id="rId3" imgW="7331124" imgH="3849371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5" y="865188"/>
                        <a:ext cx="7245350" cy="378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81580"/>
              </p:ext>
            </p:extLst>
          </p:nvPr>
        </p:nvGraphicFramePr>
        <p:xfrm>
          <a:off x="994876" y="4424516"/>
          <a:ext cx="5510699" cy="194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5" imgW="7301323" imgH="1924552" progId="Word.Document.12">
                  <p:embed/>
                </p:oleObj>
              </mc:Choice>
              <mc:Fallback>
                <p:oleObj name="Document" r:id="rId5" imgW="7301323" imgH="192455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4876" y="4424516"/>
                        <a:ext cx="5510699" cy="1944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753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76" y="252413"/>
            <a:ext cx="8229600" cy="685800"/>
          </a:xfrm>
        </p:spPr>
        <p:txBody>
          <a:bodyPr/>
          <a:lstStyle/>
          <a:p>
            <a:r>
              <a:rPr lang="en-US" dirty="0" smtClean="0"/>
              <a:t>If statement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94201"/>
              </p:ext>
            </p:extLst>
          </p:nvPr>
        </p:nvGraphicFramePr>
        <p:xfrm>
          <a:off x="481781" y="938213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781" y="938213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367276" y="2179167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kern="0" dirty="0" smtClean="0"/>
              <a:t>Examples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51409"/>
              </p:ext>
            </p:extLst>
          </p:nvPr>
        </p:nvGraphicFramePr>
        <p:xfrm>
          <a:off x="1160206" y="2928254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785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b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discount 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  <a:b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&gt;=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: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</a:t>
                      </a:r>
                      <a:b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&gt;=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: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b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*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: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invoice_total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*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discount_percent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:</a:t>
                      </a:r>
                      <a:br>
                        <a:rPr lang="en-US" sz="1400" b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"Invoice total must be greater than zero."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8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5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the while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48858"/>
              </p:ext>
            </p:extLst>
          </p:nvPr>
        </p:nvGraphicFramePr>
        <p:xfrm>
          <a:off x="914400" y="1114425"/>
          <a:ext cx="730091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3" imgW="7301323" imgH="4296667" progId="Word.Document.12">
                  <p:embed/>
                </p:oleObj>
              </mc:Choice>
              <mc:Fallback>
                <p:oleObj name="Document" r:id="rId3" imgW="7301323" imgH="429666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408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371600"/>
            <a:ext cx="8604250" cy="1432560"/>
          </a:xfrm>
        </p:spPr>
        <p:txBody>
          <a:bodyPr/>
          <a:lstStyle/>
          <a:p>
            <a:r>
              <a:rPr lang="en-US" dirty="0" smtClean="0"/>
              <a:t>Time to practice what has been discussed.  Create a program that uses control statements to convert our final points into a letter grade.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pic>
        <p:nvPicPr>
          <p:cNvPr id="12290" name="Picture 2" descr="https://lh6.googleusercontent.com/jXqpgeRXxuPxPIsCt22lOr7q2zbg_LIWIIL4lpREgAXSGsWs4NdzWFOjFJjp0QlUESsmkacQUoFYqKYXDu5HN1AiSXEGWmj3bduelSWbOSWj35gFM2sMcQ4Fsw7wd61ZjpsT0G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3262230"/>
            <a:ext cx="4404360" cy="29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288"/>
              </p:ext>
            </p:extLst>
          </p:nvPr>
        </p:nvGraphicFramePr>
        <p:xfrm>
          <a:off x="1266399" y="2528490"/>
          <a:ext cx="1842987" cy="4114796"/>
        </p:xfrm>
        <a:graphic>
          <a:graphicData uri="http://schemas.openxmlformats.org/drawingml/2006/table">
            <a:tbl>
              <a:tblPr/>
              <a:tblGrid>
                <a:gridCol w="1183487">
                  <a:extLst>
                    <a:ext uri="{9D8B030D-6E8A-4147-A177-3AD203B41FA5}">
                      <a16:colId xmlns:a16="http://schemas.microsoft.com/office/drawing/2014/main" val="2481349788"/>
                    </a:ext>
                  </a:extLst>
                </a:gridCol>
                <a:gridCol w="659500">
                  <a:extLst>
                    <a:ext uri="{9D8B030D-6E8A-4147-A177-3AD203B41FA5}">
                      <a16:colId xmlns:a16="http://schemas.microsoft.com/office/drawing/2014/main" val="1264340397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Points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5573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97-100%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A+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30873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93-96.99%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30055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90-92.99%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A-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35152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87-89.99%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B+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54934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83-86.99%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29811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80-82.99%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B-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7846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77-79.99%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C+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859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73-76.99%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022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70-72.99%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C-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6370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67-69.99%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D+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416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63-66.99%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2068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60-62.99%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D-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5219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60%</a:t>
                      </a:r>
                      <a:endParaRPr lang="en-US" sz="170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lang="en-US" sz="1700" dirty="0">
                        <a:effectLst/>
                      </a:endParaRPr>
                    </a:p>
                  </a:txBody>
                  <a:tcPr marL="60228" marR="60228" marT="60228" marB="602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3505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7143" y="2528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6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0141" y="938213"/>
            <a:ext cx="777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Murach’s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 Python Programming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by Michael Urban and Joel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Murach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Fresno, CA: Mike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Murach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and Associates, 2016.  ISBN 978-1-890774-97-4.  This should be available from Amazon or the UNO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BookStore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0141" y="2039511"/>
            <a:ext cx="77779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tutorials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students have told me were good: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Goodrich Python series:  https://www.youtube.com/watch?v=ykqrOe3B0eM</a:t>
            </a: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https://www.youtube.com/watch?v=ykqrOe3B0eM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NewBoston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Bucky Roberts</a:t>
            </a: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https://www.youtube.com/watch?v=HBxCHonP6Ro&amp;index=1&amp;list=PL6gx4Cwl9DGAcbMi1sH6oAMk4JHw91mC_&amp;</a:t>
            </a: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t=9s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140" y="3845736"/>
            <a:ext cx="7777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of the best ways to learn the basics of Python is to 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Codecademy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online Tutorials for Python</a:t>
            </a:r>
          </a:p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https://www.codecademy.com/learn/python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6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Comic Sans MS" panose="030F0702030302020204" pitchFamily="66" charset="0"/>
              </a:rPr>
              <a:t>Dr. George Royce  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1150" y="983672"/>
            <a:ext cx="8604250" cy="5411586"/>
          </a:xfrm>
        </p:spPr>
        <p:txBody>
          <a:bodyPr/>
          <a:lstStyle/>
          <a:p>
            <a:r>
              <a:rPr lang="en-US" sz="2000" dirty="0"/>
              <a:t>What is python? / Why python?</a:t>
            </a:r>
          </a:p>
          <a:p>
            <a:r>
              <a:rPr lang="en-US" sz="2000" dirty="0"/>
              <a:t>Installing python </a:t>
            </a:r>
          </a:p>
          <a:p>
            <a:r>
              <a:rPr lang="en-US" sz="2000" dirty="0"/>
              <a:t>Variables, Expressions, Statements</a:t>
            </a:r>
          </a:p>
          <a:p>
            <a:r>
              <a:rPr lang="en-US" sz="2000" dirty="0"/>
              <a:t>Conditional execution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46100" y="6553200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  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072340"/>
            <a:ext cx="8604250" cy="5404659"/>
          </a:xfrm>
        </p:spPr>
        <p:txBody>
          <a:bodyPr/>
          <a:lstStyle/>
          <a:p>
            <a:r>
              <a:rPr lang="en-US" sz="2000" dirty="0"/>
              <a:t>Python is a general purpose programming language.  It was created by </a:t>
            </a:r>
            <a:r>
              <a:rPr lang="en-US" sz="2000" dirty="0">
                <a:hlinkClick r:id="rId2" tooltip="Guido van Rossum"/>
              </a:rPr>
              <a:t>Guido van Rossum</a:t>
            </a:r>
            <a:r>
              <a:rPr lang="en-US" sz="2000" dirty="0"/>
              <a:t> and first released in 1991. An </a:t>
            </a:r>
            <a:r>
              <a:rPr lang="en-US" sz="2000" dirty="0">
                <a:hlinkClick r:id="rId3" tooltip="Interpreted language"/>
              </a:rPr>
              <a:t>interpreted language</a:t>
            </a:r>
            <a:r>
              <a:rPr lang="en-US" sz="2000" dirty="0"/>
              <a:t>, Python has a design philosophy which emphasizes code </a:t>
            </a:r>
            <a:r>
              <a:rPr lang="en-US" sz="2000" dirty="0">
                <a:hlinkClick r:id="rId4" tooltip="Readability"/>
              </a:rPr>
              <a:t>readability</a:t>
            </a:r>
            <a:r>
              <a:rPr lang="en-US" sz="2000" dirty="0"/>
              <a:t> (notably using </a:t>
            </a:r>
            <a:r>
              <a:rPr lang="en-US" sz="2000" dirty="0">
                <a:hlinkClick r:id="rId5" tooltip="Whitespace character"/>
              </a:rPr>
              <a:t>whitespace</a:t>
            </a:r>
            <a:r>
              <a:rPr lang="en-US" sz="2000" dirty="0"/>
              <a:t> indentation to delimit </a:t>
            </a:r>
            <a:r>
              <a:rPr lang="en-US" sz="2000" dirty="0">
                <a:hlinkClick r:id="rId6" tooltip="Code block"/>
              </a:rPr>
              <a:t>code blocks</a:t>
            </a:r>
            <a:r>
              <a:rPr lang="en-US" sz="2000" dirty="0"/>
              <a:t> rather than curly braces or keywords), and a syntax which allows programmers to express concepts in fewer </a:t>
            </a:r>
            <a:r>
              <a:rPr lang="en-US" sz="2000" dirty="0">
                <a:hlinkClick r:id="rId7" tooltip="Source lines of code"/>
              </a:rPr>
              <a:t>lines of code</a:t>
            </a:r>
            <a:r>
              <a:rPr lang="en-US" sz="2000" dirty="0"/>
              <a:t> than possible in languages such as </a:t>
            </a:r>
            <a:r>
              <a:rPr lang="en-US" sz="2000" dirty="0">
                <a:hlinkClick r:id="rId8" tooltip="C++"/>
              </a:rPr>
              <a:t>C++</a:t>
            </a:r>
            <a:r>
              <a:rPr lang="en-US" sz="2000" dirty="0"/>
              <a:t> or </a:t>
            </a:r>
            <a:r>
              <a:rPr lang="en-US" sz="2000" u="sng" dirty="0">
                <a:hlinkClick r:id="rId9" tooltip="Java (programming language)"/>
              </a:rPr>
              <a:t>Java</a:t>
            </a:r>
            <a:r>
              <a:rPr lang="en-US" sz="2000" u="sng" dirty="0"/>
              <a:t>.</a:t>
            </a:r>
            <a:r>
              <a:rPr lang="en-US" sz="2000" dirty="0"/>
              <a:t>  (Wikipedia)</a:t>
            </a:r>
          </a:p>
          <a:p>
            <a:r>
              <a:rPr lang="en-US" sz="2000" dirty="0"/>
              <a:t>Python is used in many areas including:</a:t>
            </a:r>
          </a:p>
          <a:p>
            <a:pPr lvl="1"/>
            <a:r>
              <a:rPr lang="en-US" sz="1800" dirty="0"/>
              <a:t>Web development</a:t>
            </a:r>
          </a:p>
          <a:p>
            <a:pPr lvl="1"/>
            <a:r>
              <a:rPr lang="en-US" sz="1800" dirty="0"/>
              <a:t>Bioinformatics</a:t>
            </a:r>
          </a:p>
          <a:p>
            <a:pPr lvl="1"/>
            <a:r>
              <a:rPr lang="en-US" sz="1800" dirty="0"/>
              <a:t>Data sciences, Data Mining, etc.</a:t>
            </a:r>
          </a:p>
          <a:p>
            <a:r>
              <a:rPr lang="en-US" sz="2000" dirty="0"/>
              <a:t>Growing use for new projects by a </a:t>
            </a:r>
            <a:r>
              <a:rPr lang="en-US" sz="2000" dirty="0" err="1"/>
              <a:t>browing</a:t>
            </a:r>
            <a:r>
              <a:rPr lang="en-US" sz="2000" dirty="0"/>
              <a:t> number of developers based on a number of indexes in 2017</a:t>
            </a:r>
          </a:p>
          <a:p>
            <a:pPr lvl="1"/>
            <a:r>
              <a:rPr lang="en-US" sz="1600" dirty="0"/>
              <a:t>TIOBE Index (</a:t>
            </a:r>
            <a:r>
              <a:rPr lang="en-US" sz="1600" dirty="0">
                <a:hlinkClick r:id="rId10"/>
              </a:rPr>
              <a:t>https://www.tiobe.com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PYPL Index (http://pypl.github.io/PYPL.html)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4662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077884"/>
            <a:ext cx="8604250" cy="5399116"/>
          </a:xfrm>
        </p:spPr>
        <p:txBody>
          <a:bodyPr/>
          <a:lstStyle/>
          <a:p>
            <a:r>
              <a:rPr lang="en-US" sz="2000" dirty="0"/>
              <a:t>Go to Python.org to download python and following the instructions on the site to install python.</a:t>
            </a:r>
          </a:p>
          <a:p>
            <a:r>
              <a:rPr lang="en-US" sz="2000" dirty="0"/>
              <a:t>Ensure that you are downloading 3.5.x Python.  </a:t>
            </a:r>
          </a:p>
          <a:p>
            <a:pPr lvl="1"/>
            <a:r>
              <a:rPr lang="en-US" sz="1800" dirty="0"/>
              <a:t>Windows 10 – Does not have python installed so simply install the 3.5.x version and you will be set.</a:t>
            </a:r>
          </a:p>
          <a:p>
            <a:pPr lvl="1"/>
            <a:r>
              <a:rPr lang="en-US" sz="1800" dirty="0"/>
              <a:t>Mac.  Many Mac computers do have an older version of Python installed. Install the Mac python 3.5.x version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Test </a:t>
            </a:r>
            <a:r>
              <a:rPr lang="en-US" sz="1800" dirty="0"/>
              <a:t>the version by bringing up the command line (or terminal in the </a:t>
            </a:r>
            <a:r>
              <a:rPr lang="en-US" sz="1800" dirty="0" smtClean="0"/>
              <a:t>Mac). </a:t>
            </a:r>
          </a:p>
          <a:p>
            <a:r>
              <a:rPr lang="en-US" sz="1800" dirty="0" smtClean="0"/>
              <a:t>You can also use the IDLE (Integrated Development Environment) for command line testing of python. </a:t>
            </a:r>
          </a:p>
          <a:p>
            <a:r>
              <a:rPr lang="en-US" sz="1800" dirty="0" smtClean="0"/>
              <a:t>I find creating small test programs using </a:t>
            </a:r>
            <a:r>
              <a:rPr lang="en-US" sz="1800" dirty="0" err="1" smtClean="0"/>
              <a:t>PyCharm</a:t>
            </a:r>
            <a:r>
              <a:rPr lang="en-US" sz="1800" dirty="0" smtClean="0"/>
              <a:t> and running using the command line interface easier and it provide better feedback to help fix errors.  </a:t>
            </a:r>
            <a:r>
              <a:rPr lang="en-US" sz="1800" dirty="0" err="1" smtClean="0"/>
              <a:t>PyCharm</a:t>
            </a:r>
            <a:r>
              <a:rPr lang="en-US" sz="1800" dirty="0"/>
              <a:t> is at </a:t>
            </a:r>
            <a:r>
              <a:rPr lang="en-US" sz="1800" dirty="0">
                <a:hlinkClick r:id="rId2"/>
              </a:rPr>
              <a:t>https://www.jetbrains.com/pycharm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.  Alternatives are </a:t>
            </a:r>
          </a:p>
          <a:p>
            <a:pPr lvl="1"/>
            <a:r>
              <a:rPr lang="en-US" sz="1400" dirty="0"/>
              <a:t>Atom </a:t>
            </a:r>
            <a:r>
              <a:rPr lang="en-US" sz="1400" dirty="0">
                <a:hlinkClick r:id="rId3"/>
              </a:rPr>
              <a:t>https://atom.io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/>
              <a:t>Sublime Text </a:t>
            </a:r>
            <a:r>
              <a:rPr lang="en-US" sz="1400" dirty="0">
                <a:hlinkClick r:id="rId4"/>
              </a:rPr>
              <a:t>https://www.sublimetext.com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You are now ready to code and develop applications and with Django, great web applications.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107943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assignments and activities will be graded by individuals and teams pushing code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Python Coding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849818"/>
            <a:ext cx="8604250" cy="2821709"/>
          </a:xfrm>
        </p:spPr>
        <p:txBody>
          <a:bodyPr/>
          <a:lstStyle/>
          <a:p>
            <a:pPr lvl="0"/>
            <a:r>
              <a:rPr lang="en-US" sz="2000" dirty="0"/>
              <a:t>Python relies on proper indentation. Incorrect indentation causes an error.</a:t>
            </a:r>
          </a:p>
          <a:p>
            <a:pPr lvl="0"/>
            <a:r>
              <a:rPr lang="en-US" sz="2000" dirty="0"/>
              <a:t>The standard indentation is four spaces.</a:t>
            </a:r>
          </a:p>
          <a:p>
            <a:pPr lvl="0"/>
            <a:r>
              <a:rPr lang="en-US" sz="2000" dirty="0"/>
              <a:t>With </a:t>
            </a:r>
            <a:r>
              <a:rPr lang="en-US" sz="2000" i="1" dirty="0"/>
              <a:t>implicit continuation</a:t>
            </a:r>
            <a:r>
              <a:rPr lang="en-US" sz="2000" dirty="0"/>
              <a:t>, you can divide statements after parentheses, brackets, and braces, and before or after operators like plus or minus signs. </a:t>
            </a:r>
          </a:p>
          <a:p>
            <a:pPr lvl="0"/>
            <a:r>
              <a:rPr lang="en-US" sz="2000" dirty="0"/>
              <a:t>With </a:t>
            </a:r>
            <a:r>
              <a:rPr lang="en-US" sz="2000" i="1" dirty="0"/>
              <a:t>explicit continuation</a:t>
            </a:r>
            <a:r>
              <a:rPr lang="en-US" sz="2000" dirty="0"/>
              <a:t>, you can use the \ character to divide statements anywhere in a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398641"/>
              </p:ext>
            </p:extLst>
          </p:nvPr>
        </p:nvGraphicFramePr>
        <p:xfrm>
          <a:off x="973138" y="3687763"/>
          <a:ext cx="6410888" cy="324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7331124" imgH="3726273" progId="Word.Document.12">
                  <p:embed/>
                </p:oleObj>
              </mc:Choice>
              <mc:Fallback>
                <p:oleObj name="Document" r:id="rId3" imgW="7331124" imgH="372627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3687763"/>
                        <a:ext cx="6410888" cy="324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49117" y="65207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get_scores.py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4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calling any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64436"/>
              </p:ext>
            </p:extLst>
          </p:nvPr>
        </p:nvGraphicFramePr>
        <p:xfrm>
          <a:off x="560440" y="1217125"/>
          <a:ext cx="7457230" cy="433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3833982" progId="Word.Document.12">
                  <p:embed/>
                </p:oleObj>
              </mc:Choice>
              <mc:Fallback>
                <p:oleObj name="Document" r:id="rId3" imgW="7301323" imgH="383398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440" y="1217125"/>
                        <a:ext cx="7457230" cy="4338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5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36319"/>
              </p:ext>
            </p:extLst>
          </p:nvPr>
        </p:nvGraphicFramePr>
        <p:xfrm>
          <a:off x="914400" y="1143000"/>
          <a:ext cx="7301323" cy="217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7301323" imgH="2175158" progId="Word.Document.12">
                  <p:embed/>
                </p:oleObj>
              </mc:Choice>
              <mc:Fallback>
                <p:oleObj name="Document" r:id="rId3" imgW="7301323" imgH="217515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175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656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 and Assigning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74164"/>
              </p:ext>
            </p:extLst>
          </p:nvPr>
        </p:nvGraphicFramePr>
        <p:xfrm>
          <a:off x="914400" y="1401097"/>
          <a:ext cx="7301323" cy="330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7301323" imgH="3306846" progId="Word.Document.12">
                  <p:embed/>
                </p:oleObj>
              </mc:Choice>
              <mc:Fallback>
                <p:oleObj name="Document" r:id="rId3" imgW="7301323" imgH="330684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01097"/>
                        <a:ext cx="7301323" cy="330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095" y="6551504"/>
            <a:ext cx="329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Murach’s</a:t>
            </a:r>
            <a:r>
              <a:rPr lang="en-US" sz="1200" dirty="0" smtClean="0"/>
              <a:t> Python Programming, 2016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84804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 design template">
  <a:themeElements>
    <a:clrScheme name="Blueprint design template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6C0092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6C0092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design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Blueprint design template</Template>
  <TotalTime>18072</TotalTime>
  <Words>631</Words>
  <Application>Microsoft Office PowerPoint</Application>
  <PresentationFormat>On-screen Show (4:3)</PresentationFormat>
  <Paragraphs>123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Comic Sans MS</vt:lpstr>
      <vt:lpstr>Tahoma</vt:lpstr>
      <vt:lpstr>Wingdings 3</vt:lpstr>
      <vt:lpstr>Blueprint design template</vt:lpstr>
      <vt:lpstr>Document</vt:lpstr>
      <vt:lpstr>   An Introduction to Python 3P1</vt:lpstr>
      <vt:lpstr>Agenda</vt:lpstr>
      <vt:lpstr>What is Python?  Why Python?</vt:lpstr>
      <vt:lpstr>Installing Python</vt:lpstr>
      <vt:lpstr>GitHub and Assignments</vt:lpstr>
      <vt:lpstr>Some basic Python Coding Rules</vt:lpstr>
      <vt:lpstr>Syntax for calling any function</vt:lpstr>
      <vt:lpstr>Three Python data types</vt:lpstr>
      <vt:lpstr>Initializing Variables and Assigning Data </vt:lpstr>
      <vt:lpstr>Naming Variables</vt:lpstr>
      <vt:lpstr>Python’s Arithmetic Operators </vt:lpstr>
      <vt:lpstr>Compound Assignment Operators</vt:lpstr>
      <vt:lpstr>Syntax of Print and Input functions</vt:lpstr>
      <vt:lpstr>Now lets try out some functions with a MPG program</vt:lpstr>
      <vt:lpstr>If statement in Python</vt:lpstr>
      <vt:lpstr>Syntax of the while statement</vt:lpstr>
      <vt:lpstr>ACTIVITY: Activity 3</vt:lpstr>
      <vt:lpstr>Python Resources</vt:lpstr>
    </vt:vector>
  </TitlesOfParts>
  <Manager/>
  <Company>LIMRA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LLombard</dc:creator>
  <cp:keywords/>
  <dc:description/>
  <cp:lastModifiedBy>George Royce</cp:lastModifiedBy>
  <cp:revision>390</cp:revision>
  <cp:lastPrinted>2005-05-08T21:30:18Z</cp:lastPrinted>
  <dcterms:created xsi:type="dcterms:W3CDTF">2004-06-29T14:22:32Z</dcterms:created>
  <dcterms:modified xsi:type="dcterms:W3CDTF">2017-08-14T17:42:11Z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TC010689871033</vt:lpwstr>
  </property>
</Properties>
</file>